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50"/>
  </p:notesMasterIdLst>
  <p:handoutMasterIdLst>
    <p:handoutMasterId r:id="rId51"/>
  </p:handoutMasterIdLst>
  <p:sldIdLst>
    <p:sldId id="256" r:id="rId5"/>
    <p:sldId id="257" r:id="rId6"/>
    <p:sldId id="268" r:id="rId7"/>
    <p:sldId id="270" r:id="rId8"/>
    <p:sldId id="271" r:id="rId9"/>
    <p:sldId id="273" r:id="rId10"/>
    <p:sldId id="275" r:id="rId11"/>
    <p:sldId id="277" r:id="rId12"/>
    <p:sldId id="278" r:id="rId13"/>
    <p:sldId id="279" r:id="rId14"/>
    <p:sldId id="280" r:id="rId15"/>
    <p:sldId id="281" r:id="rId16"/>
    <p:sldId id="282" r:id="rId17"/>
    <p:sldId id="284" r:id="rId18"/>
    <p:sldId id="285" r:id="rId19"/>
    <p:sldId id="286" r:id="rId20"/>
    <p:sldId id="287" r:id="rId21"/>
    <p:sldId id="288" r:id="rId22"/>
    <p:sldId id="289" r:id="rId23"/>
    <p:sldId id="290" r:id="rId24"/>
    <p:sldId id="294" r:id="rId25"/>
    <p:sldId id="292" r:id="rId26"/>
    <p:sldId id="293" r:id="rId27"/>
    <p:sldId id="295" r:id="rId28"/>
    <p:sldId id="296" r:id="rId29"/>
    <p:sldId id="297" r:id="rId30"/>
    <p:sldId id="298" r:id="rId31"/>
    <p:sldId id="299" r:id="rId32"/>
    <p:sldId id="300" r:id="rId33"/>
    <p:sldId id="301" r:id="rId34"/>
    <p:sldId id="283" r:id="rId35"/>
    <p:sldId id="302" r:id="rId36"/>
    <p:sldId id="272" r:id="rId37"/>
    <p:sldId id="304" r:id="rId38"/>
    <p:sldId id="305" r:id="rId39"/>
    <p:sldId id="306" r:id="rId40"/>
    <p:sldId id="307" r:id="rId41"/>
    <p:sldId id="308" r:id="rId42"/>
    <p:sldId id="309" r:id="rId43"/>
    <p:sldId id="310" r:id="rId44"/>
    <p:sldId id="311" r:id="rId45"/>
    <p:sldId id="312" r:id="rId46"/>
    <p:sldId id="313" r:id="rId47"/>
    <p:sldId id="274" r:id="rId48"/>
    <p:sldId id="269" r:id="rId49"/>
  </p:sldIdLst>
  <p:sldSz cx="12198350" cy="6858000"/>
  <p:notesSz cx="6858000" cy="9144000"/>
  <p:embeddedFontLst>
    <p:embeddedFont>
      <p:font typeface="Calibri" panose="020F0502020204030204" pitchFamily="34" charset="0"/>
      <p:regular r:id="rId52"/>
      <p:bold r:id="rId53"/>
      <p:italic r:id="rId54"/>
      <p:boldItalic r:id="rId55"/>
    </p:embeddedFont>
    <p:embeddedFont>
      <p:font typeface="Georgia" panose="02040502050405020303" pitchFamily="18" charset="0"/>
      <p:regular r:id="rId56"/>
      <p:bold r:id="rId57"/>
      <p:italic r:id="rId58"/>
      <p:boldItalic r:id="rId59"/>
    </p:embeddedFont>
    <p:embeddedFont>
      <p:font typeface="Minion" panose="02000503070000020003" pitchFamily="2" charset="0"/>
      <p:regular r:id="rId60"/>
      <p:bold r:id="rId61"/>
      <p:italic r:id="rId62"/>
      <p:boldItalic r:id="rId63"/>
    </p:embeddedFont>
  </p:embeddedFontLst>
  <p:custDataLst>
    <p:tags r:id="rId64"/>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69" autoAdjust="0"/>
    <p:restoredTop sz="95946"/>
  </p:normalViewPr>
  <p:slideViewPr>
    <p:cSldViewPr>
      <p:cViewPr varScale="1">
        <p:scale>
          <a:sx n="110" d="100"/>
          <a:sy n="110" d="100"/>
        </p:scale>
        <p:origin x="608" y="160"/>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font" Target="fonts/font4.fntdata"/><Relationship Id="rId63" Type="http://schemas.openxmlformats.org/officeDocument/2006/relationships/font" Target="fonts/font12.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10.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5.fntdata"/><Relationship Id="rId64"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8.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6.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25-04-2025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25-04-2025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25-04-2025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file:////Users/7ooda/Library/Group%20Containers/UBF8T346G9.ms/WebArchiveCopyPasteTempFiles/com.microsoft.Word/86f22427-6a56-475d-b302-b26774360797.jpg" TargetMode="External"/><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a:t>Health </a:t>
            </a:r>
            <a:r>
              <a:rPr lang="nl-NL" dirty="0" err="1"/>
              <a:t>Threats</a:t>
            </a:r>
            <a:r>
              <a:rPr lang="nl-NL" dirty="0"/>
              <a:t> in </a:t>
            </a:r>
            <a:r>
              <a:rPr lang="nl-NL" dirty="0" err="1"/>
              <a:t>Tourism</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The </a:t>
            </a:r>
            <a:r>
              <a:rPr lang="nl-NL" dirty="0" err="1"/>
              <a:t>Evolution</a:t>
            </a:r>
            <a:r>
              <a:rPr lang="nl-NL" dirty="0"/>
              <a:t> of Health </a:t>
            </a:r>
            <a:r>
              <a:rPr lang="nl-NL" dirty="0" err="1"/>
              <a:t>Tourism</a:t>
            </a:r>
            <a:r>
              <a:rPr lang="nl-NL" dirty="0"/>
              <a:t> </a:t>
            </a:r>
          </a:p>
          <a:p>
            <a:r>
              <a:rPr lang="nl-NL" dirty="0"/>
              <a:t>- The </a:t>
            </a:r>
            <a:r>
              <a:rPr lang="nl-NL" dirty="0" err="1"/>
              <a:t>Evolution</a:t>
            </a:r>
            <a:r>
              <a:rPr lang="nl-NL" dirty="0"/>
              <a:t> of Baths </a:t>
            </a:r>
            <a:r>
              <a:rPr lang="nl-NL" dirty="0" err="1"/>
              <a:t>and</a:t>
            </a:r>
            <a:r>
              <a:rPr lang="nl-NL" dirty="0"/>
              <a:t> </a:t>
            </a:r>
            <a:r>
              <a:rPr lang="nl-NL" dirty="0" err="1"/>
              <a:t>Spas</a:t>
            </a:r>
            <a:endParaRPr lang="nl-NL" dirty="0"/>
          </a:p>
          <a:p>
            <a:r>
              <a:rPr lang="nl-NL" dirty="0"/>
              <a:t>- Health </a:t>
            </a:r>
            <a:r>
              <a:rPr lang="nl-NL" dirty="0" err="1"/>
              <a:t>Tourism</a:t>
            </a:r>
            <a:r>
              <a:rPr lang="nl-NL" dirty="0"/>
              <a:t>: A </a:t>
            </a:r>
            <a:r>
              <a:rPr lang="nl-NL" dirty="0" err="1"/>
              <a:t>Geographical</a:t>
            </a:r>
            <a:r>
              <a:rPr lang="nl-NL" dirty="0"/>
              <a:t> Exploration </a:t>
            </a:r>
          </a:p>
          <a:p>
            <a:r>
              <a:rPr lang="nl-NL" dirty="0"/>
              <a:t>- </a:t>
            </a:r>
            <a:r>
              <a:rPr lang="nl-NL" dirty="0" err="1"/>
              <a:t>Contemporary</a:t>
            </a:r>
            <a:r>
              <a:rPr lang="nl-NL" dirty="0"/>
              <a:t> </a:t>
            </a:r>
            <a:r>
              <a:rPr lang="nl-NL" dirty="0" err="1"/>
              <a:t>Definitions</a:t>
            </a:r>
            <a:r>
              <a:rPr lang="nl-NL" dirty="0"/>
              <a:t> </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The </a:t>
            </a:r>
            <a:r>
              <a:rPr lang="nl-NL" dirty="0" err="1"/>
              <a:t>Evolution</a:t>
            </a:r>
            <a:r>
              <a:rPr lang="nl-NL" dirty="0"/>
              <a:t> of Health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Many visitors to modern-day health and wellness centres are often unaware of the cultural origins of the treatments they enjoy.</a:t>
            </a:r>
          </a:p>
          <a:p>
            <a:pPr lvl="2"/>
            <a:r>
              <a:rPr lang="en-GB" dirty="0"/>
              <a:t>- Visitors may not be aware that: </a:t>
            </a:r>
          </a:p>
          <a:p>
            <a:pPr lvl="2"/>
            <a:r>
              <a:rPr lang="en-GB" dirty="0"/>
              <a:t>- Indian Ayurvedic practices date back as far as 5000 BC (A system of traditional medicine that combines different treatments, e.g. yoga, massage, acupuncture, and herbal medicine) to boost health and wellbeing </a:t>
            </a:r>
          </a:p>
          <a:p>
            <a:pPr lvl="2"/>
            <a:r>
              <a:rPr lang="en-GB" dirty="0"/>
              <a:t>- Egyptian women in 3000 BC used cosmetics similar to those used today.</a:t>
            </a:r>
          </a:p>
          <a:p>
            <a:pPr lvl="2"/>
            <a:r>
              <a:rPr lang="en-GB" dirty="0"/>
              <a:t>- The earliest known writings about Chinese medicine date back to 1000 BC.</a:t>
            </a:r>
          </a:p>
          <a:p>
            <a:pPr lvl="2"/>
            <a:r>
              <a:rPr lang="en-GB" dirty="0"/>
              <a:t>- Despite its ancient origins, Chinese medicine is often viewed in Western societies as something ‘new’ and exotic.</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1- The </a:t>
            </a:r>
            <a:r>
              <a:rPr lang="nl-NL" dirty="0" err="1"/>
              <a:t>Evolution</a:t>
            </a:r>
            <a:r>
              <a:rPr lang="nl-NL" dirty="0"/>
              <a:t> of Health </a:t>
            </a:r>
            <a:r>
              <a:rPr lang="nl-NL" dirty="0" err="1"/>
              <a:t>Tourism</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Health tourism may appear to be a new form of tourism, but this is not the case.</a:t>
            </a:r>
          </a:p>
          <a:p>
            <a:pPr lvl="2"/>
            <a:r>
              <a:rPr lang="en-GB" dirty="0"/>
              <a:t>- In reality, health tourism is one of the oldest forms of tourism.</a:t>
            </a:r>
          </a:p>
          <a:p>
            <a:pPr lvl="2"/>
            <a:r>
              <a:rPr lang="en-GB" dirty="0"/>
              <a:t>- Some types of health tourism, such as retreat visits, have been changing and evolving over time.</a:t>
            </a:r>
          </a:p>
          <a:p>
            <a:pPr lvl="2"/>
            <a:r>
              <a:rPr lang="en-GB" dirty="0"/>
              <a:t>- Other forms, like thermal tourism, are being (re)discovered in many parts of the world.</a:t>
            </a:r>
          </a:p>
          <a:p>
            <a:pPr lvl="2"/>
            <a:r>
              <a:rPr lang="en-GB" dirty="0"/>
              <a:t>- These forms seem new only because they are new to certain markets, while they remain traditional in other countries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
        <p:nvSpPr>
          <p:cNvPr id="3" name="TextBox 2">
            <a:extLst>
              <a:ext uri="{FF2B5EF4-FFF2-40B4-BE49-F238E27FC236}">
                <a16:creationId xmlns:a16="http://schemas.microsoft.com/office/drawing/2014/main" id="{5E77AC25-5ED6-B299-B4A0-2007E508045C}"/>
              </a:ext>
            </a:extLst>
          </p:cNvPr>
          <p:cNvSpPr txBox="1"/>
          <p:nvPr/>
        </p:nvSpPr>
        <p:spPr>
          <a:xfrm>
            <a:off x="1180618" y="138896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394829540"/>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The most ancient evidence of bathing culture was found in the valleys beside the River Indus.</a:t>
            </a:r>
          </a:p>
          <a:p>
            <a:pPr lvl="2"/>
            <a:r>
              <a:rPr lang="en-GB" dirty="0"/>
              <a:t>- An ancient civilization in this region had developed water ducts, bathrooms, and bath pools. </a:t>
            </a:r>
          </a:p>
          <a:p>
            <a:pPr lvl="2"/>
            <a:r>
              <a:rPr lang="en-GB" dirty="0"/>
              <a:t>- Ancient Greek civilizations (from 700 BC) introduced cold water bathing for warriors.</a:t>
            </a:r>
          </a:p>
          <a:p>
            <a:pPr lvl="2"/>
            <a:r>
              <a:rPr lang="en-GB" dirty="0"/>
              <a:t>- Persians (600–300 BC) used steam and mud baths.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362941DE-C0B3-DB9B-8A8F-98694B9FFC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8575" y="2760074"/>
            <a:ext cx="4104456" cy="3471297"/>
          </a:xfrm>
          <a:prstGeom prst="rect">
            <a:avLst/>
          </a:prstGeom>
        </p:spPr>
      </p:pic>
      <p:pic>
        <p:nvPicPr>
          <p:cNvPr id="5" name="Picture 4">
            <a:extLst>
              <a:ext uri="{FF2B5EF4-FFF2-40B4-BE49-F238E27FC236}">
                <a16:creationId xmlns:a16="http://schemas.microsoft.com/office/drawing/2014/main" id="{3A26F4A2-491D-49E5-5668-AAC03E242A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8989" y="2526307"/>
            <a:ext cx="4844598" cy="3173932"/>
          </a:xfrm>
          <a:prstGeom prst="rect">
            <a:avLst/>
          </a:prstGeom>
        </p:spPr>
      </p:pic>
      <p:sp>
        <p:nvSpPr>
          <p:cNvPr id="9" name="TextBox 8">
            <a:extLst>
              <a:ext uri="{FF2B5EF4-FFF2-40B4-BE49-F238E27FC236}">
                <a16:creationId xmlns:a16="http://schemas.microsoft.com/office/drawing/2014/main" id="{19789B2F-6CBC-0C62-BDDD-211FB61DB46E}"/>
              </a:ext>
            </a:extLst>
          </p:cNvPr>
          <p:cNvSpPr txBox="1"/>
          <p:nvPr/>
        </p:nvSpPr>
        <p:spPr>
          <a:xfrm>
            <a:off x="5955159" y="5699669"/>
            <a:ext cx="6097836" cy="523220"/>
          </a:xfrm>
          <a:prstGeom prst="rect">
            <a:avLst/>
          </a:prstGeom>
          <a:noFill/>
        </p:spPr>
        <p:txBody>
          <a:bodyPr wrap="square">
            <a:spAutoFit/>
          </a:bodyPr>
          <a:lstStyle/>
          <a:p>
            <a:r>
              <a:rPr lang="en-DE" sz="1400" dirty="0"/>
              <a:t>Great Bath, Mohenjo-daro, Pakistan.</a:t>
            </a:r>
          </a:p>
          <a:p>
            <a:r>
              <a:rPr lang="en-DE" sz="1400" dirty="0"/>
              <a:t>Source: https://www.britannica.com/place/Great-Bath-Mohenjo-daro</a:t>
            </a:r>
          </a:p>
        </p:txBody>
      </p:sp>
      <p:sp>
        <p:nvSpPr>
          <p:cNvPr id="11" name="TextBox 10">
            <a:extLst>
              <a:ext uri="{FF2B5EF4-FFF2-40B4-BE49-F238E27FC236}">
                <a16:creationId xmlns:a16="http://schemas.microsoft.com/office/drawing/2014/main" id="{F5A27049-C867-9110-9342-46D6F4EE4CAB}"/>
              </a:ext>
            </a:extLst>
          </p:cNvPr>
          <p:cNvSpPr txBox="1"/>
          <p:nvPr/>
        </p:nvSpPr>
        <p:spPr>
          <a:xfrm>
            <a:off x="145355" y="6165328"/>
            <a:ext cx="6097836" cy="307777"/>
          </a:xfrm>
          <a:prstGeom prst="rect">
            <a:avLst/>
          </a:prstGeom>
          <a:noFill/>
        </p:spPr>
        <p:txBody>
          <a:bodyPr wrap="square">
            <a:spAutoFit/>
          </a:bodyPr>
          <a:lstStyle/>
          <a:p>
            <a:r>
              <a:rPr lang="en-DE" sz="1400" dirty="0"/>
              <a:t>Source: https://www.britannica.com/place/Great-Bath-Mohenjo-daro</a:t>
            </a:r>
          </a:p>
        </p:txBody>
      </p:sp>
    </p:spTree>
    <p:extLst>
      <p:ext uri="{BB962C8B-B14F-4D97-AF65-F5344CB8AC3E}">
        <p14:creationId xmlns:p14="http://schemas.microsoft.com/office/powerpoint/2010/main" val="3754959576"/>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Thais (then Siamese) practiced massage as far back as 100 BC.</a:t>
            </a:r>
          </a:p>
          <a:p>
            <a:pPr lvl="2"/>
            <a:r>
              <a:rPr lang="en-GB" dirty="0"/>
              <a:t>- The Roman Empire left a significant legacy of public baths:</a:t>
            </a:r>
          </a:p>
          <a:p>
            <a:pPr lvl="2"/>
            <a:r>
              <a:rPr lang="en-GB" dirty="0"/>
              <a:t>- A notable example is the bath complex in Bath, Britain, </a:t>
            </a:r>
          </a:p>
          <a:p>
            <a:pPr lvl="2"/>
            <a:r>
              <a:rPr lang="en-GB" dirty="0"/>
              <a:t>established in 76 AD.</a:t>
            </a:r>
          </a:p>
          <a:p>
            <a:pPr lvl="2"/>
            <a:r>
              <a:rPr lang="en-GB" dirty="0"/>
              <a:t>- Thermal springs were discovered in destinations</a:t>
            </a:r>
          </a:p>
          <a:p>
            <a:pPr lvl="2"/>
            <a:r>
              <a:rPr lang="en-GB" dirty="0"/>
              <a:t> like Spa in Belgium (before 100 AD) </a:t>
            </a:r>
          </a:p>
          <a:p>
            <a:pPr lvl="2"/>
            <a:r>
              <a:rPr lang="en-GB" dirty="0"/>
              <a:t>and Baden-Baden in Germany (211 AD).</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6" name="TextBox 5">
            <a:extLst>
              <a:ext uri="{FF2B5EF4-FFF2-40B4-BE49-F238E27FC236}">
                <a16:creationId xmlns:a16="http://schemas.microsoft.com/office/drawing/2014/main" id="{AC366C8F-23C0-8546-6694-EF670D7BFA72}"/>
              </a:ext>
            </a:extLst>
          </p:cNvPr>
          <p:cNvSpPr txBox="1"/>
          <p:nvPr/>
        </p:nvSpPr>
        <p:spPr>
          <a:xfrm>
            <a:off x="6891262" y="5785328"/>
            <a:ext cx="5307087" cy="954107"/>
          </a:xfrm>
          <a:prstGeom prst="rect">
            <a:avLst/>
          </a:prstGeom>
          <a:noFill/>
        </p:spPr>
        <p:txBody>
          <a:bodyPr wrap="square">
            <a:spAutoFit/>
          </a:bodyPr>
          <a:lstStyle/>
          <a:p>
            <a:r>
              <a:rPr lang="en-US" sz="1400" dirty="0"/>
              <a:t>A reconstruction of </a:t>
            </a:r>
            <a:r>
              <a:rPr lang="en-US" sz="1400" dirty="0" err="1"/>
              <a:t>Wroxeter’s</a:t>
            </a:r>
            <a:r>
              <a:rPr lang="en-US" sz="1400" dirty="0"/>
              <a:t> bath-house basilica in about AD 200.</a:t>
            </a:r>
            <a:endParaRPr lang="en-DE" sz="1400" dirty="0"/>
          </a:p>
          <a:p>
            <a:r>
              <a:rPr lang="en-DE" sz="1400" dirty="0"/>
              <a:t>https://www.english-heritage.org.uk/learn/story-of-england/romans/roman-bathing/</a:t>
            </a:r>
          </a:p>
        </p:txBody>
      </p:sp>
      <p:pic>
        <p:nvPicPr>
          <p:cNvPr id="9" name="Picture 8">
            <a:extLst>
              <a:ext uri="{FF2B5EF4-FFF2-40B4-BE49-F238E27FC236}">
                <a16:creationId xmlns:a16="http://schemas.microsoft.com/office/drawing/2014/main" id="{75B01DD8-B36E-82BD-4DB5-25D3E7F9E83A}"/>
              </a:ext>
            </a:extLst>
          </p:cNvPr>
          <p:cNvPicPr>
            <a:picLocks noChangeAspect="1"/>
          </p:cNvPicPr>
          <p:nvPr/>
        </p:nvPicPr>
        <p:blipFill>
          <a:blip r:embed="rId2"/>
          <a:stretch>
            <a:fillRect/>
          </a:stretch>
        </p:blipFill>
        <p:spPr>
          <a:xfrm>
            <a:off x="7035279" y="2155106"/>
            <a:ext cx="5043614" cy="3622154"/>
          </a:xfrm>
          <a:prstGeom prst="rect">
            <a:avLst/>
          </a:prstGeom>
        </p:spPr>
      </p:pic>
    </p:spTree>
    <p:extLst>
      <p:ext uri="{BB962C8B-B14F-4D97-AF65-F5344CB8AC3E}">
        <p14:creationId xmlns:p14="http://schemas.microsoft.com/office/powerpoint/2010/main" val="2890065126"/>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The Baths of Caracalla, located near Rome, were used for approximately three centuries.</a:t>
            </a:r>
          </a:p>
          <a:p>
            <a:pPr lvl="2"/>
            <a:r>
              <a:rPr lang="en-GB" dirty="0"/>
              <a:t>- They lost their water supply during the siege of Rome in 537 AD when the aqueducts were destroyed.</a:t>
            </a:r>
          </a:p>
          <a:p>
            <a:pPr lvl="2"/>
            <a:r>
              <a:rPr lang="en-GB" dirty="0"/>
              <a:t>- These baths had the capacity to </a:t>
            </a:r>
          </a:p>
          <a:p>
            <a:pPr lvl="2"/>
            <a:r>
              <a:rPr lang="en-GB" dirty="0"/>
              <a:t>accommodate between 6,000 and 8,000 </a:t>
            </a:r>
          </a:p>
          <a:p>
            <a:pPr lvl="2"/>
            <a:r>
              <a:rPr lang="en-GB" dirty="0"/>
              <a:t>bathers per day. </a:t>
            </a:r>
          </a:p>
          <a:p>
            <a:pPr lvl="2"/>
            <a:r>
              <a:rPr lang="en-GB" dirty="0"/>
              <a:t>- During the Roman Empire (44 BC to 69 AD),</a:t>
            </a:r>
          </a:p>
          <a:p>
            <a:pPr lvl="2"/>
            <a:r>
              <a:rPr lang="en-GB" dirty="0"/>
              <a:t> Augustan society </a:t>
            </a:r>
            <a:r>
              <a:rPr lang="en-GB" dirty="0" err="1"/>
              <a:t>traveled</a:t>
            </a:r>
            <a:r>
              <a:rPr lang="en-GB" dirty="0"/>
              <a:t> extensively for </a:t>
            </a:r>
          </a:p>
          <a:p>
            <a:pPr lvl="2"/>
            <a:r>
              <a:rPr lang="en-GB" dirty="0"/>
              <a:t>health-related purposes.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1026" name="Picture 2" descr="Terme di Caracalla foto Sovrintendenza">
            <a:extLst>
              <a:ext uri="{FF2B5EF4-FFF2-40B4-BE49-F238E27FC236}">
                <a16:creationId xmlns:a16="http://schemas.microsoft.com/office/drawing/2014/main" id="{02CCDE1F-579C-23CC-D651-E5664040E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3499" y="2348880"/>
            <a:ext cx="6744072" cy="37935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3994EA2-F0C5-6F09-45A1-50FA4072E653}"/>
              </a:ext>
            </a:extLst>
          </p:cNvPr>
          <p:cNvSpPr txBox="1"/>
          <p:nvPr/>
        </p:nvSpPr>
        <p:spPr>
          <a:xfrm>
            <a:off x="5133499" y="6064406"/>
            <a:ext cx="6099858" cy="369332"/>
          </a:xfrm>
          <a:prstGeom prst="rect">
            <a:avLst/>
          </a:prstGeom>
          <a:noFill/>
        </p:spPr>
        <p:txBody>
          <a:bodyPr wrap="square">
            <a:spAutoFit/>
          </a:bodyPr>
          <a:lstStyle/>
          <a:p>
            <a:r>
              <a:rPr lang="en-DE" dirty="0"/>
              <a:t>https://www.turismoroma.it/en/places/baths-caracalla</a:t>
            </a:r>
          </a:p>
        </p:txBody>
      </p:sp>
    </p:spTree>
    <p:extLst>
      <p:ext uri="{BB962C8B-B14F-4D97-AF65-F5344CB8AC3E}">
        <p14:creationId xmlns:p14="http://schemas.microsoft.com/office/powerpoint/2010/main" val="3678813549"/>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Destinations included relaxing landscapes, seaside resorts, and hot springs.</a:t>
            </a:r>
          </a:p>
          <a:p>
            <a:pPr lvl="2"/>
            <a:r>
              <a:rPr lang="en-GB" dirty="0"/>
              <a:t>- Medical knowledge was limited, and the average lifespan was around 40 years.</a:t>
            </a:r>
          </a:p>
          <a:p>
            <a:pPr lvl="2"/>
            <a:r>
              <a:rPr lang="en-GB" dirty="0"/>
              <a:t>- Wealthy citizens often </a:t>
            </a:r>
            <a:r>
              <a:rPr lang="en-GB" dirty="0" err="1"/>
              <a:t>traveled</a:t>
            </a:r>
            <a:r>
              <a:rPr lang="en-GB" dirty="0"/>
              <a:t> in search of treatment or to recover in healthier climates.</a:t>
            </a:r>
          </a:p>
          <a:p>
            <a:pPr lvl="2"/>
            <a:r>
              <a:rPr lang="en-GB" dirty="0"/>
              <a:t>- Typical health-related trips during the Roman Empire included:</a:t>
            </a:r>
          </a:p>
          <a:p>
            <a:pPr lvl="2"/>
            <a:r>
              <a:rPr lang="en-GB" dirty="0"/>
              <a:t>- Sea voyages from Italy to Alexandria, Egypt.</a:t>
            </a:r>
          </a:p>
          <a:p>
            <a:pPr lvl="2"/>
            <a:r>
              <a:rPr lang="en-GB" dirty="0"/>
              <a:t>- Visits to mineral springs in modern-day locations like Vichy, Aix-en-Provence, Bath, and Wiesbaden.</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739822888"/>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The Ottoman Empire built Turkish baths as early as 800 AD.</a:t>
            </a:r>
          </a:p>
          <a:p>
            <a:pPr lvl="2"/>
            <a:r>
              <a:rPr lang="en-GB" dirty="0"/>
              <a:t>- British knights encountered Turkish baths during the Crusades in the 1200s.</a:t>
            </a:r>
          </a:p>
          <a:p>
            <a:pPr lvl="2"/>
            <a:r>
              <a:rPr lang="en-GB" dirty="0"/>
              <a:t>- Saunas appeared along the Baltic coast in Finland around 1000 AD.</a:t>
            </a:r>
          </a:p>
          <a:p>
            <a:pPr lvl="2"/>
            <a:r>
              <a:rPr lang="en-GB" dirty="0"/>
              <a:t>- In the 14th century:</a:t>
            </a:r>
          </a:p>
          <a:p>
            <a:pPr marL="285750" lvl="2" indent="-285750">
              <a:buFont typeface="Wingdings" pitchFamily="2" charset="2"/>
              <a:buChar char="Ø"/>
            </a:pPr>
            <a:r>
              <a:rPr lang="en-GB" dirty="0"/>
              <a:t> The first showers were developed in the baths of Bormio, Italy.</a:t>
            </a:r>
          </a:p>
          <a:p>
            <a:pPr marL="285750" lvl="2" indent="-285750">
              <a:buFont typeface="Wingdings" pitchFamily="2" charset="2"/>
              <a:buChar char="Ø"/>
            </a:pPr>
            <a:r>
              <a:rPr lang="en-GB" dirty="0"/>
              <a:t>Warm springs were discovered in Central Europe, including:</a:t>
            </a:r>
          </a:p>
          <a:p>
            <a:pPr marL="285750" lvl="2" indent="-285750">
              <a:buFont typeface="Wingdings" pitchFamily="2" charset="2"/>
              <a:buChar char="Ø"/>
            </a:pPr>
            <a:r>
              <a:rPr lang="en-GB" dirty="0"/>
              <a:t>Buda (now Budapest, Hungary).</a:t>
            </a:r>
          </a:p>
          <a:p>
            <a:pPr marL="285750" lvl="2" indent="-285750">
              <a:buFont typeface="Wingdings" pitchFamily="2" charset="2"/>
              <a:buChar char="Ø"/>
            </a:pPr>
            <a:r>
              <a:rPr lang="en-GB" dirty="0"/>
              <a:t>Carlsbad (now Karlovy Vary, Czech Republic).</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26397880"/>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By the 15th century, concerns arose in parts of Europe (e.g., Britain) regarding public bathing:</a:t>
            </a:r>
          </a:p>
          <a:p>
            <a:pPr marL="285750" lvl="2" indent="-285750">
              <a:buFont typeface="Wingdings" pitchFamily="2" charset="2"/>
              <a:buChar char="Ø"/>
            </a:pPr>
            <a:r>
              <a:rPr lang="en-GB" dirty="0"/>
              <a:t>Linked to the spread of diseases such as syphilis, leprosy, and the plague.</a:t>
            </a:r>
          </a:p>
          <a:p>
            <a:pPr marL="285750" lvl="2" indent="-285750">
              <a:buFont typeface="Wingdings" pitchFamily="2" charset="2"/>
              <a:buChar char="Ø"/>
            </a:pPr>
            <a:r>
              <a:rPr lang="en-GB" dirty="0"/>
              <a:t>Naked, mixed bathing was increasingly condemned as immoral, notably by the Bishop of Bath and Wells.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928684197"/>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The Renaissance in Europe (16th century) saw a rise in balneotherapy (water therapy treatments) as a medical practice.</a:t>
            </a:r>
          </a:p>
          <a:p>
            <a:pPr lvl="2"/>
            <a:r>
              <a:rPr lang="en-GB" dirty="0"/>
              <a:t>- Italy became a </a:t>
            </a:r>
            <a:r>
              <a:rPr lang="en-GB" dirty="0" err="1"/>
              <a:t>center</a:t>
            </a:r>
            <a:r>
              <a:rPr lang="en-GB" dirty="0"/>
              <a:t> for such treatments, with famous:</a:t>
            </a:r>
          </a:p>
          <a:p>
            <a:pPr marL="285750" lvl="2" indent="-285750">
              <a:buFont typeface="Wingdings" pitchFamily="2" charset="2"/>
              <a:buChar char="Ø"/>
            </a:pPr>
            <a:r>
              <a:rPr lang="en-GB" dirty="0"/>
              <a:t>Sulphurous springs in </a:t>
            </a:r>
            <a:r>
              <a:rPr lang="en-GB" dirty="0" err="1"/>
              <a:t>Abano</a:t>
            </a:r>
            <a:endParaRPr lang="en-GB" dirty="0"/>
          </a:p>
          <a:p>
            <a:pPr marL="285750" lvl="2" indent="-285750">
              <a:buFont typeface="Wingdings" pitchFamily="2" charset="2"/>
              <a:buChar char="Ø"/>
            </a:pPr>
            <a:r>
              <a:rPr lang="en-GB" dirty="0"/>
              <a:t>Mud baths in Padua, Lucca, and Caldiero</a:t>
            </a:r>
          </a:p>
          <a:p>
            <a:pPr lvl="2"/>
            <a:r>
              <a:rPr lang="en-GB" dirty="0"/>
              <a:t>- In 1553, the first European Spa Directory was printed in Venice, listing over 200 spas.</a:t>
            </a:r>
          </a:p>
          <a:p>
            <a:pPr lvl="2"/>
            <a:r>
              <a:rPr lang="en-GB" dirty="0"/>
              <a:t>- Elizabeth I promoted public bathing in Britain in 1571 to discourage travel to Spa in Belgium.</a:t>
            </a:r>
          </a:p>
          <a:p>
            <a:pPr lvl="2"/>
            <a:r>
              <a:rPr lang="en-GB" dirty="0"/>
              <a:t>- Many European monarchs supported spa visits for health and leisure.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697842800"/>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2- The </a:t>
            </a:r>
            <a:r>
              <a:rPr lang="nl-NL" dirty="0" err="1"/>
              <a:t>Evolution</a:t>
            </a:r>
            <a:r>
              <a:rPr lang="nl-NL" dirty="0"/>
              <a:t> of Baths </a:t>
            </a:r>
            <a:r>
              <a:rPr lang="nl-NL" dirty="0" err="1"/>
              <a:t>and</a:t>
            </a:r>
            <a:r>
              <a:rPr lang="nl-NL" dirty="0"/>
              <a:t> </a:t>
            </a:r>
            <a:r>
              <a:rPr lang="nl-NL" dirty="0" err="1"/>
              <a:t>Spas</a:t>
            </a:r>
            <a:endParaRPr lang="nl-NL"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In the late 18th century:</a:t>
            </a:r>
          </a:p>
          <a:p>
            <a:pPr marL="285750" lvl="2" indent="-285750">
              <a:buFont typeface="Wingdings" pitchFamily="2" charset="2"/>
              <a:buChar char="Ø"/>
            </a:pPr>
            <a:r>
              <a:rPr lang="en-GB" dirty="0"/>
              <a:t>Seawater was recognized for its health benefits.</a:t>
            </a:r>
          </a:p>
          <a:p>
            <a:pPr marL="285750" lvl="2" indent="-285750">
              <a:buFont typeface="Wingdings" pitchFamily="2" charset="2"/>
              <a:buChar char="Ø"/>
            </a:pPr>
            <a:r>
              <a:rPr lang="en-GB" dirty="0"/>
              <a:t>This marked the beginning of thalassotherapy, especially popular in France.</a:t>
            </a:r>
          </a:p>
          <a:p>
            <a:pPr lvl="2"/>
            <a:r>
              <a:rPr lang="en-GB" dirty="0"/>
              <a:t>- In the early 19th century:</a:t>
            </a:r>
          </a:p>
          <a:p>
            <a:pPr marL="285750" lvl="2" indent="-285750">
              <a:buFont typeface="Wingdings" pitchFamily="2" charset="2"/>
              <a:buChar char="Ø"/>
            </a:pPr>
            <a:r>
              <a:rPr lang="en-GB" dirty="0"/>
              <a:t>Modern massage techniques began developing, notably in Sweden.</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91915820"/>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	</a:t>
            </a:r>
          </a:p>
          <a:p>
            <a:pPr lvl="2"/>
            <a:endParaRPr lang="en-GB" dirty="0"/>
          </a:p>
          <a:p>
            <a:pPr lvl="2"/>
            <a:r>
              <a:rPr lang="en-GB" dirty="0"/>
              <a:t>- Health tourism in Europe has historically </a:t>
            </a:r>
            <a:r>
              <a:rPr lang="en-GB" dirty="0" err="1"/>
              <a:t>centered</a:t>
            </a:r>
            <a:r>
              <a:rPr lang="en-GB" dirty="0"/>
              <a:t> around spas and seawater treatments.</a:t>
            </a:r>
          </a:p>
          <a:p>
            <a:pPr lvl="2"/>
            <a:r>
              <a:rPr lang="en-GB" dirty="0"/>
              <a:t>- This is largely due to the abundance of thermal and mineral springs and coastal areas.</a:t>
            </a:r>
          </a:p>
          <a:p>
            <a:pPr lvl="2"/>
            <a:endParaRPr lang="en-GB" dirty="0"/>
          </a:p>
          <a:p>
            <a:pPr lvl="2"/>
            <a:r>
              <a:rPr lang="en-GB" b="1" dirty="0"/>
              <a:t>- The word “spa” is believed to have originated from:</a:t>
            </a:r>
          </a:p>
          <a:p>
            <a:pPr marL="285750" lvl="2" indent="-285750">
              <a:buFont typeface="Wingdings" pitchFamily="2" charset="2"/>
              <a:buChar char="Ø"/>
            </a:pPr>
            <a:r>
              <a:rPr lang="en-GB" dirty="0"/>
              <a:t>The Latin phrase “</a:t>
            </a:r>
            <a:r>
              <a:rPr lang="en-GB" dirty="0" err="1"/>
              <a:t>sanitas</a:t>
            </a:r>
            <a:r>
              <a:rPr lang="en-GB" dirty="0"/>
              <a:t> per aqua” (health through water), or</a:t>
            </a:r>
          </a:p>
          <a:p>
            <a:pPr marL="285750" lvl="2" indent="-285750">
              <a:buFont typeface="Wingdings" pitchFamily="2" charset="2"/>
              <a:buChar char="Ø"/>
            </a:pPr>
            <a:r>
              <a:rPr lang="en-GB" dirty="0"/>
              <a:t>The Walloon word “</a:t>
            </a:r>
            <a:r>
              <a:rPr lang="en-GB" dirty="0" err="1"/>
              <a:t>espa</a:t>
            </a:r>
            <a:r>
              <a:rPr lang="en-GB" dirty="0"/>
              <a:t>” meaning fountain.</a:t>
            </a:r>
          </a:p>
          <a:p>
            <a:pPr marL="285750" lvl="2" indent="-285750">
              <a:buFont typeface="Wingdings" pitchFamily="2" charset="2"/>
              <a:buChar char="Ø"/>
            </a:pPr>
            <a:r>
              <a:rPr lang="en-GB" dirty="0"/>
              <a:t>It may also come from the town of Spa in Belgium, one of the earliest spa destinations.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863229530"/>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a:t>
            </a:r>
          </a:p>
          <a:p>
            <a:pPr lvl="2"/>
            <a:endParaRPr lang="en-GB" dirty="0"/>
          </a:p>
          <a:p>
            <a:pPr lvl="2"/>
            <a:r>
              <a:rPr lang="en-GB" dirty="0"/>
              <a:t>- Hydrotherapy (water-based treatments) has traditionally been the core offering of European spas, focusing on health and physical well-being.</a:t>
            </a:r>
          </a:p>
          <a:p>
            <a:pPr lvl="2"/>
            <a:r>
              <a:rPr lang="en-GB" dirty="0"/>
              <a:t>- In recent years, there has been a rise in:</a:t>
            </a:r>
          </a:p>
          <a:p>
            <a:pPr marL="285750" lvl="2" indent="-285750">
              <a:buFont typeface="Wingdings" pitchFamily="2" charset="2"/>
              <a:buChar char="Ø"/>
            </a:pPr>
            <a:r>
              <a:rPr lang="en-GB" dirty="0"/>
              <a:t>Cosmetic and beauty treatments.</a:t>
            </a:r>
          </a:p>
          <a:p>
            <a:pPr marL="285750" lvl="2" indent="-285750">
              <a:buFont typeface="Wingdings" pitchFamily="2" charset="2"/>
              <a:buChar char="Ø"/>
            </a:pPr>
            <a:r>
              <a:rPr lang="en-GB" dirty="0"/>
              <a:t>Spiritual and psychological wellness activities. </a:t>
            </a:r>
          </a:p>
          <a:p>
            <a:pPr lvl="2"/>
            <a:endParaRPr lang="en-GB" dirty="0"/>
          </a:p>
          <a:p>
            <a:pPr lvl="2"/>
            <a:r>
              <a:rPr lang="en-GB" dirty="0"/>
              <a:t>- As illness treatment needs decreased in Europe due to improved healthcare and preventative techniques:</a:t>
            </a:r>
          </a:p>
          <a:p>
            <a:pPr lvl="2"/>
            <a:r>
              <a:rPr lang="en-GB" dirty="0"/>
              <a:t>- Spas have shifted more toward relaxation and pampering rather than strictly medical treatments.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835537926"/>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a:t>
            </a:r>
          </a:p>
          <a:p>
            <a:pPr lvl="2"/>
            <a:endParaRPr lang="en-GB" dirty="0"/>
          </a:p>
          <a:p>
            <a:pPr lvl="2"/>
            <a:r>
              <a:rPr lang="en-GB" dirty="0"/>
              <a:t>- The Romans built sophisticated baths throughout Europe, which were an essential part of their daily life.</a:t>
            </a:r>
          </a:p>
          <a:p>
            <a:pPr lvl="2"/>
            <a:r>
              <a:rPr lang="en-GB" dirty="0"/>
              <a:t>- These baths typically included:</a:t>
            </a:r>
          </a:p>
          <a:p>
            <a:pPr marL="285750" lvl="2" indent="-285750">
              <a:buFont typeface="Wingdings" pitchFamily="2" charset="2"/>
              <a:buChar char="Ø"/>
            </a:pPr>
            <a:r>
              <a:rPr lang="en-GB" dirty="0"/>
              <a:t>A series of baths with temperatures ranging from cool to hot. </a:t>
            </a:r>
          </a:p>
          <a:p>
            <a:pPr marL="285750" lvl="2" indent="-285750">
              <a:buFont typeface="Wingdings" pitchFamily="2" charset="2"/>
              <a:buChar char="Ø"/>
            </a:pPr>
            <a:r>
              <a:rPr lang="en-GB" dirty="0"/>
              <a:t>A final cold plunge pool.</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820792615"/>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 </a:t>
            </a:r>
          </a:p>
          <a:p>
            <a:pPr lvl="2"/>
            <a:endParaRPr lang="en-GB" b="1" dirty="0"/>
          </a:p>
          <a:p>
            <a:pPr lvl="2"/>
            <a:r>
              <a:rPr lang="en-GB" dirty="0"/>
              <a:t>- Many Roman (Latin) terms used for different types of baths are still used in modern spas today:</a:t>
            </a:r>
          </a:p>
          <a:p>
            <a:pPr marL="285750" lvl="2" indent="-285750">
              <a:buFont typeface="Wingdings" pitchFamily="2" charset="2"/>
              <a:buChar char="Ø"/>
            </a:pPr>
            <a:r>
              <a:rPr lang="en-GB" dirty="0"/>
              <a:t>Frigidarium – cool room</a:t>
            </a:r>
          </a:p>
          <a:p>
            <a:pPr marL="285750" lvl="2" indent="-285750">
              <a:buFont typeface="Wingdings" pitchFamily="2" charset="2"/>
              <a:buChar char="Ø"/>
            </a:pPr>
            <a:r>
              <a:rPr lang="en-GB" dirty="0"/>
              <a:t>Tepidarium – lukewarm room</a:t>
            </a:r>
          </a:p>
          <a:p>
            <a:pPr marL="285750" lvl="2" indent="-285750">
              <a:buFont typeface="Wingdings" pitchFamily="2" charset="2"/>
              <a:buChar char="Ø"/>
            </a:pPr>
            <a:r>
              <a:rPr lang="en-GB" dirty="0"/>
              <a:t>Caldarium – warm room</a:t>
            </a:r>
          </a:p>
          <a:p>
            <a:pPr marL="285750" lvl="2" indent="-285750">
              <a:buFont typeface="Wingdings" pitchFamily="2" charset="2"/>
              <a:buChar char="Ø"/>
            </a:pPr>
            <a:r>
              <a:rPr lang="en-GB" dirty="0" err="1"/>
              <a:t>Laconium</a:t>
            </a:r>
            <a:r>
              <a:rPr lang="en-GB" dirty="0"/>
              <a:t> – hot room</a:t>
            </a:r>
          </a:p>
          <a:p>
            <a:pPr lvl="2"/>
            <a:r>
              <a:rPr lang="en-GB" dirty="0"/>
              <a:t>- Roman baths were not only for hygiene and health but also served as social </a:t>
            </a:r>
            <a:r>
              <a:rPr lang="en-GB" dirty="0" err="1"/>
              <a:t>centers</a:t>
            </a:r>
            <a:r>
              <a:rPr lang="en-GB" dirty="0"/>
              <a:t>, where:</a:t>
            </a:r>
          </a:p>
          <a:p>
            <a:pPr marL="285750" lvl="2" indent="-285750">
              <a:buFont typeface="Wingdings" pitchFamily="2" charset="2"/>
              <a:buChar char="Ø"/>
            </a:pPr>
            <a:r>
              <a:rPr lang="en-GB" dirty="0"/>
              <a:t>People gathered to discuss politics, philosophy, and public matters</a:t>
            </a:r>
          </a:p>
          <a:p>
            <a:pPr marL="285750" lvl="2" indent="-285750">
              <a:buFont typeface="Wingdings" pitchFamily="2" charset="2"/>
              <a:buChar char="Ø"/>
            </a:pPr>
            <a:r>
              <a:rPr lang="en-GB" dirty="0"/>
              <a:t>They were especially important for soldiers and administrators as places of rest and social interaction</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688157938"/>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a:t>
            </a:r>
          </a:p>
          <a:p>
            <a:pPr lvl="2"/>
            <a:endParaRPr lang="en-GB" b="1" dirty="0"/>
          </a:p>
          <a:p>
            <a:pPr lvl="2"/>
            <a:r>
              <a:rPr lang="en-GB" dirty="0"/>
              <a:t>- Many of Europe’s historic spa towns were developed around healing springs between the 14th and 16th centuries, such as:</a:t>
            </a:r>
          </a:p>
          <a:p>
            <a:pPr marL="285750" lvl="2" indent="-285750">
              <a:buFont typeface="Wingdings" pitchFamily="2" charset="2"/>
              <a:buChar char="Ø"/>
            </a:pPr>
            <a:r>
              <a:rPr lang="en-GB" dirty="0"/>
              <a:t>Vichy in France</a:t>
            </a:r>
          </a:p>
          <a:p>
            <a:pPr lvl="2"/>
            <a:r>
              <a:rPr lang="en-GB" dirty="0"/>
              <a:t>- Initially, spa travel was primarily for royalty and nobility, but this declined as domestic bathing conditions improved</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688887675"/>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a:t>
            </a:r>
          </a:p>
          <a:p>
            <a:pPr lvl="2"/>
            <a:endParaRPr lang="en-GB" b="1" dirty="0"/>
          </a:p>
          <a:p>
            <a:pPr lvl="2"/>
            <a:r>
              <a:rPr lang="en-GB" dirty="0"/>
              <a:t>- By the end of the 18th century, spa treatments and sea bathing began to develop simultaneously.</a:t>
            </a:r>
          </a:p>
          <a:p>
            <a:pPr lvl="2"/>
            <a:r>
              <a:rPr lang="en-GB" dirty="0"/>
              <a:t>- By 1889, Spain alone had 188 spas.</a:t>
            </a:r>
          </a:p>
          <a:p>
            <a:pPr lvl="2"/>
            <a:r>
              <a:rPr lang="en-GB" dirty="0"/>
              <a:t>- Over time, the motivation for visiting spas shifted:</a:t>
            </a:r>
          </a:p>
          <a:p>
            <a:pPr marL="285750" lvl="2" indent="-285750">
              <a:buFont typeface="Wingdings" pitchFamily="2" charset="2"/>
              <a:buChar char="Ø"/>
            </a:pPr>
            <a:r>
              <a:rPr lang="en-GB" dirty="0"/>
              <a:t>Originally focused on health and medical cures</a:t>
            </a:r>
          </a:p>
          <a:p>
            <a:pPr marL="285750" lvl="2" indent="-285750">
              <a:buFont typeface="Wingdings" pitchFamily="2" charset="2"/>
              <a:buChar char="Ø"/>
            </a:pPr>
            <a:r>
              <a:rPr lang="en-GB" dirty="0"/>
              <a:t>Gradually evolved into a desire for leisure and recreation</a:t>
            </a:r>
          </a:p>
          <a:p>
            <a:pPr lvl="2"/>
            <a:r>
              <a:rPr lang="en-GB" dirty="0"/>
              <a:t>- As a result, many spas began to incorporate entertainment facilities, such as:</a:t>
            </a:r>
          </a:p>
          <a:p>
            <a:pPr marL="285750" lvl="2" indent="-285750">
              <a:buFont typeface="Wingdings" pitchFamily="2" charset="2"/>
              <a:buChar char="Ø"/>
            </a:pPr>
            <a:r>
              <a:rPr lang="en-GB" dirty="0"/>
              <a:t>Casinos</a:t>
            </a:r>
          </a:p>
          <a:p>
            <a:pPr marL="285750" lvl="2" indent="-285750">
              <a:buFont typeface="Wingdings" pitchFamily="2" charset="2"/>
              <a:buChar char="Ø"/>
            </a:pPr>
            <a:r>
              <a:rPr lang="en-GB" dirty="0"/>
              <a:t>Dance halls</a:t>
            </a:r>
          </a:p>
          <a:p>
            <a:pPr marL="285750" lvl="2" indent="-285750">
              <a:buFont typeface="Wingdings" pitchFamily="2" charset="2"/>
              <a:buChar char="Ø"/>
            </a:pPr>
            <a:r>
              <a:rPr lang="en-GB" dirty="0"/>
              <a:t>Other forms of social and leisure activities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664044670"/>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a:t>
            </a:r>
          </a:p>
          <a:p>
            <a:pPr lvl="2"/>
            <a:endParaRPr lang="en-GB" b="1" dirty="0"/>
          </a:p>
          <a:p>
            <a:pPr lvl="2"/>
            <a:r>
              <a:rPr lang="en-GB" dirty="0"/>
              <a:t>- After World War II, spa resorts in Western Europe experienced stagnation.</a:t>
            </a:r>
          </a:p>
          <a:p>
            <a:pPr lvl="2"/>
            <a:r>
              <a:rPr lang="en-GB" dirty="0"/>
              <a:t>- In the UK, spas were already in decline by the 19th century, overshadowed by seaside resorts.</a:t>
            </a:r>
          </a:p>
          <a:p>
            <a:pPr lvl="2"/>
            <a:r>
              <a:rPr lang="en-GB" dirty="0"/>
              <a:t>- In contrast, in communist Central and Eastern Europe and the Soviet Union, spas entered a new phase of development:</a:t>
            </a:r>
          </a:p>
          <a:p>
            <a:pPr lvl="2"/>
            <a:r>
              <a:rPr lang="en-GB" dirty="0"/>
              <a:t>- Treatments were sponsored mainly by the state or trade unions.</a:t>
            </a:r>
          </a:p>
          <a:p>
            <a:pPr lvl="2"/>
            <a:r>
              <a:rPr lang="en-GB" dirty="0"/>
              <a:t>- Facilities were built specifically for health and therapeutic purposes.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182853586"/>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a:t>
            </a:r>
          </a:p>
          <a:p>
            <a:pPr lvl="2"/>
            <a:endParaRPr lang="en-GB" b="1" dirty="0"/>
          </a:p>
          <a:p>
            <a:pPr lvl="2"/>
            <a:r>
              <a:rPr lang="en-GB" dirty="0"/>
              <a:t>- In Finland, one of the compensations for wounded soldiers after World War II was veteran spa rehabilitation.</a:t>
            </a:r>
          </a:p>
          <a:p>
            <a:pPr lvl="2"/>
            <a:r>
              <a:rPr lang="en-GB" dirty="0"/>
              <a:t>- A system was created offering regular rehabilitation periods of 1–3 weeks, fully funded by the state.</a:t>
            </a:r>
          </a:p>
          <a:p>
            <a:pPr lvl="2"/>
            <a:r>
              <a:rPr lang="en-GB" dirty="0"/>
              <a:t>- Finland’s “golden spa age” occurred in the 1800s:</a:t>
            </a:r>
          </a:p>
          <a:p>
            <a:pPr marL="285750" lvl="2" indent="-285750">
              <a:buFont typeface="Wingdings" pitchFamily="2" charset="2"/>
              <a:buChar char="Ø"/>
            </a:pPr>
            <a:r>
              <a:rPr lang="en-GB" dirty="0"/>
              <a:t>By the early 1890s, Finland had the highest spa density in Europe.</a:t>
            </a:r>
          </a:p>
          <a:p>
            <a:pPr marL="285750" lvl="2" indent="-285750">
              <a:buFont typeface="Wingdings" pitchFamily="2" charset="2"/>
              <a:buChar char="Ø"/>
            </a:pPr>
            <a:r>
              <a:rPr lang="en-GB" dirty="0"/>
              <a:t>Despite this, there were only a few natural spas (i.e., thermal/mineral waters).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898795355"/>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 </a:t>
            </a:r>
          </a:p>
          <a:p>
            <a:pPr lvl="2"/>
            <a:r>
              <a:rPr lang="en-GB" b="1" dirty="0"/>
              <a:t>- Case Study: Vichy, France</a:t>
            </a:r>
          </a:p>
          <a:p>
            <a:pPr lvl="2"/>
            <a:endParaRPr lang="en-GB" b="1" dirty="0"/>
          </a:p>
          <a:p>
            <a:pPr lvl="2"/>
            <a:r>
              <a:rPr lang="en-GB" dirty="0"/>
              <a:t>- Vichy waters have been known for their healing benefits for nearly 2,000 years, dating back to Roman times.</a:t>
            </a:r>
          </a:p>
          <a:p>
            <a:pPr lvl="2"/>
            <a:r>
              <a:rPr lang="en-GB" dirty="0"/>
              <a:t>- By the 17th century, they were used to stimulate natural </a:t>
            </a:r>
            <a:r>
              <a:rPr lang="en-GB" dirty="0" err="1"/>
              <a:t>defense</a:t>
            </a:r>
            <a:r>
              <a:rPr lang="en-GB" dirty="0"/>
              <a:t> mechanisms.</a:t>
            </a:r>
          </a:p>
          <a:p>
            <a:pPr lvl="2"/>
            <a:r>
              <a:rPr lang="en-GB" dirty="0"/>
              <a:t>- During the reigns of Louis XIV and Napoleon III:</a:t>
            </a:r>
          </a:p>
          <a:p>
            <a:pPr lvl="2"/>
            <a:r>
              <a:rPr lang="en-GB" dirty="0"/>
              <a:t>- The town and spa were renovated.</a:t>
            </a:r>
          </a:p>
          <a:p>
            <a:pPr lvl="2"/>
            <a:r>
              <a:rPr lang="en-GB" dirty="0"/>
              <a:t>- Vichy became not only a place for therapeutic treatments </a:t>
            </a:r>
          </a:p>
          <a:p>
            <a:pPr lvl="2"/>
            <a:r>
              <a:rPr lang="en-GB" dirty="0"/>
              <a:t>but also one of pleasure and sophistication, earning the nickname</a:t>
            </a:r>
          </a:p>
          <a:p>
            <a:pPr lvl="2"/>
            <a:r>
              <a:rPr lang="en-GB" dirty="0"/>
              <a:t> “the second Paris”.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4" name="Picture 3">
            <a:extLst>
              <a:ext uri="{FF2B5EF4-FFF2-40B4-BE49-F238E27FC236}">
                <a16:creationId xmlns:a16="http://schemas.microsoft.com/office/drawing/2014/main" id="{C64AD4BF-8CCE-451E-065D-63AD454CA73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1303" y="3093090"/>
            <a:ext cx="4795402" cy="3195732"/>
          </a:xfrm>
          <a:prstGeom prst="rect">
            <a:avLst/>
          </a:prstGeom>
          <a:noFill/>
          <a:ln>
            <a:noFill/>
          </a:ln>
        </p:spPr>
      </p:pic>
    </p:spTree>
    <p:extLst>
      <p:ext uri="{BB962C8B-B14F-4D97-AF65-F5344CB8AC3E}">
        <p14:creationId xmlns:p14="http://schemas.microsoft.com/office/powerpoint/2010/main" val="4040884826"/>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 </a:t>
            </a:r>
          </a:p>
          <a:p>
            <a:pPr lvl="2"/>
            <a:r>
              <a:rPr lang="en-GB" b="1" dirty="0"/>
              <a:t>- Case Study: Vichy, France</a:t>
            </a:r>
          </a:p>
          <a:p>
            <a:pPr lvl="2"/>
            <a:endParaRPr lang="en-GB" dirty="0"/>
          </a:p>
          <a:p>
            <a:pPr lvl="2"/>
            <a:r>
              <a:rPr lang="en-GB" dirty="0"/>
              <a:t>- It was crowned “the queen of Spa towns”, while Baden-Baden in Germany was considered the “king”.</a:t>
            </a:r>
          </a:p>
          <a:p>
            <a:pPr lvl="2"/>
            <a:r>
              <a:rPr lang="en-GB" dirty="0"/>
              <a:t>- Today, Vichy waters are used for various medical and wellness purposes, including:</a:t>
            </a:r>
          </a:p>
          <a:p>
            <a:pPr marL="285750" lvl="2" indent="-285750">
              <a:buFont typeface="Wingdings" pitchFamily="2" charset="2"/>
              <a:buChar char="Ø"/>
            </a:pPr>
            <a:r>
              <a:rPr lang="en-GB" dirty="0"/>
              <a:t>Rheumatology</a:t>
            </a:r>
          </a:p>
          <a:p>
            <a:pPr marL="285750" lvl="2" indent="-285750">
              <a:buFont typeface="Wingdings" pitchFamily="2" charset="2"/>
              <a:buChar char="Ø"/>
            </a:pPr>
            <a:r>
              <a:rPr lang="en-GB" dirty="0"/>
              <a:t>Gastroenterology</a:t>
            </a:r>
          </a:p>
          <a:p>
            <a:pPr marL="285750" lvl="2" indent="-285750">
              <a:buFont typeface="Wingdings" pitchFamily="2" charset="2"/>
              <a:buChar char="Ø"/>
            </a:pPr>
            <a:r>
              <a:rPr lang="en-GB" dirty="0"/>
              <a:t>Dermatological and </a:t>
            </a:r>
            <a:r>
              <a:rPr lang="en-GB" dirty="0" err="1"/>
              <a:t>dermocosmetic</a:t>
            </a:r>
            <a:r>
              <a:rPr lang="en-GB" dirty="0"/>
              <a:t> care</a:t>
            </a:r>
          </a:p>
          <a:p>
            <a:pPr lvl="2"/>
            <a:r>
              <a:rPr lang="en-GB" dirty="0"/>
              <a:t>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312655916"/>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The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- 3.1- Health Tourism In Europe </a:t>
            </a:r>
          </a:p>
          <a:p>
            <a:pPr lvl="2"/>
            <a:r>
              <a:rPr lang="en-GB" b="1" dirty="0"/>
              <a:t>- Case Study: Vichy, France</a:t>
            </a:r>
          </a:p>
          <a:p>
            <a:pPr lvl="2"/>
            <a:endParaRPr lang="en-GB" dirty="0"/>
          </a:p>
          <a:p>
            <a:pPr lvl="2"/>
            <a:r>
              <a:rPr lang="en-GB" dirty="0"/>
              <a:t>- In the 1990s, Vichy expanded its focus on spa therapy using Thermal Spa Waters, returning to a blend of health, beauty, and mind-body balance.</a:t>
            </a:r>
          </a:p>
          <a:p>
            <a:pPr lvl="2"/>
            <a:r>
              <a:rPr lang="en-GB" dirty="0"/>
              <a:t>- Modern spa offerings include:</a:t>
            </a:r>
          </a:p>
          <a:p>
            <a:pPr marL="285750" lvl="2" indent="-285750">
              <a:buFont typeface="Wingdings" pitchFamily="2" charset="2"/>
              <a:buChar char="Ø"/>
            </a:pPr>
            <a:r>
              <a:rPr lang="en-GB" dirty="0"/>
              <a:t>A nutritional and slimming program with on-site treatments and 6-month post-treatment online follow-up.</a:t>
            </a:r>
          </a:p>
          <a:p>
            <a:pPr marL="285750" lvl="2" indent="-285750">
              <a:buFont typeface="Wingdings" pitchFamily="2" charset="2"/>
              <a:buChar char="Ø"/>
            </a:pPr>
            <a:r>
              <a:rPr lang="en-GB" dirty="0"/>
              <a:t>A rotation of international massage styles.</a:t>
            </a:r>
          </a:p>
          <a:p>
            <a:pPr marL="285750" lvl="2" indent="-285750">
              <a:buFont typeface="Wingdings" pitchFamily="2" charset="2"/>
              <a:buChar char="Ø"/>
            </a:pPr>
            <a:r>
              <a:rPr lang="en-GB" dirty="0"/>
              <a:t>Various rituals and themed wellness experiences.</a:t>
            </a:r>
          </a:p>
          <a:p>
            <a:pPr marL="285750" lvl="2" indent="-285750">
              <a:buFont typeface="Wingdings" pitchFamily="2" charset="2"/>
              <a:buChar char="Ø"/>
            </a:pPr>
            <a:r>
              <a:rPr lang="en-GB" dirty="0"/>
              <a:t>Short-term wellness escapes, such as 2-day packages.</a:t>
            </a:r>
          </a:p>
          <a:p>
            <a:pPr marL="285750" lvl="2" indent="-285750">
              <a:buFont typeface="Wingdings" pitchFamily="2" charset="2"/>
              <a:buChar char="Ø"/>
            </a:pPr>
            <a:r>
              <a:rPr lang="en-GB" dirty="0"/>
              <a:t>Treatments designed to enhance skin softness and complexion.</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483829846"/>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Health Tourism in Middle East and North Africa</a:t>
            </a:r>
          </a:p>
          <a:p>
            <a:pPr lvl="2"/>
            <a:endParaRPr lang="en-GB" b="1" dirty="0"/>
          </a:p>
          <a:p>
            <a:pPr lvl="2"/>
            <a:r>
              <a:rPr lang="en-GB" b="1" dirty="0"/>
              <a:t>- </a:t>
            </a:r>
            <a:r>
              <a:rPr lang="en-GB" dirty="0"/>
              <a:t>Arabian medicine was initially influenced by Greek and Roman practices.</a:t>
            </a:r>
          </a:p>
          <a:p>
            <a:pPr lvl="2"/>
            <a:r>
              <a:rPr lang="en-GB" dirty="0"/>
              <a:t>- However, by the Dark Ages in Europe, medical advancements in Arabia surpassed those in Europe.</a:t>
            </a:r>
          </a:p>
          <a:p>
            <a:pPr lvl="2"/>
            <a:r>
              <a:rPr lang="en-GB" dirty="0"/>
              <a:t>- Today, the Middle East is a major growth region for medical tourism.</a:t>
            </a:r>
          </a:p>
          <a:p>
            <a:pPr lvl="2"/>
            <a:r>
              <a:rPr lang="en-GB" dirty="0"/>
              <a:t>- Ancient Egyptians focused extensively on treating eye diseases.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44041235"/>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Health Tourism in Middle East and North Africa</a:t>
            </a:r>
          </a:p>
          <a:p>
            <a:pPr lvl="2"/>
            <a:endParaRPr lang="en-GB" b="1" dirty="0"/>
          </a:p>
          <a:p>
            <a:pPr lvl="2"/>
            <a:r>
              <a:rPr lang="en-GB" b="1" dirty="0"/>
              <a:t>- </a:t>
            </a:r>
            <a:r>
              <a:rPr lang="en-GB" dirty="0"/>
              <a:t>It is believed that kohl eyeliner pencils were originally used to disinfect the eyes, rather than for cosmetic purposes.</a:t>
            </a:r>
          </a:p>
          <a:p>
            <a:pPr lvl="2"/>
            <a:r>
              <a:rPr lang="en-GB" dirty="0"/>
              <a:t>- Beauty cosmetics in ancient Egypt date back to 1400 BC and included:</a:t>
            </a:r>
          </a:p>
          <a:p>
            <a:pPr marL="285750" lvl="2" indent="-285750">
              <a:buFont typeface="Wingdings" pitchFamily="2" charset="2"/>
              <a:buChar char="Ø"/>
            </a:pPr>
            <a:r>
              <a:rPr lang="en-GB" dirty="0"/>
              <a:t>Skin oils</a:t>
            </a:r>
          </a:p>
          <a:p>
            <a:pPr marL="285750" lvl="2" indent="-285750">
              <a:buFont typeface="Wingdings" pitchFamily="2" charset="2"/>
              <a:buChar char="Ø"/>
            </a:pPr>
            <a:r>
              <a:rPr lang="en-GB" dirty="0"/>
              <a:t>Face creams</a:t>
            </a:r>
          </a:p>
          <a:p>
            <a:pPr marL="285750" lvl="2" indent="-285750">
              <a:buFont typeface="Wingdings" pitchFamily="2" charset="2"/>
              <a:buChar char="Ø"/>
            </a:pPr>
            <a:r>
              <a:rPr lang="en-GB" dirty="0"/>
              <a:t>Toothpaste</a:t>
            </a:r>
          </a:p>
          <a:p>
            <a:pPr marL="285750" lvl="2" indent="-285750">
              <a:buFont typeface="Wingdings" pitchFamily="2" charset="2"/>
              <a:buChar char="Ø"/>
            </a:pPr>
            <a:r>
              <a:rPr lang="en-GB" dirty="0"/>
              <a:t>Henna and hair dyes</a:t>
            </a:r>
          </a:p>
          <a:p>
            <a:pPr marL="285750" lvl="2" indent="-285750">
              <a:buFont typeface="Wingdings" pitchFamily="2" charset="2"/>
              <a:buChar char="Ø"/>
            </a:pPr>
            <a:r>
              <a:rPr lang="en-GB" dirty="0"/>
              <a:t>Perfumes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787061259"/>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Health Tourism in Middle East and North Africa</a:t>
            </a:r>
          </a:p>
          <a:p>
            <a:pPr lvl="2"/>
            <a:endParaRPr lang="en-GB" b="1" dirty="0"/>
          </a:p>
          <a:p>
            <a:pPr lvl="2"/>
            <a:r>
              <a:rPr lang="en-GB" b="1" dirty="0"/>
              <a:t>- </a:t>
            </a:r>
            <a:r>
              <a:rPr lang="en-GB" dirty="0"/>
              <a:t>Egyptians and Babylonians used bathing for both spiritual healing and physical health.</a:t>
            </a:r>
          </a:p>
          <a:p>
            <a:pPr lvl="2"/>
            <a:r>
              <a:rPr lang="en-GB" dirty="0"/>
              <a:t>- While European bathing focused on medical and physical health benefits, Egyptians believed that bathing was essential to achieving a higher level of spirituality through cleanliness and beauty.</a:t>
            </a:r>
          </a:p>
          <a:p>
            <a:pPr lvl="2"/>
            <a:r>
              <a:rPr lang="en-GB" dirty="0"/>
              <a:t>- Cleansing rituals in ancient Egypt included:</a:t>
            </a:r>
          </a:p>
          <a:p>
            <a:pPr marL="285750" lvl="2" indent="-285750">
              <a:buFont typeface="Wingdings" pitchFamily="2" charset="2"/>
              <a:buChar char="Ø"/>
            </a:pPr>
            <a:r>
              <a:rPr lang="en-GB" dirty="0"/>
              <a:t>Exfoliating and massaging the skin in a warm bath, often using yogurt and honey.</a:t>
            </a:r>
          </a:p>
          <a:p>
            <a:pPr marL="285750" lvl="2" indent="-285750">
              <a:buFont typeface="Wingdings" pitchFamily="2" charset="2"/>
              <a:buChar char="Ø"/>
            </a:pPr>
            <a:r>
              <a:rPr lang="en-GB" dirty="0"/>
              <a:t>It is said that Queen Cleopatra (69–30 BC) bathed in milk to keep her skin soft.</a:t>
            </a:r>
          </a:p>
          <a:p>
            <a:pPr marL="285750" lvl="2" indent="-285750">
              <a:buFont typeface="Wingdings" pitchFamily="2" charset="2"/>
              <a:buChar char="Ø"/>
            </a:pPr>
            <a:r>
              <a:rPr lang="en-GB" dirty="0"/>
              <a:t>This inspired the modern-day “Cleopatra Bath” treatment in spas.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983636160"/>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3.3- Health Tourism in The Americas</a:t>
            </a:r>
          </a:p>
          <a:p>
            <a:pPr lvl="2"/>
            <a:endParaRPr lang="en-GB" b="1" dirty="0"/>
          </a:p>
          <a:p>
            <a:pPr lvl="2"/>
            <a:r>
              <a:rPr lang="en-GB" dirty="0"/>
              <a:t>- When discussing spas in the Americas, it's important to distinguish between:</a:t>
            </a:r>
          </a:p>
          <a:p>
            <a:pPr marL="285750" lvl="2" indent="-285750">
              <a:buFont typeface="Wingdings" pitchFamily="2" charset="2"/>
              <a:buChar char="Ø"/>
            </a:pPr>
            <a:r>
              <a:rPr lang="en-GB" dirty="0"/>
              <a:t>Modern spas that have developed over the past 100 years in the USA, Canada, and parts of Central and South America.</a:t>
            </a:r>
          </a:p>
          <a:p>
            <a:pPr marL="285750" lvl="2" indent="-285750">
              <a:buFont typeface="Wingdings" pitchFamily="2" charset="2"/>
              <a:buChar char="Ø"/>
            </a:pPr>
            <a:r>
              <a:rPr lang="en-GB" dirty="0"/>
              <a:t>The traditional practices of indigenous peoples, which have existed for thousands of years before modern spas.</a:t>
            </a:r>
          </a:p>
          <a:p>
            <a:pPr lvl="2"/>
            <a:r>
              <a:rPr lang="en-GB" dirty="0"/>
              <a:t>- South America is home to thousands of hot springs and volcanic thermal waterfalls, found in places such as Costa Rica, Ecuador, and the Caribbean.</a:t>
            </a:r>
          </a:p>
          <a:p>
            <a:pPr lvl="2"/>
            <a:r>
              <a:rPr lang="en-GB" dirty="0"/>
              <a:t>Many of these natural features were traditionally used by indigenous peoples, such as the Incas.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566316738"/>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3.3- Health Tourism in The Americas</a:t>
            </a:r>
          </a:p>
          <a:p>
            <a:pPr lvl="2"/>
            <a:endParaRPr lang="en-GB" b="1" dirty="0"/>
          </a:p>
          <a:p>
            <a:pPr lvl="2"/>
            <a:r>
              <a:rPr lang="en-GB" dirty="0"/>
              <a:t>- The influence of ancient civilizations can still be seen in</a:t>
            </a:r>
          </a:p>
          <a:p>
            <a:pPr lvl="2"/>
            <a:r>
              <a:rPr lang="en-GB" dirty="0"/>
              <a:t> modern spa practices throughout the region.</a:t>
            </a:r>
          </a:p>
          <a:p>
            <a:pPr lvl="2"/>
            <a:r>
              <a:rPr lang="en-GB" dirty="0"/>
              <a:t>- For instance, at </a:t>
            </a:r>
            <a:r>
              <a:rPr lang="en-GB" dirty="0" err="1"/>
              <a:t>Maroma</a:t>
            </a:r>
            <a:r>
              <a:rPr lang="en-GB" dirty="0"/>
              <a:t> Spa in Mexico, the orientation of the </a:t>
            </a:r>
          </a:p>
          <a:p>
            <a:pPr lvl="2"/>
            <a:r>
              <a:rPr lang="en-GB" dirty="0"/>
              <a:t>spa rooms follows Ancient Maya traditions.</a:t>
            </a:r>
          </a:p>
          <a:p>
            <a:pPr lvl="2"/>
            <a:r>
              <a:rPr lang="en-GB" dirty="0"/>
              <a:t>- This alignment is believed to allow positive energy from the </a:t>
            </a:r>
          </a:p>
          <a:p>
            <a:pPr lvl="2"/>
            <a:r>
              <a:rPr lang="en-GB" dirty="0"/>
              <a:t>planets and stars to flow into the rooms, which, according to </a:t>
            </a:r>
          </a:p>
          <a:p>
            <a:pPr lvl="2"/>
            <a:r>
              <a:rPr lang="en-GB" dirty="0"/>
              <a:t>Mayan spirituality, has a beneficial effect on both the soul </a:t>
            </a:r>
          </a:p>
          <a:p>
            <a:pPr lvl="2"/>
            <a:r>
              <a:rPr lang="en-GB" dirty="0"/>
              <a:t>and body of those who stay there.</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pic>
        <p:nvPicPr>
          <p:cNvPr id="5" name="Picture 4">
            <a:extLst>
              <a:ext uri="{FF2B5EF4-FFF2-40B4-BE49-F238E27FC236}">
                <a16:creationId xmlns:a16="http://schemas.microsoft.com/office/drawing/2014/main" id="{21205215-0EB6-9B8D-45F0-D75CFA706230}"/>
              </a:ext>
            </a:extLst>
          </p:cNvPr>
          <p:cNvPicPr>
            <a:picLocks noChangeAspect="1"/>
          </p:cNvPicPr>
          <p:nvPr/>
        </p:nvPicPr>
        <p:blipFill>
          <a:blip r:embed="rId2"/>
          <a:stretch>
            <a:fillRect/>
          </a:stretch>
        </p:blipFill>
        <p:spPr>
          <a:xfrm>
            <a:off x="6891263" y="891983"/>
            <a:ext cx="5085184" cy="5085184"/>
          </a:xfrm>
          <a:prstGeom prst="rect">
            <a:avLst/>
          </a:prstGeom>
        </p:spPr>
      </p:pic>
      <p:sp>
        <p:nvSpPr>
          <p:cNvPr id="9" name="TextBox 8">
            <a:extLst>
              <a:ext uri="{FF2B5EF4-FFF2-40B4-BE49-F238E27FC236}">
                <a16:creationId xmlns:a16="http://schemas.microsoft.com/office/drawing/2014/main" id="{D33C84AC-E6C8-1E87-9592-9F51A4C4BE7E}"/>
              </a:ext>
            </a:extLst>
          </p:cNvPr>
          <p:cNvSpPr txBox="1"/>
          <p:nvPr/>
        </p:nvSpPr>
        <p:spPr>
          <a:xfrm>
            <a:off x="6891263" y="5920338"/>
            <a:ext cx="5085184" cy="523220"/>
          </a:xfrm>
          <a:prstGeom prst="rect">
            <a:avLst/>
          </a:prstGeom>
          <a:noFill/>
        </p:spPr>
        <p:txBody>
          <a:bodyPr wrap="square">
            <a:spAutoFit/>
          </a:bodyPr>
          <a:lstStyle/>
          <a:p>
            <a:r>
              <a:rPr lang="en-DE" sz="1400" dirty="0"/>
              <a:t>https://www.guerlain.com/us/en-us/c/maroma-spa-by-guerlain-riviera-maya.html</a:t>
            </a:r>
          </a:p>
        </p:txBody>
      </p:sp>
    </p:spTree>
    <p:extLst>
      <p:ext uri="{BB962C8B-B14F-4D97-AF65-F5344CB8AC3E}">
        <p14:creationId xmlns:p14="http://schemas.microsoft.com/office/powerpoint/2010/main" val="1269769734"/>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3.3- Health Tourism in The Americas</a:t>
            </a:r>
          </a:p>
          <a:p>
            <a:pPr lvl="2"/>
            <a:r>
              <a:rPr lang="en-GB" b="1" dirty="0"/>
              <a:t>- Case Study: Saratoga Springs</a:t>
            </a:r>
          </a:p>
          <a:p>
            <a:pPr lvl="2"/>
            <a:endParaRPr lang="en-GB" b="1" dirty="0"/>
          </a:p>
          <a:p>
            <a:pPr lvl="2"/>
            <a:r>
              <a:rPr lang="en-GB" dirty="0"/>
              <a:t>- Saratoga Springs is one of the oldest spas in America, known for its natural carbonated mineral water.</a:t>
            </a:r>
          </a:p>
          <a:p>
            <a:pPr lvl="2"/>
            <a:r>
              <a:rPr lang="en-GB" dirty="0"/>
              <a:t>- Native Americans had been using the mineral springs since the 14th century, believing the springs had healing powers and were also sacred.</a:t>
            </a:r>
          </a:p>
          <a:p>
            <a:pPr lvl="2"/>
            <a:r>
              <a:rPr lang="en-GB" dirty="0"/>
              <a:t>- In the late 1700s, Sir William Johnson, a friend of the Native Americans, became ill and was transported to the springs to drink the water and bathe. He is believed to be the first white man to visit the springs.</a:t>
            </a:r>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
        <p:nvSpPr>
          <p:cNvPr id="9" name="TextBox 8">
            <a:extLst>
              <a:ext uri="{FF2B5EF4-FFF2-40B4-BE49-F238E27FC236}">
                <a16:creationId xmlns:a16="http://schemas.microsoft.com/office/drawing/2014/main" id="{D33C84AC-E6C8-1E87-9592-9F51A4C4BE7E}"/>
              </a:ext>
            </a:extLst>
          </p:cNvPr>
          <p:cNvSpPr txBox="1"/>
          <p:nvPr/>
        </p:nvSpPr>
        <p:spPr>
          <a:xfrm>
            <a:off x="2786807" y="6134150"/>
            <a:ext cx="5085184" cy="307777"/>
          </a:xfrm>
          <a:prstGeom prst="rect">
            <a:avLst/>
          </a:prstGeom>
          <a:noFill/>
        </p:spPr>
        <p:txBody>
          <a:bodyPr wrap="square">
            <a:spAutoFit/>
          </a:bodyPr>
          <a:lstStyle/>
          <a:p>
            <a:r>
              <a:rPr lang="en-US" sz="1400" dirty="0"/>
              <a:t>Source: https://</a:t>
            </a:r>
            <a:r>
              <a:rPr lang="en-US" sz="1400" dirty="0" err="1"/>
              <a:t>parks.ny.gov</a:t>
            </a:r>
            <a:r>
              <a:rPr lang="en-US" sz="1400" dirty="0"/>
              <a:t>/parks/</a:t>
            </a:r>
            <a:r>
              <a:rPr lang="en-US" sz="1400" dirty="0" err="1"/>
              <a:t>saratogaspa</a:t>
            </a:r>
            <a:r>
              <a:rPr lang="en-US" sz="1400" dirty="0"/>
              <a:t>.</a:t>
            </a:r>
            <a:endParaRPr lang="en-DE" sz="1400" dirty="0"/>
          </a:p>
        </p:txBody>
      </p:sp>
      <p:sp>
        <p:nvSpPr>
          <p:cNvPr id="6" name="Rectangle 4">
            <a:extLst>
              <a:ext uri="{FF2B5EF4-FFF2-40B4-BE49-F238E27FC236}">
                <a16:creationId xmlns:a16="http://schemas.microsoft.com/office/drawing/2014/main" id="{73644A7A-9D02-F1AA-AD0C-7DCC10E19E05}"/>
              </a:ext>
            </a:extLst>
          </p:cNvPr>
          <p:cNvSpPr>
            <a:spLocks noChangeArrowheads="1"/>
          </p:cNvSpPr>
          <p:nvPr/>
        </p:nvSpPr>
        <p:spPr bwMode="auto">
          <a:xfrm>
            <a:off x="0" y="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sp>
        <p:nvSpPr>
          <p:cNvPr id="10" name="Rectangle 6">
            <a:extLst>
              <a:ext uri="{FF2B5EF4-FFF2-40B4-BE49-F238E27FC236}">
                <a16:creationId xmlns:a16="http://schemas.microsoft.com/office/drawing/2014/main" id="{E5E4E223-1C4D-776A-E35E-BE24C5B2D81B}"/>
              </a:ext>
            </a:extLst>
          </p:cNvPr>
          <p:cNvSpPr>
            <a:spLocks noChangeArrowheads="1"/>
          </p:cNvSpPr>
          <p:nvPr/>
        </p:nvSpPr>
        <p:spPr bwMode="auto">
          <a:xfrm>
            <a:off x="152400" y="152400"/>
            <a:ext cx="1219835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DE"/>
          </a:p>
        </p:txBody>
      </p:sp>
      <p:pic>
        <p:nvPicPr>
          <p:cNvPr id="3077" name="Picture 2">
            <a:extLst>
              <a:ext uri="{FF2B5EF4-FFF2-40B4-BE49-F238E27FC236}">
                <a16:creationId xmlns:a16="http://schemas.microsoft.com/office/drawing/2014/main" id="{9715A90D-DC45-4FD1-881A-065683910B9D}"/>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498776" y="4001822"/>
            <a:ext cx="9428234" cy="213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653446"/>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3.3- Health Tourism in The Americas</a:t>
            </a:r>
          </a:p>
          <a:p>
            <a:pPr lvl="2"/>
            <a:r>
              <a:rPr lang="en-GB" b="1" dirty="0"/>
              <a:t>- Case Study: Saratoga Springs</a:t>
            </a:r>
          </a:p>
          <a:p>
            <a:pPr lvl="2"/>
            <a:endParaRPr lang="en-GB" dirty="0"/>
          </a:p>
          <a:p>
            <a:pPr lvl="2"/>
            <a:r>
              <a:rPr lang="en-GB" dirty="0"/>
              <a:t>- By the 1800s, Saratoga Springs had become a popular tourist attraction, and the water was being bottled and shipped around the world.</a:t>
            </a:r>
          </a:p>
          <a:p>
            <a:pPr lvl="2"/>
            <a:r>
              <a:rPr lang="en-GB" dirty="0"/>
              <a:t>- In the 1900s, the carbon dioxide from the waters was used to create Ice Cream soda fountains.</a:t>
            </a:r>
          </a:p>
          <a:p>
            <a:pPr lvl="2"/>
            <a:r>
              <a:rPr lang="en-GB" dirty="0"/>
              <a:t>- However, due to commercial companies, this led to the over-drilling of wells, and the waters began to run dry .</a:t>
            </a:r>
          </a:p>
          <a:p>
            <a:pPr lvl="2"/>
            <a:r>
              <a:rPr lang="en-GB" dirty="0"/>
              <a:t>- In 1908, the State of New York passed laws to limit the amount of pumping, and Saratoga Spa State Park was created to ensure protection and management of the area.</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788690748"/>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3.4- Health Tourism in Asia-Pacific</a:t>
            </a:r>
          </a:p>
          <a:p>
            <a:pPr lvl="2"/>
            <a:r>
              <a:rPr lang="en-GB" b="1" dirty="0"/>
              <a:t>	</a:t>
            </a:r>
            <a:endParaRPr lang="en-GB" dirty="0"/>
          </a:p>
          <a:p>
            <a:pPr lvl="2"/>
            <a:r>
              <a:rPr lang="en-GB" dirty="0"/>
              <a:t>- Asia’s wellness traditions follow a holistic approach, treating the body, mind, and spirit as one.</a:t>
            </a:r>
          </a:p>
          <a:p>
            <a:pPr lvl="2"/>
            <a:r>
              <a:rPr lang="en-GB" dirty="0"/>
              <a:t>- The focus is on identifying the root cause of a problem, rather than just treating symptoms.</a:t>
            </a:r>
          </a:p>
          <a:p>
            <a:pPr lvl="2"/>
            <a:r>
              <a:rPr lang="en-GB" dirty="0"/>
              <a:t>- Emphasis is placed on encouraging the body to heal itself naturally.</a:t>
            </a:r>
          </a:p>
          <a:p>
            <a:pPr lvl="2"/>
            <a:r>
              <a:rPr lang="en-GB" dirty="0"/>
              <a:t>- The approach is deeply rooted in tradition and spirituality.</a:t>
            </a:r>
          </a:p>
          <a:p>
            <a:pPr lvl="2"/>
            <a:r>
              <a:rPr lang="en-GB" dirty="0"/>
              <a:t>- Unlike other regions, it is not primarily based on natural assets (like mineral springs or climate), but on philosophical and spiritual healing systems</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76377417"/>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2400" dirty="0"/>
              <a:t>3- Health </a:t>
            </a:r>
            <a:r>
              <a:rPr lang="nl-NL" sz="2400" dirty="0" err="1"/>
              <a:t>Tourism</a:t>
            </a:r>
            <a:r>
              <a:rPr lang="nl-NL" sz="2400" dirty="0"/>
              <a:t>: A </a:t>
            </a:r>
            <a:r>
              <a:rPr lang="nl-NL" sz="2400" dirty="0" err="1"/>
              <a:t>Geographical</a:t>
            </a:r>
            <a:r>
              <a:rPr lang="nl-NL" sz="2400" dirty="0"/>
              <a:t> Exploration</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3.4- Health Tourism In Asia	</a:t>
            </a:r>
            <a:endParaRPr lang="en-GB" dirty="0"/>
          </a:p>
          <a:p>
            <a:pPr lvl="2"/>
            <a:r>
              <a:rPr lang="en-GB" dirty="0"/>
              <a:t>- The Japanese developed their own traditional spas known as ‘</a:t>
            </a:r>
            <a:r>
              <a:rPr lang="en-GB" dirty="0" err="1"/>
              <a:t>onsens</a:t>
            </a:r>
            <a:r>
              <a:rPr lang="en-GB" dirty="0"/>
              <a:t>’, based on natural thermal springs.</a:t>
            </a:r>
          </a:p>
          <a:p>
            <a:pPr lvl="2"/>
            <a:r>
              <a:rPr lang="en-GB" dirty="0"/>
              <a:t>- Japan’s first </a:t>
            </a:r>
            <a:r>
              <a:rPr lang="en-GB" dirty="0" err="1"/>
              <a:t>onsen</a:t>
            </a:r>
            <a:r>
              <a:rPr lang="en-GB" dirty="0"/>
              <a:t> opened in 737 AD near Izumo.</a:t>
            </a:r>
          </a:p>
          <a:p>
            <a:pPr lvl="2"/>
            <a:r>
              <a:rPr lang="en-GB" dirty="0"/>
              <a:t>- Centuries later, the first ‘ryokan’ (traditional inns) were established, offering:</a:t>
            </a:r>
          </a:p>
          <a:p>
            <a:pPr marL="285750" lvl="2" indent="-285750">
              <a:buFont typeface="Wingdings" pitchFamily="2" charset="2"/>
              <a:buChar char="Ø"/>
            </a:pPr>
            <a:r>
              <a:rPr lang="en-GB" dirty="0"/>
              <a:t>Fine food</a:t>
            </a:r>
          </a:p>
          <a:p>
            <a:pPr marL="285750" lvl="2" indent="-285750">
              <a:buFont typeface="Wingdings" pitchFamily="2" charset="2"/>
              <a:buChar char="Ø"/>
            </a:pPr>
            <a:r>
              <a:rPr lang="en-GB" dirty="0"/>
              <a:t>Comfortable accommodations</a:t>
            </a:r>
          </a:p>
          <a:p>
            <a:pPr marL="285750" lvl="2" indent="-285750">
              <a:buFont typeface="Wingdings" pitchFamily="2" charset="2"/>
              <a:buChar char="Ø"/>
            </a:pPr>
            <a:r>
              <a:rPr lang="en-GB" dirty="0"/>
              <a:t>Zen gardens</a:t>
            </a:r>
          </a:p>
          <a:p>
            <a:pPr marL="285750" lvl="2" indent="-285750">
              <a:buFont typeface="Wingdings" pitchFamily="2" charset="2"/>
              <a:buChar char="Ø"/>
            </a:pPr>
            <a:r>
              <a:rPr lang="en-GB" dirty="0"/>
              <a:t>Outdoor baths</a:t>
            </a:r>
          </a:p>
          <a:p>
            <a:pPr marL="285750" lvl="2" indent="-285750">
              <a:buFont typeface="Wingdings" pitchFamily="2" charset="2"/>
              <a:buChar char="Ø"/>
            </a:pPr>
            <a:r>
              <a:rPr lang="en-GB" dirty="0"/>
              <a:t>Indoor soaking tubs called cypress </a:t>
            </a:r>
            <a:r>
              <a:rPr lang="en-GB" dirty="0" err="1"/>
              <a:t>ofuro</a:t>
            </a:r>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
        <p:nvSpPr>
          <p:cNvPr id="3" name="TextBox 2">
            <a:extLst>
              <a:ext uri="{FF2B5EF4-FFF2-40B4-BE49-F238E27FC236}">
                <a16:creationId xmlns:a16="http://schemas.microsoft.com/office/drawing/2014/main" id="{739A01D8-ADB3-13F7-EB97-0E5EDEA0FF41}"/>
              </a:ext>
            </a:extLst>
          </p:cNvPr>
          <p:cNvSpPr txBox="1"/>
          <p:nvPr/>
        </p:nvSpPr>
        <p:spPr>
          <a:xfrm>
            <a:off x="583894" y="1388125"/>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4162199077"/>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4.1- Health</a:t>
            </a:r>
          </a:p>
          <a:p>
            <a:pPr lvl="2"/>
            <a:endParaRPr lang="en-GB" b="1" dirty="0"/>
          </a:p>
          <a:p>
            <a:pPr lvl="2"/>
            <a:r>
              <a:rPr lang="en-GB" dirty="0"/>
              <a:t>- The widely accepted definition of health comes from the World Health Organization (WHO, 1948):</a:t>
            </a:r>
          </a:p>
          <a:p>
            <a:pPr lvl="2"/>
            <a:r>
              <a:rPr lang="en-GB" dirty="0"/>
              <a:t>- "Health is a state of complete physical, mental, and social wellbeing and not merely the absence of disease or infirmity."</a:t>
            </a:r>
          </a:p>
          <a:p>
            <a:pPr lvl="2"/>
            <a:r>
              <a:rPr lang="en-GB" dirty="0"/>
              <a:t>- </a:t>
            </a:r>
            <a:r>
              <a:rPr lang="en-GB" dirty="0" err="1"/>
              <a:t>Saracci</a:t>
            </a:r>
            <a:r>
              <a:rPr lang="en-GB" dirty="0"/>
              <a:t> (1997) questioned this definition:</a:t>
            </a:r>
          </a:p>
          <a:p>
            <a:pPr marL="285750" lvl="2" indent="-285750">
              <a:buFont typeface="Wingdings" pitchFamily="2" charset="2"/>
              <a:buChar char="Ø"/>
            </a:pPr>
            <a:r>
              <a:rPr lang="en-GB" dirty="0"/>
              <a:t>He suggested the WHO’s definition resembles happiness more than health.</a:t>
            </a:r>
          </a:p>
          <a:p>
            <a:pPr marL="285750" lvl="2" indent="-285750">
              <a:buFont typeface="Wingdings" pitchFamily="2" charset="2"/>
              <a:buChar char="Ø"/>
            </a:pPr>
            <a:r>
              <a:rPr lang="en-GB" dirty="0"/>
              <a:t>He argued that existential issues—such as emotions, passions, personal values, and life's meaning—don't necessarily affect happiness or health directly.	</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060676388"/>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4.1- Health</a:t>
            </a:r>
          </a:p>
          <a:p>
            <a:pPr lvl="2"/>
            <a:endParaRPr lang="en-GB" b="1" dirty="0"/>
          </a:p>
          <a:p>
            <a:pPr lvl="2"/>
            <a:r>
              <a:rPr lang="en-GB" dirty="0"/>
              <a:t>- These issues are not easily reducible to health problems.</a:t>
            </a:r>
          </a:p>
          <a:p>
            <a:pPr lvl="2"/>
            <a:r>
              <a:rPr lang="en-GB" dirty="0"/>
              <a:t>- Since 1948, the WHO has broadened its definition of health:</a:t>
            </a:r>
          </a:p>
          <a:p>
            <a:pPr lvl="2"/>
            <a:r>
              <a:rPr lang="en-GB" dirty="0"/>
              <a:t>- There is now more convergence between physical and mental health and broader concerns like wellness and lifestyle management.</a:t>
            </a:r>
          </a:p>
          <a:p>
            <a:pPr lvl="2"/>
            <a:r>
              <a:rPr lang="en-GB" dirty="0"/>
              <a:t>- WHO (1984) defined health as:</a:t>
            </a:r>
          </a:p>
          <a:p>
            <a:pPr marL="285750" lvl="2" indent="-285750">
              <a:buFont typeface="Wingdings" pitchFamily="2" charset="2"/>
              <a:buChar char="Ø"/>
            </a:pPr>
            <a:r>
              <a:rPr lang="en-GB" dirty="0"/>
              <a:t>“The extent to which an individual or a group is able to realize aspirations and satisfy needs, and to change or cope with the environment. Health is a resource for everyday life, not the objective of living; it is a positive concept, emphasizing social and personal resources as well as physical capabilities”.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932164692"/>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4.2- spirituality</a:t>
            </a:r>
          </a:p>
          <a:p>
            <a:pPr lvl="2"/>
            <a:endParaRPr lang="en-GB" b="1" dirty="0"/>
          </a:p>
          <a:p>
            <a:pPr lvl="2"/>
            <a:r>
              <a:rPr lang="en-GB" dirty="0"/>
              <a:t>- Some authors argue that spirituality is central to wellness:</a:t>
            </a:r>
          </a:p>
          <a:p>
            <a:pPr lvl="2"/>
            <a:r>
              <a:rPr lang="en-GB" dirty="0"/>
              <a:t>- This marks a shift away from orthodox religion toward a more transcendent form of spirituality.</a:t>
            </a:r>
          </a:p>
          <a:p>
            <a:pPr lvl="2"/>
            <a:r>
              <a:rPr lang="en-GB" dirty="0"/>
              <a:t>- The word ‘spirituality’:</a:t>
            </a:r>
          </a:p>
          <a:p>
            <a:pPr marL="285750" lvl="2" indent="-285750">
              <a:buFont typeface="Wingdings" pitchFamily="2" charset="2"/>
              <a:buChar char="Ø"/>
            </a:pPr>
            <a:r>
              <a:rPr lang="en-GB" dirty="0"/>
              <a:t>Comes from the Latin word </a:t>
            </a:r>
            <a:r>
              <a:rPr lang="en-GB" dirty="0" err="1"/>
              <a:t>spiritualitas</a:t>
            </a:r>
            <a:r>
              <a:rPr lang="en-GB" dirty="0"/>
              <a:t>, an abstract concept.</a:t>
            </a:r>
          </a:p>
          <a:p>
            <a:pPr marL="285750" lvl="2" indent="-285750">
              <a:buFont typeface="Wingdings" pitchFamily="2" charset="2"/>
              <a:buChar char="Ø"/>
            </a:pPr>
            <a:r>
              <a:rPr lang="en-GB" dirty="0"/>
              <a:t>Related to the Greek word pneuma, meaning breath or the essence of life.</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635337737"/>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4.2- spirituality</a:t>
            </a:r>
          </a:p>
          <a:p>
            <a:pPr lvl="2"/>
            <a:r>
              <a:rPr lang="en-GB" b="1" dirty="0"/>
              <a:t>- Spirituality is understood as a multi-dimensional concept, with different dimensions as follows:</a:t>
            </a:r>
          </a:p>
          <a:p>
            <a:pPr lvl="2"/>
            <a:r>
              <a:rPr lang="en-GB" b="1" dirty="0"/>
              <a:t> </a:t>
            </a:r>
          </a:p>
          <a:p>
            <a:pPr lvl="2"/>
            <a:r>
              <a:rPr lang="en-GB" b="1" dirty="0"/>
              <a:t>- Transcendent Dimension</a:t>
            </a:r>
          </a:p>
          <a:p>
            <a:pPr marL="285750" lvl="2" indent="-285750">
              <a:buFont typeface="Wingdings" pitchFamily="2" charset="2"/>
              <a:buChar char="Ø"/>
            </a:pPr>
            <a:r>
              <a:rPr lang="en-GB" dirty="0"/>
              <a:t>Belief in more than what is visible or material—may or may not involve belief in God.</a:t>
            </a:r>
          </a:p>
          <a:p>
            <a:pPr marL="285750" lvl="2" indent="-285750">
              <a:buFont typeface="Wingdings" pitchFamily="2" charset="2"/>
              <a:buChar char="Ø"/>
            </a:pPr>
            <a:r>
              <a:rPr lang="en-GB" dirty="0"/>
              <a:t> It includes the sense that personal power arises from harmonious connection with this higher dimension.</a:t>
            </a:r>
          </a:p>
          <a:p>
            <a:pPr lvl="2"/>
            <a:r>
              <a:rPr lang="en-GB" b="1" dirty="0"/>
              <a:t>-Meaning and Purpose in Life</a:t>
            </a:r>
          </a:p>
          <a:p>
            <a:pPr marL="285750" lvl="2" indent="-285750">
              <a:buFont typeface="Wingdings" pitchFamily="2" charset="2"/>
              <a:buChar char="Ø"/>
            </a:pPr>
            <a:r>
              <a:rPr lang="en-GB" dirty="0"/>
              <a:t>A deep confidence that one’s life holds meaning, usually emerging through a personal quest for purpose.</a:t>
            </a:r>
            <a:endParaRPr lang="en-GB" b="1" dirty="0"/>
          </a:p>
          <a:p>
            <a:pPr lvl="2"/>
            <a:r>
              <a:rPr lang="en-GB" b="1" dirty="0"/>
              <a:t> Mission in Life</a:t>
            </a:r>
          </a:p>
          <a:p>
            <a:pPr marL="285750" lvl="2" indent="-285750">
              <a:buFont typeface="Wingdings" pitchFamily="2" charset="2"/>
              <a:buChar char="Ø"/>
            </a:pPr>
            <a:r>
              <a:rPr lang="en-GB" dirty="0"/>
              <a:t>A sense of responsibility to life itself—recognizing that in giving or "losing" oneself, one truly "finds" </a:t>
            </a:r>
            <a:r>
              <a:rPr lang="en-GB" dirty="0" err="1"/>
              <a:t>fulfillment</a:t>
            </a:r>
            <a:r>
              <a:rPr lang="en-GB" dirty="0"/>
              <a:t>.</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943737896"/>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4.2- spirituality</a:t>
            </a:r>
          </a:p>
          <a:p>
            <a:pPr lvl="2"/>
            <a:endParaRPr lang="en-GB" b="1" dirty="0"/>
          </a:p>
          <a:p>
            <a:pPr lvl="2"/>
            <a:r>
              <a:rPr lang="en-GB" b="1" dirty="0"/>
              <a:t>- Sacredness of Life</a:t>
            </a:r>
          </a:p>
          <a:p>
            <a:pPr marL="285750" lvl="2" indent="-285750">
              <a:buFont typeface="Wingdings" pitchFamily="2" charset="2"/>
              <a:buChar char="Ø"/>
            </a:pPr>
            <a:r>
              <a:rPr lang="en-GB" dirty="0"/>
              <a:t>The belief that all life is inherently holy and worthy of reverence.</a:t>
            </a:r>
          </a:p>
          <a:p>
            <a:pPr lvl="2"/>
            <a:r>
              <a:rPr lang="en-GB" b="1" dirty="0"/>
              <a:t>- Material Values</a:t>
            </a:r>
          </a:p>
          <a:p>
            <a:pPr marL="285750" lvl="2" indent="-285750">
              <a:buFont typeface="Wingdings" pitchFamily="2" charset="2"/>
              <a:buChar char="Ø"/>
            </a:pPr>
            <a:r>
              <a:rPr lang="en-GB" dirty="0"/>
              <a:t>An understanding that true and lasting satisfaction comes not from material possessions, but from spiritual richness.</a:t>
            </a:r>
          </a:p>
          <a:p>
            <a:pPr lvl="2"/>
            <a:r>
              <a:rPr lang="en-GB" dirty="0"/>
              <a:t>- </a:t>
            </a:r>
            <a:r>
              <a:rPr lang="en-GB" b="1" dirty="0"/>
              <a:t>Altruism</a:t>
            </a:r>
          </a:p>
          <a:p>
            <a:pPr marL="285750" lvl="2" indent="-285750">
              <a:buFont typeface="Wingdings" pitchFamily="2" charset="2"/>
              <a:buChar char="Ø"/>
            </a:pPr>
            <a:r>
              <a:rPr lang="en-GB" dirty="0"/>
              <a:t>A belief in social justice and interdependence—acknowledging that "no man is an island."</a:t>
            </a:r>
          </a:p>
          <a:p>
            <a:pPr lvl="2"/>
            <a:r>
              <a:rPr lang="en-GB" dirty="0"/>
              <a:t>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917043256"/>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4.2- spirituality</a:t>
            </a:r>
          </a:p>
          <a:p>
            <a:pPr lvl="2"/>
            <a:endParaRPr lang="en-GB" b="1" dirty="0"/>
          </a:p>
          <a:p>
            <a:pPr lvl="2"/>
            <a:r>
              <a:rPr lang="en-GB" b="1" dirty="0"/>
              <a:t>- Idealism</a:t>
            </a:r>
          </a:p>
          <a:p>
            <a:pPr marL="285750" lvl="2" indent="-285750">
              <a:buFont typeface="Wingdings" pitchFamily="2" charset="2"/>
              <a:buChar char="Ø"/>
            </a:pPr>
            <a:r>
              <a:rPr lang="en-GB" dirty="0"/>
              <a:t>A commitment to realizing the highest potential in every area of life.</a:t>
            </a:r>
          </a:p>
          <a:p>
            <a:pPr lvl="2"/>
            <a:r>
              <a:rPr lang="en-GB" b="1" dirty="0"/>
              <a:t>- Awareness of the Tragic</a:t>
            </a:r>
          </a:p>
          <a:p>
            <a:pPr marL="285750" lvl="2" indent="-285750">
              <a:buFont typeface="Wingdings" pitchFamily="2" charset="2"/>
              <a:buChar char="Ø"/>
            </a:pPr>
            <a:r>
              <a:rPr lang="en-GB" dirty="0"/>
              <a:t>A profound recognition of human pain, suffering, and mortality—paired with an affirmation that life still holds value.</a:t>
            </a:r>
          </a:p>
          <a:p>
            <a:pPr lvl="2"/>
            <a:r>
              <a:rPr lang="en-GB" b="1" dirty="0"/>
              <a:t>- Fruits of Spirituality</a:t>
            </a:r>
          </a:p>
          <a:p>
            <a:pPr marL="285750" lvl="2" indent="-285750">
              <a:buFont typeface="Wingdings" pitchFamily="2" charset="2"/>
              <a:buChar char="Ø"/>
            </a:pPr>
            <a:r>
              <a:rPr lang="en-GB" dirty="0"/>
              <a:t>The tangible outcomes of spiritual development as seen in one’s relationships—with the self, others, nature, and a higher presence or purpose (the Ultimate).</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2006092347"/>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4.2- spirituality</a:t>
            </a:r>
          </a:p>
          <a:p>
            <a:pPr lvl="2"/>
            <a:r>
              <a:rPr lang="en-GB" b="1" dirty="0"/>
              <a:t>- Spirituality later developed to introduce only 4 dimensions</a:t>
            </a:r>
          </a:p>
          <a:p>
            <a:pPr lvl="2"/>
            <a:endParaRPr lang="en-GB" b="1" dirty="0"/>
          </a:p>
          <a:p>
            <a:pPr lvl="2"/>
            <a:r>
              <a:rPr lang="en-GB" b="1" dirty="0"/>
              <a:t>- Meaning and Mission in Life</a:t>
            </a:r>
          </a:p>
          <a:p>
            <a:pPr marL="285750" lvl="2" indent="-285750">
              <a:buFont typeface="Wingdings" pitchFamily="2" charset="2"/>
              <a:buChar char="Ø"/>
            </a:pPr>
            <a:r>
              <a:rPr lang="en-GB" dirty="0"/>
              <a:t>Feeling confident that life is meaningful, which includes having a clear sense of mission or purpose.</a:t>
            </a:r>
          </a:p>
          <a:p>
            <a:pPr lvl="2"/>
            <a:r>
              <a:rPr lang="en-GB" b="1" dirty="0"/>
              <a:t>- Positive Potential and Spiritual </a:t>
            </a:r>
            <a:r>
              <a:rPr lang="en-GB" b="1" dirty="0" err="1"/>
              <a:t>Fulfillment</a:t>
            </a:r>
            <a:endParaRPr lang="en-GB" b="1" dirty="0"/>
          </a:p>
          <a:p>
            <a:pPr marL="285750" lvl="2" indent="-285750">
              <a:buFont typeface="Wingdings" pitchFamily="2" charset="2"/>
              <a:buChar char="Ø"/>
            </a:pPr>
            <a:r>
              <a:rPr lang="en-GB" dirty="0"/>
              <a:t>A commitment to realizing one’s highest potential in all areas of life, rooted in the belief that spiritual values bring deeper satisfaction than material ones, and that spirituality permeates one’s relationship with self, others, and the world.</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070195189"/>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4.2- spirituality</a:t>
            </a:r>
          </a:p>
          <a:p>
            <a:pPr lvl="2"/>
            <a:endParaRPr lang="en-GB" b="1" dirty="0"/>
          </a:p>
          <a:p>
            <a:pPr lvl="2"/>
            <a:r>
              <a:rPr lang="en-GB" b="1" dirty="0"/>
              <a:t>- Interconnectedness and Compassion</a:t>
            </a:r>
          </a:p>
          <a:p>
            <a:pPr marL="285750" lvl="2" indent="-285750">
              <a:buFont typeface="Wingdings" pitchFamily="2" charset="2"/>
              <a:buChar char="Ø"/>
            </a:pPr>
            <a:r>
              <a:rPr lang="en-GB" dirty="0"/>
              <a:t>An awareness of the interconnected nature of all life, accompanied by sensitivity to the suffering of others and a deep emotional response to human tragedy.</a:t>
            </a:r>
          </a:p>
          <a:p>
            <a:pPr lvl="2"/>
            <a:r>
              <a:rPr lang="en-GB" b="1" dirty="0"/>
              <a:t>- Transcendence and Sacredness of Life</a:t>
            </a:r>
          </a:p>
          <a:p>
            <a:pPr marL="285750" lvl="2" indent="-285750">
              <a:buFont typeface="Wingdings" pitchFamily="2" charset="2"/>
              <a:buChar char="Ø"/>
            </a:pPr>
            <a:r>
              <a:rPr lang="en-GB" dirty="0"/>
              <a:t>A belief in the power of a transcendent dimension—feeling that life itself is sacred and that connecting with this higher reality brings personal benefit and harmony.</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079701652"/>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4.3- Wellness</a:t>
            </a:r>
          </a:p>
          <a:p>
            <a:pPr lvl="2">
              <a:lnSpc>
                <a:spcPct val="120000"/>
              </a:lnSpc>
            </a:pPr>
            <a:r>
              <a:rPr lang="en-GB" b="1" dirty="0"/>
              <a:t>- </a:t>
            </a:r>
            <a:r>
              <a:rPr lang="en-GB" dirty="0"/>
              <a:t>Wellness is introduces as “‘a special state of health comprising an overall sense of wellbeing which sees ‘Man’ as consisting of body, spirit, and mind and being dependent on his environment”.  </a:t>
            </a:r>
          </a:p>
          <a:p>
            <a:pPr lvl="2"/>
            <a:r>
              <a:rPr lang="en-GB" dirty="0"/>
              <a:t>- It is also perceived as A state of health featuring harmony of the body, mind, and spirit, characterized by:</a:t>
            </a:r>
          </a:p>
          <a:p>
            <a:pPr marL="285750" lvl="2" indent="-285750">
              <a:buFont typeface="Wingdings" pitchFamily="2" charset="2"/>
              <a:buChar char="Ø"/>
            </a:pPr>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graphicFrame>
        <p:nvGraphicFramePr>
          <p:cNvPr id="4" name="Table 3">
            <a:extLst>
              <a:ext uri="{FF2B5EF4-FFF2-40B4-BE49-F238E27FC236}">
                <a16:creationId xmlns:a16="http://schemas.microsoft.com/office/drawing/2014/main" id="{140B6900-4AA3-1829-7E73-7B6514C4529D}"/>
              </a:ext>
            </a:extLst>
          </p:cNvPr>
          <p:cNvGraphicFramePr>
            <a:graphicFrameLocks noGrp="1"/>
          </p:cNvGraphicFramePr>
          <p:nvPr>
            <p:extLst>
              <p:ext uri="{D42A27DB-BD31-4B8C-83A1-F6EECF244321}">
                <p14:modId xmlns:p14="http://schemas.microsoft.com/office/powerpoint/2010/main" val="3533478045"/>
              </p:ext>
            </p:extLst>
          </p:nvPr>
        </p:nvGraphicFramePr>
        <p:xfrm>
          <a:off x="554559" y="2996952"/>
          <a:ext cx="8132234" cy="1854200"/>
        </p:xfrm>
        <a:graphic>
          <a:graphicData uri="http://schemas.openxmlformats.org/drawingml/2006/table">
            <a:tbl>
              <a:tblPr firstRow="1" bandRow="1">
                <a:tableStyleId>{2D5ABB26-0587-4C30-8999-92F81FD0307C}</a:tableStyleId>
              </a:tblPr>
              <a:tblGrid>
                <a:gridCol w="4066117">
                  <a:extLst>
                    <a:ext uri="{9D8B030D-6E8A-4147-A177-3AD203B41FA5}">
                      <a16:colId xmlns:a16="http://schemas.microsoft.com/office/drawing/2014/main" val="1990550427"/>
                    </a:ext>
                  </a:extLst>
                </a:gridCol>
                <a:gridCol w="4066117">
                  <a:extLst>
                    <a:ext uri="{9D8B030D-6E8A-4147-A177-3AD203B41FA5}">
                      <a16:colId xmlns:a16="http://schemas.microsoft.com/office/drawing/2014/main" val="165682052"/>
                    </a:ext>
                  </a:extLst>
                </a:gridCol>
              </a:tblGrid>
              <a:tr h="370840">
                <a:tc>
                  <a:txBody>
                    <a:bodyPr/>
                    <a:lstStyle/>
                    <a:p>
                      <a:pPr marL="285750" indent="-285750">
                        <a:buFont typeface="Wingdings" pitchFamily="2" charset="2"/>
                        <a:buChar char="Ø"/>
                      </a:pPr>
                      <a:r>
                        <a:rPr lang="en-GB" dirty="0">
                          <a:solidFill>
                            <a:schemeClr val="bg2"/>
                          </a:solidFill>
                        </a:rPr>
                        <a:t>Self-responsibility </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GB" dirty="0">
                          <a:solidFill>
                            <a:schemeClr val="bg2"/>
                          </a:solidFill>
                        </a:rPr>
                        <a:t>Physical fitness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1935434"/>
                  </a:ext>
                </a:extLst>
              </a:tr>
              <a:tr h="370840">
                <a:tc>
                  <a:txBody>
                    <a:bodyPr/>
                    <a:lstStyle/>
                    <a:p>
                      <a:pPr marL="285750" indent="-285750">
                        <a:buFont typeface="Wingdings" pitchFamily="2" charset="2"/>
                        <a:buChar char="Ø"/>
                      </a:pPr>
                      <a:r>
                        <a:rPr lang="en-GB" dirty="0">
                          <a:solidFill>
                            <a:schemeClr val="bg2"/>
                          </a:solidFill>
                        </a:rPr>
                        <a:t>Beauty care </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Wingdings" pitchFamily="2" charset="2"/>
                        <a:buChar char="Ø"/>
                      </a:pPr>
                      <a:r>
                        <a:rPr lang="en-GB" dirty="0">
                          <a:solidFill>
                            <a:schemeClr val="bg2"/>
                          </a:solidFill>
                        </a:rPr>
                        <a:t>Healthy nutrition</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73128217"/>
                  </a:ext>
                </a:extLst>
              </a:tr>
              <a:tr h="370840">
                <a:tc>
                  <a:txBody>
                    <a:bodyPr/>
                    <a:lstStyle/>
                    <a:p>
                      <a:pPr marL="285750" indent="-285750">
                        <a:buFont typeface="Wingdings" pitchFamily="2" charset="2"/>
                        <a:buChar char="Ø"/>
                      </a:pPr>
                      <a:r>
                        <a:rPr lang="en-GB" dirty="0">
                          <a:solidFill>
                            <a:schemeClr val="bg2"/>
                          </a:solidFill>
                        </a:rPr>
                        <a:t>Relaxation </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GB" dirty="0">
                          <a:solidFill>
                            <a:schemeClr val="bg2"/>
                          </a:solidFill>
                        </a:rPr>
                        <a:t>Meditation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7420518"/>
                  </a:ext>
                </a:extLst>
              </a:tr>
              <a:tr h="370840">
                <a:tc>
                  <a:txBody>
                    <a:bodyPr/>
                    <a:lstStyle/>
                    <a:p>
                      <a:pPr marL="285750" indent="-285750">
                        <a:buFont typeface="Wingdings" pitchFamily="2" charset="2"/>
                        <a:buChar char="Ø"/>
                      </a:pPr>
                      <a:r>
                        <a:rPr lang="en-GB" dirty="0">
                          <a:solidFill>
                            <a:schemeClr val="bg2"/>
                          </a:solidFill>
                        </a:rPr>
                        <a:t>Mental activity </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indent="-285750">
                        <a:buFont typeface="Wingdings" pitchFamily="2" charset="2"/>
                        <a:buChar char="Ø"/>
                      </a:pPr>
                      <a:r>
                        <a:rPr lang="en-GB" dirty="0">
                          <a:solidFill>
                            <a:schemeClr val="bg2"/>
                          </a:solidFill>
                        </a:rPr>
                        <a:t>Education</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66604102"/>
                  </a:ext>
                </a:extLst>
              </a:tr>
              <a:tr h="370840">
                <a:tc>
                  <a:txBody>
                    <a:bodyPr/>
                    <a:lstStyle/>
                    <a:p>
                      <a:pPr marL="285750" indent="-285750">
                        <a:buFont typeface="Wingdings" pitchFamily="2" charset="2"/>
                        <a:buChar char="Ø"/>
                      </a:pPr>
                      <a:r>
                        <a:rPr lang="en-GB" dirty="0">
                          <a:solidFill>
                            <a:schemeClr val="bg2"/>
                          </a:solidFill>
                        </a:rPr>
                        <a:t>Environmental sensitivity</a:t>
                      </a:r>
                      <a:endParaRPr lang="en-DE" dirty="0">
                        <a:solidFill>
                          <a:schemeClr val="bg2"/>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itchFamily="2" charset="2"/>
                        <a:buChar char="Ø"/>
                        <a:tabLst/>
                        <a:defRPr/>
                      </a:pPr>
                      <a:r>
                        <a:rPr lang="en-GB" dirty="0">
                          <a:solidFill>
                            <a:schemeClr val="bg2"/>
                          </a:solidFill>
                        </a:rPr>
                        <a:t>Social contacts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5885656"/>
                  </a:ext>
                </a:extLst>
              </a:tr>
            </a:tbl>
          </a:graphicData>
        </a:graphic>
      </p:graphicFrame>
    </p:spTree>
    <p:extLst>
      <p:ext uri="{BB962C8B-B14F-4D97-AF65-F5344CB8AC3E}">
        <p14:creationId xmlns:p14="http://schemas.microsoft.com/office/powerpoint/2010/main" val="3204052897"/>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4.3- Wellness</a:t>
            </a:r>
          </a:p>
          <a:p>
            <a:pPr lvl="2"/>
            <a:endParaRPr lang="en-GB" b="1" dirty="0"/>
          </a:p>
          <a:p>
            <a:pPr lvl="2"/>
            <a:r>
              <a:rPr lang="en-GB" dirty="0"/>
              <a:t>- Wellness is a complex and multifaceted concept that encompasses various elements of human experience, including:</a:t>
            </a:r>
          </a:p>
          <a:p>
            <a:pPr marL="285750" lvl="2" indent="-285750">
              <a:buFont typeface="Wingdings" pitchFamily="2" charset="2"/>
              <a:buChar char="Ø"/>
            </a:pPr>
            <a:r>
              <a:rPr lang="en-GB" dirty="0"/>
              <a:t>Lifestyle choices</a:t>
            </a:r>
          </a:p>
          <a:p>
            <a:pPr marL="285750" lvl="2" indent="-285750">
              <a:buFont typeface="Wingdings" pitchFamily="2" charset="2"/>
              <a:buChar char="Ø"/>
            </a:pPr>
            <a:r>
              <a:rPr lang="en-GB" dirty="0"/>
              <a:t>Physical wellbeing</a:t>
            </a:r>
          </a:p>
          <a:p>
            <a:pPr marL="285750" lvl="2" indent="-285750">
              <a:buFont typeface="Wingdings" pitchFamily="2" charset="2"/>
              <a:buChar char="Ø"/>
            </a:pPr>
            <a:r>
              <a:rPr lang="en-GB" dirty="0"/>
              <a:t>Mental and emotional health</a:t>
            </a:r>
          </a:p>
          <a:p>
            <a:pPr marL="285750" lvl="2" indent="-285750">
              <a:buFont typeface="Wingdings" pitchFamily="2" charset="2"/>
              <a:buChar char="Ø"/>
            </a:pPr>
            <a:r>
              <a:rPr lang="en-GB" dirty="0"/>
              <a:t>Spiritual fulfilment</a:t>
            </a:r>
          </a:p>
          <a:p>
            <a:pPr marL="285750" lvl="2" indent="-285750">
              <a:buFont typeface="Wingdings" pitchFamily="2" charset="2"/>
              <a:buChar char="Ø"/>
            </a:pPr>
            <a:r>
              <a:rPr lang="en-GB" dirty="0"/>
              <a:t>Relationships with oneself, others, and the environment</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41</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1384143500"/>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dirty="0"/>
              <a:t>4- </a:t>
            </a:r>
            <a:r>
              <a:rPr lang="nl-NL" dirty="0" err="1"/>
              <a:t>Contemporary</a:t>
            </a:r>
            <a:r>
              <a:rPr lang="nl-NL" dirty="0"/>
              <a:t> </a:t>
            </a:r>
            <a:r>
              <a:rPr lang="nl-NL" dirty="0" err="1"/>
              <a:t>Definitions</a:t>
            </a:r>
            <a:r>
              <a:rPr lang="nl-NL"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4.3- Wellness</a:t>
            </a:r>
          </a:p>
          <a:p>
            <a:pPr lvl="2"/>
            <a:endParaRPr lang="en-GB" b="1" dirty="0"/>
          </a:p>
          <a:p>
            <a:pPr lvl="2"/>
            <a:r>
              <a:rPr lang="en-GB" dirty="0"/>
              <a:t>- Based on the above discussions, it can be argued that wellness integrates and balances all dimensions of life, including:</a:t>
            </a:r>
          </a:p>
          <a:p>
            <a:pPr marL="285750" lvl="2" indent="-285750">
              <a:buFont typeface="Wingdings" pitchFamily="2" charset="2"/>
              <a:buChar char="Ø"/>
            </a:pPr>
            <a:r>
              <a:rPr lang="en-GB" dirty="0"/>
              <a:t>Wellbeing</a:t>
            </a:r>
          </a:p>
          <a:p>
            <a:pPr marL="285750" lvl="2" indent="-285750">
              <a:buFont typeface="Wingdings" pitchFamily="2" charset="2"/>
              <a:buChar char="Ø"/>
            </a:pPr>
            <a:r>
              <a:rPr lang="en-GB" dirty="0"/>
              <a:t>Happiness</a:t>
            </a:r>
          </a:p>
          <a:p>
            <a:pPr marL="285750" lvl="2" indent="-285750">
              <a:buFont typeface="Wingdings" pitchFamily="2" charset="2"/>
              <a:buChar char="Ø"/>
            </a:pPr>
            <a:r>
              <a:rPr lang="en-GB" dirty="0"/>
              <a:t>Quality of Life (QoL)</a:t>
            </a:r>
          </a:p>
          <a:p>
            <a:pPr marL="285750" lvl="2" indent="-285750">
              <a:buFont typeface="Wingdings" pitchFamily="2" charset="2"/>
              <a:buChar char="Ø"/>
            </a:pPr>
            <a:r>
              <a:rPr lang="en-GB" dirty="0"/>
              <a:t>Holistic practices</a:t>
            </a:r>
          </a:p>
          <a:p>
            <a:pPr marL="285750" lvl="2" indent="-285750">
              <a:buFont typeface="Wingdings" pitchFamily="2" charset="2"/>
              <a:buChar char="Ø"/>
            </a:pPr>
            <a:r>
              <a:rPr lang="en-GB" dirty="0"/>
              <a:t>Spiritual beliefs</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42</a:t>
            </a:fld>
            <a:endParaRPr lang="nl-NL"/>
          </a:p>
        </p:txBody>
      </p:sp>
      <p:sp>
        <p:nvSpPr>
          <p:cNvPr id="3" name="TextBox 2">
            <a:extLst>
              <a:ext uri="{FF2B5EF4-FFF2-40B4-BE49-F238E27FC236}">
                <a16:creationId xmlns:a16="http://schemas.microsoft.com/office/drawing/2014/main" id="{E4F2C73A-6C2A-B9AC-214C-2E496E65B336}"/>
              </a:ext>
            </a:extLst>
          </p:cNvPr>
          <p:cNvSpPr txBox="1"/>
          <p:nvPr/>
        </p:nvSpPr>
        <p:spPr>
          <a:xfrm>
            <a:off x="738130" y="1399142"/>
            <a:ext cx="0" cy="0"/>
          </a:xfrm>
          <a:prstGeom prst="rect">
            <a:avLst/>
          </a:prstGeom>
          <a:noFill/>
        </p:spPr>
        <p:txBody>
          <a:bodyPr wrap="none" lIns="108000" tIns="108000" rIns="108000" bIns="108000" rtlCol="0">
            <a:noAutofit/>
          </a:bodyPr>
          <a:lstStyle/>
          <a:p>
            <a:endParaRPr lang="en-DE" noProof="0" dirty="0" err="1">
              <a:solidFill>
                <a:schemeClr val="bg2"/>
              </a:solidFill>
            </a:endParaRPr>
          </a:p>
        </p:txBody>
      </p:sp>
    </p:spTree>
    <p:extLst>
      <p:ext uri="{BB962C8B-B14F-4D97-AF65-F5344CB8AC3E}">
        <p14:creationId xmlns:p14="http://schemas.microsoft.com/office/powerpoint/2010/main" val="3558544813"/>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ctr"/>
            <a:endParaRPr lang="en-GB" sz="4000" b="1" dirty="0"/>
          </a:p>
          <a:p>
            <a:pPr lvl="2" algn="ctr"/>
            <a:r>
              <a:rPr lang="en-GB" sz="4000" b="1" dirty="0"/>
              <a:t>Discussion</a:t>
            </a:r>
          </a:p>
          <a:p>
            <a:pPr lvl="2" algn="ctr"/>
            <a:endParaRPr lang="en-GB" sz="4000" b="1" dirty="0"/>
          </a:p>
          <a:p>
            <a:pPr lvl="2" algn="ctr"/>
            <a:r>
              <a:rPr lang="en-GB" sz="3200" dirty="0"/>
              <a:t>In light of the interconnectedness between tourism and health, explain the evolution of health tourism in your country of origin, providing an example of a traditional bath or spa.</a:t>
            </a:r>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43</a:t>
            </a:fld>
            <a:endParaRPr lang="nl-NL"/>
          </a:p>
        </p:txBody>
      </p:sp>
    </p:spTree>
    <p:extLst>
      <p:ext uri="{BB962C8B-B14F-4D97-AF65-F5344CB8AC3E}">
        <p14:creationId xmlns:p14="http://schemas.microsoft.com/office/powerpoint/2010/main" val="3920932683"/>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295</TotalTime>
  <Words>3838</Words>
  <Application>Microsoft Macintosh PowerPoint</Application>
  <PresentationFormat>Custom</PresentationFormat>
  <Paragraphs>483</Paragraphs>
  <Slides>45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Georgia</vt:lpstr>
      <vt:lpstr>Calibri</vt:lpstr>
      <vt:lpstr>Wingdings</vt:lpstr>
      <vt:lpstr>Minion</vt:lpstr>
      <vt:lpstr>Corporate template-set Universiteit Leiden</vt:lpstr>
      <vt:lpstr>Health Threats in Tourism  European Institute of Innovation, Entrepreneurship and Technology Lessingstraße 79, 13158 Berlin, Germany </vt:lpstr>
      <vt:lpstr>Index</vt:lpstr>
      <vt:lpstr>1- The Evolution of Health Tourism</vt:lpstr>
      <vt:lpstr>1- The Evolution of Health Tourism</vt:lpstr>
      <vt:lpstr>2- The Evolution of Baths and Spas</vt:lpstr>
      <vt:lpstr>2- The Evolution of Baths and Spas</vt:lpstr>
      <vt:lpstr>2- The Evolution of Baths and Spas</vt:lpstr>
      <vt:lpstr>2- The Evolution of Baths and Spas</vt:lpstr>
      <vt:lpstr>2- The Evolution of Baths and Spas</vt:lpstr>
      <vt:lpstr>2- The Evolution of Baths and Spas</vt:lpstr>
      <vt:lpstr>2- The Evolution of Baths and Spas</vt:lpstr>
      <vt:lpstr>2- The Evolution of Baths and Spas</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The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3- Health Tourism: A Geographical Exploration</vt:lpstr>
      <vt:lpstr>4- Contemporary Definitions </vt:lpstr>
      <vt:lpstr>4- Contemporary Definitions </vt:lpstr>
      <vt:lpstr>4- Contemporary Definitions </vt:lpstr>
      <vt:lpstr>4- Contemporary Definitions </vt:lpstr>
      <vt:lpstr>4- Contemporary Definitions </vt:lpstr>
      <vt:lpstr>4- Contemporary Definitions </vt:lpstr>
      <vt:lpstr>4- Contemporary Definitions </vt:lpstr>
      <vt:lpstr>4- Contemporary Definitions </vt:lpstr>
      <vt:lpstr>4- Contemporary Definitions </vt:lpstr>
      <vt:lpstr>4- Contemporary Definitions </vt:lpstr>
      <vt:lpstr>4- Contemporary Definitions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198</cp:revision>
  <dcterms:created xsi:type="dcterms:W3CDTF">2023-10-18T00:40:52Z</dcterms:created>
  <dcterms:modified xsi:type="dcterms:W3CDTF">2025-04-25T09:27:42Z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