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256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309" r:id="rId20"/>
    <p:sldId id="294" r:id="rId21"/>
    <p:sldId id="310" r:id="rId22"/>
    <p:sldId id="306" r:id="rId23"/>
    <p:sldId id="307" r:id="rId24"/>
    <p:sldId id="303" r:id="rId25"/>
    <p:sldId id="304" r:id="rId26"/>
    <p:sldId id="305" r:id="rId27"/>
    <p:sldId id="308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268" r:id="rId39"/>
    <p:sldId id="270" r:id="rId40"/>
    <p:sldId id="271" r:id="rId41"/>
    <p:sldId id="273" r:id="rId42"/>
    <p:sldId id="272" r:id="rId43"/>
    <p:sldId id="274" r:id="rId44"/>
    <p:sldId id="275" r:id="rId45"/>
    <p:sldId id="276" r:id="rId46"/>
    <p:sldId id="277" r:id="rId47"/>
    <p:sldId id="278" r:id="rId48"/>
    <p:sldId id="279" r:id="rId49"/>
    <p:sldId id="269" r:id="rId50"/>
  </p:sldIdLst>
  <p:sldSz cx="1219835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Georgia" panose="02040502050405020303" pitchFamily="18" charset="0"/>
      <p:regular r:id="rId57"/>
      <p:bold r:id="rId58"/>
      <p:italic r:id="rId59"/>
      <p:boldItalic r:id="rId60"/>
    </p:embeddedFont>
    <p:embeddedFont>
      <p:font typeface="Minion" panose="02000503070000020003" pitchFamily="2" charset="0"/>
      <p:regular r:id="rId61"/>
      <p:bold r:id="rId62"/>
      <p:italic r:id="rId63"/>
      <p:boldItalic r:id="rId64"/>
    </p:embeddedFont>
  </p:embeddedFontLst>
  <p:custDataLst>
    <p:tags r:id="rId6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11.fntdata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font" Target="fonts/font9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4.fntdata"/><Relationship Id="rId64" Type="http://schemas.openxmlformats.org/officeDocument/2006/relationships/font" Target="fonts/font12.fntdata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7.fntdata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2.fntdata"/><Relationship Id="rId62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5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Relationship Id="rId60" Type="http://schemas.openxmlformats.org/officeDocument/2006/relationships/font" Target="fonts/font8.fntdata"/><Relationship Id="rId65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3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US" b="1" i="0" u="none" dirty="0"/>
            <a:t>Types of tourism space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Destination Space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Transit Space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Specialized Space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Annual Space</a:t>
          </a:r>
          <a:endParaRPr lang="en-DE" dirty="0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Seasonal Space</a:t>
          </a:r>
          <a:endParaRPr lang="en-DE" dirty="0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EACDEA7B-8AE3-E749-93AE-6A06BB5EF458}">
      <dgm:prSet/>
      <dgm:spPr/>
      <dgm:t>
        <a:bodyPr/>
        <a:lstStyle/>
        <a:p>
          <a:r>
            <a:rPr lang="en-US" dirty="0"/>
            <a:t>Multi-functional</a:t>
          </a:r>
        </a:p>
      </dgm:t>
    </dgm:pt>
    <dgm:pt modelId="{8E3D7B7C-DF01-F24B-8761-198479AC0EAC}" type="parTrans" cxnId="{E7D6528A-3AA4-BD4D-9648-47875D077D96}">
      <dgm:prSet/>
      <dgm:spPr/>
      <dgm:t>
        <a:bodyPr/>
        <a:lstStyle/>
        <a:p>
          <a:endParaRPr lang="en-US"/>
        </a:p>
      </dgm:t>
    </dgm:pt>
    <dgm:pt modelId="{8ECA4CBA-E8A9-6448-8A01-B67ED621F78E}" type="sibTrans" cxnId="{E7D6528A-3AA4-BD4D-9648-47875D077D96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6"/>
      <dgm:spPr/>
    </dgm:pt>
    <dgm:pt modelId="{29CA2AAA-639E-B340-BC84-3CAB41A00DA0}" type="pres">
      <dgm:prSet presAssocID="{E6A4B837-EF00-A546-8941-FE7A5D9FD870}" presName="connectorText" presStyleLbl="sibTrans2D1" presStyleIdx="1" presStyleCnt="6"/>
      <dgm:spPr/>
    </dgm:pt>
    <dgm:pt modelId="{2F9AB5B6-8516-954C-929D-9DFBF2DDEBBE}" type="pres">
      <dgm:prSet presAssocID="{32256466-28EC-8F4D-9C56-010CC35ACC51}" presName="node" presStyleLbl="node1" presStyleIdx="1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6"/>
      <dgm:spPr/>
    </dgm:pt>
    <dgm:pt modelId="{F388633E-23E5-B84A-B671-A0FCA1E438F3}" type="pres">
      <dgm:prSet presAssocID="{3EE9BA00-C0EF-B541-9368-0D886135D309}" presName="connectorText" presStyleLbl="sibTrans2D1" presStyleIdx="2" presStyleCnt="6"/>
      <dgm:spPr/>
    </dgm:pt>
    <dgm:pt modelId="{D22A1B1C-5B96-F148-B268-F21156DF5061}" type="pres">
      <dgm:prSet presAssocID="{9EF8E38A-8B5F-5742-9640-DB1FF4C45F03}" presName="node" presStyleLbl="node1" presStyleIdx="2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6"/>
      <dgm:spPr/>
    </dgm:pt>
    <dgm:pt modelId="{16015FDA-4368-3A44-9C61-1B24044DD94B}" type="pres">
      <dgm:prSet presAssocID="{240EFFF3-8F22-924E-90F9-41324925ED1D}" presName="connectorText" presStyleLbl="sibTrans2D1" presStyleIdx="3" presStyleCnt="6"/>
      <dgm:spPr/>
    </dgm:pt>
    <dgm:pt modelId="{F9F092CB-0D6B-8E43-A8C0-17DA5DF0C5FF}" type="pres">
      <dgm:prSet presAssocID="{908EE5F2-2EBF-B046-913D-1166F2FE1A6F}" presName="node" presStyleLbl="node1" presStyleIdx="3" presStyleCnt="6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6"/>
      <dgm:spPr/>
    </dgm:pt>
    <dgm:pt modelId="{9DAE2019-5567-B14D-A1C7-FA1FF3DEFB51}" type="pres">
      <dgm:prSet presAssocID="{A0C9BEB3-5BC0-1540-B115-FFEE9BB22436}" presName="connectorText" presStyleLbl="sibTrans2D1" presStyleIdx="4" presStyleCnt="6"/>
      <dgm:spPr/>
    </dgm:pt>
    <dgm:pt modelId="{AE36BF02-F7E4-2744-8886-A38EEEE8A4A4}" type="pres">
      <dgm:prSet presAssocID="{295D3F41-485B-834A-9F44-51786FB62684}" presName="node" presStyleLbl="node1" presStyleIdx="4" presStyleCnt="6">
        <dgm:presLayoutVars>
          <dgm:bulletEnabled val="1"/>
        </dgm:presLayoutVars>
      </dgm:prSet>
      <dgm:spPr/>
    </dgm:pt>
    <dgm:pt modelId="{4A792C2C-4282-7941-8B42-43E37961A2DB}" type="pres">
      <dgm:prSet presAssocID="{8E3D7B7C-DF01-F24B-8761-198479AC0EAC}" presName="parTrans" presStyleLbl="sibTrans2D1" presStyleIdx="5" presStyleCnt="6"/>
      <dgm:spPr/>
    </dgm:pt>
    <dgm:pt modelId="{3B352DAC-9385-2E41-8ADB-55902F4343C9}" type="pres">
      <dgm:prSet presAssocID="{8E3D7B7C-DF01-F24B-8761-198479AC0EAC}" presName="connectorText" presStyleLbl="sibTrans2D1" presStyleIdx="5" presStyleCnt="6"/>
      <dgm:spPr/>
    </dgm:pt>
    <dgm:pt modelId="{1EB23F6C-1A67-A14A-B40B-38E27CB0215A}" type="pres">
      <dgm:prSet presAssocID="{EACDEA7B-8AE3-E749-93AE-6A06BB5EF458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7D6528A-3AA4-BD4D-9648-47875D077D96}" srcId="{166B73B4-B0CA-2847-ABAC-8C10AAAD4D5A}" destId="{EACDEA7B-8AE3-E749-93AE-6A06BB5EF458}" srcOrd="5" destOrd="0" parTransId="{8E3D7B7C-DF01-F24B-8761-198479AC0EAC}" sibTransId="{8ECA4CBA-E8A9-6448-8A01-B67ED621F78E}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F802E1A6-BB51-1348-BD56-C34B5A62B7A0}" type="presOf" srcId="{8E3D7B7C-DF01-F24B-8761-198479AC0EAC}" destId="{4A792C2C-4282-7941-8B42-43E37961A2DB}" srcOrd="0" destOrd="0" presId="urn:microsoft.com/office/officeart/2005/8/layout/radial5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F25046EF-9B49-DA4A-BB91-9DC0AA0A38B4}" type="presOf" srcId="{8E3D7B7C-DF01-F24B-8761-198479AC0EAC}" destId="{3B352DAC-9385-2E41-8ADB-55902F4343C9}" srcOrd="1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9B8958FB-22C9-8E44-BE85-B4D562EE900B}" type="presOf" srcId="{EACDEA7B-8AE3-E749-93AE-6A06BB5EF458}" destId="{1EB23F6C-1A67-A14A-B40B-38E27CB0215A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  <dgm:cxn modelId="{F054FA74-A8E4-C249-BD21-6A06FDD0F228}" type="presParOf" srcId="{0263D80A-06E8-9E4D-B508-D4472E189F63}" destId="{4A792C2C-4282-7941-8B42-43E37961A2DB}" srcOrd="11" destOrd="0" presId="urn:microsoft.com/office/officeart/2005/8/layout/radial5"/>
    <dgm:cxn modelId="{5BD8F13B-E5D2-4E4A-A8CB-1E216FF031DE}" type="presParOf" srcId="{4A792C2C-4282-7941-8B42-43E37961A2DB}" destId="{3B352DAC-9385-2E41-8ADB-55902F4343C9}" srcOrd="0" destOrd="0" presId="urn:microsoft.com/office/officeart/2005/8/layout/radial5"/>
    <dgm:cxn modelId="{54B80D73-91BD-3D40-9BAB-9E786424A315}" type="presParOf" srcId="{0263D80A-06E8-9E4D-B508-D4472E189F63}" destId="{1EB23F6C-1A67-A14A-B40B-38E27CB0215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2026578" y="1805502"/>
          <a:ext cx="1077167" cy="107716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Types of tourism space</a:t>
          </a:r>
          <a:endParaRPr lang="en-DE" sz="1300" kern="1200" dirty="0"/>
        </a:p>
      </dsp:txBody>
      <dsp:txXfrm>
        <a:off x="2184325" y="1963249"/>
        <a:ext cx="761673" cy="761673"/>
      </dsp:txXfrm>
    </dsp:sp>
    <dsp:sp modelId="{8C189818-31B3-A14C-9F8E-86F8D3516A39}">
      <dsp:nvSpPr>
        <dsp:cNvPr id="0" name=""/>
        <dsp:cNvSpPr/>
      </dsp:nvSpPr>
      <dsp:spPr>
        <a:xfrm rot="16200000">
          <a:off x="2443133" y="1399049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79742" y="1508905"/>
        <a:ext cx="170839" cy="219742"/>
      </dsp:txXfrm>
    </dsp:sp>
    <dsp:sp modelId="{33AE45FE-2802-6A42-ACE8-A7040CED4011}">
      <dsp:nvSpPr>
        <dsp:cNvPr id="0" name=""/>
        <dsp:cNvSpPr/>
      </dsp:nvSpPr>
      <dsp:spPr>
        <a:xfrm>
          <a:off x="1896139" y="6974"/>
          <a:ext cx="1338044" cy="133804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Destination Space</a:t>
          </a:r>
          <a:endParaRPr lang="en-DE" sz="1300" kern="1200" dirty="0"/>
        </a:p>
      </dsp:txBody>
      <dsp:txXfrm>
        <a:off x="2092091" y="202926"/>
        <a:ext cx="946140" cy="946140"/>
      </dsp:txXfrm>
    </dsp:sp>
    <dsp:sp modelId="{724178F7-FE35-7B43-B051-717442DEBDBC}">
      <dsp:nvSpPr>
        <dsp:cNvPr id="0" name=""/>
        <dsp:cNvSpPr/>
      </dsp:nvSpPr>
      <dsp:spPr>
        <a:xfrm rot="19800000">
          <a:off x="3102974" y="1780008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107879" y="1871559"/>
        <a:ext cx="170839" cy="219742"/>
      </dsp:txXfrm>
    </dsp:sp>
    <dsp:sp modelId="{2F9AB5B6-8516-954C-929D-9DFBF2DDEBBE}">
      <dsp:nvSpPr>
        <dsp:cNvPr id="0" name=""/>
        <dsp:cNvSpPr/>
      </dsp:nvSpPr>
      <dsp:spPr>
        <a:xfrm>
          <a:off x="3340747" y="841019"/>
          <a:ext cx="1338044" cy="1338044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Transit Space</a:t>
          </a:r>
          <a:endParaRPr lang="en-DE" sz="1300" kern="1200" dirty="0"/>
        </a:p>
      </dsp:txBody>
      <dsp:txXfrm>
        <a:off x="3536699" y="1036971"/>
        <a:ext cx="946140" cy="946140"/>
      </dsp:txXfrm>
    </dsp:sp>
    <dsp:sp modelId="{46425910-43DE-C24E-828A-319CE20202EA}">
      <dsp:nvSpPr>
        <dsp:cNvPr id="0" name=""/>
        <dsp:cNvSpPr/>
      </dsp:nvSpPr>
      <dsp:spPr>
        <a:xfrm rot="1800000">
          <a:off x="3102974" y="2541927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107879" y="2596870"/>
        <a:ext cx="170839" cy="219742"/>
      </dsp:txXfrm>
    </dsp:sp>
    <dsp:sp modelId="{D22A1B1C-5B96-F148-B268-F21156DF5061}">
      <dsp:nvSpPr>
        <dsp:cNvPr id="0" name=""/>
        <dsp:cNvSpPr/>
      </dsp:nvSpPr>
      <dsp:spPr>
        <a:xfrm>
          <a:off x="3340747" y="2509109"/>
          <a:ext cx="1338044" cy="1338044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Seasonal Space</a:t>
          </a:r>
          <a:endParaRPr lang="en-DE" sz="1300" kern="1200" dirty="0"/>
        </a:p>
      </dsp:txBody>
      <dsp:txXfrm>
        <a:off x="3536699" y="2705061"/>
        <a:ext cx="946140" cy="946140"/>
      </dsp:txXfrm>
    </dsp:sp>
    <dsp:sp modelId="{16E317A5-9052-604F-AC96-2C80084197DF}">
      <dsp:nvSpPr>
        <dsp:cNvPr id="0" name=""/>
        <dsp:cNvSpPr/>
      </dsp:nvSpPr>
      <dsp:spPr>
        <a:xfrm rot="5400000">
          <a:off x="2443133" y="2922886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79742" y="2959525"/>
        <a:ext cx="170839" cy="219742"/>
      </dsp:txXfrm>
    </dsp:sp>
    <dsp:sp modelId="{F9F092CB-0D6B-8E43-A8C0-17DA5DF0C5FF}">
      <dsp:nvSpPr>
        <dsp:cNvPr id="0" name=""/>
        <dsp:cNvSpPr/>
      </dsp:nvSpPr>
      <dsp:spPr>
        <a:xfrm>
          <a:off x="1896139" y="3343153"/>
          <a:ext cx="1338044" cy="1338044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Space</a:t>
          </a:r>
          <a:endParaRPr lang="en-DE" sz="1300" kern="1200" dirty="0"/>
        </a:p>
      </dsp:txBody>
      <dsp:txXfrm>
        <a:off x="2092091" y="3539105"/>
        <a:ext cx="946140" cy="946140"/>
      </dsp:txXfrm>
    </dsp:sp>
    <dsp:sp modelId="{B615B72D-61EF-1644-83A7-353646A01CB8}">
      <dsp:nvSpPr>
        <dsp:cNvPr id="0" name=""/>
        <dsp:cNvSpPr/>
      </dsp:nvSpPr>
      <dsp:spPr>
        <a:xfrm rot="9000000">
          <a:off x="1783293" y="2541927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51605" y="2596870"/>
        <a:ext cx="170839" cy="219742"/>
      </dsp:txXfrm>
    </dsp:sp>
    <dsp:sp modelId="{AE36BF02-F7E4-2744-8886-A38EEEE8A4A4}">
      <dsp:nvSpPr>
        <dsp:cNvPr id="0" name=""/>
        <dsp:cNvSpPr/>
      </dsp:nvSpPr>
      <dsp:spPr>
        <a:xfrm>
          <a:off x="451532" y="2509109"/>
          <a:ext cx="1338044" cy="1338044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Specialized Space</a:t>
          </a:r>
          <a:endParaRPr lang="en-DE" sz="1300" kern="1200" dirty="0"/>
        </a:p>
      </dsp:txBody>
      <dsp:txXfrm>
        <a:off x="647484" y="2705061"/>
        <a:ext cx="946140" cy="946140"/>
      </dsp:txXfrm>
    </dsp:sp>
    <dsp:sp modelId="{4A792C2C-4282-7941-8B42-43E37961A2DB}">
      <dsp:nvSpPr>
        <dsp:cNvPr id="0" name=""/>
        <dsp:cNvSpPr/>
      </dsp:nvSpPr>
      <dsp:spPr>
        <a:xfrm rot="12600000">
          <a:off x="1783293" y="1780008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51605" y="1871559"/>
        <a:ext cx="170839" cy="219742"/>
      </dsp:txXfrm>
    </dsp:sp>
    <dsp:sp modelId="{1EB23F6C-1A67-A14A-B40B-38E27CB0215A}">
      <dsp:nvSpPr>
        <dsp:cNvPr id="0" name=""/>
        <dsp:cNvSpPr/>
      </dsp:nvSpPr>
      <dsp:spPr>
        <a:xfrm>
          <a:off x="451532" y="841019"/>
          <a:ext cx="1338044" cy="133804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Multi-functional</a:t>
          </a:r>
        </a:p>
      </dsp:txBody>
      <dsp:txXfrm>
        <a:off x="647484" y="1036971"/>
        <a:ext cx="946140" cy="9461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78210" y="1727189"/>
          <a:ext cx="1029886" cy="102988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Types of tourism space</a:t>
          </a:r>
          <a:endParaRPr lang="en-DE" sz="1300" kern="1200" dirty="0"/>
        </a:p>
      </dsp:txBody>
      <dsp:txXfrm>
        <a:off x="2129033" y="1878012"/>
        <a:ext cx="728240" cy="728240"/>
      </dsp:txXfrm>
    </dsp:sp>
    <dsp:sp modelId="{8C189818-31B3-A14C-9F8E-86F8D3516A39}">
      <dsp:nvSpPr>
        <dsp:cNvPr id="0" name=""/>
        <dsp:cNvSpPr/>
      </dsp:nvSpPr>
      <dsp:spPr>
        <a:xfrm rot="16200000">
          <a:off x="2376199" y="1338059"/>
          <a:ext cx="233909" cy="3501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11286" y="1443178"/>
        <a:ext cx="163736" cy="210097"/>
      </dsp:txXfrm>
    </dsp:sp>
    <dsp:sp modelId="{33AE45FE-2802-6A42-ACE8-A7040CED4011}">
      <dsp:nvSpPr>
        <dsp:cNvPr id="0" name=""/>
        <dsp:cNvSpPr/>
      </dsp:nvSpPr>
      <dsp:spPr>
        <a:xfrm>
          <a:off x="1853497" y="6537"/>
          <a:ext cx="1279312" cy="127931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Destination Space</a:t>
          </a:r>
          <a:endParaRPr lang="en-DE" sz="1300" kern="1200" dirty="0"/>
        </a:p>
      </dsp:txBody>
      <dsp:txXfrm>
        <a:off x="2040848" y="193888"/>
        <a:ext cx="904610" cy="904610"/>
      </dsp:txXfrm>
    </dsp:sp>
    <dsp:sp modelId="{724178F7-FE35-7B43-B051-717442DEBDBC}">
      <dsp:nvSpPr>
        <dsp:cNvPr id="0" name=""/>
        <dsp:cNvSpPr/>
      </dsp:nvSpPr>
      <dsp:spPr>
        <a:xfrm rot="19800000">
          <a:off x="3007525" y="1702555"/>
          <a:ext cx="233909" cy="3501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012226" y="1790130"/>
        <a:ext cx="163736" cy="210097"/>
      </dsp:txXfrm>
    </dsp:sp>
    <dsp:sp modelId="{2F9AB5B6-8516-954C-929D-9DFBF2DDEBBE}">
      <dsp:nvSpPr>
        <dsp:cNvPr id="0" name=""/>
        <dsp:cNvSpPr/>
      </dsp:nvSpPr>
      <dsp:spPr>
        <a:xfrm>
          <a:off x="3235620" y="804506"/>
          <a:ext cx="1279312" cy="1279312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Transit Space</a:t>
          </a:r>
          <a:endParaRPr lang="en-DE" sz="1300" kern="1200" dirty="0"/>
        </a:p>
      </dsp:txBody>
      <dsp:txXfrm>
        <a:off x="3422971" y="991857"/>
        <a:ext cx="904610" cy="904610"/>
      </dsp:txXfrm>
    </dsp:sp>
    <dsp:sp modelId="{46425910-43DE-C24E-828A-319CE20202EA}">
      <dsp:nvSpPr>
        <dsp:cNvPr id="0" name=""/>
        <dsp:cNvSpPr/>
      </dsp:nvSpPr>
      <dsp:spPr>
        <a:xfrm rot="1800000">
          <a:off x="3007525" y="2431548"/>
          <a:ext cx="233909" cy="3501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012226" y="2484037"/>
        <a:ext cx="163736" cy="210097"/>
      </dsp:txXfrm>
    </dsp:sp>
    <dsp:sp modelId="{D22A1B1C-5B96-F148-B268-F21156DF5061}">
      <dsp:nvSpPr>
        <dsp:cNvPr id="0" name=""/>
        <dsp:cNvSpPr/>
      </dsp:nvSpPr>
      <dsp:spPr>
        <a:xfrm>
          <a:off x="3235620" y="2400445"/>
          <a:ext cx="1279312" cy="1279312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Seasonal Space</a:t>
          </a:r>
          <a:endParaRPr lang="en-DE" sz="1300" kern="1200" dirty="0"/>
        </a:p>
      </dsp:txBody>
      <dsp:txXfrm>
        <a:off x="3422971" y="2587796"/>
        <a:ext cx="904610" cy="904610"/>
      </dsp:txXfrm>
    </dsp:sp>
    <dsp:sp modelId="{16E317A5-9052-604F-AC96-2C80084197DF}">
      <dsp:nvSpPr>
        <dsp:cNvPr id="0" name=""/>
        <dsp:cNvSpPr/>
      </dsp:nvSpPr>
      <dsp:spPr>
        <a:xfrm rot="5400000">
          <a:off x="2376199" y="2796044"/>
          <a:ext cx="233909" cy="3501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11286" y="2830990"/>
        <a:ext cx="163736" cy="210097"/>
      </dsp:txXfrm>
    </dsp:sp>
    <dsp:sp modelId="{F9F092CB-0D6B-8E43-A8C0-17DA5DF0C5FF}">
      <dsp:nvSpPr>
        <dsp:cNvPr id="0" name=""/>
        <dsp:cNvSpPr/>
      </dsp:nvSpPr>
      <dsp:spPr>
        <a:xfrm>
          <a:off x="1853497" y="3198414"/>
          <a:ext cx="1279312" cy="1279312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Space</a:t>
          </a:r>
          <a:endParaRPr lang="en-DE" sz="1300" kern="1200" dirty="0"/>
        </a:p>
      </dsp:txBody>
      <dsp:txXfrm>
        <a:off x="2040848" y="3385765"/>
        <a:ext cx="904610" cy="904610"/>
      </dsp:txXfrm>
    </dsp:sp>
    <dsp:sp modelId="{B615B72D-61EF-1644-83A7-353646A01CB8}">
      <dsp:nvSpPr>
        <dsp:cNvPr id="0" name=""/>
        <dsp:cNvSpPr/>
      </dsp:nvSpPr>
      <dsp:spPr>
        <a:xfrm rot="9000000">
          <a:off x="1744873" y="2431548"/>
          <a:ext cx="233909" cy="3501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10345" y="2484037"/>
        <a:ext cx="163736" cy="210097"/>
      </dsp:txXfrm>
    </dsp:sp>
    <dsp:sp modelId="{AE36BF02-F7E4-2744-8886-A38EEEE8A4A4}">
      <dsp:nvSpPr>
        <dsp:cNvPr id="0" name=""/>
        <dsp:cNvSpPr/>
      </dsp:nvSpPr>
      <dsp:spPr>
        <a:xfrm>
          <a:off x="471374" y="2400445"/>
          <a:ext cx="1279312" cy="1279312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Specialized Space</a:t>
          </a:r>
          <a:endParaRPr lang="en-DE" sz="1300" kern="1200" dirty="0"/>
        </a:p>
      </dsp:txBody>
      <dsp:txXfrm>
        <a:off x="658725" y="2587796"/>
        <a:ext cx="904610" cy="904610"/>
      </dsp:txXfrm>
    </dsp:sp>
    <dsp:sp modelId="{4A792C2C-4282-7941-8B42-43E37961A2DB}">
      <dsp:nvSpPr>
        <dsp:cNvPr id="0" name=""/>
        <dsp:cNvSpPr/>
      </dsp:nvSpPr>
      <dsp:spPr>
        <a:xfrm rot="12600000">
          <a:off x="1744873" y="1702555"/>
          <a:ext cx="233909" cy="3501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10345" y="1790130"/>
        <a:ext cx="163736" cy="210097"/>
      </dsp:txXfrm>
    </dsp:sp>
    <dsp:sp modelId="{1EB23F6C-1A67-A14A-B40B-38E27CB0215A}">
      <dsp:nvSpPr>
        <dsp:cNvPr id="0" name=""/>
        <dsp:cNvSpPr/>
      </dsp:nvSpPr>
      <dsp:spPr>
        <a:xfrm>
          <a:off x="471374" y="804506"/>
          <a:ext cx="1279312" cy="1279312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Multi-functional</a:t>
          </a:r>
        </a:p>
      </dsp:txBody>
      <dsp:txXfrm>
        <a:off x="658725" y="991857"/>
        <a:ext cx="904610" cy="9046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16346" y="1695271"/>
          <a:ext cx="1009598" cy="100959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Types of tourism space</a:t>
          </a:r>
          <a:endParaRPr lang="en-DE" sz="1300" kern="1200" dirty="0"/>
        </a:p>
      </dsp:txBody>
      <dsp:txXfrm>
        <a:off x="2064198" y="1843123"/>
        <a:ext cx="713894" cy="713894"/>
      </dsp:txXfrm>
    </dsp:sp>
    <dsp:sp modelId="{8C189818-31B3-A14C-9F8E-86F8D3516A39}">
      <dsp:nvSpPr>
        <dsp:cNvPr id="0" name=""/>
        <dsp:cNvSpPr/>
      </dsp:nvSpPr>
      <dsp:spPr>
        <a:xfrm rot="16200000">
          <a:off x="2306960" y="1314658"/>
          <a:ext cx="228370" cy="3432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41216" y="1417567"/>
        <a:ext cx="159859" cy="205957"/>
      </dsp:txXfrm>
    </dsp:sp>
    <dsp:sp modelId="{33AE45FE-2802-6A42-ACE8-A7040CED4011}">
      <dsp:nvSpPr>
        <dsp:cNvPr id="0" name=""/>
        <dsp:cNvSpPr/>
      </dsp:nvSpPr>
      <dsp:spPr>
        <a:xfrm>
          <a:off x="1790146" y="2385"/>
          <a:ext cx="1261998" cy="126199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Destination Space</a:t>
          </a:r>
          <a:endParaRPr lang="en-DE" sz="1300" kern="1200" dirty="0"/>
        </a:p>
      </dsp:txBody>
      <dsp:txXfrm>
        <a:off x="1974961" y="187200"/>
        <a:ext cx="892368" cy="892368"/>
      </dsp:txXfrm>
    </dsp:sp>
    <dsp:sp modelId="{724178F7-FE35-7B43-B051-717442DEBDBC}">
      <dsp:nvSpPr>
        <dsp:cNvPr id="0" name=""/>
        <dsp:cNvSpPr/>
      </dsp:nvSpPr>
      <dsp:spPr>
        <a:xfrm rot="19800000">
          <a:off x="2925112" y="1671548"/>
          <a:ext cx="228370" cy="3432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29701" y="1757329"/>
        <a:ext cx="159859" cy="205957"/>
      </dsp:txXfrm>
    </dsp:sp>
    <dsp:sp modelId="{2F9AB5B6-8516-954C-929D-9DFBF2DDEBBE}">
      <dsp:nvSpPr>
        <dsp:cNvPr id="0" name=""/>
        <dsp:cNvSpPr/>
      </dsp:nvSpPr>
      <dsp:spPr>
        <a:xfrm>
          <a:off x="3146936" y="785728"/>
          <a:ext cx="1261998" cy="1261998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Transit Space</a:t>
          </a:r>
          <a:endParaRPr lang="en-DE" sz="1300" kern="1200" dirty="0"/>
        </a:p>
      </dsp:txBody>
      <dsp:txXfrm>
        <a:off x="3331751" y="970543"/>
        <a:ext cx="892368" cy="892368"/>
      </dsp:txXfrm>
    </dsp:sp>
    <dsp:sp modelId="{46425910-43DE-C24E-828A-319CE20202EA}">
      <dsp:nvSpPr>
        <dsp:cNvPr id="0" name=""/>
        <dsp:cNvSpPr/>
      </dsp:nvSpPr>
      <dsp:spPr>
        <a:xfrm rot="1800000">
          <a:off x="2925112" y="2385328"/>
          <a:ext cx="228370" cy="3432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29701" y="2436853"/>
        <a:ext cx="159859" cy="205957"/>
      </dsp:txXfrm>
    </dsp:sp>
    <dsp:sp modelId="{D22A1B1C-5B96-F148-B268-F21156DF5061}">
      <dsp:nvSpPr>
        <dsp:cNvPr id="0" name=""/>
        <dsp:cNvSpPr/>
      </dsp:nvSpPr>
      <dsp:spPr>
        <a:xfrm>
          <a:off x="3146936" y="2352414"/>
          <a:ext cx="1261998" cy="1261998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Seasonal Space</a:t>
          </a:r>
          <a:endParaRPr lang="en-DE" sz="1300" kern="1200" dirty="0"/>
        </a:p>
      </dsp:txBody>
      <dsp:txXfrm>
        <a:off x="3331751" y="2537229"/>
        <a:ext cx="892368" cy="892368"/>
      </dsp:txXfrm>
    </dsp:sp>
    <dsp:sp modelId="{16E317A5-9052-604F-AC96-2C80084197DF}">
      <dsp:nvSpPr>
        <dsp:cNvPr id="0" name=""/>
        <dsp:cNvSpPr/>
      </dsp:nvSpPr>
      <dsp:spPr>
        <a:xfrm rot="5400000">
          <a:off x="2306960" y="2742218"/>
          <a:ext cx="228370" cy="3432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41216" y="2776616"/>
        <a:ext cx="159859" cy="205957"/>
      </dsp:txXfrm>
    </dsp:sp>
    <dsp:sp modelId="{F9F092CB-0D6B-8E43-A8C0-17DA5DF0C5FF}">
      <dsp:nvSpPr>
        <dsp:cNvPr id="0" name=""/>
        <dsp:cNvSpPr/>
      </dsp:nvSpPr>
      <dsp:spPr>
        <a:xfrm>
          <a:off x="1790146" y="3135757"/>
          <a:ext cx="1261998" cy="1261998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Space</a:t>
          </a:r>
          <a:endParaRPr lang="en-DE" sz="1300" kern="1200" dirty="0"/>
        </a:p>
      </dsp:txBody>
      <dsp:txXfrm>
        <a:off x="1974961" y="3320572"/>
        <a:ext cx="892368" cy="892368"/>
      </dsp:txXfrm>
    </dsp:sp>
    <dsp:sp modelId="{B615B72D-61EF-1644-83A7-353646A01CB8}">
      <dsp:nvSpPr>
        <dsp:cNvPr id="0" name=""/>
        <dsp:cNvSpPr/>
      </dsp:nvSpPr>
      <dsp:spPr>
        <a:xfrm rot="9000000">
          <a:off x="1688809" y="2385328"/>
          <a:ext cx="228370" cy="3432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752731" y="2436853"/>
        <a:ext cx="159859" cy="205957"/>
      </dsp:txXfrm>
    </dsp:sp>
    <dsp:sp modelId="{AE36BF02-F7E4-2744-8886-A38EEEE8A4A4}">
      <dsp:nvSpPr>
        <dsp:cNvPr id="0" name=""/>
        <dsp:cNvSpPr/>
      </dsp:nvSpPr>
      <dsp:spPr>
        <a:xfrm>
          <a:off x="433356" y="2352414"/>
          <a:ext cx="1261998" cy="1261998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Specialized Space</a:t>
          </a:r>
          <a:endParaRPr lang="en-DE" sz="1300" kern="1200" dirty="0"/>
        </a:p>
      </dsp:txBody>
      <dsp:txXfrm>
        <a:off x="618171" y="2537229"/>
        <a:ext cx="892368" cy="892368"/>
      </dsp:txXfrm>
    </dsp:sp>
    <dsp:sp modelId="{4A792C2C-4282-7941-8B42-43E37961A2DB}">
      <dsp:nvSpPr>
        <dsp:cNvPr id="0" name=""/>
        <dsp:cNvSpPr/>
      </dsp:nvSpPr>
      <dsp:spPr>
        <a:xfrm rot="12600000">
          <a:off x="1688809" y="1671548"/>
          <a:ext cx="228370" cy="3432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752731" y="1757329"/>
        <a:ext cx="159859" cy="205957"/>
      </dsp:txXfrm>
    </dsp:sp>
    <dsp:sp modelId="{1EB23F6C-1A67-A14A-B40B-38E27CB0215A}">
      <dsp:nvSpPr>
        <dsp:cNvPr id="0" name=""/>
        <dsp:cNvSpPr/>
      </dsp:nvSpPr>
      <dsp:spPr>
        <a:xfrm>
          <a:off x="433356" y="785728"/>
          <a:ext cx="1261998" cy="126199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Multi-functional</a:t>
          </a:r>
        </a:p>
      </dsp:txBody>
      <dsp:txXfrm>
        <a:off x="618171" y="970543"/>
        <a:ext cx="892368" cy="8923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2026578" y="1805502"/>
          <a:ext cx="1077167" cy="107716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Types of tourism space</a:t>
          </a:r>
          <a:endParaRPr lang="en-DE" sz="1300" kern="1200" dirty="0"/>
        </a:p>
      </dsp:txBody>
      <dsp:txXfrm>
        <a:off x="2184325" y="1963249"/>
        <a:ext cx="761673" cy="761673"/>
      </dsp:txXfrm>
    </dsp:sp>
    <dsp:sp modelId="{8C189818-31B3-A14C-9F8E-86F8D3516A39}">
      <dsp:nvSpPr>
        <dsp:cNvPr id="0" name=""/>
        <dsp:cNvSpPr/>
      </dsp:nvSpPr>
      <dsp:spPr>
        <a:xfrm rot="16200000">
          <a:off x="2443133" y="1399049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79742" y="1508905"/>
        <a:ext cx="170839" cy="219742"/>
      </dsp:txXfrm>
    </dsp:sp>
    <dsp:sp modelId="{33AE45FE-2802-6A42-ACE8-A7040CED4011}">
      <dsp:nvSpPr>
        <dsp:cNvPr id="0" name=""/>
        <dsp:cNvSpPr/>
      </dsp:nvSpPr>
      <dsp:spPr>
        <a:xfrm>
          <a:off x="1896139" y="6974"/>
          <a:ext cx="1338044" cy="133804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Destination Space</a:t>
          </a:r>
          <a:endParaRPr lang="en-DE" sz="1300" kern="1200" dirty="0"/>
        </a:p>
      </dsp:txBody>
      <dsp:txXfrm>
        <a:off x="2092091" y="202926"/>
        <a:ext cx="946140" cy="946140"/>
      </dsp:txXfrm>
    </dsp:sp>
    <dsp:sp modelId="{724178F7-FE35-7B43-B051-717442DEBDBC}">
      <dsp:nvSpPr>
        <dsp:cNvPr id="0" name=""/>
        <dsp:cNvSpPr/>
      </dsp:nvSpPr>
      <dsp:spPr>
        <a:xfrm rot="19800000">
          <a:off x="3102974" y="1780008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107879" y="1871559"/>
        <a:ext cx="170839" cy="219742"/>
      </dsp:txXfrm>
    </dsp:sp>
    <dsp:sp modelId="{2F9AB5B6-8516-954C-929D-9DFBF2DDEBBE}">
      <dsp:nvSpPr>
        <dsp:cNvPr id="0" name=""/>
        <dsp:cNvSpPr/>
      </dsp:nvSpPr>
      <dsp:spPr>
        <a:xfrm>
          <a:off x="3340747" y="841019"/>
          <a:ext cx="1338044" cy="1338044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Transit Space</a:t>
          </a:r>
          <a:endParaRPr lang="en-DE" sz="1300" kern="1200" dirty="0"/>
        </a:p>
      </dsp:txBody>
      <dsp:txXfrm>
        <a:off x="3536699" y="1036971"/>
        <a:ext cx="946140" cy="946140"/>
      </dsp:txXfrm>
    </dsp:sp>
    <dsp:sp modelId="{46425910-43DE-C24E-828A-319CE20202EA}">
      <dsp:nvSpPr>
        <dsp:cNvPr id="0" name=""/>
        <dsp:cNvSpPr/>
      </dsp:nvSpPr>
      <dsp:spPr>
        <a:xfrm rot="1800000">
          <a:off x="3102974" y="2541927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107879" y="2596870"/>
        <a:ext cx="170839" cy="219742"/>
      </dsp:txXfrm>
    </dsp:sp>
    <dsp:sp modelId="{D22A1B1C-5B96-F148-B268-F21156DF5061}">
      <dsp:nvSpPr>
        <dsp:cNvPr id="0" name=""/>
        <dsp:cNvSpPr/>
      </dsp:nvSpPr>
      <dsp:spPr>
        <a:xfrm>
          <a:off x="3340747" y="2509109"/>
          <a:ext cx="1338044" cy="1338044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Seasonal Space</a:t>
          </a:r>
          <a:endParaRPr lang="en-DE" sz="1300" kern="1200" dirty="0"/>
        </a:p>
      </dsp:txBody>
      <dsp:txXfrm>
        <a:off x="3536699" y="2705061"/>
        <a:ext cx="946140" cy="946140"/>
      </dsp:txXfrm>
    </dsp:sp>
    <dsp:sp modelId="{16E317A5-9052-604F-AC96-2C80084197DF}">
      <dsp:nvSpPr>
        <dsp:cNvPr id="0" name=""/>
        <dsp:cNvSpPr/>
      </dsp:nvSpPr>
      <dsp:spPr>
        <a:xfrm rot="5400000">
          <a:off x="2443133" y="2922886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79742" y="2959525"/>
        <a:ext cx="170839" cy="219742"/>
      </dsp:txXfrm>
    </dsp:sp>
    <dsp:sp modelId="{F9F092CB-0D6B-8E43-A8C0-17DA5DF0C5FF}">
      <dsp:nvSpPr>
        <dsp:cNvPr id="0" name=""/>
        <dsp:cNvSpPr/>
      </dsp:nvSpPr>
      <dsp:spPr>
        <a:xfrm>
          <a:off x="1896139" y="3343153"/>
          <a:ext cx="1338044" cy="1338044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Space</a:t>
          </a:r>
          <a:endParaRPr lang="en-DE" sz="1300" kern="1200" dirty="0"/>
        </a:p>
      </dsp:txBody>
      <dsp:txXfrm>
        <a:off x="2092091" y="3539105"/>
        <a:ext cx="946140" cy="946140"/>
      </dsp:txXfrm>
    </dsp:sp>
    <dsp:sp modelId="{B615B72D-61EF-1644-83A7-353646A01CB8}">
      <dsp:nvSpPr>
        <dsp:cNvPr id="0" name=""/>
        <dsp:cNvSpPr/>
      </dsp:nvSpPr>
      <dsp:spPr>
        <a:xfrm rot="9000000">
          <a:off x="1783293" y="2541927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51605" y="2596870"/>
        <a:ext cx="170839" cy="219742"/>
      </dsp:txXfrm>
    </dsp:sp>
    <dsp:sp modelId="{AE36BF02-F7E4-2744-8886-A38EEEE8A4A4}">
      <dsp:nvSpPr>
        <dsp:cNvPr id="0" name=""/>
        <dsp:cNvSpPr/>
      </dsp:nvSpPr>
      <dsp:spPr>
        <a:xfrm>
          <a:off x="451532" y="2509109"/>
          <a:ext cx="1338044" cy="1338044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Specialized Space</a:t>
          </a:r>
          <a:endParaRPr lang="en-DE" sz="1300" kern="1200" dirty="0"/>
        </a:p>
      </dsp:txBody>
      <dsp:txXfrm>
        <a:off x="647484" y="2705061"/>
        <a:ext cx="946140" cy="946140"/>
      </dsp:txXfrm>
    </dsp:sp>
    <dsp:sp modelId="{4A792C2C-4282-7941-8B42-43E37961A2DB}">
      <dsp:nvSpPr>
        <dsp:cNvPr id="0" name=""/>
        <dsp:cNvSpPr/>
      </dsp:nvSpPr>
      <dsp:spPr>
        <a:xfrm rot="12600000">
          <a:off x="1783293" y="1780008"/>
          <a:ext cx="244056" cy="366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51605" y="1871559"/>
        <a:ext cx="170839" cy="219742"/>
      </dsp:txXfrm>
    </dsp:sp>
    <dsp:sp modelId="{1EB23F6C-1A67-A14A-B40B-38E27CB0215A}">
      <dsp:nvSpPr>
        <dsp:cNvPr id="0" name=""/>
        <dsp:cNvSpPr/>
      </dsp:nvSpPr>
      <dsp:spPr>
        <a:xfrm>
          <a:off x="451532" y="841019"/>
          <a:ext cx="1338044" cy="1338044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Multi-functional</a:t>
          </a:r>
        </a:p>
      </dsp:txBody>
      <dsp:txXfrm>
        <a:off x="647484" y="1036971"/>
        <a:ext cx="946140" cy="9461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68839" y="1639751"/>
          <a:ext cx="976621" cy="97662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u="none" kern="1200" dirty="0"/>
            <a:t>Types of tourism space</a:t>
          </a:r>
          <a:endParaRPr lang="en-DE" sz="1200" kern="1200" dirty="0"/>
        </a:p>
      </dsp:txBody>
      <dsp:txXfrm>
        <a:off x="2111862" y="1782774"/>
        <a:ext cx="690575" cy="690575"/>
      </dsp:txXfrm>
    </dsp:sp>
    <dsp:sp modelId="{8C189818-31B3-A14C-9F8E-86F8D3516A39}">
      <dsp:nvSpPr>
        <dsp:cNvPr id="0" name=""/>
        <dsp:cNvSpPr/>
      </dsp:nvSpPr>
      <dsp:spPr>
        <a:xfrm rot="16200000">
          <a:off x="2346816" y="1271794"/>
          <a:ext cx="220667" cy="332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79916" y="1371304"/>
        <a:ext cx="154467" cy="199231"/>
      </dsp:txXfrm>
    </dsp:sp>
    <dsp:sp modelId="{33AE45FE-2802-6A42-ACE8-A7040CED4011}">
      <dsp:nvSpPr>
        <dsp:cNvPr id="0" name=""/>
        <dsp:cNvSpPr/>
      </dsp:nvSpPr>
      <dsp:spPr>
        <a:xfrm>
          <a:off x="1846761" y="2621"/>
          <a:ext cx="1220776" cy="12207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Destination Space</a:t>
          </a:r>
          <a:endParaRPr lang="en-DE" sz="1200" kern="1200" dirty="0"/>
        </a:p>
      </dsp:txBody>
      <dsp:txXfrm>
        <a:off x="2025540" y="181400"/>
        <a:ext cx="863218" cy="863218"/>
      </dsp:txXfrm>
    </dsp:sp>
    <dsp:sp modelId="{724178F7-FE35-7B43-B051-717442DEBDBC}">
      <dsp:nvSpPr>
        <dsp:cNvPr id="0" name=""/>
        <dsp:cNvSpPr/>
      </dsp:nvSpPr>
      <dsp:spPr>
        <a:xfrm rot="19800000">
          <a:off x="2944583" y="1616915"/>
          <a:ext cx="220667" cy="332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49018" y="1699875"/>
        <a:ext cx="154467" cy="199231"/>
      </dsp:txXfrm>
    </dsp:sp>
    <dsp:sp modelId="{2F9AB5B6-8516-954C-929D-9DFBF2DDEBBE}">
      <dsp:nvSpPr>
        <dsp:cNvPr id="0" name=""/>
        <dsp:cNvSpPr/>
      </dsp:nvSpPr>
      <dsp:spPr>
        <a:xfrm>
          <a:off x="3158836" y="760147"/>
          <a:ext cx="1220776" cy="1220776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Transit Space</a:t>
          </a:r>
          <a:endParaRPr lang="en-DE" sz="1200" kern="1200" dirty="0"/>
        </a:p>
      </dsp:txBody>
      <dsp:txXfrm>
        <a:off x="3337615" y="938926"/>
        <a:ext cx="863218" cy="863218"/>
      </dsp:txXfrm>
    </dsp:sp>
    <dsp:sp modelId="{46425910-43DE-C24E-828A-319CE20202EA}">
      <dsp:nvSpPr>
        <dsp:cNvPr id="0" name=""/>
        <dsp:cNvSpPr/>
      </dsp:nvSpPr>
      <dsp:spPr>
        <a:xfrm rot="1800000">
          <a:off x="2944583" y="2307158"/>
          <a:ext cx="220667" cy="332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49018" y="2357018"/>
        <a:ext cx="154467" cy="199231"/>
      </dsp:txXfrm>
    </dsp:sp>
    <dsp:sp modelId="{D22A1B1C-5B96-F148-B268-F21156DF5061}">
      <dsp:nvSpPr>
        <dsp:cNvPr id="0" name=""/>
        <dsp:cNvSpPr/>
      </dsp:nvSpPr>
      <dsp:spPr>
        <a:xfrm>
          <a:off x="3158836" y="2275200"/>
          <a:ext cx="1220776" cy="1220776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Seasonal Space</a:t>
          </a:r>
          <a:endParaRPr lang="en-DE" sz="1200" kern="1200" dirty="0"/>
        </a:p>
      </dsp:txBody>
      <dsp:txXfrm>
        <a:off x="3337615" y="2453979"/>
        <a:ext cx="863218" cy="863218"/>
      </dsp:txXfrm>
    </dsp:sp>
    <dsp:sp modelId="{16E317A5-9052-604F-AC96-2C80084197DF}">
      <dsp:nvSpPr>
        <dsp:cNvPr id="0" name=""/>
        <dsp:cNvSpPr/>
      </dsp:nvSpPr>
      <dsp:spPr>
        <a:xfrm rot="5400000">
          <a:off x="2346816" y="2652279"/>
          <a:ext cx="220667" cy="332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79916" y="2685589"/>
        <a:ext cx="154467" cy="199231"/>
      </dsp:txXfrm>
    </dsp:sp>
    <dsp:sp modelId="{F9F092CB-0D6B-8E43-A8C0-17DA5DF0C5FF}">
      <dsp:nvSpPr>
        <dsp:cNvPr id="0" name=""/>
        <dsp:cNvSpPr/>
      </dsp:nvSpPr>
      <dsp:spPr>
        <a:xfrm>
          <a:off x="1846761" y="3032727"/>
          <a:ext cx="1220776" cy="1220776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Annual Space</a:t>
          </a:r>
          <a:endParaRPr lang="en-DE" sz="1200" kern="1200" dirty="0"/>
        </a:p>
      </dsp:txBody>
      <dsp:txXfrm>
        <a:off x="2025540" y="3211506"/>
        <a:ext cx="863218" cy="863218"/>
      </dsp:txXfrm>
    </dsp:sp>
    <dsp:sp modelId="{B615B72D-61EF-1644-83A7-353646A01CB8}">
      <dsp:nvSpPr>
        <dsp:cNvPr id="0" name=""/>
        <dsp:cNvSpPr/>
      </dsp:nvSpPr>
      <dsp:spPr>
        <a:xfrm rot="9000000">
          <a:off x="1749048" y="2307158"/>
          <a:ext cx="220667" cy="332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810813" y="2357018"/>
        <a:ext cx="154467" cy="199231"/>
      </dsp:txXfrm>
    </dsp:sp>
    <dsp:sp modelId="{AE36BF02-F7E4-2744-8886-A38EEEE8A4A4}">
      <dsp:nvSpPr>
        <dsp:cNvPr id="0" name=""/>
        <dsp:cNvSpPr/>
      </dsp:nvSpPr>
      <dsp:spPr>
        <a:xfrm>
          <a:off x="534687" y="2275200"/>
          <a:ext cx="1220776" cy="1220776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Specialized Space</a:t>
          </a:r>
          <a:endParaRPr lang="en-DE" sz="1200" kern="1200" dirty="0"/>
        </a:p>
      </dsp:txBody>
      <dsp:txXfrm>
        <a:off x="713466" y="2453979"/>
        <a:ext cx="863218" cy="863218"/>
      </dsp:txXfrm>
    </dsp:sp>
    <dsp:sp modelId="{4A792C2C-4282-7941-8B42-43E37961A2DB}">
      <dsp:nvSpPr>
        <dsp:cNvPr id="0" name=""/>
        <dsp:cNvSpPr/>
      </dsp:nvSpPr>
      <dsp:spPr>
        <a:xfrm rot="12600000">
          <a:off x="1749048" y="1616915"/>
          <a:ext cx="220667" cy="332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810813" y="1699875"/>
        <a:ext cx="154467" cy="199231"/>
      </dsp:txXfrm>
    </dsp:sp>
    <dsp:sp modelId="{1EB23F6C-1A67-A14A-B40B-38E27CB0215A}">
      <dsp:nvSpPr>
        <dsp:cNvPr id="0" name=""/>
        <dsp:cNvSpPr/>
      </dsp:nvSpPr>
      <dsp:spPr>
        <a:xfrm>
          <a:off x="534687" y="760147"/>
          <a:ext cx="1220776" cy="12207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Multi-functional</a:t>
          </a:r>
        </a:p>
      </dsp:txBody>
      <dsp:txXfrm>
        <a:off x="713466" y="938926"/>
        <a:ext cx="863218" cy="8632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08071" y="1722999"/>
          <a:ext cx="1026149" cy="102614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Types of tourism space</a:t>
          </a:r>
          <a:endParaRPr lang="en-DE" sz="1300" kern="1200" dirty="0"/>
        </a:p>
      </dsp:txBody>
      <dsp:txXfrm>
        <a:off x="2058347" y="1873275"/>
        <a:ext cx="725597" cy="725597"/>
      </dsp:txXfrm>
    </dsp:sp>
    <dsp:sp modelId="{8C189818-31B3-A14C-9F8E-86F8D3516A39}">
      <dsp:nvSpPr>
        <dsp:cNvPr id="0" name=""/>
        <dsp:cNvSpPr/>
      </dsp:nvSpPr>
      <dsp:spPr>
        <a:xfrm rot="16200000">
          <a:off x="2305195" y="1336343"/>
          <a:ext cx="231900" cy="3488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39980" y="1440906"/>
        <a:ext cx="162330" cy="209334"/>
      </dsp:txXfrm>
    </dsp:sp>
    <dsp:sp modelId="{33AE45FE-2802-6A42-ACE8-A7040CED4011}">
      <dsp:nvSpPr>
        <dsp:cNvPr id="0" name=""/>
        <dsp:cNvSpPr/>
      </dsp:nvSpPr>
      <dsp:spPr>
        <a:xfrm>
          <a:off x="1779802" y="2763"/>
          <a:ext cx="1282687" cy="128268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Destination Space</a:t>
          </a:r>
          <a:endParaRPr lang="en-DE" sz="1300" kern="1200" dirty="0"/>
        </a:p>
      </dsp:txBody>
      <dsp:txXfrm>
        <a:off x="1967647" y="190608"/>
        <a:ext cx="906997" cy="906997"/>
      </dsp:txXfrm>
    </dsp:sp>
    <dsp:sp modelId="{724178F7-FE35-7B43-B051-717442DEBDBC}">
      <dsp:nvSpPr>
        <dsp:cNvPr id="0" name=""/>
        <dsp:cNvSpPr/>
      </dsp:nvSpPr>
      <dsp:spPr>
        <a:xfrm rot="19800000">
          <a:off x="2933311" y="1698986"/>
          <a:ext cx="231900" cy="3488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37971" y="1786157"/>
        <a:ext cx="162330" cy="209334"/>
      </dsp:txXfrm>
    </dsp:sp>
    <dsp:sp modelId="{2F9AB5B6-8516-954C-929D-9DFBF2DDEBBE}">
      <dsp:nvSpPr>
        <dsp:cNvPr id="0" name=""/>
        <dsp:cNvSpPr/>
      </dsp:nvSpPr>
      <dsp:spPr>
        <a:xfrm>
          <a:off x="3158486" y="798747"/>
          <a:ext cx="1282687" cy="1282687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Transit Space</a:t>
          </a:r>
          <a:endParaRPr lang="en-DE" sz="1300" kern="1200" dirty="0"/>
        </a:p>
      </dsp:txBody>
      <dsp:txXfrm>
        <a:off x="3346331" y="986592"/>
        <a:ext cx="906997" cy="906997"/>
      </dsp:txXfrm>
    </dsp:sp>
    <dsp:sp modelId="{46425910-43DE-C24E-828A-319CE20202EA}">
      <dsp:nvSpPr>
        <dsp:cNvPr id="0" name=""/>
        <dsp:cNvSpPr/>
      </dsp:nvSpPr>
      <dsp:spPr>
        <a:xfrm rot="1800000">
          <a:off x="2933311" y="2424271"/>
          <a:ext cx="231900" cy="3488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37971" y="2476657"/>
        <a:ext cx="162330" cy="209334"/>
      </dsp:txXfrm>
    </dsp:sp>
    <dsp:sp modelId="{D22A1B1C-5B96-F148-B268-F21156DF5061}">
      <dsp:nvSpPr>
        <dsp:cNvPr id="0" name=""/>
        <dsp:cNvSpPr/>
      </dsp:nvSpPr>
      <dsp:spPr>
        <a:xfrm>
          <a:off x="3158486" y="2390714"/>
          <a:ext cx="1282687" cy="1282687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Seasonal Space</a:t>
          </a:r>
          <a:endParaRPr lang="en-DE" sz="1300" kern="1200" dirty="0"/>
        </a:p>
      </dsp:txBody>
      <dsp:txXfrm>
        <a:off x="3346331" y="2578559"/>
        <a:ext cx="906997" cy="906997"/>
      </dsp:txXfrm>
    </dsp:sp>
    <dsp:sp modelId="{16E317A5-9052-604F-AC96-2C80084197DF}">
      <dsp:nvSpPr>
        <dsp:cNvPr id="0" name=""/>
        <dsp:cNvSpPr/>
      </dsp:nvSpPr>
      <dsp:spPr>
        <a:xfrm rot="5400000">
          <a:off x="2305195" y="2786914"/>
          <a:ext cx="231900" cy="3488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39980" y="2821907"/>
        <a:ext cx="162330" cy="209334"/>
      </dsp:txXfrm>
    </dsp:sp>
    <dsp:sp modelId="{F9F092CB-0D6B-8E43-A8C0-17DA5DF0C5FF}">
      <dsp:nvSpPr>
        <dsp:cNvPr id="0" name=""/>
        <dsp:cNvSpPr/>
      </dsp:nvSpPr>
      <dsp:spPr>
        <a:xfrm>
          <a:off x="1779802" y="3186697"/>
          <a:ext cx="1282687" cy="1282687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Space</a:t>
          </a:r>
          <a:endParaRPr lang="en-DE" sz="1300" kern="1200" dirty="0"/>
        </a:p>
      </dsp:txBody>
      <dsp:txXfrm>
        <a:off x="1967647" y="3374542"/>
        <a:ext cx="906997" cy="906997"/>
      </dsp:txXfrm>
    </dsp:sp>
    <dsp:sp modelId="{B615B72D-61EF-1644-83A7-353646A01CB8}">
      <dsp:nvSpPr>
        <dsp:cNvPr id="0" name=""/>
        <dsp:cNvSpPr/>
      </dsp:nvSpPr>
      <dsp:spPr>
        <a:xfrm rot="9000000">
          <a:off x="1677079" y="2424271"/>
          <a:ext cx="231900" cy="3488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741989" y="2476657"/>
        <a:ext cx="162330" cy="209334"/>
      </dsp:txXfrm>
    </dsp:sp>
    <dsp:sp modelId="{AE36BF02-F7E4-2744-8886-A38EEEE8A4A4}">
      <dsp:nvSpPr>
        <dsp:cNvPr id="0" name=""/>
        <dsp:cNvSpPr/>
      </dsp:nvSpPr>
      <dsp:spPr>
        <a:xfrm>
          <a:off x="401118" y="2390714"/>
          <a:ext cx="1282687" cy="1282687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Specialized Space</a:t>
          </a:r>
          <a:endParaRPr lang="en-DE" sz="1300" kern="1200" dirty="0"/>
        </a:p>
      </dsp:txBody>
      <dsp:txXfrm>
        <a:off x="588963" y="2578559"/>
        <a:ext cx="906997" cy="906997"/>
      </dsp:txXfrm>
    </dsp:sp>
    <dsp:sp modelId="{4A792C2C-4282-7941-8B42-43E37961A2DB}">
      <dsp:nvSpPr>
        <dsp:cNvPr id="0" name=""/>
        <dsp:cNvSpPr/>
      </dsp:nvSpPr>
      <dsp:spPr>
        <a:xfrm rot="12600000">
          <a:off x="1677079" y="1698986"/>
          <a:ext cx="231900" cy="3488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741989" y="1786157"/>
        <a:ext cx="162330" cy="209334"/>
      </dsp:txXfrm>
    </dsp:sp>
    <dsp:sp modelId="{1EB23F6C-1A67-A14A-B40B-38E27CB0215A}">
      <dsp:nvSpPr>
        <dsp:cNvPr id="0" name=""/>
        <dsp:cNvSpPr/>
      </dsp:nvSpPr>
      <dsp:spPr>
        <a:xfrm>
          <a:off x="401118" y="798747"/>
          <a:ext cx="1282687" cy="128268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Multi-functional</a:t>
          </a:r>
        </a:p>
      </dsp:txBody>
      <dsp:txXfrm>
        <a:off x="588963" y="986592"/>
        <a:ext cx="906997" cy="90699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71515" y="1750439"/>
          <a:ext cx="1043277" cy="10432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Types of tourism space</a:t>
          </a:r>
          <a:endParaRPr lang="en-DE" sz="1300" kern="1200" dirty="0"/>
        </a:p>
      </dsp:txBody>
      <dsp:txXfrm>
        <a:off x="2124299" y="1903223"/>
        <a:ext cx="737709" cy="737709"/>
      </dsp:txXfrm>
    </dsp:sp>
    <dsp:sp modelId="{8C189818-31B3-A14C-9F8E-86F8D3516A39}">
      <dsp:nvSpPr>
        <dsp:cNvPr id="0" name=""/>
        <dsp:cNvSpPr/>
      </dsp:nvSpPr>
      <dsp:spPr>
        <a:xfrm rot="16200000">
          <a:off x="2374674" y="1356243"/>
          <a:ext cx="236958" cy="3547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10218" y="1462730"/>
        <a:ext cx="165871" cy="212828"/>
      </dsp:txXfrm>
    </dsp:sp>
    <dsp:sp modelId="{33AE45FE-2802-6A42-ACE8-A7040CED4011}">
      <dsp:nvSpPr>
        <dsp:cNvPr id="0" name=""/>
        <dsp:cNvSpPr/>
      </dsp:nvSpPr>
      <dsp:spPr>
        <a:xfrm>
          <a:off x="1845180" y="7401"/>
          <a:ext cx="1295946" cy="129594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Destination Space</a:t>
          </a:r>
          <a:endParaRPr lang="en-DE" sz="1300" kern="1200" dirty="0"/>
        </a:p>
      </dsp:txBody>
      <dsp:txXfrm>
        <a:off x="2034967" y="197188"/>
        <a:ext cx="916372" cy="916372"/>
      </dsp:txXfrm>
    </dsp:sp>
    <dsp:sp modelId="{724178F7-FE35-7B43-B051-717442DEBDBC}">
      <dsp:nvSpPr>
        <dsp:cNvPr id="0" name=""/>
        <dsp:cNvSpPr/>
      </dsp:nvSpPr>
      <dsp:spPr>
        <a:xfrm rot="19800000">
          <a:off x="3014215" y="1725482"/>
          <a:ext cx="236958" cy="3547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018977" y="1814197"/>
        <a:ext cx="165871" cy="212828"/>
      </dsp:txXfrm>
    </dsp:sp>
    <dsp:sp modelId="{2F9AB5B6-8516-954C-929D-9DFBF2DDEBBE}">
      <dsp:nvSpPr>
        <dsp:cNvPr id="0" name=""/>
        <dsp:cNvSpPr/>
      </dsp:nvSpPr>
      <dsp:spPr>
        <a:xfrm>
          <a:off x="3245287" y="815753"/>
          <a:ext cx="1295946" cy="1295946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Transit Space</a:t>
          </a:r>
          <a:endParaRPr lang="en-DE" sz="1300" kern="1200" dirty="0"/>
        </a:p>
      </dsp:txBody>
      <dsp:txXfrm>
        <a:off x="3435074" y="1005540"/>
        <a:ext cx="916372" cy="916372"/>
      </dsp:txXfrm>
    </dsp:sp>
    <dsp:sp modelId="{46425910-43DE-C24E-828A-319CE20202EA}">
      <dsp:nvSpPr>
        <dsp:cNvPr id="0" name=""/>
        <dsp:cNvSpPr/>
      </dsp:nvSpPr>
      <dsp:spPr>
        <a:xfrm rot="1800000">
          <a:off x="3014215" y="2463960"/>
          <a:ext cx="236958" cy="3547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018977" y="2517131"/>
        <a:ext cx="165871" cy="212828"/>
      </dsp:txXfrm>
    </dsp:sp>
    <dsp:sp modelId="{D22A1B1C-5B96-F148-B268-F21156DF5061}">
      <dsp:nvSpPr>
        <dsp:cNvPr id="0" name=""/>
        <dsp:cNvSpPr/>
      </dsp:nvSpPr>
      <dsp:spPr>
        <a:xfrm>
          <a:off x="3245287" y="2432456"/>
          <a:ext cx="1295946" cy="1295946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Seasonal Space</a:t>
          </a:r>
          <a:endParaRPr lang="en-DE" sz="1300" kern="1200" dirty="0"/>
        </a:p>
      </dsp:txBody>
      <dsp:txXfrm>
        <a:off x="3435074" y="2622243"/>
        <a:ext cx="916372" cy="916372"/>
      </dsp:txXfrm>
    </dsp:sp>
    <dsp:sp modelId="{16E317A5-9052-604F-AC96-2C80084197DF}">
      <dsp:nvSpPr>
        <dsp:cNvPr id="0" name=""/>
        <dsp:cNvSpPr/>
      </dsp:nvSpPr>
      <dsp:spPr>
        <a:xfrm rot="5400000">
          <a:off x="2374674" y="2833199"/>
          <a:ext cx="236958" cy="3547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10218" y="2868599"/>
        <a:ext cx="165871" cy="212828"/>
      </dsp:txXfrm>
    </dsp:sp>
    <dsp:sp modelId="{F9F092CB-0D6B-8E43-A8C0-17DA5DF0C5FF}">
      <dsp:nvSpPr>
        <dsp:cNvPr id="0" name=""/>
        <dsp:cNvSpPr/>
      </dsp:nvSpPr>
      <dsp:spPr>
        <a:xfrm>
          <a:off x="1845180" y="3240808"/>
          <a:ext cx="1295946" cy="1295946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Space</a:t>
          </a:r>
          <a:endParaRPr lang="en-DE" sz="1300" kern="1200" dirty="0"/>
        </a:p>
      </dsp:txBody>
      <dsp:txXfrm>
        <a:off x="2034967" y="3430595"/>
        <a:ext cx="916372" cy="916372"/>
      </dsp:txXfrm>
    </dsp:sp>
    <dsp:sp modelId="{B615B72D-61EF-1644-83A7-353646A01CB8}">
      <dsp:nvSpPr>
        <dsp:cNvPr id="0" name=""/>
        <dsp:cNvSpPr/>
      </dsp:nvSpPr>
      <dsp:spPr>
        <a:xfrm rot="9000000">
          <a:off x="1735133" y="2463960"/>
          <a:ext cx="236958" cy="3547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01458" y="2517131"/>
        <a:ext cx="165871" cy="212828"/>
      </dsp:txXfrm>
    </dsp:sp>
    <dsp:sp modelId="{AE36BF02-F7E4-2744-8886-A38EEEE8A4A4}">
      <dsp:nvSpPr>
        <dsp:cNvPr id="0" name=""/>
        <dsp:cNvSpPr/>
      </dsp:nvSpPr>
      <dsp:spPr>
        <a:xfrm>
          <a:off x="445074" y="2432456"/>
          <a:ext cx="1295946" cy="1295946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Specialized Space</a:t>
          </a:r>
          <a:endParaRPr lang="en-DE" sz="1300" kern="1200" dirty="0"/>
        </a:p>
      </dsp:txBody>
      <dsp:txXfrm>
        <a:off x="634861" y="2622243"/>
        <a:ext cx="916372" cy="916372"/>
      </dsp:txXfrm>
    </dsp:sp>
    <dsp:sp modelId="{4A792C2C-4282-7941-8B42-43E37961A2DB}">
      <dsp:nvSpPr>
        <dsp:cNvPr id="0" name=""/>
        <dsp:cNvSpPr/>
      </dsp:nvSpPr>
      <dsp:spPr>
        <a:xfrm rot="12600000">
          <a:off x="1735133" y="1725482"/>
          <a:ext cx="236958" cy="3547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01458" y="1814197"/>
        <a:ext cx="165871" cy="212828"/>
      </dsp:txXfrm>
    </dsp:sp>
    <dsp:sp modelId="{1EB23F6C-1A67-A14A-B40B-38E27CB0215A}">
      <dsp:nvSpPr>
        <dsp:cNvPr id="0" name=""/>
        <dsp:cNvSpPr/>
      </dsp:nvSpPr>
      <dsp:spPr>
        <a:xfrm>
          <a:off x="445074" y="815753"/>
          <a:ext cx="1295946" cy="129594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Multi-functional</a:t>
          </a:r>
        </a:p>
      </dsp:txBody>
      <dsp:txXfrm>
        <a:off x="634861" y="1005540"/>
        <a:ext cx="916372" cy="916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05-09-2025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05-09-2025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05-09-2025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000" dirty="0"/>
              <a:t>Planning </a:t>
            </a:r>
            <a:r>
              <a:rPr lang="nl-NL" sz="4000" dirty="0" err="1"/>
              <a:t>and</a:t>
            </a:r>
            <a:r>
              <a:rPr lang="nl-NL" sz="4000" dirty="0"/>
              <a:t> Management of </a:t>
            </a:r>
            <a:r>
              <a:rPr lang="nl-NL" sz="4000" dirty="0" err="1"/>
              <a:t>Sustainable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r>
              <a:rPr lang="nl-NL" sz="4000" dirty="0"/>
              <a:t> </a:t>
            </a:r>
            <a:r>
              <a:rPr lang="nl-NL" sz="4000" dirty="0" err="1"/>
              <a:t>Spaces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A </a:t>
            </a:r>
            <a:r>
              <a:rPr lang="nl-NL" dirty="0" err="1"/>
              <a:t>Historical</a:t>
            </a:r>
            <a:r>
              <a:rPr lang="nl-NL" dirty="0"/>
              <a:t> Development of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  <a:p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Spaces</a:t>
            </a:r>
            <a:endParaRPr lang="nl-NL" dirty="0"/>
          </a:p>
          <a:p>
            <a:r>
              <a:rPr lang="nl-NL" dirty="0"/>
              <a:t>Types of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Spaces</a:t>
            </a:r>
            <a:r>
              <a:rPr lang="nl-NL" dirty="0"/>
              <a:t> 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B11C7E-9CF2-3BCD-4BD8-C08060C9D330}"/>
              </a:ext>
            </a:extLst>
          </p:cNvPr>
          <p:cNvSpPr txBox="1"/>
          <p:nvPr/>
        </p:nvSpPr>
        <p:spPr>
          <a:xfrm>
            <a:off x="2525486" y="143691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0" name="Picture 4" descr="Current figures | about.visitBerlin.de">
            <a:extLst>
              <a:ext uri="{FF2B5EF4-FFF2-40B4-BE49-F238E27FC236}">
                <a16:creationId xmlns:a16="http://schemas.microsoft.com/office/drawing/2014/main" id="{FFA07A57-E7CE-0D4B-00F8-0838F194085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1" b="5801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3874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Origins</a:t>
            </a:r>
            <a:r>
              <a:rPr lang="nl-NL" dirty="0"/>
              <a:t> of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dates back </a:t>
            </a:r>
            <a:r>
              <a:rPr lang="nl-NL" b="0" dirty="0" err="1"/>
              <a:t>to</a:t>
            </a:r>
            <a:r>
              <a:rPr lang="nl-NL" b="0" dirty="0"/>
              <a:t> pre-</a:t>
            </a:r>
            <a:r>
              <a:rPr lang="nl-NL" b="0" dirty="0" err="1"/>
              <a:t>Egyptian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was </a:t>
            </a:r>
            <a:r>
              <a:rPr lang="nl-NL" b="0" dirty="0" err="1"/>
              <a:t>linked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Festivals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Religious</a:t>
            </a:r>
            <a:r>
              <a:rPr lang="nl-NL" b="0" dirty="0"/>
              <a:t>/spiritual events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Trade</a:t>
            </a:r>
          </a:p>
          <a:p>
            <a:pPr lvl="3"/>
            <a:r>
              <a:rPr lang="nl-NL" b="0" dirty="0"/>
              <a:t>- Over time,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expanded</a:t>
            </a:r>
          </a:p>
          <a:p>
            <a:pPr lvl="3"/>
            <a:r>
              <a:rPr lang="nl-NL" b="0" dirty="0"/>
              <a:t>- Shift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individual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mass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TRAVEL IN ANCIENT EGYPT | Facts and Details">
            <a:extLst>
              <a:ext uri="{FF2B5EF4-FFF2-40B4-BE49-F238E27FC236}">
                <a16:creationId xmlns:a16="http://schemas.microsoft.com/office/drawing/2014/main" id="{976863E3-57EB-C96A-99F9-03CCF6EF8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907308"/>
            <a:ext cx="4049886" cy="304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cient Egypt - Kids | Britannica Kids | Homework Help">
            <a:extLst>
              <a:ext uri="{FF2B5EF4-FFF2-40B4-BE49-F238E27FC236}">
                <a16:creationId xmlns:a16="http://schemas.microsoft.com/office/drawing/2014/main" id="{7D10ECEF-F42E-8D97-A70A-3B65555F0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063" y="2996952"/>
            <a:ext cx="4212580" cy="334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905517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Travel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Prehistoric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humans</a:t>
            </a:r>
            <a:r>
              <a:rPr lang="nl-NL" b="0" dirty="0"/>
              <a:t> </a:t>
            </a:r>
            <a:r>
              <a:rPr lang="nl-NL" b="0" dirty="0" err="1"/>
              <a:t>traveled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find</a:t>
            </a:r>
            <a:r>
              <a:rPr lang="nl-NL" b="0" dirty="0"/>
              <a:t> food, water, </a:t>
            </a:r>
            <a:r>
              <a:rPr lang="nl-NL" b="0" dirty="0" err="1"/>
              <a:t>and</a:t>
            </a:r>
            <a:r>
              <a:rPr lang="nl-NL" b="0" dirty="0"/>
              <a:t> shelter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Lived</a:t>
            </a:r>
            <a:r>
              <a:rPr lang="nl-NL" b="0" dirty="0"/>
              <a:t> as </a:t>
            </a:r>
            <a:r>
              <a:rPr lang="nl-NL" b="0" dirty="0" err="1"/>
              <a:t>hunters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gatherers</a:t>
            </a:r>
            <a:endParaRPr lang="nl-NL" b="0" dirty="0"/>
          </a:p>
          <a:p>
            <a:pPr lvl="3"/>
            <a:r>
              <a:rPr lang="nl-NL" b="0" dirty="0"/>
              <a:t>- No permanent homes or </a:t>
            </a:r>
            <a:r>
              <a:rPr lang="nl-NL" b="0" dirty="0" err="1"/>
              <a:t>settlements</a:t>
            </a:r>
            <a:endParaRPr lang="nl-NL" b="0" dirty="0"/>
          </a:p>
          <a:p>
            <a:pPr lvl="3"/>
            <a:r>
              <a:rPr lang="nl-NL" b="0" dirty="0"/>
              <a:t>- First </a:t>
            </a:r>
            <a:r>
              <a:rPr lang="nl-NL" b="0" dirty="0" err="1"/>
              <a:t>foot</a:t>
            </a:r>
            <a:r>
              <a:rPr lang="nl-NL" b="0" dirty="0"/>
              <a:t> </a:t>
            </a:r>
            <a:r>
              <a:rPr lang="nl-NL" b="0" dirty="0" err="1"/>
              <a:t>trails</a:t>
            </a:r>
            <a:r>
              <a:rPr lang="nl-NL" b="0" dirty="0"/>
              <a:t> </a:t>
            </a:r>
            <a:r>
              <a:rPr lang="nl-NL" b="0" dirty="0" err="1"/>
              <a:t>eventually</a:t>
            </a:r>
            <a:r>
              <a:rPr lang="nl-NL" b="0" dirty="0"/>
              <a:t>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roads</a:t>
            </a:r>
            <a:endParaRPr lang="nl-NL" b="0" dirty="0"/>
          </a:p>
          <a:p>
            <a:pPr lvl="3"/>
            <a:r>
              <a:rPr lang="nl-NL" b="0" dirty="0"/>
              <a:t>- Travel was </a:t>
            </a:r>
            <a:r>
              <a:rPr lang="nl-NL" b="0" dirty="0" err="1"/>
              <a:t>dangerous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required</a:t>
            </a:r>
            <a:r>
              <a:rPr lang="nl-NL" b="0" dirty="0"/>
              <a:t> </a:t>
            </a:r>
            <a:r>
              <a:rPr lang="nl-NL" b="0" dirty="0" err="1"/>
              <a:t>skill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caution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, </a:t>
            </a:r>
            <a:r>
              <a:rPr lang="nl-NL" b="0" dirty="0" err="1"/>
              <a:t>humans</a:t>
            </a:r>
            <a:r>
              <a:rPr lang="nl-NL" b="0" dirty="0"/>
              <a:t> </a:t>
            </a:r>
            <a:r>
              <a:rPr lang="nl-NL" b="0" dirty="0" err="1"/>
              <a:t>continued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move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land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Prehistory - 6th Grade Social Studies">
            <a:extLst>
              <a:ext uri="{FF2B5EF4-FFF2-40B4-BE49-F238E27FC236}">
                <a16:creationId xmlns:a16="http://schemas.microsoft.com/office/drawing/2014/main" id="{1685CC7B-EC70-3E3D-941A-9D4E8EDCB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2780928"/>
            <a:ext cx="5668144" cy="349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56678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Travel in </a:t>
            </a:r>
            <a:r>
              <a:rPr lang="nl-NL" dirty="0" err="1"/>
              <a:t>Neolithic</a:t>
            </a:r>
            <a:r>
              <a:rPr lang="nl-NL" dirty="0"/>
              <a:t> Times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appearance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agricultural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r>
              <a:rPr lang="nl-NL" b="0" dirty="0"/>
              <a:t>- New </a:t>
            </a:r>
            <a:r>
              <a:rPr lang="nl-NL" b="0" dirty="0" err="1"/>
              <a:t>ways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food storage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innovations</a:t>
            </a:r>
            <a:r>
              <a:rPr lang="nl-NL" dirty="0"/>
              <a:t> </a:t>
            </a:r>
            <a:r>
              <a:rPr lang="nl-NL" dirty="0" err="1"/>
              <a:t>improved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Domestication</a:t>
            </a:r>
            <a:r>
              <a:rPr lang="nl-NL" b="0" dirty="0"/>
              <a:t> of </a:t>
            </a:r>
            <a:r>
              <a:rPr lang="nl-NL" b="0" dirty="0" err="1"/>
              <a:t>animals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transport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Sailing</a:t>
            </a:r>
            <a:r>
              <a:rPr lang="nl-NL" b="0" dirty="0"/>
              <a:t> </a:t>
            </a:r>
            <a:r>
              <a:rPr lang="nl-NL" b="0" dirty="0" err="1"/>
              <a:t>ships</a:t>
            </a:r>
            <a:r>
              <a:rPr lang="nl-NL" b="0" dirty="0"/>
              <a:t> built in </a:t>
            </a:r>
            <a:r>
              <a:rPr lang="nl-NL" b="0" dirty="0" err="1"/>
              <a:t>ancient</a:t>
            </a:r>
            <a:r>
              <a:rPr lang="nl-NL" b="0" dirty="0"/>
              <a:t> Egypt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invention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wheel</a:t>
            </a:r>
            <a:endParaRPr lang="en-GB" b="0" dirty="0"/>
          </a:p>
          <a:p>
            <a:pPr lvl="3"/>
            <a:endParaRPr lang="en-GB" dirty="0"/>
          </a:p>
          <a:p>
            <a:pPr lvl="3"/>
            <a:r>
              <a:rPr lang="en-GB" dirty="0"/>
              <a:t>- People travelled for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Festivals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Religious</a:t>
            </a:r>
            <a:r>
              <a:rPr lang="nl-NL" b="0" dirty="0"/>
              <a:t>/spiritual events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Trade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Neolithic period - Q-files - Search • Read • Discover">
            <a:extLst>
              <a:ext uri="{FF2B5EF4-FFF2-40B4-BE49-F238E27FC236}">
                <a16:creationId xmlns:a16="http://schemas.microsoft.com/office/drawing/2014/main" id="{5BCAD352-3A41-50F0-0C5D-6B2A685F6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039" y="2780928"/>
            <a:ext cx="7107287" cy="351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38990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Travel in Ancient </a:t>
            </a:r>
            <a:r>
              <a:rPr lang="nl-NL" dirty="0" err="1"/>
              <a:t>Civilizations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Growth</a:t>
            </a:r>
            <a:r>
              <a:rPr lang="nl-NL" b="0" dirty="0"/>
              <a:t> of commerce led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wealth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Wealthy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began</a:t>
            </a:r>
            <a:r>
              <a:rPr lang="nl-NL" b="0" dirty="0"/>
              <a:t> </a:t>
            </a:r>
            <a:r>
              <a:rPr lang="nl-NL" b="0" dirty="0" err="1"/>
              <a:t>traveling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Civilizations</a:t>
            </a:r>
            <a:r>
              <a:rPr lang="nl-NL" b="0" dirty="0"/>
              <a:t> like Greece, Egypt, </a:t>
            </a:r>
            <a:r>
              <a:rPr lang="nl-NL" b="0" dirty="0" err="1"/>
              <a:t>and</a:t>
            </a:r>
            <a:r>
              <a:rPr lang="nl-NL" b="0" dirty="0"/>
              <a:t> Rome </a:t>
            </a:r>
            <a:r>
              <a:rPr lang="nl-NL" b="0" dirty="0" err="1"/>
              <a:t>encouraged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Travel </a:t>
            </a:r>
            <a:r>
              <a:rPr lang="nl-NL" b="0" dirty="0" err="1"/>
              <a:t>became</a:t>
            </a:r>
            <a:r>
              <a:rPr lang="nl-NL" b="0" dirty="0"/>
              <a:t> a </a:t>
            </a:r>
            <a:r>
              <a:rPr lang="nl-NL" b="0" dirty="0" err="1"/>
              <a:t>symbol</a:t>
            </a:r>
            <a:r>
              <a:rPr lang="nl-NL" b="0" dirty="0"/>
              <a:t> of status </a:t>
            </a:r>
            <a:r>
              <a:rPr lang="nl-NL" b="0" dirty="0" err="1"/>
              <a:t>and</a:t>
            </a:r>
            <a:r>
              <a:rPr lang="nl-NL" b="0" dirty="0"/>
              <a:t> culture</a:t>
            </a:r>
            <a:endParaRPr lang="en-GB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The Rookies - Jacky Zheng | Ancient Civilizations, by jackyzheng">
            <a:extLst>
              <a:ext uri="{FF2B5EF4-FFF2-40B4-BE49-F238E27FC236}">
                <a16:creationId xmlns:a16="http://schemas.microsoft.com/office/drawing/2014/main" id="{11C27092-D87D-E8F3-6859-4F5A37D92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03" y="3645024"/>
            <a:ext cx="6578752" cy="275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4344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Travel in Ancient </a:t>
            </a:r>
            <a:r>
              <a:rPr lang="nl-NL" dirty="0" err="1"/>
              <a:t>Civilizations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reasons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Military </a:t>
            </a:r>
            <a:r>
              <a:rPr lang="nl-NL" b="0" dirty="0" err="1"/>
              <a:t>and</a:t>
            </a:r>
            <a:r>
              <a:rPr lang="nl-NL" b="0" dirty="0"/>
              <a:t> commerce                 - </a:t>
            </a:r>
            <a:r>
              <a:rPr lang="nl-NL" b="0" dirty="0" err="1"/>
              <a:t>Pleasure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exploration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Religious</a:t>
            </a:r>
            <a:r>
              <a:rPr lang="nl-NL" b="0" dirty="0"/>
              <a:t> </a:t>
            </a:r>
            <a:r>
              <a:rPr lang="nl-NL" b="0" dirty="0" err="1"/>
              <a:t>reasons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Along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Nile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To</a:t>
            </a:r>
            <a:r>
              <a:rPr lang="nl-NL" b="0" dirty="0"/>
              <a:t> Jerusalem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Cultural</a:t>
            </a:r>
            <a:r>
              <a:rPr lang="nl-NL" b="0" dirty="0"/>
              <a:t> Events: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Olympic Games in Greece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circus games in </a:t>
            </a:r>
            <a:r>
              <a:rPr lang="nl-NL" b="0" dirty="0" err="1"/>
              <a:t>the</a:t>
            </a:r>
            <a:r>
              <a:rPr lang="nl-NL" b="0" dirty="0"/>
              <a:t> Coliseum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Circus Maximus: Your Essential Guide - Carpe Diem Tours">
            <a:extLst>
              <a:ext uri="{FF2B5EF4-FFF2-40B4-BE49-F238E27FC236}">
                <a16:creationId xmlns:a16="http://schemas.microsoft.com/office/drawing/2014/main" id="{18DCA024-B6A4-BB13-5DE9-3EB3CC6D4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997" y="836712"/>
            <a:ext cx="4719960" cy="294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236951-13A1-B554-D9C7-F2E2BC6FB0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0"/>
          <a:stretch/>
        </p:blipFill>
        <p:spPr>
          <a:xfrm>
            <a:off x="5811143" y="3806426"/>
            <a:ext cx="5451103" cy="264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1822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Egyptian pyramids - Wikipedia">
            <a:extLst>
              <a:ext uri="{FF2B5EF4-FFF2-40B4-BE49-F238E27FC236}">
                <a16:creationId xmlns:a16="http://schemas.microsoft.com/office/drawing/2014/main" id="{1639B940-129B-9CB7-3C05-3B0084DDE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230" y="2669699"/>
            <a:ext cx="3969660" cy="263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anging Gardens of Babylon - Wikipedia">
            <a:extLst>
              <a:ext uri="{FF2B5EF4-FFF2-40B4-BE49-F238E27FC236}">
                <a16:creationId xmlns:a16="http://schemas.microsoft.com/office/drawing/2014/main" id="{81A46A13-C3A6-648B-93E8-A40ABB5DF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30" y="1110286"/>
            <a:ext cx="353796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ausoleum at Halicarnassus | Wonders of The World - Wilstar.com">
            <a:extLst>
              <a:ext uri="{FF2B5EF4-FFF2-40B4-BE49-F238E27FC236}">
                <a16:creationId xmlns:a16="http://schemas.microsoft.com/office/drawing/2014/main" id="{715B3805-ABEC-EB26-70A1-2B8C13C91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03" y="3832131"/>
            <a:ext cx="3682380" cy="245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340E62-A6C2-0349-E688-8315E41F3A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6930" y="966855"/>
            <a:ext cx="3885245" cy="2799662"/>
          </a:xfrm>
          <a:prstGeom prst="rect">
            <a:avLst/>
          </a:prstGeom>
        </p:spPr>
      </p:pic>
      <p:pic>
        <p:nvPicPr>
          <p:cNvPr id="6154" name="Picture 10" descr="The Colossus Of Rhodes — What Happened To This Wonder Of The Ancient World?">
            <a:extLst>
              <a:ext uri="{FF2B5EF4-FFF2-40B4-BE49-F238E27FC236}">
                <a16:creationId xmlns:a16="http://schemas.microsoft.com/office/drawing/2014/main" id="{DA84E593-55F8-D4DD-6393-8E5F201B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121" y="3109703"/>
            <a:ext cx="2350517" cy="332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Great Lighthouse at Alexandria">
            <a:extLst>
              <a:ext uri="{FF2B5EF4-FFF2-40B4-BE49-F238E27FC236}">
                <a16:creationId xmlns:a16="http://schemas.microsoft.com/office/drawing/2014/main" id="{69A11057-1F48-C4E6-4564-C691AD2FE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332" y="979262"/>
            <a:ext cx="3682381" cy="235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The Temple of Artemis at Ephesus – Drive Thru History">
            <a:extLst>
              <a:ext uri="{FF2B5EF4-FFF2-40B4-BE49-F238E27FC236}">
                <a16:creationId xmlns:a16="http://schemas.microsoft.com/office/drawing/2014/main" id="{C52DFC5B-944E-E61B-B1D5-5FD9C1C98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023" y="4749432"/>
            <a:ext cx="4401761" cy="169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CDEFE1-B952-0AA6-2C91-B2FD74F94435}"/>
              </a:ext>
            </a:extLst>
          </p:cNvPr>
          <p:cNvSpPr txBox="1"/>
          <p:nvPr/>
        </p:nvSpPr>
        <p:spPr>
          <a:xfrm>
            <a:off x="220809" y="6191222"/>
            <a:ext cx="35751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The tomb of mausolus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4D470C-2969-4755-86B2-9C99BB6E406D}"/>
              </a:ext>
            </a:extLst>
          </p:cNvPr>
          <p:cNvSpPr txBox="1"/>
          <p:nvPr/>
        </p:nvSpPr>
        <p:spPr>
          <a:xfrm>
            <a:off x="9368853" y="6187797"/>
            <a:ext cx="2381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>
                <a:solidFill>
                  <a:schemeClr val="bg1"/>
                </a:solidFill>
              </a:rPr>
              <a:t>colossus of Rhodes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187CCB-D0BD-1569-13F7-403B0D6517FA}"/>
              </a:ext>
            </a:extLst>
          </p:cNvPr>
          <p:cNvSpPr txBox="1"/>
          <p:nvPr/>
        </p:nvSpPr>
        <p:spPr>
          <a:xfrm>
            <a:off x="4672286" y="6194448"/>
            <a:ext cx="373007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>
                <a:solidFill>
                  <a:schemeClr val="bg1"/>
                </a:solidFill>
              </a:rPr>
              <a:t>The temple of Artemis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1A2E809-E2F3-B72D-168D-74394FCA2346}"/>
              </a:ext>
            </a:extLst>
          </p:cNvPr>
          <p:cNvSpPr txBox="1"/>
          <p:nvPr/>
        </p:nvSpPr>
        <p:spPr>
          <a:xfrm>
            <a:off x="159923" y="3492947"/>
            <a:ext cx="35379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/>
              <a:t>The hanging gardens of Babylon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345795-40A8-3678-04A7-3A714CD781AC}"/>
              </a:ext>
            </a:extLst>
          </p:cNvPr>
          <p:cNvSpPr txBox="1"/>
          <p:nvPr/>
        </p:nvSpPr>
        <p:spPr>
          <a:xfrm>
            <a:off x="7934722" y="3518728"/>
            <a:ext cx="396966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>
                <a:solidFill>
                  <a:schemeClr val="bg1"/>
                </a:solidFill>
              </a:rPr>
              <a:t>The statue of zues</a:t>
            </a:r>
          </a:p>
        </p:txBody>
      </p:sp>
    </p:spTree>
    <p:extLst>
      <p:ext uri="{BB962C8B-B14F-4D97-AF65-F5344CB8AC3E}">
        <p14:creationId xmlns:p14="http://schemas.microsoft.com/office/powerpoint/2010/main" val="373338639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1.4- Travel in </a:t>
            </a:r>
            <a:r>
              <a:rPr lang="nl-NL" dirty="0" err="1"/>
              <a:t>Medieval</a:t>
            </a:r>
            <a:r>
              <a:rPr lang="nl-NL" dirty="0"/>
              <a:t> Times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Fall</a:t>
            </a:r>
            <a:r>
              <a:rPr lang="nl-NL" b="0" dirty="0"/>
              <a:t> of Roman Empire led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sharp</a:t>
            </a:r>
            <a:r>
              <a:rPr lang="nl-NL" b="0" dirty="0"/>
              <a:t> </a:t>
            </a:r>
            <a:r>
              <a:rPr lang="nl-NL" b="0" dirty="0" err="1"/>
              <a:t>decline</a:t>
            </a:r>
            <a:r>
              <a:rPr lang="nl-NL" b="0" dirty="0"/>
              <a:t> in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Middle</a:t>
            </a:r>
            <a:r>
              <a:rPr lang="nl-NL" b="0" dirty="0"/>
              <a:t> </a:t>
            </a:r>
            <a:r>
              <a:rPr lang="nl-NL" b="0" dirty="0" err="1"/>
              <a:t>Ages</a:t>
            </a:r>
            <a:r>
              <a:rPr lang="nl-NL" b="0" dirty="0"/>
              <a:t> (Dark </a:t>
            </a:r>
            <a:r>
              <a:rPr lang="nl-NL" b="0" dirty="0" err="1"/>
              <a:t>Ages</a:t>
            </a:r>
            <a:r>
              <a:rPr lang="nl-NL" b="0" dirty="0"/>
              <a:t>):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Travel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dangerous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difficult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Roads</a:t>
            </a:r>
            <a:r>
              <a:rPr lang="nl-NL" b="0" dirty="0"/>
              <a:t> </a:t>
            </a:r>
            <a:r>
              <a:rPr lang="nl-NL" b="0" dirty="0" err="1"/>
              <a:t>unsafe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bandits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ongoing</a:t>
            </a:r>
            <a:r>
              <a:rPr lang="nl-NL" b="0" dirty="0"/>
              <a:t> wars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accommodations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Only</a:t>
            </a:r>
            <a:r>
              <a:rPr lang="nl-NL" b="0" dirty="0"/>
              <a:t>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trade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military </a:t>
            </a:r>
            <a:r>
              <a:rPr lang="nl-NL" b="0" dirty="0" err="1"/>
              <a:t>purposes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2" name="Picture 4" descr="Bandits or Highway Robbers in Morocco (Nov 1904) Vintage Illustration Stock  Photo - Alamy">
            <a:extLst>
              <a:ext uri="{FF2B5EF4-FFF2-40B4-BE49-F238E27FC236}">
                <a16:creationId xmlns:a16="http://schemas.microsoft.com/office/drawing/2014/main" id="{1E19549C-CFED-B25F-BC29-11A734DEA5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8"/>
          <a:stretch/>
        </p:blipFill>
        <p:spPr bwMode="auto">
          <a:xfrm>
            <a:off x="6856313" y="932095"/>
            <a:ext cx="4920332" cy="550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69374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1.4- Travel in </a:t>
            </a:r>
            <a:r>
              <a:rPr lang="nl-NL" dirty="0" err="1"/>
              <a:t>Medieval</a:t>
            </a:r>
            <a:r>
              <a:rPr lang="nl-NL" dirty="0"/>
              <a:t> Times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The Roman </a:t>
            </a:r>
            <a:r>
              <a:rPr lang="nl-NL" b="0" dirty="0" err="1"/>
              <a:t>Catholic</a:t>
            </a:r>
            <a:r>
              <a:rPr lang="nl-NL" b="0" dirty="0"/>
              <a:t> </a:t>
            </a:r>
            <a:r>
              <a:rPr lang="nl-NL" b="0" dirty="0" err="1"/>
              <a:t>Church</a:t>
            </a:r>
            <a:r>
              <a:rPr lang="nl-NL" b="0" dirty="0"/>
              <a:t> </a:t>
            </a:r>
            <a:r>
              <a:rPr lang="nl-NL" b="0" dirty="0" err="1"/>
              <a:t>became</a:t>
            </a:r>
            <a:r>
              <a:rPr lang="nl-NL" b="0" dirty="0"/>
              <a:t> a dominant force in Europe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Church</a:t>
            </a:r>
            <a:r>
              <a:rPr lang="nl-NL" b="0" dirty="0"/>
              <a:t> </a:t>
            </a:r>
            <a:r>
              <a:rPr lang="nl-NL" b="0" dirty="0" err="1"/>
              <a:t>offered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confort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chaotic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Emphasis</a:t>
            </a:r>
            <a:r>
              <a:rPr lang="nl-NL" b="0" dirty="0"/>
              <a:t> on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religious</a:t>
            </a:r>
            <a:r>
              <a:rPr lang="nl-NL" b="0" dirty="0"/>
              <a:t> </a:t>
            </a:r>
            <a:r>
              <a:rPr lang="nl-NL" b="0" dirty="0" err="1"/>
              <a:t>reflection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 of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Pilgrimages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Crusades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Medieval Irish Pilgrims to Santiago de Compostela - Fundación Jacobea">
            <a:extLst>
              <a:ext uri="{FF2B5EF4-FFF2-40B4-BE49-F238E27FC236}">
                <a16:creationId xmlns:a16="http://schemas.microsoft.com/office/drawing/2014/main" id="{706017DF-2486-2408-7810-AD3A53C6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606" y="911876"/>
            <a:ext cx="5024744" cy="292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You ever wish you could go back in time to join a crusade? : r/knightposting">
            <a:extLst>
              <a:ext uri="{FF2B5EF4-FFF2-40B4-BE49-F238E27FC236}">
                <a16:creationId xmlns:a16="http://schemas.microsoft.com/office/drawing/2014/main" id="{87E7A34C-575E-8D97-84CC-A525B6DC3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031" y="3695011"/>
            <a:ext cx="5204138" cy="273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29911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Travel in </a:t>
            </a:r>
            <a:r>
              <a:rPr lang="nl-NL" dirty="0" err="1"/>
              <a:t>the</a:t>
            </a:r>
            <a:r>
              <a:rPr lang="nl-NL" dirty="0"/>
              <a:t> Renaissance (14th–17th </a:t>
            </a:r>
            <a:r>
              <a:rPr lang="nl-NL" dirty="0" err="1"/>
              <a:t>Century</a:t>
            </a:r>
            <a:r>
              <a:rPr lang="nl-NL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Period</a:t>
            </a:r>
            <a:r>
              <a:rPr lang="nl-NL" b="0" dirty="0"/>
              <a:t> of </a:t>
            </a:r>
            <a:r>
              <a:rPr lang="nl-NL" b="0" dirty="0" err="1"/>
              <a:t>enlightenment</a:t>
            </a:r>
            <a:r>
              <a:rPr lang="nl-NL" b="0" dirty="0"/>
              <a:t>, change,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exploration</a:t>
            </a:r>
            <a:endParaRPr lang="nl-NL" b="0" dirty="0"/>
          </a:p>
          <a:p>
            <a:pPr lvl="3"/>
            <a:r>
              <a:rPr lang="nl-NL" b="0" dirty="0"/>
              <a:t>- Rise of </a:t>
            </a:r>
            <a:r>
              <a:rPr lang="nl-NL" b="0" dirty="0" err="1"/>
              <a:t>Upper</a:t>
            </a:r>
            <a:r>
              <a:rPr lang="nl-NL" b="0" dirty="0"/>
              <a:t>-class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Grand Tour of Europe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Seen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beginning</a:t>
            </a:r>
            <a:r>
              <a:rPr lang="nl-NL" b="0" dirty="0"/>
              <a:t> of modern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The Grand Tour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Educational</a:t>
            </a:r>
            <a:r>
              <a:rPr lang="nl-NL" b="0" dirty="0"/>
              <a:t> </a:t>
            </a:r>
            <a:r>
              <a:rPr lang="nl-NL" b="0" dirty="0" err="1"/>
              <a:t>journey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sons</a:t>
            </a:r>
            <a:r>
              <a:rPr lang="nl-NL" b="0" dirty="0"/>
              <a:t> of English </a:t>
            </a:r>
            <a:r>
              <a:rPr lang="nl-NL" b="0" dirty="0" err="1"/>
              <a:t>aristocracy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Started</a:t>
            </a:r>
            <a:r>
              <a:rPr lang="nl-NL" b="0" dirty="0"/>
              <a:t> in England, </a:t>
            </a:r>
            <a:r>
              <a:rPr lang="nl-NL" b="0" dirty="0" err="1"/>
              <a:t>with</a:t>
            </a:r>
            <a:r>
              <a:rPr lang="nl-NL" b="0" dirty="0"/>
              <a:t> Italy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Motivations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Culture </a:t>
            </a:r>
            <a:r>
              <a:rPr lang="nl-NL" b="0" dirty="0" err="1"/>
              <a:t>and</a:t>
            </a:r>
            <a:r>
              <a:rPr lang="nl-NL" b="0" dirty="0"/>
              <a:t> art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Career</a:t>
            </a:r>
            <a:r>
              <a:rPr lang="nl-NL" b="0" dirty="0"/>
              <a:t> development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Grand tour | European, Itinerary, Countries, &amp; Tourism | Britannica">
            <a:extLst>
              <a:ext uri="{FF2B5EF4-FFF2-40B4-BE49-F238E27FC236}">
                <a16:creationId xmlns:a16="http://schemas.microsoft.com/office/drawing/2014/main" id="{2C845966-26C8-96FE-FFF1-A3026A25D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95" y="2233443"/>
            <a:ext cx="5775978" cy="421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16556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Travel in </a:t>
            </a:r>
            <a:r>
              <a:rPr lang="nl-NL" dirty="0" err="1"/>
              <a:t>the</a:t>
            </a:r>
            <a:r>
              <a:rPr lang="nl-NL" dirty="0"/>
              <a:t> Renaissance (14th–17th </a:t>
            </a:r>
            <a:r>
              <a:rPr lang="nl-NL" dirty="0" err="1"/>
              <a:t>Century</a:t>
            </a:r>
            <a:r>
              <a:rPr lang="nl-NL" dirty="0"/>
              <a:t>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Grand Tour </a:t>
            </a:r>
            <a:r>
              <a:rPr lang="nl-NL" b="0" dirty="0" err="1"/>
              <a:t>by</a:t>
            </a:r>
            <a:r>
              <a:rPr lang="nl-NL" b="0" dirty="0"/>
              <a:t> 1800</a:t>
            </a:r>
          </a:p>
          <a:p>
            <a:pPr lvl="3"/>
            <a:r>
              <a:rPr lang="nl-NL" b="0" dirty="0"/>
              <a:t>- No </a:t>
            </a:r>
            <a:r>
              <a:rPr lang="nl-NL" b="0" dirty="0" err="1"/>
              <a:t>longer</a:t>
            </a:r>
            <a:r>
              <a:rPr lang="nl-NL" b="0" dirty="0"/>
              <a:t> </a:t>
            </a:r>
            <a:r>
              <a:rPr lang="nl-NL" b="0" dirty="0" err="1"/>
              <a:t>exclusive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upper</a:t>
            </a:r>
            <a:r>
              <a:rPr lang="nl-NL" b="0" dirty="0"/>
              <a:t> class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Middle</a:t>
            </a:r>
            <a:r>
              <a:rPr lang="nl-NL" b="0" dirty="0"/>
              <a:t>-class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began</a:t>
            </a:r>
            <a:r>
              <a:rPr lang="nl-NL" b="0" dirty="0"/>
              <a:t> </a:t>
            </a:r>
            <a:r>
              <a:rPr lang="nl-NL" b="0" dirty="0" err="1"/>
              <a:t>participating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Typical</a:t>
            </a:r>
            <a:r>
              <a:rPr lang="nl-NL" b="0" dirty="0"/>
              <a:t> </a:t>
            </a:r>
            <a:r>
              <a:rPr lang="nl-NL" b="0" dirty="0" err="1"/>
              <a:t>duration</a:t>
            </a:r>
            <a:r>
              <a:rPr lang="nl-NL" b="0" dirty="0"/>
              <a:t>: </a:t>
            </a:r>
            <a:r>
              <a:rPr lang="nl-NL" b="0" dirty="0" err="1"/>
              <a:t>around</a:t>
            </a:r>
            <a:r>
              <a:rPr lang="nl-NL" b="0" dirty="0"/>
              <a:t> 4 </a:t>
            </a:r>
            <a:r>
              <a:rPr lang="nl-NL" b="0" dirty="0" err="1"/>
              <a:t>months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Shift in </a:t>
            </a:r>
            <a:r>
              <a:rPr lang="nl-NL" dirty="0" err="1"/>
              <a:t>purpose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educational</a:t>
            </a:r>
            <a:r>
              <a:rPr lang="nl-NL" b="0" dirty="0"/>
              <a:t> goals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To</a:t>
            </a:r>
            <a:r>
              <a:rPr lang="nl-NL" b="0" dirty="0"/>
              <a:t> more </a:t>
            </a:r>
            <a:r>
              <a:rPr lang="nl-NL" b="0" dirty="0" err="1"/>
              <a:t>pleasure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leisure-oriented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42" name="Picture 2" descr="How the Grand Tour transformed eighteenth-century culture in Britain |  House &amp; Garden">
            <a:extLst>
              <a:ext uri="{FF2B5EF4-FFF2-40B4-BE49-F238E27FC236}">
                <a16:creationId xmlns:a16="http://schemas.microsoft.com/office/drawing/2014/main" id="{5DDD7D30-91F0-C6B9-945B-CE2DE532B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81" y="2588861"/>
            <a:ext cx="6528048" cy="367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37646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 Travel in </a:t>
            </a:r>
            <a:r>
              <a:rPr lang="nl-NL" dirty="0" err="1"/>
              <a:t>the</a:t>
            </a:r>
            <a:r>
              <a:rPr lang="nl-NL" dirty="0"/>
              <a:t> Industrial Age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Shift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rural</a:t>
            </a:r>
            <a:r>
              <a:rPr lang="nl-NL" b="0" dirty="0"/>
              <a:t> </a:t>
            </a:r>
            <a:r>
              <a:rPr lang="nl-NL" b="0" dirty="0" err="1"/>
              <a:t>agricultural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urban</a:t>
            </a:r>
            <a:r>
              <a:rPr lang="nl-NL" b="0" dirty="0"/>
              <a:t> </a:t>
            </a:r>
            <a:r>
              <a:rPr lang="nl-NL" b="0" dirty="0" err="1"/>
              <a:t>industrial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endParaRPr lang="nl-NL" b="0" dirty="0"/>
          </a:p>
          <a:p>
            <a:pPr lvl="3"/>
            <a:r>
              <a:rPr lang="nl-NL" b="0" dirty="0"/>
              <a:t>- Changes in </a:t>
            </a:r>
            <a:r>
              <a:rPr lang="nl-NL" b="0" dirty="0" err="1"/>
              <a:t>employment</a:t>
            </a:r>
            <a:r>
              <a:rPr lang="nl-NL" b="0" dirty="0"/>
              <a:t> </a:t>
            </a:r>
            <a:r>
              <a:rPr lang="nl-NL" b="0" dirty="0" err="1"/>
              <a:t>structure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levels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Early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focused</a:t>
            </a:r>
            <a:r>
              <a:rPr lang="nl-NL" dirty="0"/>
              <a:t> on </a:t>
            </a:r>
            <a:r>
              <a:rPr lang="nl-NL" dirty="0" err="1"/>
              <a:t>spas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hot </a:t>
            </a:r>
            <a:r>
              <a:rPr lang="nl-NL" dirty="0" err="1"/>
              <a:t>springs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Popular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wealthy</a:t>
            </a:r>
            <a:r>
              <a:rPr lang="nl-NL" b="0" dirty="0"/>
              <a:t> in Europe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U.S.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Believed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healing</a:t>
            </a:r>
            <a:r>
              <a:rPr lang="nl-NL" b="0" dirty="0"/>
              <a:t> </a:t>
            </a:r>
            <a:r>
              <a:rPr lang="nl-NL" b="0" dirty="0" err="1"/>
              <a:t>powers</a:t>
            </a:r>
            <a:r>
              <a:rPr lang="nl-NL" b="0" dirty="0"/>
              <a:t> of </a:t>
            </a:r>
            <a:r>
              <a:rPr lang="nl-NL" b="0" dirty="0" err="1"/>
              <a:t>mineral</a:t>
            </a:r>
            <a:r>
              <a:rPr lang="nl-NL" b="0" dirty="0"/>
              <a:t> waters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 descr="Hot Springs Throughout History | SpringerLink">
            <a:extLst>
              <a:ext uri="{FF2B5EF4-FFF2-40B4-BE49-F238E27FC236}">
                <a16:creationId xmlns:a16="http://schemas.microsoft.com/office/drawing/2014/main" id="{9C8CCA9D-2B73-D6DE-4F4B-ABD327C08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2924944"/>
            <a:ext cx="5409856" cy="330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36388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 Travel in </a:t>
            </a:r>
            <a:r>
              <a:rPr lang="nl-NL" dirty="0" err="1"/>
              <a:t>the</a:t>
            </a:r>
            <a:r>
              <a:rPr lang="nl-NL" dirty="0"/>
              <a:t> Industrial Age </a:t>
            </a:r>
          </a:p>
          <a:p>
            <a:pPr lvl="3"/>
            <a:r>
              <a:rPr lang="nl-NL" dirty="0"/>
              <a:t>Industrial Age </a:t>
            </a:r>
            <a:r>
              <a:rPr lang="nl-NL" dirty="0" err="1"/>
              <a:t>and</a:t>
            </a:r>
            <a:r>
              <a:rPr lang="nl-NL" dirty="0"/>
              <a:t> Transportation Development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Coach System Expansion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Connected</a:t>
            </a:r>
            <a:r>
              <a:rPr lang="nl-NL" b="0" dirty="0"/>
              <a:t> most English </a:t>
            </a:r>
            <a:r>
              <a:rPr lang="nl-NL" b="0" dirty="0" err="1"/>
              <a:t>cities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1770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Supported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, business,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postal</a:t>
            </a:r>
            <a:r>
              <a:rPr lang="nl-NL" b="0" dirty="0"/>
              <a:t> services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Water Travel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Ships</a:t>
            </a:r>
            <a:r>
              <a:rPr lang="nl-NL" b="0" dirty="0"/>
              <a:t> </a:t>
            </a:r>
            <a:r>
              <a:rPr lang="nl-NL" b="0" dirty="0" err="1"/>
              <a:t>evolved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sailing</a:t>
            </a:r>
            <a:r>
              <a:rPr lang="nl-NL" b="0" dirty="0"/>
              <a:t> </a:t>
            </a:r>
            <a:r>
              <a:rPr lang="nl-NL" b="0" dirty="0" err="1"/>
              <a:t>vessels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steamships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, speed, </a:t>
            </a:r>
            <a:r>
              <a:rPr lang="nl-NL" b="0" dirty="0" err="1"/>
              <a:t>and</a:t>
            </a:r>
            <a:r>
              <a:rPr lang="nl-NL" b="0" dirty="0"/>
              <a:t> comfort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Industrial Revolution: Transportation for Kids">
            <a:extLst>
              <a:ext uri="{FF2B5EF4-FFF2-40B4-BE49-F238E27FC236}">
                <a16:creationId xmlns:a16="http://schemas.microsoft.com/office/drawing/2014/main" id="{16DCB229-DAD9-98AE-F6DF-E029CCB84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3391814"/>
            <a:ext cx="4898628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10 ways London's transport helped during wartime | London Transport Museum">
            <a:extLst>
              <a:ext uri="{FF2B5EF4-FFF2-40B4-BE49-F238E27FC236}">
                <a16:creationId xmlns:a16="http://schemas.microsoft.com/office/drawing/2014/main" id="{EDAE201D-CA3E-0672-5E13-525B7A818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62" y="809328"/>
            <a:ext cx="4602088" cy="330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94462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 Travel in </a:t>
            </a:r>
            <a:r>
              <a:rPr lang="nl-NL" dirty="0" err="1"/>
              <a:t>the</a:t>
            </a:r>
            <a:r>
              <a:rPr lang="nl-NL" dirty="0"/>
              <a:t> Industrial Age</a:t>
            </a:r>
          </a:p>
          <a:p>
            <a:pPr lvl="3"/>
            <a:r>
              <a:rPr lang="nl-NL" dirty="0"/>
              <a:t>Industrial Age </a:t>
            </a:r>
            <a:r>
              <a:rPr lang="nl-NL" dirty="0" err="1"/>
              <a:t>and</a:t>
            </a:r>
            <a:r>
              <a:rPr lang="nl-NL" dirty="0"/>
              <a:t> Transportation Development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Railroads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Steam</a:t>
            </a:r>
            <a:r>
              <a:rPr lang="nl-NL" dirty="0"/>
              <a:t> Engines</a:t>
            </a:r>
          </a:p>
          <a:p>
            <a:pPr lvl="3"/>
            <a:r>
              <a:rPr lang="nl-NL" b="0" dirty="0"/>
              <a:t>- Rail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symbol</a:t>
            </a:r>
            <a:r>
              <a:rPr lang="nl-NL" b="0" dirty="0"/>
              <a:t> of </a:t>
            </a:r>
            <a:r>
              <a:rPr lang="nl-NL" b="0" dirty="0" err="1"/>
              <a:t>mass</a:t>
            </a:r>
            <a:r>
              <a:rPr lang="nl-NL" b="0" dirty="0"/>
              <a:t> land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Rapid </a:t>
            </a:r>
            <a:r>
              <a:rPr lang="nl-NL" b="0" dirty="0" err="1"/>
              <a:t>connection</a:t>
            </a:r>
            <a:r>
              <a:rPr lang="nl-NL" b="0" dirty="0"/>
              <a:t> of </a:t>
            </a:r>
            <a:r>
              <a:rPr lang="nl-NL" b="0" dirty="0" err="1"/>
              <a:t>cities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Europe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U.S.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Trains</a:t>
            </a:r>
            <a:r>
              <a:rPr lang="nl-NL" b="0" dirty="0"/>
              <a:t> </a:t>
            </a:r>
            <a:r>
              <a:rPr lang="nl-NL" b="0" dirty="0" err="1"/>
              <a:t>offered</a:t>
            </a:r>
            <a:r>
              <a:rPr lang="nl-NL" b="0" dirty="0"/>
              <a:t> </a:t>
            </a:r>
            <a:r>
              <a:rPr lang="nl-NL" b="0" dirty="0" err="1"/>
              <a:t>fast</a:t>
            </a:r>
            <a:r>
              <a:rPr lang="nl-NL" b="0" dirty="0"/>
              <a:t>, </a:t>
            </a:r>
            <a:r>
              <a:rPr lang="nl-NL" b="0" dirty="0" err="1"/>
              <a:t>affordable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comfortable</a:t>
            </a:r>
            <a:r>
              <a:rPr lang="nl-NL" b="0" dirty="0"/>
              <a:t> transport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338" name="Picture 2" descr="Transportation Revolution - The Industrial Revolution">
            <a:extLst>
              <a:ext uri="{FF2B5EF4-FFF2-40B4-BE49-F238E27FC236}">
                <a16:creationId xmlns:a16="http://schemas.microsoft.com/office/drawing/2014/main" id="{3B65454A-4CFC-1FC2-EE06-78CDD05DAD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0" t="3223" r="8341" b="6613"/>
          <a:stretch/>
        </p:blipFill>
        <p:spPr bwMode="auto">
          <a:xfrm>
            <a:off x="6459215" y="2852937"/>
            <a:ext cx="561662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29290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1.7- Travel in Modern Times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Major </a:t>
            </a:r>
            <a:r>
              <a:rPr lang="nl-NL" b="0" dirty="0" err="1"/>
              <a:t>technological</a:t>
            </a:r>
            <a:r>
              <a:rPr lang="nl-NL" b="0" dirty="0"/>
              <a:t>, </a:t>
            </a:r>
            <a:r>
              <a:rPr lang="nl-NL" b="0" dirty="0" err="1"/>
              <a:t>political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changes </a:t>
            </a:r>
            <a:r>
              <a:rPr lang="nl-NL" b="0" dirty="0" err="1"/>
              <a:t>shaped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World War I </a:t>
            </a:r>
            <a:r>
              <a:rPr lang="nl-NL" b="0" dirty="0" err="1"/>
              <a:t>and</a:t>
            </a:r>
            <a:r>
              <a:rPr lang="nl-NL" b="0" dirty="0"/>
              <a:t> II </a:t>
            </a:r>
            <a:r>
              <a:rPr lang="nl-NL" b="0" dirty="0" err="1"/>
              <a:t>disrupted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Travel was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wartime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After</a:t>
            </a:r>
            <a:r>
              <a:rPr lang="nl-NL" b="0" dirty="0"/>
              <a:t> war,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endParaRPr lang="nl-NL" b="0" dirty="0"/>
          </a:p>
          <a:p>
            <a:pPr lvl="3"/>
            <a:r>
              <a:rPr lang="nl-NL" b="0" dirty="0"/>
              <a:t>- People </a:t>
            </a:r>
            <a:r>
              <a:rPr lang="nl-NL" b="0" dirty="0" err="1"/>
              <a:t>eager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explore</a:t>
            </a:r>
            <a:r>
              <a:rPr lang="nl-NL" b="0" dirty="0"/>
              <a:t>, relax,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reconnect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Boosted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worldwide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6386" name="Picture 2" descr="What is the trend of luxury travel in the 21st century？">
            <a:extLst>
              <a:ext uri="{FF2B5EF4-FFF2-40B4-BE49-F238E27FC236}">
                <a16:creationId xmlns:a16="http://schemas.microsoft.com/office/drawing/2014/main" id="{D01081F0-0418-7B53-94CB-53A73A232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056" y="2669551"/>
            <a:ext cx="5384512" cy="359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04349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INDIA RISING IN GLOBAL TOURISM INDEX 2024 HIGHLIGHTING THE SUCCESS OF ITS  SUSTAINABLE AND WELCOMING TOURISM INITIATIVES – AG Group">
            <a:extLst>
              <a:ext uri="{FF2B5EF4-FFF2-40B4-BE49-F238E27FC236}">
                <a16:creationId xmlns:a16="http://schemas.microsoft.com/office/drawing/2014/main" id="{5B398BCA-6ECD-AA94-D43D-56D1C15D2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" y="1977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8BD2934-5A52-426E-487B-F9B38B3CF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567" y="1412776"/>
            <a:ext cx="11389024" cy="432048"/>
          </a:xfrm>
        </p:spPr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2- </a:t>
            </a:r>
            <a:r>
              <a:rPr lang="nl-NL" dirty="0" err="1">
                <a:solidFill>
                  <a:schemeClr val="bg1"/>
                </a:solidFill>
              </a:rPr>
              <a:t>Tourism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Typologies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71398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Connects</a:t>
            </a:r>
            <a:r>
              <a:rPr lang="nl-NL" b="0" dirty="0"/>
              <a:t> past </a:t>
            </a:r>
            <a:r>
              <a:rPr lang="nl-NL" b="0" dirty="0" err="1"/>
              <a:t>and</a:t>
            </a:r>
            <a:r>
              <a:rPr lang="nl-NL" b="0" dirty="0"/>
              <a:t> present</a:t>
            </a:r>
          </a:p>
          <a:p>
            <a:pPr lvl="3"/>
            <a:r>
              <a:rPr lang="nl-NL" b="0" dirty="0"/>
              <a:t>- Explores </a:t>
            </a:r>
            <a:r>
              <a:rPr lang="nl-NL" b="0" dirty="0" err="1"/>
              <a:t>history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of </a:t>
            </a:r>
            <a:r>
              <a:rPr lang="nl-NL" b="0" dirty="0" err="1"/>
              <a:t>places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Celebrates</a:t>
            </a:r>
            <a:r>
              <a:rPr lang="nl-NL" b="0" dirty="0"/>
              <a:t> living culture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contemporary</a:t>
            </a:r>
            <a:r>
              <a:rPr lang="nl-NL" b="0" dirty="0"/>
              <a:t> lifestyles</a:t>
            </a:r>
          </a:p>
          <a:p>
            <a:pPr lvl="3"/>
            <a:r>
              <a:rPr lang="nl-NL" b="0" dirty="0"/>
              <a:t>- Offers </a:t>
            </a:r>
            <a:r>
              <a:rPr lang="nl-NL" b="0" dirty="0" err="1"/>
              <a:t>visitors</a:t>
            </a:r>
            <a:r>
              <a:rPr lang="nl-NL" b="0" dirty="0"/>
              <a:t> a </a:t>
            </a:r>
            <a:r>
              <a:rPr lang="nl-NL" b="0" dirty="0" err="1"/>
              <a:t>deeper</a:t>
            </a:r>
            <a:r>
              <a:rPr lang="nl-NL" b="0" dirty="0"/>
              <a:t> </a:t>
            </a:r>
            <a:r>
              <a:rPr lang="nl-NL" b="0" dirty="0" err="1"/>
              <a:t>understanding</a:t>
            </a:r>
            <a:r>
              <a:rPr lang="nl-NL" b="0" dirty="0"/>
              <a:t> of </a:t>
            </a:r>
            <a:r>
              <a:rPr lang="nl-NL" b="0" dirty="0" err="1"/>
              <a:t>communities</a:t>
            </a:r>
            <a:r>
              <a:rPr lang="nl-NL" b="0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1028" name="Picture 4" descr="Reflections on cultural tourism – jamalsatli">
            <a:extLst>
              <a:ext uri="{FF2B5EF4-FFF2-40B4-BE49-F238E27FC236}">
                <a16:creationId xmlns:a16="http://schemas.microsoft.com/office/drawing/2014/main" id="{AFA122D5-1788-5DD1-E1C6-B7B386DEF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676" y="2348880"/>
            <a:ext cx="5998344" cy="400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341550-B76F-69A3-70E2-6CDB23B3604A}"/>
              </a:ext>
            </a:extLst>
          </p:cNvPr>
          <p:cNvSpPr txBox="1"/>
          <p:nvPr/>
        </p:nvSpPr>
        <p:spPr>
          <a:xfrm>
            <a:off x="9981282" y="36686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56158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Focus on Learning </a:t>
            </a:r>
            <a:r>
              <a:rPr lang="nl-NL" dirty="0" err="1"/>
              <a:t>and</a:t>
            </a:r>
            <a:r>
              <a:rPr lang="nl-NL" dirty="0"/>
              <a:t> Discovery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Travelers</a:t>
            </a:r>
            <a:r>
              <a:rPr lang="nl-NL" b="0" dirty="0"/>
              <a:t> are </a:t>
            </a:r>
            <a:r>
              <a:rPr lang="nl-NL" b="0" dirty="0" err="1"/>
              <a:t>motivated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acquire</a:t>
            </a:r>
            <a:r>
              <a:rPr lang="nl-NL" b="0" dirty="0"/>
              <a:t> </a:t>
            </a:r>
            <a:r>
              <a:rPr lang="nl-NL" b="0" dirty="0" err="1"/>
              <a:t>knowledge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 </a:t>
            </a:r>
            <a:r>
              <a:rPr lang="nl-NL" b="0" dirty="0" err="1"/>
              <a:t>deeper</a:t>
            </a:r>
            <a:r>
              <a:rPr lang="nl-NL" b="0" dirty="0"/>
              <a:t> </a:t>
            </a:r>
            <a:r>
              <a:rPr lang="nl-NL" b="0" dirty="0" err="1"/>
              <a:t>understanding</a:t>
            </a:r>
            <a:r>
              <a:rPr lang="nl-NL" b="0" dirty="0"/>
              <a:t> of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uniqueness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Immersive</a:t>
            </a:r>
            <a:r>
              <a:rPr lang="nl-NL" dirty="0"/>
              <a:t> </a:t>
            </a:r>
            <a:r>
              <a:rPr lang="nl-NL" dirty="0" err="1"/>
              <a:t>Experiences</a:t>
            </a:r>
            <a:endParaRPr lang="nl-NL" dirty="0"/>
          </a:p>
          <a:p>
            <a:pPr lvl="3"/>
            <a:r>
              <a:rPr lang="nl-NL" b="0" dirty="0"/>
              <a:t>- Goes </a:t>
            </a:r>
            <a:r>
              <a:rPr lang="nl-NL" b="0" dirty="0" err="1"/>
              <a:t>beyond</a:t>
            </a:r>
            <a:r>
              <a:rPr lang="nl-NL" b="0" dirty="0"/>
              <a:t> </a:t>
            </a:r>
            <a:r>
              <a:rPr lang="nl-NL" b="0" dirty="0" err="1"/>
              <a:t>superficial</a:t>
            </a:r>
            <a:r>
              <a:rPr lang="nl-NL" b="0" dirty="0"/>
              <a:t> sightseeing</a:t>
            </a:r>
          </a:p>
          <a:p>
            <a:pPr lvl="3"/>
            <a:r>
              <a:rPr lang="nl-NL" b="0" dirty="0"/>
              <a:t>- Active </a:t>
            </a:r>
            <a:r>
              <a:rPr lang="nl-NL" b="0" dirty="0" err="1"/>
              <a:t>involvement</a:t>
            </a:r>
            <a:r>
              <a:rPr lang="nl-NL" b="0" dirty="0"/>
              <a:t> in </a:t>
            </a:r>
            <a:r>
              <a:rPr lang="nl-NL" b="0" dirty="0" err="1"/>
              <a:t>local</a:t>
            </a:r>
            <a:r>
              <a:rPr lang="nl-NL" b="0" dirty="0"/>
              <a:t> life: festivals, workshops, </a:t>
            </a:r>
            <a:r>
              <a:rPr lang="nl-NL" b="0" dirty="0" err="1"/>
              <a:t>interactions</a:t>
            </a:r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9887931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Tangible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Intangible</a:t>
            </a:r>
            <a:r>
              <a:rPr lang="nl-NL" dirty="0"/>
              <a:t> Heritage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Tangible</a:t>
            </a:r>
            <a:r>
              <a:rPr lang="nl-NL" b="0" dirty="0"/>
              <a:t>: </a:t>
            </a:r>
            <a:r>
              <a:rPr lang="nl-NL" b="0" dirty="0" err="1"/>
              <a:t>historical</a:t>
            </a:r>
            <a:r>
              <a:rPr lang="nl-NL" b="0" dirty="0"/>
              <a:t> sites, museums, </a:t>
            </a:r>
            <a:r>
              <a:rPr lang="nl-NL" b="0" dirty="0" err="1"/>
              <a:t>architecture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Intangible</a:t>
            </a:r>
            <a:r>
              <a:rPr lang="nl-NL" b="0" dirty="0"/>
              <a:t>: </a:t>
            </a:r>
            <a:r>
              <a:rPr lang="nl-NL" b="0" dirty="0" err="1"/>
              <a:t>traditions</a:t>
            </a:r>
            <a:r>
              <a:rPr lang="nl-NL" b="0" dirty="0"/>
              <a:t>, </a:t>
            </a:r>
            <a:r>
              <a:rPr lang="nl-NL" b="0" dirty="0" err="1"/>
              <a:t>music</a:t>
            </a:r>
            <a:r>
              <a:rPr lang="nl-NL" b="0" dirty="0"/>
              <a:t>, food, </a:t>
            </a:r>
            <a:r>
              <a:rPr lang="nl-NL" b="0" dirty="0" err="1"/>
              <a:t>beliefs</a:t>
            </a:r>
            <a:r>
              <a:rPr lang="nl-NL" b="0" dirty="0"/>
              <a:t>, lifestyles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Authenticity</a:t>
            </a:r>
            <a:endParaRPr lang="nl-NL" dirty="0"/>
          </a:p>
          <a:p>
            <a:pPr lvl="3"/>
            <a:r>
              <a:rPr lang="nl-NL" b="0" dirty="0"/>
              <a:t>- Strong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genuine</a:t>
            </a:r>
            <a:r>
              <a:rPr lang="nl-NL" b="0" dirty="0"/>
              <a:t>, real-life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Preference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meaningful</a:t>
            </a:r>
            <a:r>
              <a:rPr lang="nl-NL" b="0" dirty="0"/>
              <a:t> engagement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community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722872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Types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1- </a:t>
            </a:r>
            <a:r>
              <a:rPr lang="nl-NL" dirty="0" err="1"/>
              <a:t>Culturally</a:t>
            </a:r>
            <a:r>
              <a:rPr lang="nl-NL" dirty="0"/>
              <a:t> </a:t>
            </a:r>
            <a:r>
              <a:rPr lang="nl-NL" dirty="0" err="1"/>
              <a:t>Motivated</a:t>
            </a:r>
            <a:endParaRPr lang="nl-NL" dirty="0"/>
          </a:p>
          <a:p>
            <a:pPr lvl="3"/>
            <a:r>
              <a:rPr lang="nl-NL" b="0" dirty="0"/>
              <a:t>- Small but high-</a:t>
            </a:r>
            <a:r>
              <a:rPr lang="nl-NL" b="0" dirty="0" err="1"/>
              <a:t>value</a:t>
            </a:r>
            <a:r>
              <a:rPr lang="nl-NL" b="0" dirty="0"/>
              <a:t> market</a:t>
            </a:r>
          </a:p>
          <a:p>
            <a:pPr lvl="3"/>
            <a:r>
              <a:rPr lang="nl-NL" b="0" dirty="0"/>
              <a:t>- Travel </a:t>
            </a:r>
            <a:r>
              <a:rPr lang="nl-NL" b="0" dirty="0" err="1"/>
              <a:t>primarily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offerings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high-</a:t>
            </a:r>
            <a:r>
              <a:rPr lang="nl-NL" b="0" dirty="0" err="1"/>
              <a:t>income</a:t>
            </a:r>
            <a:r>
              <a:rPr lang="nl-NL" b="0" dirty="0"/>
              <a:t>, </a:t>
            </a:r>
            <a:r>
              <a:rPr lang="nl-NL" b="0" dirty="0" err="1"/>
              <a:t>stay</a:t>
            </a:r>
            <a:r>
              <a:rPr lang="nl-NL" b="0" dirty="0"/>
              <a:t> multiple </a:t>
            </a:r>
            <a:r>
              <a:rPr lang="nl-NL" b="0" dirty="0" err="1"/>
              <a:t>nights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178092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Types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2- </a:t>
            </a:r>
            <a:r>
              <a:rPr lang="nl-NL" dirty="0" err="1"/>
              <a:t>Culturally</a:t>
            </a:r>
            <a:r>
              <a:rPr lang="nl-NL" dirty="0"/>
              <a:t> </a:t>
            </a:r>
            <a:r>
              <a:rPr lang="nl-NL" dirty="0" err="1"/>
              <a:t>Inspired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Drawn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iconic</a:t>
            </a:r>
            <a:r>
              <a:rPr lang="nl-NL" b="0" dirty="0"/>
              <a:t> </a:t>
            </a:r>
            <a:r>
              <a:rPr lang="nl-NL" b="0" dirty="0" err="1"/>
              <a:t>landmarks</a:t>
            </a:r>
            <a:r>
              <a:rPr lang="nl-NL" b="0" dirty="0"/>
              <a:t> (</a:t>
            </a:r>
            <a:r>
              <a:rPr lang="nl-NL" b="0" dirty="0" err="1"/>
              <a:t>Venice</a:t>
            </a:r>
            <a:r>
              <a:rPr lang="nl-NL" b="0" dirty="0"/>
              <a:t>, Versailles, </a:t>
            </a:r>
            <a:r>
              <a:rPr lang="nl-NL" b="0" dirty="0" err="1"/>
              <a:t>Alhambra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overlap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motivated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Tend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r>
              <a:rPr lang="nl-NL" b="0" dirty="0"/>
              <a:t> </a:t>
            </a:r>
            <a:r>
              <a:rPr lang="nl-NL" b="0" dirty="0" err="1"/>
              <a:t>shorter</a:t>
            </a:r>
            <a:r>
              <a:rPr lang="nl-NL" b="0" dirty="0"/>
              <a:t>,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return or </a:t>
            </a:r>
            <a:r>
              <a:rPr lang="nl-NL" b="0" dirty="0" err="1"/>
              <a:t>explore</a:t>
            </a:r>
            <a:r>
              <a:rPr lang="nl-NL" b="0" dirty="0"/>
              <a:t> </a:t>
            </a:r>
            <a:r>
              <a:rPr lang="nl-NL" b="0" dirty="0" err="1"/>
              <a:t>lesser-known</a:t>
            </a:r>
            <a:r>
              <a:rPr lang="nl-NL" b="0" dirty="0"/>
              <a:t> sites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952284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Types of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3- </a:t>
            </a:r>
            <a:r>
              <a:rPr lang="nl-NL" dirty="0" err="1"/>
              <a:t>Culturally</a:t>
            </a:r>
            <a:r>
              <a:rPr lang="nl-NL" dirty="0"/>
              <a:t> </a:t>
            </a:r>
            <a:r>
              <a:rPr lang="nl-NL" dirty="0" err="1"/>
              <a:t>Attracted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day</a:t>
            </a:r>
            <a:r>
              <a:rPr lang="nl-NL" b="0" dirty="0"/>
              <a:t>-trippers, </a:t>
            </a:r>
            <a:r>
              <a:rPr lang="nl-NL" b="0" dirty="0" err="1"/>
              <a:t>visiting</a:t>
            </a:r>
            <a:r>
              <a:rPr lang="nl-NL" b="0" dirty="0"/>
              <a:t> culture </a:t>
            </a:r>
            <a:r>
              <a:rPr lang="nl-NL" b="0" dirty="0" err="1"/>
              <a:t>because</a:t>
            </a:r>
            <a:r>
              <a:rPr lang="nl-NL" b="0" dirty="0"/>
              <a:t> </a:t>
            </a:r>
            <a:r>
              <a:rPr lang="nl-NL" b="0" dirty="0" err="1"/>
              <a:t>it’s</a:t>
            </a:r>
            <a:r>
              <a:rPr lang="nl-NL" b="0" dirty="0"/>
              <a:t> </a:t>
            </a:r>
            <a:r>
              <a:rPr lang="nl-NL" b="0" dirty="0" err="1"/>
              <a:t>nearby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Attend</a:t>
            </a:r>
            <a:r>
              <a:rPr lang="nl-NL" b="0" dirty="0"/>
              <a:t> events or </a:t>
            </a:r>
            <a:r>
              <a:rPr lang="nl-NL" b="0" dirty="0" err="1"/>
              <a:t>attractions</a:t>
            </a:r>
            <a:r>
              <a:rPr lang="nl-NL" b="0" dirty="0"/>
              <a:t> </a:t>
            </a:r>
            <a:r>
              <a:rPr lang="nl-NL" b="0" dirty="0" err="1"/>
              <a:t>opportunistically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1055427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Heritage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UNESCO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Heritage</a:t>
            </a:r>
          </a:p>
          <a:p>
            <a:pPr lvl="3"/>
            <a:r>
              <a:rPr lang="nl-NL" b="0" dirty="0"/>
              <a:t>- 1972 Definition: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Focused</a:t>
            </a:r>
            <a:r>
              <a:rPr lang="nl-NL" b="0" dirty="0"/>
              <a:t> on </a:t>
            </a:r>
            <a:r>
              <a:rPr lang="nl-NL" b="0" dirty="0" err="1"/>
              <a:t>monumental</a:t>
            </a:r>
            <a:r>
              <a:rPr lang="nl-NL" b="0" dirty="0"/>
              <a:t> </a:t>
            </a:r>
            <a:r>
              <a:rPr lang="nl-NL" b="0" dirty="0" err="1"/>
              <a:t>remains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collections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historic</a:t>
            </a:r>
            <a:r>
              <a:rPr lang="nl-NL" b="0" dirty="0"/>
              <a:t>, </a:t>
            </a:r>
            <a:r>
              <a:rPr lang="nl-NL" b="0" dirty="0" err="1"/>
              <a:t>artistic</a:t>
            </a:r>
            <a:r>
              <a:rPr lang="nl-NL" b="0" dirty="0"/>
              <a:t>, or </a:t>
            </a:r>
            <a:r>
              <a:rPr lang="nl-NL" b="0" dirty="0" err="1"/>
              <a:t>ethnological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endParaRPr lang="nl-NL" b="0" dirty="0"/>
          </a:p>
          <a:p>
            <a:pPr lvl="3"/>
            <a:r>
              <a:rPr lang="nl-NL" b="0" dirty="0"/>
              <a:t>- Expanded Definition: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traditions</a:t>
            </a:r>
            <a:r>
              <a:rPr lang="nl-NL" b="0" dirty="0"/>
              <a:t>, </a:t>
            </a:r>
            <a:r>
              <a:rPr lang="nl-NL" b="0" dirty="0" err="1"/>
              <a:t>performing</a:t>
            </a:r>
            <a:r>
              <a:rPr lang="nl-NL" b="0" dirty="0"/>
              <a:t> arts,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, </a:t>
            </a:r>
            <a:r>
              <a:rPr lang="nl-NL" b="0" dirty="0" err="1"/>
              <a:t>rituals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Knowledge 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nature </a:t>
            </a:r>
            <a:r>
              <a:rPr lang="nl-NL" b="0" dirty="0" err="1"/>
              <a:t>and</a:t>
            </a:r>
            <a:r>
              <a:rPr lang="nl-NL" b="0" dirty="0"/>
              <a:t> human </a:t>
            </a:r>
            <a:r>
              <a:rPr lang="nl-NL" b="0" dirty="0" err="1"/>
              <a:t>interaction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Today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covers </a:t>
            </a:r>
            <a:r>
              <a:rPr lang="nl-NL" b="0" dirty="0" err="1"/>
              <a:t>both</a:t>
            </a:r>
            <a:r>
              <a:rPr lang="nl-NL" b="0" dirty="0"/>
              <a:t> human culture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environment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790049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Heritage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Heritage-</a:t>
            </a:r>
            <a:r>
              <a:rPr lang="nl-NL" dirty="0" err="1"/>
              <a:t>Based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Growing</a:t>
            </a:r>
            <a:r>
              <a:rPr lang="nl-NL" dirty="0"/>
              <a:t> Heritage Awareness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Increasing</a:t>
            </a:r>
            <a:r>
              <a:rPr lang="nl-NL" b="0" dirty="0"/>
              <a:t> </a:t>
            </a:r>
            <a:r>
              <a:rPr lang="nl-NL" b="0" dirty="0" err="1"/>
              <a:t>recognition</a:t>
            </a:r>
            <a:r>
              <a:rPr lang="nl-NL" b="0" dirty="0"/>
              <a:t> of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historical</a:t>
            </a:r>
            <a:r>
              <a:rPr lang="nl-NL" b="0" dirty="0"/>
              <a:t> </a:t>
            </a:r>
            <a:r>
              <a:rPr lang="nl-NL" b="0" dirty="0" err="1"/>
              <a:t>significance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Expression</a:t>
            </a:r>
            <a:r>
              <a:rPr lang="nl-NL" dirty="0"/>
              <a:t> of </a:t>
            </a:r>
            <a:r>
              <a:rPr lang="nl-NL" dirty="0" err="1"/>
              <a:t>Individuality</a:t>
            </a:r>
            <a:endParaRPr lang="nl-NL" dirty="0"/>
          </a:p>
          <a:p>
            <a:pPr lvl="3"/>
            <a:r>
              <a:rPr lang="nl-NL" b="0" dirty="0"/>
              <a:t>- Personal </a:t>
            </a:r>
            <a:r>
              <a:rPr lang="nl-NL" b="0" dirty="0" err="1"/>
              <a:t>meaning</a:t>
            </a:r>
            <a:r>
              <a:rPr lang="nl-NL" b="0" dirty="0"/>
              <a:t> found in </a:t>
            </a:r>
            <a:r>
              <a:rPr lang="nl-NL" b="0" dirty="0" err="1"/>
              <a:t>historical</a:t>
            </a:r>
            <a:r>
              <a:rPr lang="nl-NL" b="0" dirty="0"/>
              <a:t> </a:t>
            </a:r>
            <a:r>
              <a:rPr lang="nl-NL" b="0" dirty="0" err="1"/>
              <a:t>settings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8321712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Heritage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Increased</a:t>
            </a:r>
            <a:r>
              <a:rPr lang="nl-NL" dirty="0"/>
              <a:t> Resources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, more </a:t>
            </a:r>
            <a:r>
              <a:rPr lang="nl-NL" b="0" dirty="0" err="1"/>
              <a:t>leisure</a:t>
            </a:r>
            <a:r>
              <a:rPr lang="nl-NL" b="0" dirty="0"/>
              <a:t> time,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access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Escaping</a:t>
            </a:r>
            <a:r>
              <a:rPr lang="nl-NL" dirty="0"/>
              <a:t> Modern Life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enriching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contemporary</a:t>
            </a:r>
            <a:r>
              <a:rPr lang="nl-NL" b="0" dirty="0"/>
              <a:t> </a:t>
            </a:r>
            <a:r>
              <a:rPr lang="nl-NL" b="0" dirty="0" err="1"/>
              <a:t>pressures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Continuity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Connecting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family or personal </a:t>
            </a:r>
            <a:r>
              <a:rPr lang="nl-NL" b="0" dirty="0" err="1"/>
              <a:t>history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identity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180706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Heritage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UNESCO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Heritage</a:t>
            </a:r>
          </a:p>
          <a:p>
            <a:pPr lvl="3"/>
            <a:r>
              <a:rPr lang="nl-NL" b="0" dirty="0"/>
              <a:t>- 1972 Definition: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Focused</a:t>
            </a:r>
            <a:r>
              <a:rPr lang="nl-NL" b="0" dirty="0"/>
              <a:t> on </a:t>
            </a:r>
            <a:r>
              <a:rPr lang="nl-NL" b="0" dirty="0" err="1"/>
              <a:t>monumental</a:t>
            </a:r>
            <a:r>
              <a:rPr lang="nl-NL" b="0" dirty="0"/>
              <a:t> </a:t>
            </a:r>
            <a:r>
              <a:rPr lang="nl-NL" b="0" dirty="0" err="1"/>
              <a:t>remains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collections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historic</a:t>
            </a:r>
            <a:r>
              <a:rPr lang="nl-NL" b="0" dirty="0"/>
              <a:t>, </a:t>
            </a:r>
            <a:r>
              <a:rPr lang="nl-NL" b="0" dirty="0" err="1"/>
              <a:t>artistic</a:t>
            </a:r>
            <a:r>
              <a:rPr lang="nl-NL" b="0" dirty="0"/>
              <a:t>, or </a:t>
            </a:r>
            <a:r>
              <a:rPr lang="nl-NL" b="0" dirty="0" err="1"/>
              <a:t>ethnological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endParaRPr lang="nl-NL" b="0" dirty="0"/>
          </a:p>
          <a:p>
            <a:pPr lvl="3"/>
            <a:r>
              <a:rPr lang="nl-NL" b="0" dirty="0"/>
              <a:t>- Expanded Definition: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traditions</a:t>
            </a:r>
            <a:r>
              <a:rPr lang="nl-NL" b="0" dirty="0"/>
              <a:t>, </a:t>
            </a:r>
            <a:r>
              <a:rPr lang="nl-NL" b="0" dirty="0" err="1"/>
              <a:t>performing</a:t>
            </a:r>
            <a:r>
              <a:rPr lang="nl-NL" b="0" dirty="0"/>
              <a:t> arts,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, </a:t>
            </a:r>
            <a:r>
              <a:rPr lang="nl-NL" b="0" dirty="0" err="1"/>
              <a:t>rituals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Knowledge 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nature </a:t>
            </a:r>
            <a:r>
              <a:rPr lang="nl-NL" b="0" dirty="0" err="1"/>
              <a:t>and</a:t>
            </a:r>
            <a:r>
              <a:rPr lang="nl-NL" b="0" dirty="0"/>
              <a:t> human </a:t>
            </a:r>
            <a:r>
              <a:rPr lang="nl-NL" b="0" dirty="0" err="1"/>
              <a:t>interaction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Today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covers </a:t>
            </a:r>
            <a:r>
              <a:rPr lang="nl-NL" b="0" dirty="0" err="1"/>
              <a:t>both</a:t>
            </a:r>
            <a:r>
              <a:rPr lang="nl-NL" b="0" dirty="0"/>
              <a:t> human culture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environment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057958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2.3- </a:t>
            </a:r>
            <a:r>
              <a:rPr lang="nl-NL" dirty="0" err="1"/>
              <a:t>Eco-Tourism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It is </a:t>
            </a:r>
            <a:r>
              <a:rPr lang="nl-NL" b="0" dirty="0" err="1"/>
              <a:t>described</a:t>
            </a:r>
            <a:r>
              <a:rPr lang="nl-NL" b="0" dirty="0"/>
              <a:t> as:</a:t>
            </a:r>
          </a:p>
          <a:p>
            <a:pPr lvl="3"/>
            <a:r>
              <a:rPr lang="nl-NL" b="0" dirty="0"/>
              <a:t>“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conserves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well-</a:t>
            </a:r>
            <a:r>
              <a:rPr lang="nl-NL" b="0" dirty="0" err="1"/>
              <a:t>being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”.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It </a:t>
            </a:r>
            <a:r>
              <a:rPr lang="nl-NL" b="0" dirty="0" err="1"/>
              <a:t>involves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Appreciation</a:t>
            </a:r>
            <a:r>
              <a:rPr lang="nl-NL" b="0" dirty="0"/>
              <a:t> of nature</a:t>
            </a:r>
          </a:p>
          <a:p>
            <a:pPr lvl="3"/>
            <a:r>
              <a:rPr lang="nl-NL" b="0" dirty="0"/>
              <a:t>- Respect </a:t>
            </a:r>
            <a:r>
              <a:rPr lang="nl-NL" b="0" dirty="0" err="1"/>
              <a:t>for</a:t>
            </a:r>
            <a:r>
              <a:rPr lang="nl-NL" b="0" dirty="0"/>
              <a:t> traditional cultures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- Active engagement </a:t>
            </a:r>
            <a:r>
              <a:rPr lang="nl-NL" b="0" dirty="0" err="1"/>
              <a:t>that</a:t>
            </a:r>
            <a:r>
              <a:rPr lang="nl-NL" b="0" dirty="0"/>
              <a:t> supports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580443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2.4- </a:t>
            </a:r>
            <a:r>
              <a:rPr lang="nl-NL" dirty="0" err="1"/>
              <a:t>Indigenous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Promotes</a:t>
            </a:r>
            <a:r>
              <a:rPr lang="nl-NL" b="0" dirty="0"/>
              <a:t> awareness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appreciation</a:t>
            </a:r>
            <a:r>
              <a:rPr lang="nl-NL" b="0" dirty="0"/>
              <a:t> of </a:t>
            </a:r>
            <a:r>
              <a:rPr lang="nl-NL" b="0" dirty="0" err="1"/>
              <a:t>Indigenous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Enables</a:t>
            </a:r>
            <a:r>
              <a:rPr lang="nl-NL" b="0" dirty="0"/>
              <a:t> personal </a:t>
            </a:r>
            <a:r>
              <a:rPr lang="nl-NL" b="0" dirty="0" err="1"/>
              <a:t>and</a:t>
            </a:r>
            <a:r>
              <a:rPr lang="nl-NL" b="0" dirty="0"/>
              <a:t> community </a:t>
            </a:r>
            <a:r>
              <a:rPr lang="nl-NL" b="0" dirty="0" err="1"/>
              <a:t>connection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 </a:t>
            </a:r>
            <a:r>
              <a:rPr lang="nl-NL" dirty="0" err="1"/>
              <a:t>Indigenous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offers: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Authentic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Experiences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storytelling, ceremonies, or </a:t>
            </a:r>
            <a:r>
              <a:rPr lang="nl-NL" b="0" dirty="0" err="1"/>
              <a:t>craft</a:t>
            </a:r>
            <a:r>
              <a:rPr lang="nl-NL" b="0" dirty="0"/>
              <a:t> workshops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Learn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firsthand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B72D7-56A7-3758-ACBC-5E1386937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262" y="3068961"/>
            <a:ext cx="5193849" cy="319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45114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2.4- </a:t>
            </a:r>
            <a:r>
              <a:rPr lang="nl-NL" dirty="0" err="1"/>
              <a:t>Indigenous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Education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Immersion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Explore</a:t>
            </a:r>
            <a:r>
              <a:rPr lang="nl-NL" b="0" dirty="0"/>
              <a:t> </a:t>
            </a:r>
            <a:r>
              <a:rPr lang="nl-NL" b="0" dirty="0" err="1"/>
              <a:t>Indigenous</a:t>
            </a:r>
            <a:r>
              <a:rPr lang="nl-NL" b="0" dirty="0"/>
              <a:t> </a:t>
            </a:r>
            <a:r>
              <a:rPr lang="nl-NL" b="0" dirty="0" err="1"/>
              <a:t>history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significance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Participate</a:t>
            </a:r>
            <a:r>
              <a:rPr lang="nl-NL" b="0" dirty="0"/>
              <a:t> in traditional </a:t>
            </a:r>
            <a:r>
              <a:rPr lang="nl-NL" b="0" dirty="0" err="1"/>
              <a:t>practices</a:t>
            </a:r>
            <a:r>
              <a:rPr lang="nl-NL" b="0" dirty="0"/>
              <a:t> or </a:t>
            </a:r>
            <a:r>
              <a:rPr lang="nl-NL" b="0" dirty="0" err="1"/>
              <a:t>visit</a:t>
            </a:r>
            <a:r>
              <a:rPr lang="nl-NL" b="0" dirty="0"/>
              <a:t> </a:t>
            </a:r>
            <a:r>
              <a:rPr lang="nl-NL" b="0" dirty="0" err="1"/>
              <a:t>spiritually</a:t>
            </a:r>
            <a:r>
              <a:rPr lang="nl-NL" b="0" dirty="0"/>
              <a:t> important landscapes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Indigenous</a:t>
            </a:r>
            <a:r>
              <a:rPr lang="nl-NL" dirty="0"/>
              <a:t>-Led </a:t>
            </a:r>
            <a:r>
              <a:rPr lang="nl-NL" dirty="0" err="1"/>
              <a:t>Activities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designed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led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Indigenous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Examples</a:t>
            </a:r>
            <a:r>
              <a:rPr lang="nl-NL" b="0" dirty="0"/>
              <a:t>: </a:t>
            </a:r>
            <a:r>
              <a:rPr lang="nl-NL" b="0" dirty="0" err="1"/>
              <a:t>guided</a:t>
            </a:r>
            <a:r>
              <a:rPr lang="nl-NL" b="0" dirty="0"/>
              <a:t> </a:t>
            </a:r>
            <a:r>
              <a:rPr lang="nl-NL" b="0" dirty="0" err="1"/>
              <a:t>hikes</a:t>
            </a:r>
            <a:r>
              <a:rPr lang="nl-NL" b="0" dirty="0"/>
              <a:t>, </a:t>
            </a:r>
            <a:r>
              <a:rPr lang="nl-NL" b="0" dirty="0" err="1"/>
              <a:t>culinary</a:t>
            </a:r>
            <a:r>
              <a:rPr lang="nl-NL" b="0" dirty="0"/>
              <a:t> tours, </a:t>
            </a:r>
            <a:r>
              <a:rPr lang="nl-NL" b="0" dirty="0" err="1"/>
              <a:t>canoe</a:t>
            </a:r>
            <a:r>
              <a:rPr lang="nl-NL" b="0" dirty="0"/>
              <a:t> trips on </a:t>
            </a:r>
            <a:r>
              <a:rPr lang="nl-NL" b="0" dirty="0" err="1"/>
              <a:t>ancestral</a:t>
            </a:r>
            <a:r>
              <a:rPr lang="nl-NL" b="0" dirty="0"/>
              <a:t> lands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4538398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2.5- Sport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observe</a:t>
            </a:r>
            <a:r>
              <a:rPr lang="nl-NL" b="0" dirty="0"/>
              <a:t> or </a:t>
            </a:r>
            <a:r>
              <a:rPr lang="nl-NL" b="0" dirty="0" err="1"/>
              <a:t>participate</a:t>
            </a:r>
            <a:r>
              <a:rPr lang="nl-NL" b="0" dirty="0"/>
              <a:t> in </a:t>
            </a:r>
            <a:r>
              <a:rPr lang="nl-NL" b="0" dirty="0" err="1"/>
              <a:t>sporting</a:t>
            </a:r>
            <a:r>
              <a:rPr lang="nl-NL" b="0" dirty="0"/>
              <a:t> events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commercial </a:t>
            </a:r>
            <a:r>
              <a:rPr lang="nl-NL" b="0" dirty="0" err="1"/>
              <a:t>and</a:t>
            </a:r>
            <a:r>
              <a:rPr lang="nl-NL" b="0" dirty="0"/>
              <a:t> non-commercial </a:t>
            </a:r>
            <a:r>
              <a:rPr lang="nl-NL" b="0" dirty="0" err="1"/>
              <a:t>competitive</a:t>
            </a:r>
            <a:r>
              <a:rPr lang="nl-NL" b="0" dirty="0"/>
              <a:t> events</a:t>
            </a:r>
          </a:p>
          <a:p>
            <a:pPr lvl="3"/>
            <a:r>
              <a:rPr lang="nl-NL" b="0" dirty="0"/>
              <a:t>- Offers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centered</a:t>
            </a:r>
            <a:r>
              <a:rPr lang="nl-NL" b="0" dirty="0"/>
              <a:t> </a:t>
            </a:r>
            <a:r>
              <a:rPr lang="nl-NL" b="0" dirty="0" err="1"/>
              <a:t>around</a:t>
            </a:r>
            <a:r>
              <a:rPr lang="nl-NL" b="0" dirty="0"/>
              <a:t> </a:t>
            </a:r>
            <a:r>
              <a:rPr lang="nl-NL" b="0" dirty="0" err="1"/>
              <a:t>sports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pic>
        <p:nvPicPr>
          <p:cNvPr id="2050" name="Picture 2" descr="Sports Tourism Consulting | LinkedIn">
            <a:extLst>
              <a:ext uri="{FF2B5EF4-FFF2-40B4-BE49-F238E27FC236}">
                <a16:creationId xmlns:a16="http://schemas.microsoft.com/office/drawing/2014/main" id="{74EAFBF4-C721-152C-CBE8-303A07B58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2" y="3645024"/>
            <a:ext cx="11877571" cy="27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44636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2.5- Sport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Types of </a:t>
            </a:r>
            <a:r>
              <a:rPr lang="nl-NL" dirty="0" err="1"/>
              <a:t>Sporting</a:t>
            </a:r>
            <a:r>
              <a:rPr lang="nl-NL" dirty="0"/>
              <a:t> Events</a:t>
            </a:r>
          </a:p>
          <a:p>
            <a:pPr lvl="3"/>
            <a:r>
              <a:rPr lang="nl-NL" b="0" dirty="0"/>
              <a:t>- Multi-sport events: Olympic Games</a:t>
            </a:r>
          </a:p>
          <a:p>
            <a:pPr lvl="3"/>
            <a:r>
              <a:rPr lang="nl-NL" b="0" dirty="0"/>
              <a:t>- Single-sport events: FIFA World Cup</a:t>
            </a:r>
          </a:p>
          <a:p>
            <a:pPr lvl="3"/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involve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Active </a:t>
            </a:r>
            <a:r>
              <a:rPr lang="nl-NL" b="0" dirty="0" err="1"/>
              <a:t>participation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athletes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Passive</a:t>
            </a:r>
            <a:r>
              <a:rPr lang="nl-NL" b="0" dirty="0"/>
              <a:t> </a:t>
            </a:r>
            <a:r>
              <a:rPr lang="nl-NL" b="0" dirty="0" err="1"/>
              <a:t>enjoyment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spectators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in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sports</a:t>
            </a:r>
            <a:r>
              <a:rPr lang="nl-NL" b="0" dirty="0"/>
              <a:t>: </a:t>
            </a:r>
            <a:r>
              <a:rPr lang="nl-NL" b="0" dirty="0" err="1"/>
              <a:t>skiing</a:t>
            </a:r>
            <a:r>
              <a:rPr lang="nl-NL" b="0" dirty="0"/>
              <a:t>, </a:t>
            </a:r>
            <a:r>
              <a:rPr lang="nl-NL" b="0" dirty="0" err="1"/>
              <a:t>swimming</a:t>
            </a:r>
            <a:r>
              <a:rPr lang="nl-NL" b="0" dirty="0"/>
              <a:t>, </a:t>
            </a:r>
            <a:r>
              <a:rPr lang="nl-NL" b="0" dirty="0" err="1"/>
              <a:t>fishing</a:t>
            </a:r>
            <a:r>
              <a:rPr lang="nl-NL" b="0" dirty="0"/>
              <a:t>, </a:t>
            </a:r>
            <a:r>
              <a:rPr lang="nl-NL" b="0" dirty="0" err="1"/>
              <a:t>hunting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F5C06B-2392-A3C8-FA1A-E4A930AE2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215" y="1628800"/>
            <a:ext cx="5610200" cy="314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0968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2.6- </a:t>
            </a:r>
            <a:r>
              <a:rPr lang="nl-NL" dirty="0" err="1"/>
              <a:t>Gastronomy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Wine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Experiencing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cuisines </a:t>
            </a:r>
            <a:r>
              <a:rPr lang="nl-NL" b="0" dirty="0" err="1"/>
              <a:t>allows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a new culture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Key</a:t>
            </a:r>
            <a:r>
              <a:rPr lang="nl-NL" b="0" dirty="0"/>
              <a:t> motivator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seeking</a:t>
            </a:r>
            <a:r>
              <a:rPr lang="nl-NL" b="0" dirty="0"/>
              <a:t> </a:t>
            </a:r>
            <a:r>
              <a:rPr lang="nl-NL" b="0" dirty="0" err="1"/>
              <a:t>authenticity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Regional</a:t>
            </a:r>
            <a:r>
              <a:rPr lang="nl-NL" dirty="0"/>
              <a:t> cuisines </a:t>
            </a:r>
            <a:r>
              <a:rPr lang="nl-NL" dirty="0" err="1"/>
              <a:t>reflect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Community </a:t>
            </a:r>
            <a:r>
              <a:rPr lang="nl-NL" b="0" dirty="0" err="1"/>
              <a:t>identity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connections</a:t>
            </a:r>
            <a:endParaRPr lang="nl-NL" b="0" dirty="0"/>
          </a:p>
          <a:p>
            <a:pPr lvl="3"/>
            <a:r>
              <a:rPr lang="nl-NL" b="0" dirty="0"/>
              <a:t>- Heritage </a:t>
            </a:r>
            <a:r>
              <a:rPr lang="nl-NL" b="0" dirty="0" err="1"/>
              <a:t>meanings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traditional food </a:t>
            </a:r>
            <a:r>
              <a:rPr lang="nl-NL" b="0" dirty="0" err="1"/>
              <a:t>supply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chains</a:t>
            </a:r>
            <a:r>
              <a:rPr lang="nl-NL" b="0" dirty="0"/>
              <a:t> </a:t>
            </a:r>
            <a:r>
              <a:rPr lang="nl-NL" b="0" dirty="0" err="1"/>
              <a:t>linking</a:t>
            </a:r>
            <a:r>
              <a:rPr lang="nl-NL" b="0" dirty="0"/>
              <a:t> human </a:t>
            </a:r>
            <a:r>
              <a:rPr lang="nl-NL" b="0" dirty="0" err="1"/>
              <a:t>geography</a:t>
            </a:r>
            <a:r>
              <a:rPr lang="nl-NL" b="0" dirty="0"/>
              <a:t>, landscapes,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5B68C0-FA38-C2B6-F599-A9767C260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191" y="3212976"/>
            <a:ext cx="5832648" cy="316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42499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Typologies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2.7- Dark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visiting</a:t>
            </a:r>
            <a:r>
              <a:rPr lang="nl-NL" b="0" dirty="0"/>
              <a:t> sites </a:t>
            </a:r>
            <a:r>
              <a:rPr lang="nl-NL" b="0" dirty="0" err="1"/>
              <a:t>linked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death</a:t>
            </a:r>
            <a:r>
              <a:rPr lang="nl-NL" b="0" dirty="0"/>
              <a:t>, </a:t>
            </a:r>
            <a:r>
              <a:rPr lang="nl-NL" b="0" dirty="0" err="1"/>
              <a:t>tragedy</a:t>
            </a:r>
            <a:r>
              <a:rPr lang="nl-NL" b="0" dirty="0"/>
              <a:t>, or </a:t>
            </a:r>
            <a:r>
              <a:rPr lang="nl-NL" b="0" dirty="0" err="1"/>
              <a:t>historical</a:t>
            </a:r>
            <a:r>
              <a:rPr lang="nl-NL" b="0" dirty="0"/>
              <a:t> </a:t>
            </a:r>
            <a:r>
              <a:rPr lang="nl-NL" b="0" dirty="0" err="1"/>
              <a:t>atrocities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 </a:t>
            </a:r>
            <a:r>
              <a:rPr lang="nl-NL" b="0" dirty="0" err="1"/>
              <a:t>concentration</a:t>
            </a:r>
            <a:r>
              <a:rPr lang="nl-NL" b="0" dirty="0"/>
              <a:t> </a:t>
            </a:r>
            <a:r>
              <a:rPr lang="nl-NL" b="0" dirty="0" err="1"/>
              <a:t>camps</a:t>
            </a:r>
            <a:r>
              <a:rPr lang="nl-NL" b="0" dirty="0"/>
              <a:t>, massacre sites, </a:t>
            </a:r>
            <a:r>
              <a:rPr lang="nl-NL" b="0" dirty="0" err="1"/>
              <a:t>battlefields</a:t>
            </a:r>
            <a:r>
              <a:rPr lang="nl-NL" b="0" dirty="0"/>
              <a:t>, </a:t>
            </a:r>
            <a:r>
              <a:rPr lang="nl-NL" b="0" dirty="0" err="1"/>
              <a:t>cemeteries</a:t>
            </a:r>
            <a:endParaRPr lang="nl-NL" b="0" dirty="0"/>
          </a:p>
          <a:p>
            <a:pPr lvl="3"/>
            <a:r>
              <a:rPr lang="nl-NL" b="0" dirty="0"/>
              <a:t>- These sites </a:t>
            </a:r>
            <a:r>
              <a:rPr lang="nl-NL" b="0" dirty="0" err="1"/>
              <a:t>often</a:t>
            </a:r>
            <a:r>
              <a:rPr lang="nl-NL" b="0" dirty="0"/>
              <a:t> serve as </a:t>
            </a:r>
            <a:r>
              <a:rPr lang="nl-NL" b="0" dirty="0" err="1"/>
              <a:t>memorials</a:t>
            </a:r>
            <a:endParaRPr lang="nl-NL" b="0" dirty="0"/>
          </a:p>
          <a:p>
            <a:pPr lvl="3"/>
            <a:r>
              <a:rPr lang="nl-NL" b="0" dirty="0"/>
              <a:t>- Focus is on </a:t>
            </a:r>
            <a:r>
              <a:rPr lang="nl-NL" b="0" dirty="0" err="1"/>
              <a:t>education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reflection</a:t>
            </a:r>
            <a:r>
              <a:rPr lang="nl-NL" b="0" dirty="0"/>
              <a:t>, </a:t>
            </a:r>
            <a:r>
              <a:rPr lang="nl-NL" b="0" dirty="0" err="1"/>
              <a:t>rather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entertainment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2AAC00-F409-5BC2-6B3F-C357E8AC7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71" y="3429000"/>
            <a:ext cx="5096894" cy="299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2259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vertourism: How To Visit The World's Most Overcrowded Destinations [2024]">
            <a:extLst>
              <a:ext uri="{FF2B5EF4-FFF2-40B4-BE49-F238E27FC236}">
                <a16:creationId xmlns:a16="http://schemas.microsoft.com/office/drawing/2014/main" id="{8289FFD6-1479-DCBC-E928-6EB0803B3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1" y="19770"/>
            <a:ext cx="12147847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458857-EFD7-6A6F-C501-23AFA1959EDD}"/>
              </a:ext>
            </a:extLst>
          </p:cNvPr>
          <p:cNvSpPr txBox="1"/>
          <p:nvPr/>
        </p:nvSpPr>
        <p:spPr>
          <a:xfrm>
            <a:off x="1706687" y="1199456"/>
            <a:ext cx="6166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chemeClr val="bg1"/>
                </a:solidFill>
              </a:rPr>
              <a:t>3- Tourism Spaces </a:t>
            </a: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dirty="0"/>
              <a:t>- Tourism shapes the spaces where it happens</a:t>
            </a:r>
          </a:p>
          <a:p>
            <a:pPr lvl="2"/>
            <a:r>
              <a:rPr lang="en-GB" dirty="0"/>
              <a:t>- Tourism is not only about visitors, but also about the places they transform.</a:t>
            </a:r>
          </a:p>
          <a:p>
            <a:pPr lvl="2"/>
            <a:r>
              <a:rPr lang="en-GB" dirty="0"/>
              <a:t>- Every tourism activity leaves a mark on space (physical, cultural, social) 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Tourism Space = Place + Tourism Activities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beach becomes a tourism space when developed with resorts and services.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historic district becomes a tourism space when promoted as heritage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33186431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Tourism space can be identified wherever tourism occurs:</a:t>
            </a:r>
          </a:p>
          <a:p>
            <a:pPr marL="285750" lvl="2" indent="-285750">
              <a:buFont typeface="Wingdings" pitchFamily="2" charset="2"/>
              <a:buChar char="Ø"/>
            </a:pPr>
            <a:endParaRPr lang="en-GB" dirty="0"/>
          </a:p>
          <a:p>
            <a:pPr lvl="2"/>
            <a:r>
              <a:rPr lang="en-GB" b="1" dirty="0"/>
              <a:t>- Natural spaces: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Mountains, parks, coasts</a:t>
            </a:r>
          </a:p>
          <a:p>
            <a:pPr lvl="2"/>
            <a:r>
              <a:rPr lang="en-GB" b="1" dirty="0"/>
              <a:t>- Cultural spaces: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Cities, monuments, traditions</a:t>
            </a:r>
          </a:p>
          <a:p>
            <a:pPr lvl="2"/>
            <a:r>
              <a:rPr lang="en-GB" b="1" dirty="0"/>
              <a:t>- Constructed spaces: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theme parks, resorts, cruise ships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pic>
        <p:nvPicPr>
          <p:cNvPr id="2050" name="Picture 2" descr="Top 10 Tourist Places To Visit In India - Nixtour">
            <a:extLst>
              <a:ext uri="{FF2B5EF4-FFF2-40B4-BE49-F238E27FC236}">
                <a16:creationId xmlns:a16="http://schemas.microsoft.com/office/drawing/2014/main" id="{188C9024-EE61-11B9-4CFB-C2E9E818E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304" y="2111809"/>
            <a:ext cx="7376142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71623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Basis of Tourism Space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-Tourism space can be determined by tourism characteristics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Visitor flows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Facilities and infrastructure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Services and experiences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Seasonality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4505371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Tourism space can be identified wherever tourism occurs:</a:t>
            </a:r>
          </a:p>
          <a:p>
            <a:pPr marL="285750" lvl="2" indent="-285750">
              <a:buFont typeface="Wingdings" pitchFamily="2" charset="2"/>
              <a:buChar char="Ø"/>
            </a:pP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7560631"/>
              </p:ext>
            </p:extLst>
          </p:nvPr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2283604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- Destination (Receptive) Space</a:t>
            </a:r>
          </a:p>
          <a:p>
            <a:pPr lvl="2"/>
            <a:r>
              <a:rPr lang="en-GB" dirty="0"/>
              <a:t>- The end point of the tourist journey.</a:t>
            </a:r>
          </a:p>
          <a:p>
            <a:pPr lvl="2"/>
            <a:r>
              <a:rPr lang="en-GB" dirty="0"/>
              <a:t>- It represents he place where tourists stay, experience, </a:t>
            </a:r>
          </a:p>
          <a:p>
            <a:pPr lvl="2"/>
            <a:r>
              <a:rPr lang="en-GB" dirty="0"/>
              <a:t>and spend most of their time.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</a:t>
            </a:r>
            <a:r>
              <a:rPr lang="en-GB" dirty="0"/>
              <a:t>: </a:t>
            </a:r>
          </a:p>
          <a:p>
            <a:pPr lvl="2"/>
            <a:r>
              <a:rPr lang="en-GB" dirty="0"/>
              <a:t>- Paris, the Pyramids of Giza, Bali, Disneyland.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400343"/>
              </p:ext>
            </p:extLst>
          </p:nvPr>
        </p:nvGraphicFramePr>
        <p:xfrm>
          <a:off x="7539335" y="1988840"/>
          <a:ext cx="4986308" cy="4484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0800830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Transit Space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Spaces tourists pass through on their way to destinations.</a:t>
            </a:r>
          </a:p>
          <a:p>
            <a:pPr lvl="2"/>
            <a:r>
              <a:rPr lang="en-GB" dirty="0"/>
              <a:t>- These may or may not provide services, </a:t>
            </a:r>
          </a:p>
          <a:p>
            <a:pPr lvl="2"/>
            <a:r>
              <a:rPr lang="en-GB" dirty="0"/>
              <a:t>but they are part of the tourism journey.</a:t>
            </a:r>
          </a:p>
          <a:p>
            <a:pPr lvl="2"/>
            <a:r>
              <a:rPr lang="en-GB" b="1" dirty="0"/>
              <a:t> Examples: </a:t>
            </a:r>
          </a:p>
          <a:p>
            <a:pPr lvl="2"/>
            <a:r>
              <a:rPr lang="en-GB" dirty="0"/>
              <a:t>- Airports, highways, railway stations, roadside service areas.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9552986"/>
              </p:ext>
            </p:extLst>
          </p:nvPr>
        </p:nvGraphicFramePr>
        <p:xfrm>
          <a:off x="7611343" y="1648531"/>
          <a:ext cx="4842292" cy="4400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8035484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Seasonal Space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Areas that are only active during certain times of the year,</a:t>
            </a:r>
          </a:p>
          <a:p>
            <a:pPr lvl="2"/>
            <a:r>
              <a:rPr lang="en-GB" dirty="0"/>
              <a:t> shaped by seasonality.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Examples: </a:t>
            </a:r>
          </a:p>
          <a:p>
            <a:pPr lvl="2"/>
            <a:r>
              <a:rPr lang="en-GB" dirty="0"/>
              <a:t>- Ski resorts in winter (Alps, Aspen)</a:t>
            </a:r>
          </a:p>
          <a:p>
            <a:pPr lvl="2"/>
            <a:r>
              <a:rPr lang="en-GB" dirty="0"/>
              <a:t>- seaside resorts in summer (Greek islands, Côte d’Azur).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4494573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Annual Space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-Areas that host events or functions once a year (cyclical tourism).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</a:t>
            </a:r>
            <a:r>
              <a:rPr lang="en-GB" dirty="0"/>
              <a:t>: </a:t>
            </a:r>
          </a:p>
          <a:p>
            <a:pPr lvl="2"/>
            <a:r>
              <a:rPr lang="en-GB" dirty="0"/>
              <a:t>- Oktoberfest in Munich, Carnival in Rio de Janeiro, Hajj in Mecca.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1843961"/>
              </p:ext>
            </p:extLst>
          </p:nvPr>
        </p:nvGraphicFramePr>
        <p:xfrm>
          <a:off x="7107287" y="1700808"/>
          <a:ext cx="4914300" cy="4256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1073701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Specialised Space</a:t>
            </a:r>
          </a:p>
          <a:p>
            <a:pPr lvl="2"/>
            <a:r>
              <a:rPr lang="en-GB" dirty="0"/>
              <a:t>- Spaces developed for a specific type of tourism.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Examples</a:t>
            </a:r>
            <a:r>
              <a:rPr lang="en-GB" dirty="0"/>
              <a:t>: </a:t>
            </a:r>
          </a:p>
          <a:p>
            <a:pPr lvl="2"/>
            <a:r>
              <a:rPr lang="en-GB" dirty="0"/>
              <a:t>- Medical tourism hospitals in Thailand, </a:t>
            </a:r>
          </a:p>
          <a:p>
            <a:pPr lvl="2"/>
            <a:r>
              <a:rPr lang="en-GB" dirty="0"/>
              <a:t>- Pilgrimage sites like Lourdes, theme parks like Universal Studios.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4919192"/>
              </p:ext>
            </p:extLst>
          </p:nvPr>
        </p:nvGraphicFramePr>
        <p:xfrm>
          <a:off x="7179295" y="1484784"/>
          <a:ext cx="4842292" cy="4472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6336663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Tourism</a:t>
            </a:r>
            <a:r>
              <a:rPr lang="nl-NL" dirty="0"/>
              <a:t> Space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Multi-functional Space</a:t>
            </a:r>
          </a:p>
          <a:p>
            <a:pPr lvl="2"/>
            <a:r>
              <a:rPr lang="en-GB" dirty="0"/>
              <a:t>- Spaces that serve both tourism and non-tourism functions, </a:t>
            </a:r>
          </a:p>
          <a:p>
            <a:pPr lvl="2"/>
            <a:r>
              <a:rPr lang="en-GB" dirty="0"/>
              <a:t>used simultaneously by locals and tourists.</a:t>
            </a:r>
          </a:p>
          <a:p>
            <a:pPr lvl="2"/>
            <a:r>
              <a:rPr lang="en-GB" b="1" dirty="0"/>
              <a:t>Examples</a:t>
            </a:r>
            <a:r>
              <a:rPr lang="en-GB" dirty="0"/>
              <a:t>: </a:t>
            </a:r>
          </a:p>
          <a:p>
            <a:pPr lvl="2"/>
            <a:r>
              <a:rPr lang="en-GB" dirty="0"/>
              <a:t>- City </a:t>
            </a:r>
            <a:r>
              <a:rPr lang="en-GB" dirty="0" err="1"/>
              <a:t>centers</a:t>
            </a:r>
            <a:r>
              <a:rPr lang="en-GB" dirty="0"/>
              <a:t> (Berlin’s </a:t>
            </a:r>
            <a:r>
              <a:rPr lang="en-GB" dirty="0" err="1"/>
              <a:t>Alexanderplatz</a:t>
            </a:r>
            <a:r>
              <a:rPr lang="en-GB" dirty="0"/>
              <a:t>, London’s South Bank), </a:t>
            </a:r>
          </a:p>
          <a:p>
            <a:pPr lvl="2"/>
            <a:r>
              <a:rPr lang="en-GB" dirty="0"/>
              <a:t>- Heritage quarters (Istanbul’s Sultanahmet), urban parks.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5443F70-5191-2EDE-0AB4-98F8EF0B3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4406829"/>
              </p:ext>
            </p:extLst>
          </p:nvPr>
        </p:nvGraphicFramePr>
        <p:xfrm>
          <a:off x="7035279" y="1412776"/>
          <a:ext cx="4986308" cy="4544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4653925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475</TotalTime>
  <Words>2211</Words>
  <Application>Microsoft Macintosh PowerPoint</Application>
  <PresentationFormat>Custom</PresentationFormat>
  <Paragraphs>544</Paragraphs>
  <Slides>46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Georgia</vt:lpstr>
      <vt:lpstr>Minion</vt:lpstr>
      <vt:lpstr>Calibri</vt:lpstr>
      <vt:lpstr>Wingdings</vt:lpstr>
      <vt:lpstr>Arial</vt:lpstr>
      <vt:lpstr>Corporate template-set Universiteit Leiden</vt:lpstr>
      <vt:lpstr>Planning and Management of Sustainable Tourism Spaces  European Institute of Innovation, Entrepreneurship and Technology Lessingstraße 79, 13158 Berlin, Germany </vt:lpstr>
      <vt:lpstr>Index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2- Tourism Typologies</vt:lpstr>
      <vt:lpstr>PowerPoint Presentation</vt:lpstr>
      <vt:lpstr>3- Tourism Space</vt:lpstr>
      <vt:lpstr>3- Tourism Space</vt:lpstr>
      <vt:lpstr>3- Tourism Space</vt:lpstr>
      <vt:lpstr>3- Tourism Space</vt:lpstr>
      <vt:lpstr>3- Tourism Space</vt:lpstr>
      <vt:lpstr>3- Tourism Space</vt:lpstr>
      <vt:lpstr>3- Tourism Space</vt:lpstr>
      <vt:lpstr>3- Tourism Space</vt:lpstr>
      <vt:lpstr>3- Tourism Space</vt:lpstr>
      <vt:lpstr>3- Tourism Space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2025-09-05T10:29:25Z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