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charts/chart1.xml" ContentType="application/vnd.openxmlformats-officedocument.drawingml.chart+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charts/chart2.xml" ContentType="application/vnd.openxmlformats-officedocument.drawingml.chart+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slideMasters/slideMaster31.xml" ContentType="application/vnd.openxmlformats-officedocument.presentationml.slideMaster+xml"/>
  <Override PartName="/ppt/slides/slide31.xml" ContentType="application/vnd.openxmlformats-officedocument.presentationml.slide+xml"/>
  <Override PartName="/ppt/slideMasters/slideMaster32.xml" ContentType="application/vnd.openxmlformats-officedocument.presentationml.slideMaster+xml"/>
  <Override PartName="/ppt/slides/slide32.xml" ContentType="application/vnd.openxmlformats-officedocument.presentationml.slide+xml"/>
  <Override PartName="/ppt/slideMasters/slideMaster33.xml" ContentType="application/vnd.openxmlformats-officedocument.presentationml.slideMaster+xml"/>
  <Override PartName="/ppt/slides/slide33.xml" ContentType="application/vnd.openxmlformats-officedocument.presentationml.slide+xml"/>
  <Override PartName="/ppt/slideMasters/slideMaster34.xml" ContentType="application/vnd.openxmlformats-officedocument.presentationml.slideMaster+xml"/>
  <Override PartName="/ppt/slides/slide34.xml" ContentType="application/vnd.openxmlformats-officedocument.presentationml.slide+xml"/>
  <Override PartName="/ppt/slideMasters/slideMaster35.xml" ContentType="application/vnd.openxmlformats-officedocument.presentationml.slideMaster+xml"/>
  <Override PartName="/ppt/slides/slide35.xml" ContentType="application/vnd.openxmlformats-officedocument.presentationml.slide+xml"/>
  <Override PartName="/ppt/slideMasters/slideMaster36.xml" ContentType="application/vnd.openxmlformats-officedocument.presentationml.slideMaster+xml"/>
  <Override PartName="/ppt/slides/slide36.xml" ContentType="application/vnd.openxmlformats-officedocument.presentationml.slide+xml"/>
  <Override PartName="/ppt/slideMasters/slideMaster37.xml" ContentType="application/vnd.openxmlformats-officedocument.presentationml.slideMaster+xml"/>
  <Override PartName="/ppt/slides/slide37.xml" ContentType="application/vnd.openxmlformats-officedocument.presentationml.slide+xml"/>
  <Override PartName="/ppt/slideMasters/slideMaster38.xml" ContentType="application/vnd.openxmlformats-officedocument.presentationml.slideMaster+xml"/>
  <Override PartName="/ppt/slides/slide38.xml" ContentType="application/vnd.openxmlformats-officedocument.presentationml.slide+xml"/>
  <Override PartName="/ppt/charts/chart3.xml" ContentType="application/vnd.openxmlformats-officedocument.drawingml.chart+xml"/>
  <Override PartName="/ppt/slideMasters/slideMaster39.xml" ContentType="application/vnd.openxmlformats-officedocument.presentationml.slideMaster+xml"/>
  <Override PartName="/ppt/slides/slide39.xml" ContentType="application/vnd.openxmlformats-officedocument.presentationml.slide+xml"/>
  <Override PartName="/ppt/slideMasters/slideMaster40.xml" ContentType="application/vnd.openxmlformats-officedocument.presentationml.slideMaster+xml"/>
  <Override PartName="/ppt/slides/slide40.xml" ContentType="application/vnd.openxmlformats-officedocument.presentationml.slide+xml"/>
  <Override PartName="/ppt/slideMasters/slideMaster41.xml" ContentType="application/vnd.openxmlformats-officedocument.presentationml.slideMaster+xml"/>
  <Override PartName="/ppt/slides/slide41.xml" ContentType="application/vnd.openxmlformats-officedocument.presentationml.slide+xml"/>
  <Override PartName="/ppt/slideMasters/slideMaster42.xml" ContentType="application/vnd.openxmlformats-officedocument.presentationml.slideMaster+xml"/>
  <Override PartName="/ppt/slides/slide42.xml" ContentType="application/vnd.openxmlformats-officedocument.presentationml.slide+xml"/>
  <Override PartName="/ppt/slideMasters/slideMaster43.xml" ContentType="application/vnd.openxmlformats-officedocument.presentationml.slideMaster+xml"/>
  <Override PartName="/ppt/slides/slide43.xml" ContentType="application/vnd.openxmlformats-officedocument.presentationml.slide+xml"/>
  <Override PartName="/ppt/slideMasters/slideMaster44.xml" ContentType="application/vnd.openxmlformats-officedocument.presentationml.slideMaster+xml"/>
  <Override PartName="/ppt/slides/slide44.xml" ContentType="application/vnd.openxmlformats-officedocument.presentationml.slide+xml"/>
  <Override PartName="/ppt/slideMasters/slideMaster45.xml" ContentType="application/vnd.openxmlformats-officedocument.presentationml.slideMaster+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Lst>
  <p:notesMasterIdLst>
    <p:notesMasterId r:id="rId47"/>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notesMaster" Target="notesMasters/notesMaster1.xml"/><Relationship Id="rId48" Type="http://schemas.openxmlformats.org/officeDocument/2006/relationships/presProps" Target="presProps.xml"/><Relationship Id="rId49" Type="http://schemas.openxmlformats.org/officeDocument/2006/relationships/viewProps" Target="viewProps.xml"/><Relationship Id="rId50" Type="http://schemas.openxmlformats.org/officeDocument/2006/relationships/theme" Target="theme/theme1.xml"/><Relationship Id="rId51" Type="http://schemas.openxmlformats.org/officeDocument/2006/relationships/tableStyles" Target="tableStyles.xml"/></Relationships>
</file>

<file path=ppt/charts/_rels/chart1.xml.rels><?xml version="1.0" encoding="UTF-8" standalone="yes"?><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roundedCorners val="1"/>
  <c:chart>
    <c:autoTitleDeleted val="1"/>
    <c:plotArea>
      <c:layout/>
      <c:barChart>
        <c:barDir val="col"/>
        <c:grouping val="clustered"/>
        <c:varyColors val="0"/>
        <c:ser>
          <c:idx val="0"/>
          <c:order val="0"/>
          <c:tx>
            <c:strRef>
              <c:f>Sheet1!$B$1</c:f>
              <c:strCache>
                <c:ptCount val="1"/>
                <c:pt idx="0">
                  <c:v>Arrivals (millions)</c:v>
                </c:pt>
              </c:strCache>
            </c:strRef>
          </c:tx>
          <c:spPr>
            <a:solidFill>
              <a:srgbClr val="1D4732"/>
            </a:solidFill>
            <a:effectLst/>
          </c:spPr>
          <c:invertIfNegative val="0"/>
          <c:dLbls>
            <c:numFmt formatCode="#,##0" sourceLinked="0"/>
            <c:txPr>
              <a:bodyPr/>
              <a:lstStyle/>
              <a:p>
                <a:pPr>
                  <a:defRPr b="0" i="0" strike="noStrike" sz="1300" u="none">
                    <a:solidFill>
                      <a:srgbClr val="23302A"/>
                    </a:solidFill>
                    <a:latin typeface="Georgia"/>
                  </a:defRPr>
                </a:pPr>
              </a:p>
            </c:txPr>
            <c:showLegendKey val="0"/>
            <c:showVal val="1"/>
            <c:showCatName val="0"/>
            <c:showSerName val="0"/>
            <c:showPercent val="0"/>
            <c:showBubbleSize val="0"/>
            <c:showLeaderLines val="0"/>
          </c:dLbls>
          <c:cat>
            <c:multiLvlStrRef>
              <c:f>Sheet1!$A$2:$A$6</c:f>
              <c:multiLvlStrCache>
                <c:ptCount val="5"/>
                <c:lvl>
                  <c:pt idx="0">
                    <c:v>1950</c:v>
                  </c:pt>
                  <c:pt idx="1">
                    <c:v>1980</c:v>
                  </c:pt>
                  <c:pt idx="2">
                    <c:v>2000</c:v>
                  </c:pt>
                  <c:pt idx="3">
                    <c:v>2019</c:v>
                  </c:pt>
                  <c:pt idx="4">
                    <c:v>2024</c:v>
                  </c:pt>
                </c:lvl>
              </c:multiLvlStrCache>
            </c:multiLvlStrRef>
          </c:cat>
          <c:val>
            <c:numRef>
              <c:f>Sheet1!$B$2:$B$6</c:f>
              <c:numCache>
                <c:formatCode>General</c:formatCode>
                <c:ptCount val="5"/>
                <c:pt idx="0">
                  <c:v>25</c:v>
                </c:pt>
                <c:pt idx="1">
                  <c:v>278</c:v>
                </c:pt>
                <c:pt idx="2">
                  <c:v>680</c:v>
                </c:pt>
                <c:pt idx="3">
                  <c:v>1465</c:v>
                </c:pt>
                <c:pt idx="4">
                  <c:v>1400</c:v>
                </c:pt>
              </c:numCache>
            </c:numRef>
          </c:val>
        </c:ser>
        <c:dLbls>
          <c:numFmt formatCode="#,##0" sourceLinked="0"/>
          <c:txPr>
            <a:bodyPr/>
            <a:lstStyle/>
            <a:p>
              <a:pPr>
                <a:defRPr b="0" i="0" strike="noStrike" sz="1300" u="none">
                  <a:solidFill>
                    <a:srgbClr val="23302A"/>
                  </a:solidFill>
                  <a:latin typeface="Georgia"/>
                </a:defRPr>
              </a:pPr>
            </a:p>
          </c:txPr>
          <c:showLegendKey val="0"/>
          <c:showVal val="1"/>
          <c:showCatName val="0"/>
          <c:showSerName val="0"/>
          <c:showPercent val="0"/>
          <c:showBubbleSize val="0"/>
          <c:showLeaderLines val="0"/>
        </c:dLbls>
        <c:gapWidth val="55"/>
        <c:overlap val="0"/>
        <c:axId val="2094734554"/>
        <c:axId val="2094734552"/>
        <c:axId val="2094734556"/>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300" b="0" i="0" u="none" strike="noStrike">
                <a:solidFill>
                  <a:srgbClr val="6C7B70"/>
                </a:solidFill>
                <a:latin typeface="Georgia"/>
              </a:defRPr>
            </a:pPr>
            <a:endParaRPr lang="en-US"/>
          </a:p>
        </c:txPr>
        <c:crossAx val="2094734552"/>
        <c:crosses val="autoZero"/>
        <c:auto val="1"/>
        <c:lblAlgn val="ctr"/>
        <c:noMultiLvlLbl val="1"/>
      </c:catAx>
      <c:valAx>
        <c:axId val="2094734552"/>
        <c:scaling>
          <c:orientation val="minMax"/>
          <c:max val="1750"/>
        </c:scaling>
        <c:delete val="1"/>
        <c:axPos val="l"/>
        <c:numFmt formatCode="General" sourceLinked="0"/>
        <c:majorTickMark val="out"/>
        <c:minorTickMark val="none"/>
        <c:tickLblPos val="nextTo"/>
        <c:spPr>
          <a:ln w="12700" cap="flat">
            <a:solidFill>
              <a:srgbClr val="888888"/>
            </a:solidFill>
            <a:prstDash val="solid"/>
            <a:round/>
          </a:ln>
        </c:spPr>
        <c:txPr>
          <a:bodyPr/>
          <a:lstStyle/>
          <a:p>
            <a:pPr>
              <a:defRPr sz="1300" b="0" i="0" u="none" strike="noStrike">
                <a:solidFill>
                  <a:srgbClr val="6C7B70"/>
                </a:solidFill>
                <a:latin typeface="Georgia"/>
              </a:defRPr>
            </a:pPr>
            <a:endParaRPr lang="en-US"/>
          </a:p>
        </c:txPr>
        <c:crossAx val="2094734554"/>
        <c:crosses val="autoZero"/>
        <c:crossBetween val="between"/>
      </c:valAx>
      <c:spPr>
        <a:noFill/>
        <a:ln w="12700" cap="flat">
          <a:solidFill>
            <a:srgbClr val="FFFFFF"/>
          </a:solidFill>
        </a:ln>
        <a:effectLst/>
      </c:spPr>
    </c:plotArea>
    <c:plotVisOnly val="1"/>
    <c:dispBlanksAs val="span"/>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roundedCorners val="1"/>
  <c:chart>
    <c:autoTitleDeleted val="1"/>
    <c:plotArea>
      <c:layout/>
      <c:lineChart>
        <c:varyColors val="0"/>
        <c:ser>
          <c:idx val="0"/>
          <c:order val="0"/>
          <c:tx>
            <c:strRef>
              <c:f>Sheet1!$B$1</c:f>
              <c:strCache>
                <c:ptCount val="1"/>
                <c:pt idx="0">
                  <c:v>Rejuvenation</c:v>
                </c:pt>
              </c:strCache>
            </c:strRef>
          </c:tx>
          <c:spPr>
            <a:solidFill>
              <a:srgbClr val="1D4732"/>
            </a:solidFill>
            <a:ln w="38100" cap="flat">
              <a:solidFill>
                <a:srgbClr val="1D4732"/>
              </a:solidFill>
              <a:prstDash val="solid"/>
              <a:round/>
            </a:ln>
            <a:effectLst/>
          </c:spPr>
          <c:invertIfNegative val="0"/>
          <c:dLbls>
            <c:numFmt formatCode="#,##0" sourceLinked="0"/>
            <c:txPr>
              <a:bodyPr/>
              <a:lstStyle/>
              <a:p>
                <a:pPr>
                  <a:defRPr b="0" i="0" strike="noStrike" sz="1300" u="none">
                    <a:solidFill>
                      <a:srgbClr val="23302A"/>
                    </a:solidFill>
                    <a:latin typeface="Georgia"/>
                  </a:defRPr>
                </a:pPr>
              </a:p>
            </c:txPr>
            <c:showLegendKey val="0"/>
            <c:showVal val="0"/>
            <c:showCatName val="0"/>
            <c:showSerName val="0"/>
            <c:showPercent val="0"/>
            <c:showBubbleSize val="0"/>
            <c:showLeaderLines val="0"/>
          </c:dLbls>
          <c:marker>
            <c:symbol val="circle"/>
            <c:size val="7"/>
            <c:spPr>
              <a:solidFill>
                <a:srgbClr val="1D4732"/>
              </a:solidFill>
              <a:ln w="9525" cap="flat">
                <a:solidFill>
                  <a:srgbClr val="1D4732"/>
                </a:solidFill>
                <a:prstDash val="solid"/>
                <a:round/>
              </a:ln>
              <a:effectLst/>
            </c:spPr>
          </c:marker>
          <c:cat>
            <c:multiLvlStrRef>
              <c:f>Sheet1!$A$2:$A$7</c:f>
              <c:multiLvlStrCache>
                <c:ptCount val="6"/>
                <c:lvl>
                  <c:pt idx="0">
                    <c:v>Exploration</c:v>
                  </c:pt>
                  <c:pt idx="1">
                    <c:v>Involvement</c:v>
                  </c:pt>
                  <c:pt idx="2">
                    <c:v>Development</c:v>
                  </c:pt>
                  <c:pt idx="3">
                    <c:v>Consolidation</c:v>
                  </c:pt>
                  <c:pt idx="4">
                    <c:v>Stagnation</c:v>
                  </c:pt>
                  <c:pt idx="5">
                    <c:v>After</c:v>
                  </c:pt>
                </c:lvl>
              </c:multiLvlStrCache>
            </c:multiLvlStrRef>
          </c:cat>
          <c:val>
            <c:numRef>
              <c:f>Sheet1!$B$2:$B$7</c:f>
              <c:numCache>
                <c:formatCode>General</c:formatCode>
                <c:ptCount val="6"/>
                <c:pt idx="0">
                  <c:v>5</c:v>
                </c:pt>
                <c:pt idx="1">
                  <c:v>15</c:v>
                </c:pt>
                <c:pt idx="2">
                  <c:v>55</c:v>
                </c:pt>
                <c:pt idx="3">
                  <c:v>85</c:v>
                </c:pt>
                <c:pt idx="4">
                  <c:v>100</c:v>
                </c:pt>
                <c:pt idx="5">
                  <c:v>118</c:v>
                </c:pt>
              </c:numCache>
            </c:numRef>
          </c:val>
          <c:smooth val="0"/>
        </c:ser>
        <c:ser>
          <c:idx val="1"/>
          <c:order val="1"/>
          <c:tx>
            <c:strRef>
              <c:f>Sheet1!$C$1</c:f>
              <c:strCache>
                <c:ptCount val="1"/>
                <c:pt idx="0">
                  <c:v>Decline</c:v>
                </c:pt>
              </c:strCache>
            </c:strRef>
          </c:tx>
          <c:spPr>
            <a:solidFill>
              <a:srgbClr val="C2703D"/>
            </a:solidFill>
            <a:ln w="38100" cap="flat">
              <a:solidFill>
                <a:srgbClr val="C2703D"/>
              </a:solidFill>
              <a:prstDash val="solid"/>
              <a:round/>
            </a:ln>
            <a:effectLst/>
          </c:spPr>
          <c:invertIfNegative val="0"/>
          <c:dLbls>
            <c:numFmt formatCode="#,##0" sourceLinked="0"/>
            <c:txPr>
              <a:bodyPr/>
              <a:lstStyle/>
              <a:p>
                <a:pPr>
                  <a:defRPr b="0" i="0" strike="noStrike" sz="1300" u="none">
                    <a:solidFill>
                      <a:srgbClr val="23302A"/>
                    </a:solidFill>
                    <a:latin typeface="Georgia"/>
                  </a:defRPr>
                </a:pPr>
              </a:p>
            </c:txPr>
            <c:showLegendKey val="0"/>
            <c:showVal val="0"/>
            <c:showCatName val="0"/>
            <c:showSerName val="0"/>
            <c:showPercent val="0"/>
            <c:showBubbleSize val="0"/>
            <c:showLeaderLines val="0"/>
          </c:dLbls>
          <c:marker>
            <c:symbol val="circle"/>
            <c:size val="7"/>
            <c:spPr>
              <a:solidFill>
                <a:srgbClr val="C2703D"/>
              </a:solidFill>
              <a:ln w="9525" cap="flat">
                <a:solidFill>
                  <a:srgbClr val="C2703D"/>
                </a:solidFill>
                <a:prstDash val="solid"/>
                <a:round/>
              </a:ln>
              <a:effectLst/>
            </c:spPr>
          </c:marker>
          <c:cat>
            <c:multiLvlStrRef>
              <c:f>Sheet1!$A$2:$A$7</c:f>
              <c:multiLvlStrCache>
                <c:ptCount val="6"/>
                <c:lvl>
                  <c:pt idx="0">
                    <c:v>Exploration</c:v>
                  </c:pt>
                  <c:pt idx="1">
                    <c:v>Involvement</c:v>
                  </c:pt>
                  <c:pt idx="2">
                    <c:v>Development</c:v>
                  </c:pt>
                  <c:pt idx="3">
                    <c:v>Consolidation</c:v>
                  </c:pt>
                  <c:pt idx="4">
                    <c:v>Stagnation</c:v>
                  </c:pt>
                  <c:pt idx="5">
                    <c:v>After</c:v>
                  </c:pt>
                </c:lvl>
              </c:multiLvlStrCache>
            </c:multiLvlStrRef>
          </c:cat>
          <c:val>
            <c:numRef>
              <c:f>Sheet1!$C$2:$C$7</c:f>
              <c:numCache>
                <c:formatCode>General</c:formatCode>
                <c:ptCount val="6"/>
                <c:pt idx="0">
                  <c:v>5</c:v>
                </c:pt>
                <c:pt idx="1">
                  <c:v>15</c:v>
                </c:pt>
                <c:pt idx="2">
                  <c:v>55</c:v>
                </c:pt>
                <c:pt idx="3">
                  <c:v>85</c:v>
                </c:pt>
                <c:pt idx="4">
                  <c:v>100</c:v>
                </c:pt>
                <c:pt idx="5">
                  <c:v>68</c:v>
                </c:pt>
              </c:numCache>
            </c:numRef>
          </c:val>
          <c:smooth val="0"/>
        </c:ser>
        <c:dLbls>
          <c:numFmt formatCode="#,##0" sourceLinked="0"/>
          <c:txPr>
            <a:bodyPr/>
            <a:lstStyle/>
            <a:p>
              <a:pPr>
                <a:defRPr b="0" i="0" strike="noStrike" sz="1300" u="none">
                  <a:solidFill>
                    <a:srgbClr val="23302A"/>
                  </a:solidFill>
                  <a:latin typeface="Georgia"/>
                </a:defRPr>
              </a:pPr>
            </a:p>
          </c:txPr>
          <c:showLegendKey val="0"/>
          <c:showVal val="0"/>
          <c:showCatName val="0"/>
          <c:showSerName val="0"/>
          <c:showPercent val="0"/>
          <c:showBubbleSize val="0"/>
          <c:showLeaderLines val="0"/>
        </c:dLbls>
        <c:marker val="1"/>
        <c:axId val="2094734554"/>
        <c:axId val="2094734552"/>
        <c:axId val="2094734556"/>
      </c:line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300" b="0" i="0" u="none" strike="noStrike">
                <a:solidFill>
                  <a:srgbClr val="6C7B70"/>
                </a:solidFill>
                <a:latin typeface="Georgia"/>
              </a:defRPr>
            </a:pPr>
            <a:endParaRPr lang="en-US"/>
          </a:p>
        </c:txPr>
        <c:crossAx val="2094734552"/>
        <c:crosses val="autoZero"/>
        <c:auto val="1"/>
        <c:lblAlgn val="ctr"/>
        <c:noMultiLvlLbl val="1"/>
      </c:catAx>
      <c:valAx>
        <c:axId val="2094734552"/>
        <c:scaling>
          <c:orientation val="minMax"/>
        </c:scaling>
        <c:delete val="1"/>
        <c:axPos val="l"/>
        <c:numFmt formatCode="General" sourceLinked="0"/>
        <c:majorTickMark val="out"/>
        <c:minorTickMark val="none"/>
        <c:tickLblPos val="nextTo"/>
        <c:spPr>
          <a:ln w="12700" cap="flat">
            <a:solidFill>
              <a:srgbClr val="888888"/>
            </a:solidFill>
            <a:prstDash val="solid"/>
            <a:round/>
          </a:ln>
        </c:spPr>
        <c:txPr>
          <a:bodyPr/>
          <a:lstStyle/>
          <a:p>
            <a:pPr>
              <a:defRPr sz="1300" b="0" i="0" u="none" strike="noStrike">
                <a:solidFill>
                  <a:srgbClr val="6C7B70"/>
                </a:solidFill>
                <a:latin typeface="Georgia"/>
              </a:defRPr>
            </a:pPr>
            <a:endParaRPr lang="en-US"/>
          </a:p>
        </c:txPr>
        <c:crossAx val="2094734554"/>
        <c:crosses val="autoZero"/>
        <c:crossBetween val="between"/>
      </c:valAx>
      <c:spPr>
        <a:noFill/>
        <a:ln w="12700" cap="flat">
          <a:solidFill>
            <a:srgbClr val="FFFFFF"/>
          </a:solidFill>
        </a:ln>
        <a:effectLst/>
      </c:spPr>
    </c:plotArea>
    <c:legend>
      <c:legendPos val="b"/>
      <c:overlay val="0"/>
      <c:txPr>
        <a:bodyPr/>
        <a:lstStyle/>
        <a:p>
          <a:pPr>
            <a:defRPr sz="1400">
              <a:solidFill>
                <a:srgbClr val="23302A"/>
              </a:solidFill>
              <a:latin typeface="Georgia"/>
              <a:cs typeface="Georgia"/>
            </a:defRPr>
          </a:pPr>
          <a:endParaRPr lang="en-US"/>
        </a:p>
      </c:txPr>
    </c:legend>
    <c:plotVisOnly val="1"/>
    <c:dispBlanksAs val="span"/>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roundedCorners val="1"/>
  <c:chart>
    <c:autoTitleDeleted val="1"/>
    <c:plotArea>
      <c:layout/>
      <c:lineChart>
        <c:varyColors val="0"/>
        <c:ser>
          <c:idx val="0"/>
          <c:order val="0"/>
          <c:tx>
            <c:strRef>
              <c:f>Sheet1!$B$1</c:f>
              <c:strCache>
                <c:ptCount val="1"/>
                <c:pt idx="0">
                  <c:v>Visitor nights (index)</c:v>
                </c:pt>
              </c:strCache>
            </c:strRef>
          </c:tx>
          <c:spPr>
            <a:solidFill>
              <a:srgbClr val="1D4732"/>
            </a:solidFill>
            <a:ln w="38100" cap="flat">
              <a:solidFill>
                <a:srgbClr val="1D4732"/>
              </a:solidFill>
              <a:prstDash val="solid"/>
              <a:round/>
            </a:ln>
            <a:effectLst/>
          </c:spPr>
          <c:invertIfNegative val="0"/>
          <c:dLbls>
            <c:numFmt formatCode="#,##0" sourceLinked="0"/>
            <c:txPr>
              <a:bodyPr/>
              <a:lstStyle/>
              <a:p>
                <a:pPr>
                  <a:defRPr b="0" i="0" strike="noStrike" sz="1300" u="none">
                    <a:solidFill>
                      <a:srgbClr val="23302A"/>
                    </a:solidFill>
                    <a:latin typeface="Georgia"/>
                  </a:defRPr>
                </a:pPr>
              </a:p>
            </c:txPr>
            <c:showLegendKey val="0"/>
            <c:showVal val="0"/>
            <c:showCatName val="0"/>
            <c:showSerName val="0"/>
            <c:showPercent val="0"/>
            <c:showBubbleSize val="0"/>
            <c:showLeaderLines val="0"/>
          </c:dLbls>
          <c:marker>
            <c:symbol val="circle"/>
            <c:size val="7"/>
            <c:spPr>
              <a:solidFill>
                <a:srgbClr val="1D4732"/>
              </a:solidFill>
              <a:ln w="9525" cap="flat">
                <a:solidFill>
                  <a:srgbClr val="1D4732"/>
                </a:solidFill>
                <a:prstDash val="solid"/>
                <a:round/>
              </a:ln>
              <a:effectLst/>
            </c:spPr>
          </c:marker>
          <c:cat>
            <c:multiLvlStrRef>
              <c:f>Sheet1!$A$2:$A$7</c:f>
              <c:multiLvlStrCache>
                <c:ptCount val="6"/>
                <c:lvl>
                  <c:pt idx="0">
                    <c:v>Year 1</c:v>
                  </c:pt>
                  <c:pt idx="1">
                    <c:v>Year 2</c:v>
                  </c:pt>
                  <c:pt idx="2">
                    <c:v>Year 3</c:v>
                  </c:pt>
                  <c:pt idx="3">
                    <c:v>Year 4</c:v>
                  </c:pt>
                  <c:pt idx="4">
                    <c:v>Year 5</c:v>
                  </c:pt>
                  <c:pt idx="5">
                    <c:v>Year 6</c:v>
                  </c:pt>
                </c:lvl>
              </c:multiLvlStrCache>
            </c:multiLvlStrRef>
          </c:cat>
          <c:val>
            <c:numRef>
              <c:f>Sheet1!$B$2:$B$7</c:f>
              <c:numCache>
                <c:formatCode>General</c:formatCode>
                <c:ptCount val="6"/>
                <c:pt idx="0">
                  <c:v>60</c:v>
                </c:pt>
                <c:pt idx="1">
                  <c:v>85</c:v>
                </c:pt>
                <c:pt idx="2">
                  <c:v>100</c:v>
                </c:pt>
                <c:pt idx="3">
                  <c:v>112</c:v>
                </c:pt>
                <c:pt idx="4">
                  <c:v>120</c:v>
                </c:pt>
                <c:pt idx="5">
                  <c:v>124</c:v>
                </c:pt>
              </c:numCache>
            </c:numRef>
          </c:val>
          <c:smooth val="0"/>
        </c:ser>
        <c:ser>
          <c:idx val="1"/>
          <c:order val="1"/>
          <c:tx>
            <c:strRef>
              <c:f>Sheet1!$C$1</c:f>
              <c:strCache>
                <c:ptCount val="1"/>
                <c:pt idx="0">
                  <c:v>Resident satisfaction</c:v>
                </c:pt>
              </c:strCache>
            </c:strRef>
          </c:tx>
          <c:spPr>
            <a:solidFill>
              <a:srgbClr val="C2703D"/>
            </a:solidFill>
            <a:ln w="38100" cap="flat">
              <a:solidFill>
                <a:srgbClr val="C2703D"/>
              </a:solidFill>
              <a:prstDash val="solid"/>
              <a:round/>
            </a:ln>
            <a:effectLst/>
          </c:spPr>
          <c:invertIfNegative val="0"/>
          <c:dLbls>
            <c:numFmt formatCode="#,##0" sourceLinked="0"/>
            <c:txPr>
              <a:bodyPr/>
              <a:lstStyle/>
              <a:p>
                <a:pPr>
                  <a:defRPr b="0" i="0" strike="noStrike" sz="1300" u="none">
                    <a:solidFill>
                      <a:srgbClr val="23302A"/>
                    </a:solidFill>
                    <a:latin typeface="Georgia"/>
                  </a:defRPr>
                </a:pPr>
              </a:p>
            </c:txPr>
            <c:showLegendKey val="0"/>
            <c:showVal val="0"/>
            <c:showCatName val="0"/>
            <c:showSerName val="0"/>
            <c:showPercent val="0"/>
            <c:showBubbleSize val="0"/>
            <c:showLeaderLines val="0"/>
          </c:dLbls>
          <c:marker>
            <c:symbol val="circle"/>
            <c:size val="7"/>
            <c:spPr>
              <a:solidFill>
                <a:srgbClr val="C2703D"/>
              </a:solidFill>
              <a:ln w="9525" cap="flat">
                <a:solidFill>
                  <a:srgbClr val="C2703D"/>
                </a:solidFill>
                <a:prstDash val="solid"/>
                <a:round/>
              </a:ln>
              <a:effectLst/>
            </c:spPr>
          </c:marker>
          <c:cat>
            <c:multiLvlStrRef>
              <c:f>Sheet1!$A$2:$A$7</c:f>
              <c:multiLvlStrCache>
                <c:ptCount val="6"/>
                <c:lvl>
                  <c:pt idx="0">
                    <c:v>Year 1</c:v>
                  </c:pt>
                  <c:pt idx="1">
                    <c:v>Year 2</c:v>
                  </c:pt>
                  <c:pt idx="2">
                    <c:v>Year 3</c:v>
                  </c:pt>
                  <c:pt idx="3">
                    <c:v>Year 4</c:v>
                  </c:pt>
                  <c:pt idx="4">
                    <c:v>Year 5</c:v>
                  </c:pt>
                  <c:pt idx="5">
                    <c:v>Year 6</c:v>
                  </c:pt>
                </c:lvl>
              </c:multiLvlStrCache>
            </c:multiLvlStrRef>
          </c:cat>
          <c:val>
            <c:numRef>
              <c:f>Sheet1!$C$2:$C$7</c:f>
              <c:numCache>
                <c:formatCode>General</c:formatCode>
                <c:ptCount val="6"/>
                <c:pt idx="0">
                  <c:v>78</c:v>
                </c:pt>
                <c:pt idx="1">
                  <c:v>74</c:v>
                </c:pt>
                <c:pt idx="2">
                  <c:v>70</c:v>
                </c:pt>
                <c:pt idx="3">
                  <c:v>64</c:v>
                </c:pt>
                <c:pt idx="4">
                  <c:v>61</c:v>
                </c:pt>
                <c:pt idx="5">
                  <c:v>63</c:v>
                </c:pt>
              </c:numCache>
            </c:numRef>
          </c:val>
          <c:smooth val="0"/>
        </c:ser>
        <c:dLbls>
          <c:numFmt formatCode="#,##0" sourceLinked="0"/>
          <c:txPr>
            <a:bodyPr/>
            <a:lstStyle/>
            <a:p>
              <a:pPr>
                <a:defRPr b="0" i="0" strike="noStrike" sz="1300" u="none">
                  <a:solidFill>
                    <a:srgbClr val="23302A"/>
                  </a:solidFill>
                  <a:latin typeface="Georgia"/>
                </a:defRPr>
              </a:pPr>
            </a:p>
          </c:txPr>
          <c:showLegendKey val="0"/>
          <c:showVal val="0"/>
          <c:showCatName val="0"/>
          <c:showSerName val="0"/>
          <c:showPercent val="0"/>
          <c:showBubbleSize val="0"/>
          <c:showLeaderLines val="0"/>
        </c:dLbls>
        <c:marker val="1"/>
        <c:axId val="2094734554"/>
        <c:axId val="2094734552"/>
        <c:axId val="2094734556"/>
      </c:line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300" b="0" i="0" u="none" strike="noStrike">
                <a:solidFill>
                  <a:srgbClr val="6C7B70"/>
                </a:solidFill>
                <a:latin typeface="Georgia"/>
              </a:defRPr>
            </a:pPr>
            <a:endParaRPr lang="en-US"/>
          </a:p>
        </c:txPr>
        <c:crossAx val="2094734552"/>
        <c:crosses val="autoZero"/>
        <c:auto val="1"/>
        <c:lblAlgn val="ctr"/>
        <c:noMultiLvlLbl val="1"/>
      </c:catAx>
      <c:valAx>
        <c:axId val="2094734552"/>
        <c:scaling>
          <c:orientation val="minMax"/>
        </c:scaling>
        <c:delete val="0"/>
        <c:axPos val="l"/>
        <c:majorGridlines>
          <c:spPr>
            <a:ln w="12700" cap="flat">
              <a:solidFill>
                <a:srgbClr val="D8E4DB"/>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300" b="0" i="0" u="none" strike="noStrike">
                <a:solidFill>
                  <a:srgbClr val="6C7B70"/>
                </a:solidFill>
                <a:latin typeface="Georgia"/>
              </a:defRPr>
            </a:pPr>
            <a:endParaRPr lang="en-US"/>
          </a:p>
        </c:txPr>
        <c:crossAx val="2094734554"/>
        <c:crosses val="autoZero"/>
        <c:crossBetween val="between"/>
      </c:valAx>
      <c:spPr>
        <a:noFill/>
        <a:ln w="12700" cap="flat">
          <a:solidFill>
            <a:srgbClr val="FFFFFF"/>
          </a:solidFill>
        </a:ln>
        <a:effectLst/>
      </c:spPr>
    </c:plotArea>
    <c:legend>
      <c:legendPos val="b"/>
      <c:overlay val="0"/>
      <c:txPr>
        <a:bodyPr/>
        <a:lstStyle/>
        <a:p>
          <a:pPr>
            <a:defRPr sz="1400">
              <a:solidFill>
                <a:srgbClr val="23302A"/>
              </a:solidFill>
              <a:latin typeface="Georgia"/>
              <a:cs typeface="Georgia"/>
            </a:defRPr>
          </a:pPr>
          <a:endParaRPr lang="en-US"/>
        </a:p>
      </c:txPr>
    </c:legend>
    <c:plotVisOnly val="1"/>
    <c:dispBlanksAs val="span"/>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_rels/notesSlide3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1.xml"/>
		</Relationships>
</file>

<file path=ppt/notesSlides/_rels/notesSlide3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2.xml"/>
		</Relationships>
</file>

<file path=ppt/notesSlides/_rels/notesSlide3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3.xml"/>
		</Relationships>
</file>

<file path=ppt/notesSlides/_rels/notesSlide3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4.xml"/>
		</Relationships>
</file>

<file path=ppt/notesSlides/_rels/notesSlide3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5.xml"/>
		</Relationships>
</file>

<file path=ppt/notesSlides/_rels/notesSlide3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6.xml"/>
		</Relationships>
</file>

<file path=ppt/notesSlides/_rels/notesSlide3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7.xml"/>
		</Relationships>
</file>

<file path=ppt/notesSlides/_rels/notesSlide3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8.xml"/>
		</Relationships>
</file>

<file path=ppt/notesSlides/_rels/notesSlide3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9.xml"/>
		</Relationships>
</file>

<file path=ppt/notesSlides/_rels/notesSlide4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0.xml"/>
		</Relationships>
</file>

<file path=ppt/notesSlides/_rels/notesSlide4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1.xml"/>
		</Relationships>
</file>

<file path=ppt/notesSlides/_rels/notesSlide4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2.xml"/>
		</Relationships>
</file>

<file path=ppt/notesSlides/_rels/notesSlide4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3.xml"/>
		</Relationships>
</file>

<file path=ppt/notesSlides/_rels/notesSlide4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4.xml"/>
		</Relationships>
</file>

<file path=ppt/notesSlides/_rels/notesSlide4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5.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by asking the class to name a place they have seen change because of tourism. Keep two or three of those examples on the board; you will return to them when you reach carrying capacity and overtourism. Make clear from the first minute that this module is about deciding, not describing.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Confirm the assessment weights against your own programme regulations before the first session. Mention that the project runs the whole semester, so the choice of destination in week two matters more than students expect.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verb corresponds to a piece of assessment. Explain and analyse are examined in writing; apply and design are assessed in the project; compare appears in the debate; present is assessed live in week twelve.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Point out the deliberate order. Students want to jump to solutions in week one; the module forces diagnosis first, because most failed destination plans are well-designed answers to the wrong question.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a local example. A trekking region may cross three municipalities, two protected areas and one national boundary; nobody has authority over the whole visitor experience, which is precisely why plans fail at the seams.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Two points to draw out. First, the 2019 peak of about 1.46 billion arrivals was recovered within five years of the pandemic, so the pause changed nothing structural. Second, arrivals are concentrated: a small number of destinations absorb a very large share.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Stress that the definition covers all tourism, not a niche product. Mass tourism can be made more sustainable; small-scale tourism can be deeply unsustainable if it sits in a fragile place. Scale is not the same as impact.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Tourism is explicitly named in targets under Goals 8, 12 and 14 of the 2030 Agenda. Warn students about SDG decoration: strategies that print seventeen coloured squares and then measure none of them.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useful classroom exercise: ask the group to set a daily capacity for a named local site, then ask each student to justify the figure. The disagreement is the teaching point, and it is exactly the argument a council has.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Criticisms worth mentioning: the model is descriptive rather than predictive, the stages are hard to identify until they have passed, and a destination can hold several life cycles at once in different neighbourhoods.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figure comes from joint UNWTO and International Transport Forum research cited in the Glasgow Declaration. The important consequence for planners: a destination that counts only on-site emissions is measuring the smallest part of its footprint.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Doxey published the irridex in 1975. Its value is not the four neat labels but the direction of travel: once a community reaches antagonism, technical measures alone rarely recover trust, and the politics turns against the sector.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a concrete leakage chain: an all-inclusive package booked abroad, flown on a foreign carrier, staying in a foreign-owned hotel importing most of its food. Ask the class to estimate what share of the price ever reaches the destination.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Push back on the word itself. It describes a symptom and blames the visitor. A destination with the same annual numbers spread across the year and across three valleys would not be described this way.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ETIS was developed by the European Commission as a free toolkit; GSTC criteria are the global baseline used by most certification schemes. Both are on the Virtual Campus. Ask students which six indicators they would defend in front of a council.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Sequence the story: a 2014 freeze on new licences, the PEUAT zoning plan in 2017, then the 2024 decision by Mayor Collboni not to renew any tourist-flat licence after November 2028, upheld by the Constitutional Court in March 2025. The measure is aimed at housing, not at visitor numbers.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Expect the group to divide between those who see the licence decision as courageous and those who see it as an attack on property rights. Insist that both sides quantify: how many flats, how many homes recovered, how many jobs affected.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Emphasise that steps three and four are usually collapsed in practice: destinations adopt a measure first and write the vision afterwards to justify it. Ask students to spot this in any real strategy document they read.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fourth question is the one students forget. Two thirds of the obstacles in a destination plan are institutional rather than technical, and they are visible during diagnosis if anyone bothers to map authority.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three-zone model comes from protected area practice and transfers well to coasts, historic centres and mountain valleys. Ask students where the gateway of their chosen destination is, and who currently owns that land.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LAC emerged in United States wilderness management in the mid-1980s and sits behind most modern visitor frameworks, including VERP and VIM. Its real innovation is pre-agreeing the response, which removes the political argument from the worst possible moment.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the Venice access fee and the Machu Picchu timed-circuit system as contrasting examples: one is a charge, the other is a hard capacity limit. Ask which is easier to enforce and which is more politically acceptable.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good discussion: a new access road to a mountain village raises arrivals within one season, but the water system, the waste collection and the parking were sized for the old volume. Who pays, and when was that decision actually taken?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Mapping is not consultation. Ask students who in their chosen destination has power but no interest today, and what would move them into the top-right box: usually a court case, an election or a headline.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this table as the template for the assessed project. Students who can fill all five rows for three measures have essentially written the core of their plan.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who funds the DMO in the students' own region, because the funding source predicts the behaviour. An organisation paid by members will not restrict its members without external pressure.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Barcelona is the obvious illustration: the 2014 licence freeze mattered far less than the inspection programme that followed, which closed thousands of unlicensed flats. Rules and inspectors are a single instrument.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Raise the equity question directly. A fee that prices out a domestic day visitor while leaving a luxury traveller unaffected has redistributed access, not reduced pressure. Students should say who they are willing to exclude.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difference between GSTC-recognised standards and GSTC-accredited certification bodies; students confuse the two constantly and the distinction appears in the examination.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Homestay networks are the obvious example in this region. Have students trace where a guest's payment goes over one night and how much of the decision-making sits inside the village.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interesting mechanism is not the label but the assessment. To be certified a municipality must gather indicator data, write an action plan and repeat the exercise every three years, which is destination planning arriving through the back door.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Assign the sides rather than letting students choose. Arguing the position you disagree with is the fastest way to find the weak points in your own, and it is exactly the skill the presentation assessment rewards.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Always pair an economic indicator with a social or environmental one on the same chart. A dashboard of revenue measures alone will keep reporting success right up to the point where the community stops cooperating.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Declaration is led by UN Tourism with the Travel Foundation under the One Planet Sustainable Tourism Programme. Ask students what a landlocked mountain destination can realistically do about aviation emissions it does not control.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Bring two real destination brochures to class and have students underline every unverifiable claim. It takes four minutes and it changes how they write their own project summaries.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connects the module to the communication competences in the programme. Run a five-minute drill: each student states their recommendation in one sentence, then defends it against a single hostile question from the room.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model is unusual on three counts: residents keep property and resource-use rights inside a protected area, the managing body is a trust rather than a government department, and it receives no regular state funding, so it depends on permit income. Ask the class what happens to conservation work in a season when arrivals collapse.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Insist on a real place with a real boundary. Invented destinations produce plans that cannot be wrong, and therefore cannot be assessed. Approve each group's choice in week two before they begin the diagnosis.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by returning to the places students named in the first session. Ask which of the six ideas would have changed what happened there, and who would have had to act.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Also on the Virtual Campus: Hall's Tourism Planning: Policies, Processes and Relationships for the governance chapters, the European Commission's ETIS toolkit for the indicator work, and the NTNC pages on the Annapurna Conservation Area for the third case study. Links were checked in September 2026.</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chart" Target="/ppt/charts/chart1.xml"/><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chart" Target="/ppt/charts/chart2.xml"/><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chart" Target="/ppt/charts/chart3.xml"/><Relationship Id="rId2" Type="http://schemas.openxmlformats.org/officeDocument/2006/relationships/slideLayout" Target="../slideLayouts/slideLayout1.xml"/><Relationship Id="rId3"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D4732"/>
        </a:solidFill>
      </p:bgPr>
    </p:bg>
    <p:spTree>
      <p:nvGrpSpPr>
        <p:cNvPr id="1" name=""/>
        <p:cNvGrpSpPr/>
        <p:nvPr/>
      </p:nvGrpSpPr>
      <p:grpSpPr>
        <a:xfrm>
          <a:off x="0" y="0"/>
          <a:ext cx="0" cy="0"/>
          <a:chOff x="0" y="0"/>
          <a:chExt cx="0" cy="0"/>
        </a:xfrm>
      </p:grpSpPr>
      <p:sp>
        <p:nvSpPr>
          <p:cNvPr id="2" name="Shape 0"/>
          <p:cNvSpPr/>
          <p:nvPr/>
        </p:nvSpPr>
        <p:spPr>
          <a:xfrm>
            <a:off x="640080" y="1325880"/>
            <a:ext cx="256032" cy="256032"/>
          </a:xfrm>
          <a:prstGeom prst="roundRect">
            <a:avLst>
              <a:gd name="adj" fmla="val 21429"/>
            </a:avLst>
          </a:prstGeom>
          <a:solidFill>
            <a:srgbClr val="C2703D"/>
          </a:solidFill>
          <a:ln w="12700">
            <a:solidFill>
              <a:srgbClr val="C2703D"/>
            </a:solidFill>
            <a:prstDash val="solid"/>
          </a:ln>
        </p:spPr>
      </p:sp>
      <p:sp>
        <p:nvSpPr>
          <p:cNvPr id="3" name="Text 1"/>
          <p:cNvSpPr txBox="1"/>
          <p:nvPr/>
        </p:nvSpPr>
        <p:spPr>
          <a:xfrm>
            <a:off x="1097280" y="1280160"/>
            <a:ext cx="9144000" cy="365760"/>
          </a:xfrm>
          <a:prstGeom prst="rect">
            <a:avLst/>
          </a:prstGeom>
          <a:noFill/>
          <a:ln/>
        </p:spPr>
        <p:txBody>
          <a:bodyPr wrap="square" lIns="0" tIns="0" rIns="0" bIns="0" rtlCol="0" anchor="ctr"/>
          <a:lstStyle/>
          <a:p>
            <a:pPr indent="0" marL="0">
              <a:buNone/>
            </a:pPr>
            <a:r>
              <a:rPr lang="en-US" sz="1400" b="1" spc="220" kern="0" dirty="0">
                <a:solidFill>
                  <a:srgbClr val="C2703D"/>
                </a:solidFill>
                <a:latin typeface="Georgia" pitchFamily="34" charset="0"/>
                <a:ea typeface="Georgia" pitchFamily="34" charset="-122"/>
                <a:cs typeface="Georgia" pitchFamily="34" charset="-120"/>
              </a:rPr>
              <a:t>BACHELOR IN TOURISM, TRAVEL AND BUSINESS MANAGEMENT</a:t>
            </a:r>
            <a:endParaRPr lang="en-US" sz="1400" dirty="0"/>
          </a:p>
        </p:txBody>
      </p:sp>
      <p:sp>
        <p:nvSpPr>
          <p:cNvPr id="4" name="Text 2"/>
          <p:cNvSpPr txBox="1"/>
          <p:nvPr/>
        </p:nvSpPr>
        <p:spPr>
          <a:xfrm>
            <a:off x="640080" y="1783080"/>
            <a:ext cx="10607040" cy="1463040"/>
          </a:xfrm>
          <a:prstGeom prst="rect">
            <a:avLst/>
          </a:prstGeom>
          <a:noFill/>
          <a:ln/>
        </p:spPr>
        <p:txBody>
          <a:bodyPr wrap="square" lIns="0" tIns="0" rIns="0" bIns="0" rtlCol="0" anchor="ctr"/>
          <a:lstStyle/>
          <a:p>
            <a:pPr indent="0" marL="0">
              <a:lnSpc>
                <a:spcPct val="105000"/>
              </a:lnSpc>
              <a:buNone/>
            </a:pPr>
            <a:r>
              <a:rPr lang="en-US" sz="4000" b="1" dirty="0">
                <a:solidFill>
                  <a:srgbClr val="FFFFFF"/>
                </a:solidFill>
                <a:latin typeface="Georgia" pitchFamily="34" charset="0"/>
                <a:ea typeface="Georgia" pitchFamily="34" charset="-122"/>
                <a:cs typeface="Georgia" pitchFamily="34" charset="-120"/>
              </a:rPr>
              <a:t>Planning and Management of Sustainable Tourism Spaces</a:t>
            </a:r>
            <a:endParaRPr lang="en-US" sz="4000" dirty="0"/>
          </a:p>
        </p:txBody>
      </p:sp>
      <p:sp>
        <p:nvSpPr>
          <p:cNvPr id="5" name="Text 3"/>
          <p:cNvSpPr txBox="1"/>
          <p:nvPr/>
        </p:nvSpPr>
        <p:spPr>
          <a:xfrm>
            <a:off x="640080" y="3291840"/>
            <a:ext cx="10607040" cy="457200"/>
          </a:xfrm>
          <a:prstGeom prst="rect">
            <a:avLst/>
          </a:prstGeom>
          <a:noFill/>
          <a:ln/>
        </p:spPr>
        <p:txBody>
          <a:bodyPr wrap="square" lIns="0" tIns="0" rIns="0" bIns="0" rtlCol="0" anchor="ctr"/>
          <a:lstStyle/>
          <a:p>
            <a:pPr indent="0" marL="0">
              <a:buNone/>
            </a:pPr>
            <a:r>
              <a:rPr lang="en-US" sz="2200" i="1" dirty="0">
                <a:solidFill>
                  <a:srgbClr val="EFD3BC"/>
                </a:solidFill>
                <a:latin typeface="Georgia" pitchFamily="34" charset="0"/>
                <a:ea typeface="Georgia" pitchFamily="34" charset="-122"/>
                <a:cs typeface="Georgia" pitchFamily="34" charset="-120"/>
              </a:rPr>
              <a:t>Planning, developing and governing destinations responsibly</a:t>
            </a:r>
            <a:endParaRPr lang="en-US" sz="2200" dirty="0"/>
          </a:p>
        </p:txBody>
      </p:sp>
      <p:sp>
        <p:nvSpPr>
          <p:cNvPr id="6" name="Shape 4"/>
          <p:cNvSpPr/>
          <p:nvPr/>
        </p:nvSpPr>
        <p:spPr>
          <a:xfrm>
            <a:off x="640080" y="4023360"/>
            <a:ext cx="3454298" cy="1325880"/>
          </a:xfrm>
          <a:prstGeom prst="roundRect">
            <a:avLst>
              <a:gd name="adj" fmla="val 6897"/>
            </a:avLst>
          </a:prstGeom>
          <a:solidFill>
            <a:srgbClr val="2A5A43"/>
          </a:solidFill>
          <a:ln w="12700">
            <a:solidFill>
              <a:srgbClr val="2A5A43"/>
            </a:solidFill>
            <a:prstDash val="solid"/>
          </a:ln>
          <a:effectLst>
            <a:outerShdw sx="100000" sy="100000" kx="0" ky="0" algn="bl" rotWithShape="0" blurRad="177800" dist="25400" dir="5400000">
              <a:srgbClr val="0B2426">
                <a:alpha val="10000"/>
              </a:srgbClr>
            </a:outerShdw>
          </a:effectLst>
        </p:spPr>
      </p:sp>
      <p:sp>
        <p:nvSpPr>
          <p:cNvPr id="7" name="Text 5"/>
          <p:cNvSpPr txBox="1"/>
          <p:nvPr/>
        </p:nvSpPr>
        <p:spPr>
          <a:xfrm>
            <a:off x="822960" y="4206240"/>
            <a:ext cx="3088538" cy="636422"/>
          </a:xfrm>
          <a:prstGeom prst="rect">
            <a:avLst/>
          </a:prstGeom>
          <a:noFill/>
          <a:ln/>
        </p:spPr>
        <p:txBody>
          <a:bodyPr wrap="square" lIns="0" tIns="0" rIns="0" bIns="0" rtlCol="0" anchor="ctr"/>
          <a:lstStyle/>
          <a:p>
            <a:pPr algn="ctr" indent="0" marL="0">
              <a:buNone/>
            </a:pPr>
            <a:r>
              <a:rPr lang="en-US" sz="3000" b="1" dirty="0">
                <a:solidFill>
                  <a:srgbClr val="FFFFFF"/>
                </a:solidFill>
                <a:latin typeface="Georgia" pitchFamily="34" charset="0"/>
                <a:ea typeface="Georgia" pitchFamily="34" charset="-122"/>
                <a:cs typeface="Georgia" pitchFamily="34" charset="-120"/>
              </a:rPr>
              <a:t>6 ECTS</a:t>
            </a:r>
            <a:endParaRPr lang="en-US" sz="3000" dirty="0"/>
          </a:p>
        </p:txBody>
      </p:sp>
      <p:sp>
        <p:nvSpPr>
          <p:cNvPr id="8" name="Text 6"/>
          <p:cNvSpPr txBox="1"/>
          <p:nvPr/>
        </p:nvSpPr>
        <p:spPr>
          <a:xfrm>
            <a:off x="822960" y="4806086"/>
            <a:ext cx="3088538" cy="337414"/>
          </a:xfrm>
          <a:prstGeom prst="rect">
            <a:avLst/>
          </a:prstGeom>
          <a:noFill/>
          <a:ln/>
        </p:spPr>
        <p:txBody>
          <a:bodyPr wrap="square" lIns="0" tIns="0" rIns="0" bIns="0" rtlCol="0" anchor="t"/>
          <a:lstStyle/>
          <a:p>
            <a:pPr algn="ctr" indent="0" marL="0">
              <a:buNone/>
            </a:pPr>
            <a:r>
              <a:rPr lang="en-US" sz="1500" dirty="0">
                <a:solidFill>
                  <a:srgbClr val="EFD3BC"/>
                </a:solidFill>
                <a:latin typeface="Georgia" pitchFamily="34" charset="0"/>
                <a:ea typeface="Georgia" pitchFamily="34" charset="-122"/>
                <a:cs typeface="Georgia" pitchFamily="34" charset="-120"/>
              </a:rPr>
              <a:t>Onsite delivery</a:t>
            </a:r>
            <a:endParaRPr lang="en-US" sz="1500" dirty="0"/>
          </a:p>
        </p:txBody>
      </p:sp>
      <p:sp>
        <p:nvSpPr>
          <p:cNvPr id="9" name="Shape 7"/>
          <p:cNvSpPr/>
          <p:nvPr/>
        </p:nvSpPr>
        <p:spPr>
          <a:xfrm>
            <a:off x="4368698" y="4023360"/>
            <a:ext cx="3454298" cy="1325880"/>
          </a:xfrm>
          <a:prstGeom prst="roundRect">
            <a:avLst>
              <a:gd name="adj" fmla="val 6897"/>
            </a:avLst>
          </a:prstGeom>
          <a:solidFill>
            <a:srgbClr val="2A5A43"/>
          </a:solidFill>
          <a:ln w="12700">
            <a:solidFill>
              <a:srgbClr val="2A5A43"/>
            </a:solidFill>
            <a:prstDash val="solid"/>
          </a:ln>
          <a:effectLst>
            <a:outerShdw sx="100000" sy="100000" kx="0" ky="0" algn="bl" rotWithShape="0" blurRad="177800" dist="25400" dir="5400000">
              <a:srgbClr val="0B2426">
                <a:alpha val="10000"/>
              </a:srgbClr>
            </a:outerShdw>
          </a:effectLst>
        </p:spPr>
      </p:sp>
      <p:sp>
        <p:nvSpPr>
          <p:cNvPr id="10" name="Text 8"/>
          <p:cNvSpPr txBox="1"/>
          <p:nvPr/>
        </p:nvSpPr>
        <p:spPr>
          <a:xfrm>
            <a:off x="4551578" y="4206240"/>
            <a:ext cx="3088538" cy="636422"/>
          </a:xfrm>
          <a:prstGeom prst="rect">
            <a:avLst/>
          </a:prstGeom>
          <a:noFill/>
          <a:ln/>
        </p:spPr>
        <p:txBody>
          <a:bodyPr wrap="square" lIns="0" tIns="0" rIns="0" bIns="0" rtlCol="0" anchor="ctr"/>
          <a:lstStyle/>
          <a:p>
            <a:pPr algn="ctr" indent="0" marL="0">
              <a:buNone/>
            </a:pPr>
            <a:r>
              <a:rPr lang="en-US" sz="3000" b="1" dirty="0">
                <a:solidFill>
                  <a:srgbClr val="FFFFFF"/>
                </a:solidFill>
                <a:latin typeface="Georgia" pitchFamily="34" charset="0"/>
                <a:ea typeface="Georgia" pitchFamily="34" charset="-122"/>
                <a:cs typeface="Georgia" pitchFamily="34" charset="-120"/>
              </a:rPr>
              <a:t>5 Parts</a:t>
            </a:r>
            <a:endParaRPr lang="en-US" sz="3000" dirty="0"/>
          </a:p>
        </p:txBody>
      </p:sp>
      <p:sp>
        <p:nvSpPr>
          <p:cNvPr id="11" name="Text 9"/>
          <p:cNvSpPr txBox="1"/>
          <p:nvPr/>
        </p:nvSpPr>
        <p:spPr>
          <a:xfrm>
            <a:off x="4551578" y="4806086"/>
            <a:ext cx="3088538" cy="337414"/>
          </a:xfrm>
          <a:prstGeom prst="rect">
            <a:avLst/>
          </a:prstGeom>
          <a:noFill/>
          <a:ln/>
        </p:spPr>
        <p:txBody>
          <a:bodyPr wrap="square" lIns="0" tIns="0" rIns="0" bIns="0" rtlCol="0" anchor="t"/>
          <a:lstStyle/>
          <a:p>
            <a:pPr algn="ctr" indent="0" marL="0">
              <a:buNone/>
            </a:pPr>
            <a:r>
              <a:rPr lang="en-US" sz="1500" dirty="0">
                <a:solidFill>
                  <a:srgbClr val="EFD3BC"/>
                </a:solidFill>
                <a:latin typeface="Georgia" pitchFamily="34" charset="0"/>
                <a:ea typeface="Georgia" pitchFamily="34" charset="-122"/>
                <a:cs typeface="Georgia" pitchFamily="34" charset="-120"/>
              </a:rPr>
              <a:t>Concepts to delivery</a:t>
            </a:r>
            <a:endParaRPr lang="en-US" sz="1500" dirty="0"/>
          </a:p>
        </p:txBody>
      </p:sp>
      <p:sp>
        <p:nvSpPr>
          <p:cNvPr id="12" name="Shape 10"/>
          <p:cNvSpPr/>
          <p:nvPr/>
        </p:nvSpPr>
        <p:spPr>
          <a:xfrm>
            <a:off x="8097317" y="4023360"/>
            <a:ext cx="3454298" cy="1325880"/>
          </a:xfrm>
          <a:prstGeom prst="roundRect">
            <a:avLst>
              <a:gd name="adj" fmla="val 6897"/>
            </a:avLst>
          </a:prstGeom>
          <a:solidFill>
            <a:srgbClr val="2A5A43"/>
          </a:solidFill>
          <a:ln w="12700">
            <a:solidFill>
              <a:srgbClr val="2A5A43"/>
            </a:solidFill>
            <a:prstDash val="solid"/>
          </a:ln>
          <a:effectLst>
            <a:outerShdw sx="100000" sy="100000" kx="0" ky="0" algn="bl" rotWithShape="0" blurRad="177800" dist="25400" dir="5400000">
              <a:srgbClr val="0B2426">
                <a:alpha val="10000"/>
              </a:srgbClr>
            </a:outerShdw>
          </a:effectLst>
        </p:spPr>
      </p:sp>
      <p:sp>
        <p:nvSpPr>
          <p:cNvPr id="13" name="Text 11"/>
          <p:cNvSpPr txBox="1"/>
          <p:nvPr/>
        </p:nvSpPr>
        <p:spPr>
          <a:xfrm>
            <a:off x="8280197" y="4206240"/>
            <a:ext cx="3088538" cy="636422"/>
          </a:xfrm>
          <a:prstGeom prst="rect">
            <a:avLst/>
          </a:prstGeom>
          <a:noFill/>
          <a:ln/>
        </p:spPr>
        <p:txBody>
          <a:bodyPr wrap="square" lIns="0" tIns="0" rIns="0" bIns="0" rtlCol="0" anchor="ctr"/>
          <a:lstStyle/>
          <a:p>
            <a:pPr algn="ctr" indent="0" marL="0">
              <a:buNone/>
            </a:pPr>
            <a:r>
              <a:rPr lang="en-US" sz="3000" b="1" dirty="0">
                <a:solidFill>
                  <a:srgbClr val="FFFFFF"/>
                </a:solidFill>
                <a:latin typeface="Georgia" pitchFamily="34" charset="0"/>
                <a:ea typeface="Georgia" pitchFamily="34" charset="-122"/>
                <a:cs typeface="Georgia" pitchFamily="34" charset="-120"/>
              </a:rPr>
              <a:t>3 Cases</a:t>
            </a:r>
            <a:endParaRPr lang="en-US" sz="3000" dirty="0"/>
          </a:p>
        </p:txBody>
      </p:sp>
      <p:sp>
        <p:nvSpPr>
          <p:cNvPr id="14" name="Text 12"/>
          <p:cNvSpPr txBox="1"/>
          <p:nvPr/>
        </p:nvSpPr>
        <p:spPr>
          <a:xfrm>
            <a:off x="8280197" y="4806086"/>
            <a:ext cx="3088538" cy="337414"/>
          </a:xfrm>
          <a:prstGeom prst="rect">
            <a:avLst/>
          </a:prstGeom>
          <a:noFill/>
          <a:ln/>
        </p:spPr>
        <p:txBody>
          <a:bodyPr wrap="square" lIns="0" tIns="0" rIns="0" bIns="0" rtlCol="0" anchor="t"/>
          <a:lstStyle/>
          <a:p>
            <a:pPr algn="ctr" indent="0" marL="0">
              <a:buNone/>
            </a:pPr>
            <a:r>
              <a:rPr lang="en-US" sz="1500" dirty="0">
                <a:solidFill>
                  <a:srgbClr val="EFD3BC"/>
                </a:solidFill>
                <a:latin typeface="Georgia" pitchFamily="34" charset="0"/>
                <a:ea typeface="Georgia" pitchFamily="34" charset="-122"/>
                <a:cs typeface="Georgia" pitchFamily="34" charset="-120"/>
              </a:rPr>
              <a:t>Barcelona, Slovenia, Annapurna</a:t>
            </a:r>
            <a:endParaRPr lang="en-US" sz="1500" dirty="0"/>
          </a:p>
        </p:txBody>
      </p:sp>
      <p:sp>
        <p:nvSpPr>
          <p:cNvPr id="15" name="Text 13"/>
          <p:cNvSpPr txBox="1"/>
          <p:nvPr/>
        </p:nvSpPr>
        <p:spPr>
          <a:xfrm>
            <a:off x="640080" y="5669280"/>
            <a:ext cx="10607040" cy="365760"/>
          </a:xfrm>
          <a:prstGeom prst="rect">
            <a:avLst/>
          </a:prstGeom>
          <a:noFill/>
          <a:ln/>
        </p:spPr>
        <p:txBody>
          <a:bodyPr wrap="square" lIns="0" tIns="0" rIns="0" bIns="0" rtlCol="0" anchor="ctr"/>
          <a:lstStyle/>
          <a:p>
            <a:pPr indent="0" marL="0">
              <a:buNone/>
            </a:pPr>
            <a:r>
              <a:rPr lang="en-US" sz="1500" dirty="0">
                <a:solidFill>
                  <a:srgbClr val="EFD3BC"/>
                </a:solidFill>
                <a:latin typeface="Georgia" pitchFamily="34" charset="0"/>
                <a:ea typeface="Georgia" pitchFamily="34" charset="-122"/>
                <a:cs typeface="Georgia" pitchFamily="34" charset="-120"/>
              </a:rPr>
              <a:t>Lecture series for undergraduate students  ·  Prepared by the module professor</a:t>
            </a:r>
            <a:endParaRPr lang="en-US" sz="15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Module at a glance</a:t>
            </a:r>
            <a:endParaRPr lang="en-US" sz="4000" dirty="0"/>
          </a:p>
        </p:txBody>
      </p:sp>
      <p:sp>
        <p:nvSpPr>
          <p:cNvPr id="4" name="Shape 2"/>
          <p:cNvSpPr/>
          <p:nvPr/>
        </p:nvSpPr>
        <p:spPr>
          <a:xfrm>
            <a:off x="640080" y="1554480"/>
            <a:ext cx="5318608" cy="2103120"/>
          </a:xfrm>
          <a:prstGeom prst="roundRect">
            <a:avLst>
              <a:gd name="adj" fmla="val 4348"/>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5" name="Text 3"/>
          <p:cNvSpPr txBox="1"/>
          <p:nvPr/>
        </p:nvSpPr>
        <p:spPr>
          <a:xfrm>
            <a:off x="896112" y="1792224"/>
            <a:ext cx="480654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CREDITS</a:t>
            </a:r>
            <a:endParaRPr lang="en-US" sz="1300" dirty="0"/>
          </a:p>
        </p:txBody>
      </p:sp>
      <p:sp>
        <p:nvSpPr>
          <p:cNvPr id="6" name="Text 4"/>
          <p:cNvSpPr txBox="1"/>
          <p:nvPr/>
        </p:nvSpPr>
        <p:spPr>
          <a:xfrm>
            <a:off x="896112" y="2139696"/>
            <a:ext cx="480654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6 ECTS</a:t>
            </a:r>
            <a:endParaRPr lang="en-US" sz="2000" dirty="0"/>
          </a:p>
        </p:txBody>
      </p:sp>
      <p:sp>
        <p:nvSpPr>
          <p:cNvPr id="7" name="Text 5"/>
          <p:cNvSpPr txBox="1"/>
          <p:nvPr/>
        </p:nvSpPr>
        <p:spPr>
          <a:xfrm>
            <a:off x="896112" y="2596896"/>
            <a:ext cx="4806544" cy="87782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Roughly 150 hours of total learning, about a third of it in the classroom.</a:t>
            </a:r>
            <a:endParaRPr lang="en-US" sz="2000" dirty="0"/>
          </a:p>
        </p:txBody>
      </p:sp>
      <p:sp>
        <p:nvSpPr>
          <p:cNvPr id="8" name="Shape 6"/>
          <p:cNvSpPr/>
          <p:nvPr/>
        </p:nvSpPr>
        <p:spPr>
          <a:xfrm>
            <a:off x="6233008" y="1554480"/>
            <a:ext cx="5318608" cy="2103120"/>
          </a:xfrm>
          <a:prstGeom prst="roundRect">
            <a:avLst>
              <a:gd name="adj" fmla="val 4348"/>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9" name="Text 7"/>
          <p:cNvSpPr txBox="1"/>
          <p:nvPr/>
        </p:nvSpPr>
        <p:spPr>
          <a:xfrm>
            <a:off x="6489040" y="1792224"/>
            <a:ext cx="480654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MODE</a:t>
            </a:r>
            <a:endParaRPr lang="en-US" sz="1300" dirty="0"/>
          </a:p>
        </p:txBody>
      </p:sp>
      <p:sp>
        <p:nvSpPr>
          <p:cNvPr id="10" name="Text 8"/>
          <p:cNvSpPr txBox="1"/>
          <p:nvPr/>
        </p:nvSpPr>
        <p:spPr>
          <a:xfrm>
            <a:off x="6489040" y="2139696"/>
            <a:ext cx="480654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Onsite</a:t>
            </a:r>
            <a:endParaRPr lang="en-US" sz="2000" dirty="0"/>
          </a:p>
        </p:txBody>
      </p:sp>
      <p:sp>
        <p:nvSpPr>
          <p:cNvPr id="11" name="Text 9"/>
          <p:cNvSpPr txBox="1"/>
          <p:nvPr/>
        </p:nvSpPr>
        <p:spPr>
          <a:xfrm>
            <a:off x="6489040" y="2596896"/>
            <a:ext cx="4806544" cy="87782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Lectures, studio-style plan work, debates and a fieldwork visit.</a:t>
            </a:r>
            <a:endParaRPr lang="en-US" sz="2000" dirty="0"/>
          </a:p>
        </p:txBody>
      </p:sp>
      <p:sp>
        <p:nvSpPr>
          <p:cNvPr id="12" name="Shape 10"/>
          <p:cNvSpPr/>
          <p:nvPr/>
        </p:nvSpPr>
        <p:spPr>
          <a:xfrm>
            <a:off x="640080" y="3886200"/>
            <a:ext cx="5318608" cy="2103120"/>
          </a:xfrm>
          <a:prstGeom prst="roundRect">
            <a:avLst>
              <a:gd name="adj" fmla="val 4348"/>
            </a:avLst>
          </a:prstGeom>
          <a:solidFill>
            <a:srgbClr val="FAF2E8"/>
          </a:solidFill>
          <a:ln w="12700">
            <a:solidFill>
              <a:srgbClr val="FAF2E8"/>
            </a:solidFill>
            <a:prstDash val="solid"/>
          </a:ln>
          <a:effectLst>
            <a:outerShdw sx="100000" sy="100000" kx="0" ky="0" algn="bl" rotWithShape="0" blurRad="177800" dist="25400" dir="5400000">
              <a:srgbClr val="0B2426">
                <a:alpha val="10000"/>
              </a:srgbClr>
            </a:outerShdw>
          </a:effectLst>
        </p:spPr>
      </p:sp>
      <p:sp>
        <p:nvSpPr>
          <p:cNvPr id="13" name="Text 11"/>
          <p:cNvSpPr txBox="1"/>
          <p:nvPr/>
        </p:nvSpPr>
        <p:spPr>
          <a:xfrm>
            <a:off x="896112" y="4123944"/>
            <a:ext cx="480654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PLATFORM</a:t>
            </a:r>
            <a:endParaRPr lang="en-US" sz="1300" dirty="0"/>
          </a:p>
        </p:txBody>
      </p:sp>
      <p:sp>
        <p:nvSpPr>
          <p:cNvPr id="14" name="Text 12"/>
          <p:cNvSpPr txBox="1"/>
          <p:nvPr/>
        </p:nvSpPr>
        <p:spPr>
          <a:xfrm>
            <a:off x="896112" y="4471416"/>
            <a:ext cx="480654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Virtual Campus</a:t>
            </a:r>
            <a:endParaRPr lang="en-US" sz="2000" dirty="0"/>
          </a:p>
        </p:txBody>
      </p:sp>
      <p:sp>
        <p:nvSpPr>
          <p:cNvPr id="15" name="Text 13"/>
          <p:cNvSpPr txBox="1"/>
          <p:nvPr/>
        </p:nvSpPr>
        <p:spPr>
          <a:xfrm>
            <a:off x="896112" y="4928616"/>
            <a:ext cx="4806544" cy="87782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Readings, templates, assignment submission and the discussion forum.</a:t>
            </a:r>
            <a:endParaRPr lang="en-US" sz="2000" dirty="0"/>
          </a:p>
        </p:txBody>
      </p:sp>
      <p:sp>
        <p:nvSpPr>
          <p:cNvPr id="16" name="Shape 14"/>
          <p:cNvSpPr/>
          <p:nvPr/>
        </p:nvSpPr>
        <p:spPr>
          <a:xfrm>
            <a:off x="6233008" y="3886200"/>
            <a:ext cx="5318608" cy="2103120"/>
          </a:xfrm>
          <a:prstGeom prst="roundRect">
            <a:avLst>
              <a:gd name="adj" fmla="val 4348"/>
            </a:avLst>
          </a:prstGeom>
          <a:solidFill>
            <a:srgbClr val="FAF2E8"/>
          </a:solidFill>
          <a:ln w="12700">
            <a:solidFill>
              <a:srgbClr val="FAF2E8"/>
            </a:solidFill>
            <a:prstDash val="solid"/>
          </a:ln>
          <a:effectLst>
            <a:outerShdw sx="100000" sy="100000" kx="0" ky="0" algn="bl" rotWithShape="0" blurRad="177800" dist="25400" dir="5400000">
              <a:srgbClr val="0B2426">
                <a:alpha val="10000"/>
              </a:srgbClr>
            </a:outerShdw>
          </a:effectLst>
        </p:spPr>
      </p:sp>
      <p:sp>
        <p:nvSpPr>
          <p:cNvPr id="17" name="Text 15"/>
          <p:cNvSpPr txBox="1"/>
          <p:nvPr/>
        </p:nvSpPr>
        <p:spPr>
          <a:xfrm>
            <a:off x="6489040" y="4123944"/>
            <a:ext cx="480654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ASSESSMENT</a:t>
            </a:r>
            <a:endParaRPr lang="en-US" sz="1300" dirty="0"/>
          </a:p>
        </p:txBody>
      </p:sp>
      <p:sp>
        <p:nvSpPr>
          <p:cNvPr id="18" name="Text 16"/>
          <p:cNvSpPr txBox="1"/>
          <p:nvPr/>
        </p:nvSpPr>
        <p:spPr>
          <a:xfrm>
            <a:off x="6489040" y="4471416"/>
            <a:ext cx="480654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Three components</a:t>
            </a:r>
            <a:endParaRPr lang="en-US" sz="2000" dirty="0"/>
          </a:p>
        </p:txBody>
      </p:sp>
      <p:sp>
        <p:nvSpPr>
          <p:cNvPr id="19" name="Text 17"/>
          <p:cNvSpPr txBox="1"/>
          <p:nvPr/>
        </p:nvSpPr>
        <p:spPr>
          <a:xfrm>
            <a:off x="6489040" y="4928616"/>
            <a:ext cx="4806544" cy="87782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Destination plan project 40 per cent, presentation and debate 20, examination 40.</a:t>
            </a:r>
            <a:endParaRPr lang="en-US" sz="2000" dirty="0"/>
          </a:p>
        </p:txBody>
      </p:sp>
      <p:sp>
        <p:nvSpPr>
          <p:cNvPr id="20" name="Text 18"/>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1" name="Text 19"/>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2</a:t>
            </a:r>
            <a:endParaRPr lang="en-US"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What you will be able to do</a:t>
            </a:r>
            <a:endParaRPr lang="en-US" sz="4000" dirty="0"/>
          </a:p>
        </p:txBody>
      </p:sp>
      <p:sp>
        <p:nvSpPr>
          <p:cNvPr id="4" name="Text 2"/>
          <p:cNvSpPr txBox="1"/>
          <p:nvPr/>
        </p:nvSpPr>
        <p:spPr>
          <a:xfrm>
            <a:off x="1024128" y="1115568"/>
            <a:ext cx="10527487" cy="365760"/>
          </a:xfrm>
          <a:prstGeom prst="rect">
            <a:avLst/>
          </a:prstGeom>
          <a:noFill/>
          <a:ln/>
        </p:spPr>
        <p:txBody>
          <a:bodyPr wrap="square" lIns="0" tIns="0" rIns="0" bIns="0" rtlCol="0" anchor="t"/>
          <a:lstStyle/>
          <a:p>
            <a:pPr algn="l" indent="0" marL="0">
              <a:buNone/>
            </a:pPr>
            <a:r>
              <a:rPr lang="en-US" sz="1600" i="1" dirty="0">
                <a:solidFill>
                  <a:srgbClr val="6C7B70"/>
                </a:solidFill>
                <a:latin typeface="Georgia" pitchFamily="34" charset="0"/>
                <a:ea typeface="Georgia" pitchFamily="34" charset="-122"/>
                <a:cs typeface="Georgia" pitchFamily="34" charset="-120"/>
              </a:rPr>
              <a:t>By the end of the module you should be able to:</a:t>
            </a:r>
            <a:endParaRPr lang="en-US" sz="1600" dirty="0"/>
          </a:p>
        </p:txBody>
      </p:sp>
      <p:sp>
        <p:nvSpPr>
          <p:cNvPr id="5" name="Shape 3"/>
          <p:cNvSpPr/>
          <p:nvPr/>
        </p:nvSpPr>
        <p:spPr>
          <a:xfrm>
            <a:off x="640080" y="1911096"/>
            <a:ext cx="457200" cy="457200"/>
          </a:xfrm>
          <a:prstGeom prst="ellipse">
            <a:avLst/>
          </a:prstGeom>
          <a:solidFill>
            <a:srgbClr val="1D4732"/>
          </a:solidFill>
          <a:ln w="12700">
            <a:solidFill>
              <a:srgbClr val="1D4732"/>
            </a:solidFill>
            <a:prstDash val="solid"/>
          </a:ln>
        </p:spPr>
      </p:sp>
      <p:sp>
        <p:nvSpPr>
          <p:cNvPr id="6" name="Text 4"/>
          <p:cNvSpPr txBox="1"/>
          <p:nvPr/>
        </p:nvSpPr>
        <p:spPr>
          <a:xfrm>
            <a:off x="640080" y="19110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7" name="Text 5"/>
          <p:cNvSpPr txBox="1"/>
          <p:nvPr/>
        </p:nvSpPr>
        <p:spPr>
          <a:xfrm>
            <a:off x="1298448" y="1874520"/>
            <a:ext cx="4553712" cy="12618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Explain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the principles of sustainable and responsible tourism.</a:t>
            </a:r>
            <a:endParaRPr lang="en-US" sz="2000" dirty="0"/>
          </a:p>
        </p:txBody>
      </p:sp>
      <p:sp>
        <p:nvSpPr>
          <p:cNvPr id="8" name="Shape 6"/>
          <p:cNvSpPr/>
          <p:nvPr/>
        </p:nvSpPr>
        <p:spPr>
          <a:xfrm>
            <a:off x="640080" y="3282696"/>
            <a:ext cx="457200" cy="457200"/>
          </a:xfrm>
          <a:prstGeom prst="ellipse">
            <a:avLst/>
          </a:prstGeom>
          <a:solidFill>
            <a:srgbClr val="1D4732"/>
          </a:solidFill>
          <a:ln w="12700">
            <a:solidFill>
              <a:srgbClr val="1D4732"/>
            </a:solidFill>
            <a:prstDash val="solid"/>
          </a:ln>
        </p:spPr>
      </p:sp>
      <p:sp>
        <p:nvSpPr>
          <p:cNvPr id="9" name="Text 7"/>
          <p:cNvSpPr txBox="1"/>
          <p:nvPr/>
        </p:nvSpPr>
        <p:spPr>
          <a:xfrm>
            <a:off x="640080" y="32826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10" name="Text 8"/>
          <p:cNvSpPr txBox="1"/>
          <p:nvPr/>
        </p:nvSpPr>
        <p:spPr>
          <a:xfrm>
            <a:off x="1298448" y="3246120"/>
            <a:ext cx="4553712" cy="12618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Analyse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environmental, social and economic impacts at destination level.</a:t>
            </a:r>
            <a:endParaRPr lang="en-US" sz="2000" dirty="0"/>
          </a:p>
        </p:txBody>
      </p:sp>
      <p:sp>
        <p:nvSpPr>
          <p:cNvPr id="11" name="Shape 9"/>
          <p:cNvSpPr/>
          <p:nvPr/>
        </p:nvSpPr>
        <p:spPr>
          <a:xfrm>
            <a:off x="640080" y="4654296"/>
            <a:ext cx="457200" cy="457200"/>
          </a:xfrm>
          <a:prstGeom prst="ellipse">
            <a:avLst/>
          </a:prstGeom>
          <a:solidFill>
            <a:srgbClr val="1D4732"/>
          </a:solidFill>
          <a:ln w="12700">
            <a:solidFill>
              <a:srgbClr val="1D4732"/>
            </a:solidFill>
            <a:prstDash val="solid"/>
          </a:ln>
        </p:spPr>
      </p:sp>
      <p:sp>
        <p:nvSpPr>
          <p:cNvPr id="12" name="Text 10"/>
          <p:cNvSpPr txBox="1"/>
          <p:nvPr/>
        </p:nvSpPr>
        <p:spPr>
          <a:xfrm>
            <a:off x="640080" y="46542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3" name="Text 11"/>
          <p:cNvSpPr txBox="1"/>
          <p:nvPr/>
        </p:nvSpPr>
        <p:spPr>
          <a:xfrm>
            <a:off x="1298448" y="4617720"/>
            <a:ext cx="4553712" cy="12618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Apply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zoning, carrying capacity and limits of acceptable change.</a:t>
            </a:r>
            <a:endParaRPr lang="en-US" sz="2000" dirty="0"/>
          </a:p>
        </p:txBody>
      </p:sp>
      <p:sp>
        <p:nvSpPr>
          <p:cNvPr id="14" name="Shape 12"/>
          <p:cNvSpPr/>
          <p:nvPr/>
        </p:nvSpPr>
        <p:spPr>
          <a:xfrm>
            <a:off x="6336792" y="1911096"/>
            <a:ext cx="457200" cy="457200"/>
          </a:xfrm>
          <a:prstGeom prst="ellipse">
            <a:avLst/>
          </a:prstGeom>
          <a:solidFill>
            <a:srgbClr val="1D4732"/>
          </a:solidFill>
          <a:ln w="12700">
            <a:solidFill>
              <a:srgbClr val="1D4732"/>
            </a:solidFill>
            <a:prstDash val="solid"/>
          </a:ln>
        </p:spPr>
      </p:sp>
      <p:sp>
        <p:nvSpPr>
          <p:cNvPr id="15" name="Text 13"/>
          <p:cNvSpPr txBox="1"/>
          <p:nvPr/>
        </p:nvSpPr>
        <p:spPr>
          <a:xfrm>
            <a:off x="6336792" y="19110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16" name="Text 14"/>
          <p:cNvSpPr txBox="1"/>
          <p:nvPr/>
        </p:nvSpPr>
        <p:spPr>
          <a:xfrm>
            <a:off x="6995160" y="1874520"/>
            <a:ext cx="4553712" cy="12618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Design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visitor management measures for a real tourism space.</a:t>
            </a:r>
            <a:endParaRPr lang="en-US" sz="2000" dirty="0"/>
          </a:p>
        </p:txBody>
      </p:sp>
      <p:sp>
        <p:nvSpPr>
          <p:cNvPr id="17" name="Shape 15"/>
          <p:cNvSpPr/>
          <p:nvPr/>
        </p:nvSpPr>
        <p:spPr>
          <a:xfrm>
            <a:off x="6336792" y="3282696"/>
            <a:ext cx="457200" cy="457200"/>
          </a:xfrm>
          <a:prstGeom prst="ellipse">
            <a:avLst/>
          </a:prstGeom>
          <a:solidFill>
            <a:srgbClr val="1D4732"/>
          </a:solidFill>
          <a:ln w="12700">
            <a:solidFill>
              <a:srgbClr val="1D4732"/>
            </a:solidFill>
            <a:prstDash val="solid"/>
          </a:ln>
        </p:spPr>
      </p:sp>
      <p:sp>
        <p:nvSpPr>
          <p:cNvPr id="18" name="Text 16"/>
          <p:cNvSpPr txBox="1"/>
          <p:nvPr/>
        </p:nvSpPr>
        <p:spPr>
          <a:xfrm>
            <a:off x="6336792" y="32826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19" name="Text 17"/>
          <p:cNvSpPr txBox="1"/>
          <p:nvPr/>
        </p:nvSpPr>
        <p:spPr>
          <a:xfrm>
            <a:off x="6995160" y="3246120"/>
            <a:ext cx="4553712" cy="12618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Compare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governance, regulation and certification instruments.</a:t>
            </a:r>
            <a:endParaRPr lang="en-US" sz="2000" dirty="0"/>
          </a:p>
        </p:txBody>
      </p:sp>
      <p:sp>
        <p:nvSpPr>
          <p:cNvPr id="20" name="Shape 18"/>
          <p:cNvSpPr/>
          <p:nvPr/>
        </p:nvSpPr>
        <p:spPr>
          <a:xfrm>
            <a:off x="6336792" y="4654296"/>
            <a:ext cx="457200" cy="457200"/>
          </a:xfrm>
          <a:prstGeom prst="ellipse">
            <a:avLst/>
          </a:prstGeom>
          <a:solidFill>
            <a:srgbClr val="1D4732"/>
          </a:solidFill>
          <a:ln w="12700">
            <a:solidFill>
              <a:srgbClr val="1D4732"/>
            </a:solidFill>
            <a:prstDash val="solid"/>
          </a:ln>
        </p:spPr>
      </p:sp>
      <p:sp>
        <p:nvSpPr>
          <p:cNvPr id="21" name="Text 19"/>
          <p:cNvSpPr txBox="1"/>
          <p:nvPr/>
        </p:nvSpPr>
        <p:spPr>
          <a:xfrm>
            <a:off x="6336792" y="46542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22" name="Text 20"/>
          <p:cNvSpPr txBox="1"/>
          <p:nvPr/>
        </p:nvSpPr>
        <p:spPr>
          <a:xfrm>
            <a:off x="6995160" y="4617720"/>
            <a:ext cx="4553712" cy="12618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Present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and defend a destination plan to a mixed audience.</a:t>
            </a:r>
            <a:endParaRPr lang="en-US" sz="2000" dirty="0"/>
          </a:p>
        </p:txBody>
      </p:sp>
      <p:sp>
        <p:nvSpPr>
          <p:cNvPr id="23" name="Text 21"/>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4" name="Text 22"/>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3</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How the module is structured</a:t>
            </a:r>
            <a:endParaRPr lang="en-US" sz="4000" dirty="0"/>
          </a:p>
        </p:txBody>
      </p:sp>
      <p:sp>
        <p:nvSpPr>
          <p:cNvPr id="4" name="Shape 2"/>
          <p:cNvSpPr/>
          <p:nvPr/>
        </p:nvSpPr>
        <p:spPr>
          <a:xfrm>
            <a:off x="640080" y="1517904"/>
            <a:ext cx="457200" cy="457200"/>
          </a:xfrm>
          <a:prstGeom prst="ellipse">
            <a:avLst/>
          </a:prstGeom>
          <a:solidFill>
            <a:srgbClr val="1D4732"/>
          </a:solidFill>
          <a:ln w="12700">
            <a:solidFill>
              <a:srgbClr val="1D4732"/>
            </a:solidFill>
            <a:prstDash val="solid"/>
          </a:ln>
        </p:spPr>
      </p:sp>
      <p:sp>
        <p:nvSpPr>
          <p:cNvPr id="5" name="Text 3"/>
          <p:cNvSpPr txBox="1"/>
          <p:nvPr/>
        </p:nvSpPr>
        <p:spPr>
          <a:xfrm>
            <a:off x="640080" y="1517904"/>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6" name="Text 4"/>
          <p:cNvSpPr txBox="1"/>
          <p:nvPr/>
        </p:nvSpPr>
        <p:spPr>
          <a:xfrm>
            <a:off x="1298448" y="1481328"/>
            <a:ext cx="10253167" cy="658368"/>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Foundations and concepts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slides 5 to 11</a:t>
            </a:r>
            <a:endParaRPr lang="en-US" sz="2000" dirty="0"/>
          </a:p>
        </p:txBody>
      </p:sp>
      <p:sp>
        <p:nvSpPr>
          <p:cNvPr id="7" name="Shape 5"/>
          <p:cNvSpPr/>
          <p:nvPr/>
        </p:nvSpPr>
        <p:spPr>
          <a:xfrm>
            <a:off x="640080" y="2286000"/>
            <a:ext cx="457200" cy="457200"/>
          </a:xfrm>
          <a:prstGeom prst="ellipse">
            <a:avLst/>
          </a:prstGeom>
          <a:solidFill>
            <a:srgbClr val="1D4732"/>
          </a:solidFill>
          <a:ln w="12700">
            <a:solidFill>
              <a:srgbClr val="1D4732"/>
            </a:solidFill>
            <a:prstDash val="solid"/>
          </a:ln>
        </p:spPr>
      </p:sp>
      <p:sp>
        <p:nvSpPr>
          <p:cNvPr id="8" name="Text 6"/>
          <p:cNvSpPr txBox="1"/>
          <p:nvPr/>
        </p:nvSpPr>
        <p:spPr>
          <a:xfrm>
            <a:off x="640080" y="2286000"/>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9" name="Text 7"/>
          <p:cNvSpPr txBox="1"/>
          <p:nvPr/>
        </p:nvSpPr>
        <p:spPr>
          <a:xfrm>
            <a:off x="1298448" y="2249424"/>
            <a:ext cx="10253167" cy="658368"/>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Impacts and their measurement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slides 12 to 19</a:t>
            </a:r>
            <a:endParaRPr lang="en-US" sz="2000" dirty="0"/>
          </a:p>
        </p:txBody>
      </p:sp>
      <p:sp>
        <p:nvSpPr>
          <p:cNvPr id="10" name="Shape 8"/>
          <p:cNvSpPr/>
          <p:nvPr/>
        </p:nvSpPr>
        <p:spPr>
          <a:xfrm>
            <a:off x="640080" y="3054096"/>
            <a:ext cx="457200" cy="457200"/>
          </a:xfrm>
          <a:prstGeom prst="ellipse">
            <a:avLst/>
          </a:prstGeom>
          <a:solidFill>
            <a:srgbClr val="1D4732"/>
          </a:solidFill>
          <a:ln w="12700">
            <a:solidFill>
              <a:srgbClr val="1D4732"/>
            </a:solidFill>
            <a:prstDash val="solid"/>
          </a:ln>
        </p:spPr>
      </p:sp>
      <p:sp>
        <p:nvSpPr>
          <p:cNvPr id="11" name="Text 9"/>
          <p:cNvSpPr txBox="1"/>
          <p:nvPr/>
        </p:nvSpPr>
        <p:spPr>
          <a:xfrm>
            <a:off x="640080" y="30540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2" name="Text 10"/>
          <p:cNvSpPr txBox="1"/>
          <p:nvPr/>
        </p:nvSpPr>
        <p:spPr>
          <a:xfrm>
            <a:off x="1298448" y="3017520"/>
            <a:ext cx="10253167" cy="658368"/>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Planning the space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slides 20 to 28</a:t>
            </a:r>
            <a:endParaRPr lang="en-US" sz="2000" dirty="0"/>
          </a:p>
        </p:txBody>
      </p:sp>
      <p:sp>
        <p:nvSpPr>
          <p:cNvPr id="13" name="Shape 11"/>
          <p:cNvSpPr/>
          <p:nvPr/>
        </p:nvSpPr>
        <p:spPr>
          <a:xfrm>
            <a:off x="640080" y="3822192"/>
            <a:ext cx="457200" cy="457200"/>
          </a:xfrm>
          <a:prstGeom prst="ellipse">
            <a:avLst/>
          </a:prstGeom>
          <a:solidFill>
            <a:srgbClr val="1D4732"/>
          </a:solidFill>
          <a:ln w="12700">
            <a:solidFill>
              <a:srgbClr val="1D4732"/>
            </a:solidFill>
            <a:prstDash val="solid"/>
          </a:ln>
        </p:spPr>
      </p:sp>
      <p:sp>
        <p:nvSpPr>
          <p:cNvPr id="14" name="Text 12"/>
          <p:cNvSpPr txBox="1"/>
          <p:nvPr/>
        </p:nvSpPr>
        <p:spPr>
          <a:xfrm>
            <a:off x="640080" y="3822192"/>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5" name="Text 13"/>
          <p:cNvSpPr txBox="1"/>
          <p:nvPr/>
        </p:nvSpPr>
        <p:spPr>
          <a:xfrm>
            <a:off x="1298448" y="3785616"/>
            <a:ext cx="10253167" cy="658368"/>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Governance and instruments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slides 29 to 36</a:t>
            </a:r>
            <a:endParaRPr lang="en-US" sz="2000" dirty="0"/>
          </a:p>
        </p:txBody>
      </p:sp>
      <p:sp>
        <p:nvSpPr>
          <p:cNvPr id="16" name="Shape 14"/>
          <p:cNvSpPr/>
          <p:nvPr/>
        </p:nvSpPr>
        <p:spPr>
          <a:xfrm>
            <a:off x="640080" y="4590288"/>
            <a:ext cx="457200" cy="457200"/>
          </a:xfrm>
          <a:prstGeom prst="ellipse">
            <a:avLst/>
          </a:prstGeom>
          <a:solidFill>
            <a:srgbClr val="1D4732"/>
          </a:solidFill>
          <a:ln w="12700">
            <a:solidFill>
              <a:srgbClr val="1D4732"/>
            </a:solidFill>
            <a:prstDash val="solid"/>
          </a:ln>
        </p:spPr>
      </p:sp>
      <p:sp>
        <p:nvSpPr>
          <p:cNvPr id="17" name="Text 15"/>
          <p:cNvSpPr txBox="1"/>
          <p:nvPr/>
        </p:nvSpPr>
        <p:spPr>
          <a:xfrm>
            <a:off x="640080" y="4590288"/>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5</a:t>
            </a:r>
            <a:endParaRPr lang="en-US" sz="1800" dirty="0"/>
          </a:p>
        </p:txBody>
      </p:sp>
      <p:sp>
        <p:nvSpPr>
          <p:cNvPr id="18" name="Text 16"/>
          <p:cNvSpPr txBox="1"/>
          <p:nvPr/>
        </p:nvSpPr>
        <p:spPr>
          <a:xfrm>
            <a:off x="1298448" y="4553712"/>
            <a:ext cx="10253167" cy="658368"/>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Delivery, monitoring and communication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slides 37 to 43</a:t>
            </a:r>
            <a:endParaRPr lang="en-US" sz="2000" dirty="0"/>
          </a:p>
        </p:txBody>
      </p:sp>
      <p:sp>
        <p:nvSpPr>
          <p:cNvPr id="19" name="Shape 17"/>
          <p:cNvSpPr/>
          <p:nvPr/>
        </p:nvSpPr>
        <p:spPr>
          <a:xfrm>
            <a:off x="640080" y="5440680"/>
            <a:ext cx="10911535" cy="603504"/>
          </a:xfrm>
          <a:prstGeom prst="roundRect">
            <a:avLst>
              <a:gd name="adj" fmla="val 15152"/>
            </a:avLst>
          </a:prstGeom>
          <a:solidFill>
            <a:srgbClr val="FAF2E8"/>
          </a:solidFill>
          <a:ln w="12700">
            <a:solidFill>
              <a:srgbClr val="FAF2E8"/>
            </a:solidFill>
            <a:prstDash val="solid"/>
          </a:ln>
        </p:spPr>
      </p:sp>
      <p:sp>
        <p:nvSpPr>
          <p:cNvPr id="20" name="Shape 18"/>
          <p:cNvSpPr/>
          <p:nvPr/>
        </p:nvSpPr>
        <p:spPr>
          <a:xfrm>
            <a:off x="896112" y="5650992"/>
            <a:ext cx="182880" cy="182880"/>
          </a:xfrm>
          <a:prstGeom prst="roundRect">
            <a:avLst>
              <a:gd name="adj" fmla="val 20000"/>
            </a:avLst>
          </a:prstGeom>
          <a:solidFill>
            <a:srgbClr val="C2703D"/>
          </a:solidFill>
          <a:ln w="12700">
            <a:solidFill>
              <a:srgbClr val="C2703D"/>
            </a:solidFill>
            <a:prstDash val="solid"/>
          </a:ln>
        </p:spPr>
      </p:sp>
      <p:sp>
        <p:nvSpPr>
          <p:cNvPr id="21" name="Text 19"/>
          <p:cNvSpPr txBox="1"/>
          <p:nvPr/>
        </p:nvSpPr>
        <p:spPr>
          <a:xfrm>
            <a:off x="1243584" y="5495544"/>
            <a:ext cx="10033711" cy="493776"/>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Three case studies run through the module: Barcelona, Slovenia and the Annapurna region of Nepal.</a:t>
            </a:r>
            <a:endParaRPr lang="en-US" sz="2000" dirty="0"/>
          </a:p>
        </p:txBody>
      </p:sp>
      <p:sp>
        <p:nvSpPr>
          <p:cNvPr id="22" name="Text 20"/>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3" name="Text 21"/>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4</a:t>
            </a:r>
            <a:endParaRPr lang="en-US" sz="1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1D4732"/>
        </a:solidFill>
      </p:bgPr>
    </p:bg>
    <p:spTree>
      <p:nvGrpSpPr>
        <p:cNvPr id="1" name=""/>
        <p:cNvGrpSpPr/>
        <p:nvPr/>
      </p:nvGrpSpPr>
      <p:grpSpPr>
        <a:xfrm>
          <a:off x="0" y="0"/>
          <a:ext cx="0" cy="0"/>
          <a:chOff x="0" y="0"/>
          <a:chExt cx="0" cy="0"/>
        </a:xfrm>
      </p:grpSpPr>
      <p:sp>
        <p:nvSpPr>
          <p:cNvPr id="2" name="Shape 0"/>
          <p:cNvSpPr/>
          <p:nvPr/>
        </p:nvSpPr>
        <p:spPr>
          <a:xfrm>
            <a:off x="640080" y="2212848"/>
            <a:ext cx="1371600" cy="1371600"/>
          </a:xfrm>
          <a:prstGeom prst="roundRect">
            <a:avLst>
              <a:gd name="adj" fmla="val 10667"/>
            </a:avLst>
          </a:prstGeom>
          <a:solidFill>
            <a:srgbClr val="C2703D"/>
          </a:solidFill>
          <a:ln w="12700">
            <a:solidFill>
              <a:srgbClr val="C2703D"/>
            </a:solidFill>
            <a:prstDash val="solid"/>
          </a:ln>
        </p:spPr>
      </p:sp>
      <p:sp>
        <p:nvSpPr>
          <p:cNvPr id="3" name="Text 1"/>
          <p:cNvSpPr txBox="1"/>
          <p:nvPr/>
        </p:nvSpPr>
        <p:spPr>
          <a:xfrm>
            <a:off x="640080" y="2212848"/>
            <a:ext cx="1371600" cy="1371600"/>
          </a:xfrm>
          <a:prstGeom prst="rect">
            <a:avLst/>
          </a:prstGeom>
          <a:noFill/>
          <a:ln/>
        </p:spPr>
        <p:txBody>
          <a:bodyPr wrap="square" lIns="0" tIns="0" rIns="0" bIns="0" rtlCol="0" anchor="ctr"/>
          <a:lstStyle/>
          <a:p>
            <a:pPr algn="ctr" indent="0" marL="0">
              <a:buNone/>
            </a:pPr>
            <a:r>
              <a:rPr lang="en-US" sz="5400" b="1" dirty="0">
                <a:solidFill>
                  <a:srgbClr val="12301F"/>
                </a:solidFill>
                <a:latin typeface="Georgia" pitchFamily="34" charset="0"/>
                <a:ea typeface="Georgia" pitchFamily="34" charset="-122"/>
                <a:cs typeface="Georgia" pitchFamily="34" charset="-120"/>
              </a:rPr>
              <a:t>01</a:t>
            </a:r>
            <a:endParaRPr lang="en-US" sz="5400" dirty="0"/>
          </a:p>
        </p:txBody>
      </p:sp>
      <p:sp>
        <p:nvSpPr>
          <p:cNvPr id="4" name="Text 2"/>
          <p:cNvSpPr txBox="1"/>
          <p:nvPr/>
        </p:nvSpPr>
        <p:spPr>
          <a:xfrm>
            <a:off x="2560320" y="1847088"/>
            <a:ext cx="8229600" cy="365760"/>
          </a:xfrm>
          <a:prstGeom prst="rect">
            <a:avLst/>
          </a:prstGeom>
          <a:noFill/>
          <a:ln/>
        </p:spPr>
        <p:txBody>
          <a:bodyPr wrap="square" lIns="0" tIns="0" rIns="0" bIns="0" rtlCol="0" anchor="ctr"/>
          <a:lstStyle/>
          <a:p>
            <a:pPr indent="0" marL="0">
              <a:buNone/>
            </a:pPr>
            <a:r>
              <a:rPr lang="en-US" sz="1500" b="1" spc="200" kern="0" dirty="0">
                <a:solidFill>
                  <a:srgbClr val="C2703D"/>
                </a:solidFill>
                <a:latin typeface="Georgia" pitchFamily="34" charset="0"/>
                <a:ea typeface="Georgia" pitchFamily="34" charset="-122"/>
                <a:cs typeface="Georgia" pitchFamily="34" charset="-120"/>
              </a:rPr>
              <a:t>PART ONE</a:t>
            </a:r>
            <a:endParaRPr lang="en-US" sz="1500" dirty="0"/>
          </a:p>
        </p:txBody>
      </p:sp>
      <p:sp>
        <p:nvSpPr>
          <p:cNvPr id="5" name="Text 3"/>
          <p:cNvSpPr txBox="1"/>
          <p:nvPr/>
        </p:nvSpPr>
        <p:spPr>
          <a:xfrm>
            <a:off x="2560320" y="2286000"/>
            <a:ext cx="8778240" cy="1234440"/>
          </a:xfrm>
          <a:prstGeom prst="rect">
            <a:avLst/>
          </a:prstGeom>
          <a:noFill/>
          <a:ln/>
        </p:spPr>
        <p:txBody>
          <a:bodyPr wrap="square" lIns="0" tIns="0" rIns="0" bIns="0" rtlCol="0" anchor="ctr"/>
          <a:lstStyle/>
          <a:p>
            <a:pPr indent="0" marL="0">
              <a:buNone/>
            </a:pPr>
            <a:r>
              <a:rPr lang="en-US" sz="4000" b="1" dirty="0">
                <a:solidFill>
                  <a:srgbClr val="FFFFFF"/>
                </a:solidFill>
                <a:latin typeface="Georgia" pitchFamily="34" charset="0"/>
                <a:ea typeface="Georgia" pitchFamily="34" charset="-122"/>
                <a:cs typeface="Georgia" pitchFamily="34" charset="-120"/>
              </a:rPr>
              <a:t>Foundations and concepts</a:t>
            </a:r>
            <a:endParaRPr lang="en-US" sz="4000" dirty="0"/>
          </a:p>
        </p:txBody>
      </p:sp>
      <p:sp>
        <p:nvSpPr>
          <p:cNvPr id="6" name="Text 4"/>
          <p:cNvSpPr txBox="1"/>
          <p:nvPr/>
        </p:nvSpPr>
        <p:spPr>
          <a:xfrm>
            <a:off x="2560320" y="3657600"/>
            <a:ext cx="8778240" cy="822960"/>
          </a:xfrm>
          <a:prstGeom prst="rect">
            <a:avLst/>
          </a:prstGeom>
          <a:noFill/>
          <a:ln/>
        </p:spPr>
        <p:txBody>
          <a:bodyPr wrap="square" lIns="0" tIns="0" rIns="0" bIns="0" rtlCol="0" anchor="t"/>
          <a:lstStyle/>
          <a:p>
            <a:pPr indent="0" marL="0">
              <a:buNone/>
            </a:pPr>
            <a:r>
              <a:rPr lang="en-US" sz="2000" i="1" dirty="0">
                <a:solidFill>
                  <a:srgbClr val="EFD3BC"/>
                </a:solidFill>
                <a:latin typeface="Georgia" pitchFamily="34" charset="0"/>
                <a:ea typeface="Georgia" pitchFamily="34" charset="-122"/>
                <a:cs typeface="Georgia" pitchFamily="34" charset="-120"/>
              </a:rPr>
              <a:t>What a tourism space is, and what sustainability actually asks of it.</a:t>
            </a:r>
            <a:endParaRPr lang="en-US" sz="2000" dirty="0"/>
          </a:p>
        </p:txBody>
      </p:sp>
      <p:sp>
        <p:nvSpPr>
          <p:cNvPr id="7" name="Text 5"/>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EFD3BC"/>
                </a:solidFill>
                <a:latin typeface="Georgia" pitchFamily="34" charset="0"/>
                <a:ea typeface="Georgia" pitchFamily="34" charset="-122"/>
                <a:cs typeface="Georgia" pitchFamily="34" charset="-120"/>
              </a:rPr>
              <a:t>5</a:t>
            </a:r>
            <a:endParaRPr lang="en-US" sz="1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What is a tourism space?</a:t>
            </a:r>
            <a:endParaRPr lang="en-US" sz="4000" dirty="0"/>
          </a:p>
        </p:txBody>
      </p:sp>
      <p:sp>
        <p:nvSpPr>
          <p:cNvPr id="4" name="Text 2"/>
          <p:cNvSpPr txBox="1"/>
          <p:nvPr/>
        </p:nvSpPr>
        <p:spPr>
          <a:xfrm>
            <a:off x="640080" y="1645920"/>
            <a:ext cx="6766560" cy="393192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A territory where visitors, residents and resources meet and compete.</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It has physical limits, ecological thresholds and a set of owners.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It behaves as a system, not as a list of individual businesses.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Its real boundaries rarely match the administrative map.</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Planning treats it as a shared asset held in trust for residents.</a:t>
            </a:r>
            <a:endParaRPr lang="en-US" sz="2000" dirty="0"/>
          </a:p>
        </p:txBody>
      </p:sp>
      <p:sp>
        <p:nvSpPr>
          <p:cNvPr id="5" name="Shape 3"/>
          <p:cNvSpPr/>
          <p:nvPr/>
        </p:nvSpPr>
        <p:spPr>
          <a:xfrm>
            <a:off x="7772400" y="1645920"/>
            <a:ext cx="3776472" cy="3931920"/>
          </a:xfrm>
          <a:prstGeom prst="roundRect">
            <a:avLst>
              <a:gd name="adj" fmla="val 2906"/>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6" name="Text 4"/>
          <p:cNvSpPr txBox="1"/>
          <p:nvPr/>
        </p:nvSpPr>
        <p:spPr>
          <a:xfrm>
            <a:off x="8046720" y="1874520"/>
            <a:ext cx="3200400" cy="41148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The five A's</a:t>
            </a:r>
            <a:endParaRPr lang="en-US" sz="2000" dirty="0"/>
          </a:p>
        </p:txBody>
      </p:sp>
      <p:sp>
        <p:nvSpPr>
          <p:cNvPr id="7" name="Text 5"/>
          <p:cNvSpPr txBox="1"/>
          <p:nvPr/>
        </p:nvSpPr>
        <p:spPr>
          <a:xfrm>
            <a:off x="8046720" y="2377440"/>
            <a:ext cx="3246120" cy="3017520"/>
          </a:xfrm>
          <a:prstGeom prst="rect">
            <a:avLst/>
          </a:prstGeom>
          <a:noFill/>
          <a:ln/>
        </p:spPr>
        <p:txBody>
          <a:bodyPr wrap="square" lIns="0" tIns="0" rIns="0" bIns="0" rtlCol="0" anchor="t"/>
          <a:lstStyle/>
          <a:p>
            <a:pPr indent="0" marL="0">
              <a:lnSpc>
                <a:spcPct val="102000"/>
              </a:lnSpc>
              <a:buNone/>
            </a:pPr>
            <a:r>
              <a:rPr lang="en-US" sz="2000" dirty="0">
                <a:solidFill>
                  <a:srgbClr val="23302A"/>
                </a:solidFill>
                <a:latin typeface="Georgia" pitchFamily="34" charset="0"/>
                <a:ea typeface="Georgia" pitchFamily="34" charset="-122"/>
                <a:cs typeface="Georgia" pitchFamily="34" charset="-120"/>
              </a:rPr>
              <a:t>Attractions</a:t>
            </a:r>
            <a:endParaRPr lang="en-US" sz="2000" dirty="0"/>
          </a:p>
          <a:p>
            <a:pPr indent="0" marL="0">
              <a:lnSpc>
                <a:spcPct val="102000"/>
              </a:lnSpc>
              <a:buNone/>
            </a:pPr>
            <a:endParaRPr lang="en-US" sz="2000" dirty="0"/>
          </a:p>
          <a:p>
            <a:pPr indent="0" marL="0">
              <a:lnSpc>
                <a:spcPct val="102000"/>
              </a:lnSpc>
              <a:buNone/>
            </a:pPr>
            <a:r>
              <a:rPr lang="en-US" sz="2000" dirty="0">
                <a:solidFill>
                  <a:srgbClr val="23302A"/>
                </a:solidFill>
                <a:latin typeface="Georgia" pitchFamily="34" charset="0"/>
                <a:ea typeface="Georgia" pitchFamily="34" charset="-122"/>
                <a:cs typeface="Georgia" pitchFamily="34" charset="-120"/>
              </a:rPr>
              <a:t>Access</a:t>
            </a:r>
            <a:endParaRPr lang="en-US" sz="2000" dirty="0"/>
          </a:p>
          <a:p>
            <a:pPr indent="0" marL="0">
              <a:lnSpc>
                <a:spcPct val="102000"/>
              </a:lnSpc>
              <a:buNone/>
            </a:pPr>
            <a:endParaRPr lang="en-US" sz="2000" dirty="0"/>
          </a:p>
          <a:p>
            <a:pPr indent="0" marL="0">
              <a:lnSpc>
                <a:spcPct val="102000"/>
              </a:lnSpc>
              <a:buNone/>
            </a:pPr>
            <a:r>
              <a:rPr lang="en-US" sz="2000" dirty="0">
                <a:solidFill>
                  <a:srgbClr val="23302A"/>
                </a:solidFill>
                <a:latin typeface="Georgia" pitchFamily="34" charset="0"/>
                <a:ea typeface="Georgia" pitchFamily="34" charset="-122"/>
                <a:cs typeface="Georgia" pitchFamily="34" charset="-120"/>
              </a:rPr>
              <a:t>Accommodation</a:t>
            </a:r>
            <a:endParaRPr lang="en-US" sz="2000" dirty="0"/>
          </a:p>
          <a:p>
            <a:pPr indent="0" marL="0">
              <a:lnSpc>
                <a:spcPct val="102000"/>
              </a:lnSpc>
              <a:buNone/>
            </a:pPr>
            <a:endParaRPr lang="en-US" sz="2000" dirty="0"/>
          </a:p>
          <a:p>
            <a:pPr indent="0" marL="0">
              <a:lnSpc>
                <a:spcPct val="102000"/>
              </a:lnSpc>
              <a:buNone/>
            </a:pPr>
            <a:r>
              <a:rPr lang="en-US" sz="2000" dirty="0">
                <a:solidFill>
                  <a:srgbClr val="23302A"/>
                </a:solidFill>
                <a:latin typeface="Georgia" pitchFamily="34" charset="0"/>
                <a:ea typeface="Georgia" pitchFamily="34" charset="-122"/>
                <a:cs typeface="Georgia" pitchFamily="34" charset="-120"/>
              </a:rPr>
              <a:t>Amenities</a:t>
            </a:r>
            <a:endParaRPr lang="en-US" sz="2000" dirty="0"/>
          </a:p>
          <a:p>
            <a:pPr indent="0" marL="0">
              <a:lnSpc>
                <a:spcPct val="102000"/>
              </a:lnSpc>
              <a:buNone/>
            </a:pPr>
            <a:endParaRPr lang="en-US" sz="2000" dirty="0"/>
          </a:p>
          <a:p>
            <a:pPr indent="0" marL="0">
              <a:lnSpc>
                <a:spcPct val="102000"/>
              </a:lnSpc>
              <a:buNone/>
            </a:pPr>
            <a:r>
              <a:rPr lang="en-US" sz="2000" dirty="0">
                <a:solidFill>
                  <a:srgbClr val="23302A"/>
                </a:solidFill>
                <a:latin typeface="Georgia" pitchFamily="34" charset="0"/>
                <a:ea typeface="Georgia" pitchFamily="34" charset="-122"/>
                <a:cs typeface="Georgia" pitchFamily="34" charset="-120"/>
              </a:rPr>
              <a:t>Ancillary services</a:t>
            </a:r>
            <a:endParaRPr lang="en-US" sz="2000" dirty="0"/>
          </a:p>
        </p:txBody>
      </p:sp>
      <p:sp>
        <p:nvSpPr>
          <p:cNvPr id="8"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6</a:t>
            </a:r>
            <a:endParaRPr lang="en-US" sz="11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A century of growth</a:t>
            </a:r>
            <a:endParaRPr lang="en-US" sz="4000" dirty="0"/>
          </a:p>
        </p:txBody>
      </p:sp>
      <p:sp>
        <p:nvSpPr>
          <p:cNvPr id="4" name="Text 2"/>
          <p:cNvSpPr txBox="1"/>
          <p:nvPr/>
        </p:nvSpPr>
        <p:spPr>
          <a:xfrm>
            <a:off x="1024128" y="1115568"/>
            <a:ext cx="10527487" cy="365760"/>
          </a:xfrm>
          <a:prstGeom prst="rect">
            <a:avLst/>
          </a:prstGeom>
          <a:noFill/>
          <a:ln/>
        </p:spPr>
        <p:txBody>
          <a:bodyPr wrap="square" lIns="0" tIns="0" rIns="0" bIns="0" rtlCol="0" anchor="t"/>
          <a:lstStyle/>
          <a:p>
            <a:pPr algn="l" indent="0" marL="0">
              <a:buNone/>
            </a:pPr>
            <a:r>
              <a:rPr lang="en-US" sz="1600" i="1" dirty="0">
                <a:solidFill>
                  <a:srgbClr val="6C7B70"/>
                </a:solidFill>
                <a:latin typeface="Georgia" pitchFamily="34" charset="0"/>
                <a:ea typeface="Georgia" pitchFamily="34" charset="-122"/>
                <a:cs typeface="Georgia" pitchFamily="34" charset="-120"/>
              </a:rPr>
              <a:t>International tourist arrivals worldwide, millions.</a:t>
            </a:r>
            <a:endParaRPr lang="en-US" sz="1600" dirty="0"/>
          </a:p>
        </p:txBody>
      </p:sp>
      <p:graphicFrame>
        <p:nvGraphicFramePr>
          <p:cNvPr id="5" name="Chart 0" descr=""/>
          <p:cNvGraphicFramePr/>
          <p:nvPr/>
        </p:nvGraphicFramePr>
        <p:xfrm>
          <a:off x="640080" y="1783080"/>
          <a:ext cx="6949440" cy="3840480"/>
        </p:xfrm>
        <a:graphic xmlns:a="http://schemas.openxmlformats.org/drawingml/2006/main">
          <a:graphicData uri="http://schemas.openxmlformats.org/drawingml/2006/chart">
            <c:chart xmlns:c="http://schemas.openxmlformats.org/drawingml/2006/chart" r:id="rId1"/>
          </a:graphicData>
        </a:graphic>
      </p:graphicFrame>
      <p:sp>
        <p:nvSpPr>
          <p:cNvPr id="6" name="Shape 3"/>
          <p:cNvSpPr/>
          <p:nvPr/>
        </p:nvSpPr>
        <p:spPr>
          <a:xfrm>
            <a:off x="7818120" y="1783080"/>
            <a:ext cx="3730752" cy="3840480"/>
          </a:xfrm>
          <a:prstGeom prst="roundRect">
            <a:avLst>
              <a:gd name="adj" fmla="val 2941"/>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7" name="Text 4"/>
          <p:cNvSpPr txBox="1"/>
          <p:nvPr/>
        </p:nvSpPr>
        <p:spPr>
          <a:xfrm>
            <a:off x="8092440" y="2011680"/>
            <a:ext cx="3200400" cy="41148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Why planning exists</a:t>
            </a:r>
            <a:endParaRPr lang="en-US" sz="2000" dirty="0"/>
          </a:p>
        </p:txBody>
      </p:sp>
      <p:sp>
        <p:nvSpPr>
          <p:cNvPr id="8" name="Text 5"/>
          <p:cNvSpPr txBox="1"/>
          <p:nvPr/>
        </p:nvSpPr>
        <p:spPr>
          <a:xfrm>
            <a:off x="8092440" y="2514600"/>
            <a:ext cx="3200400" cy="2834640"/>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Capacity was added far faster than the systems that manage it. Most destinations grew by permission, one licence at a time, without anyone holding the total.</a:t>
            </a:r>
            <a:endParaRPr lang="en-US" sz="2000" dirty="0"/>
          </a:p>
        </p:txBody>
      </p:sp>
      <p:sp>
        <p:nvSpPr>
          <p:cNvPr id="9" name="Text 6"/>
          <p:cNvSpPr txBox="1"/>
          <p:nvPr/>
        </p:nvSpPr>
        <p:spPr>
          <a:xfrm>
            <a:off x="640080" y="5760720"/>
            <a:ext cx="8229600" cy="274320"/>
          </a:xfrm>
          <a:prstGeom prst="rect">
            <a:avLst/>
          </a:prstGeom>
          <a:noFill/>
          <a:ln/>
        </p:spPr>
        <p:txBody>
          <a:bodyPr wrap="square" lIns="0" tIns="0" rIns="0" bIns="0" rtlCol="0" anchor="ctr"/>
          <a:lstStyle/>
          <a:p>
            <a:pPr indent="0" marL="0">
              <a:buNone/>
            </a:pPr>
            <a:r>
              <a:rPr lang="en-US" sz="1200" dirty="0">
                <a:solidFill>
                  <a:srgbClr val="6C7B70"/>
                </a:solidFill>
                <a:latin typeface="Georgia" pitchFamily="34" charset="0"/>
                <a:ea typeface="Georgia" pitchFamily="34" charset="-122"/>
                <a:cs typeface="Georgia" pitchFamily="34" charset="-120"/>
              </a:rPr>
              <a:t>Source: UN Tourism (formerly UNWTO), World Tourism Barometer. 2024 figure is approximate.</a:t>
            </a:r>
            <a:endParaRPr lang="en-US" sz="1200" dirty="0"/>
          </a:p>
        </p:txBody>
      </p:sp>
      <p:sp>
        <p:nvSpPr>
          <p:cNvPr id="10" name="Text 7"/>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11" name="Text 8"/>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7</a:t>
            </a:r>
            <a:endParaRPr lang="en-US" sz="11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Defining sustainable tourism</a:t>
            </a:r>
            <a:endParaRPr lang="en-US" sz="4000" dirty="0"/>
          </a:p>
        </p:txBody>
      </p:sp>
      <p:sp>
        <p:nvSpPr>
          <p:cNvPr id="4" name="Text 2"/>
          <p:cNvSpPr txBox="1"/>
          <p:nvPr/>
        </p:nvSpPr>
        <p:spPr>
          <a:xfrm>
            <a:off x="1024128" y="1115568"/>
            <a:ext cx="10527487" cy="365760"/>
          </a:xfrm>
          <a:prstGeom prst="rect">
            <a:avLst/>
          </a:prstGeom>
          <a:noFill/>
          <a:ln/>
        </p:spPr>
        <p:txBody>
          <a:bodyPr wrap="square" lIns="0" tIns="0" rIns="0" bIns="0" rtlCol="0" anchor="t"/>
          <a:lstStyle/>
          <a:p>
            <a:pPr algn="l" indent="0" marL="0">
              <a:buNone/>
            </a:pPr>
            <a:r>
              <a:rPr lang="en-US" sz="1600" i="1" dirty="0">
                <a:solidFill>
                  <a:srgbClr val="6C7B70"/>
                </a:solidFill>
                <a:latin typeface="Georgia" pitchFamily="34" charset="0"/>
                <a:ea typeface="Georgia" pitchFamily="34" charset="-122"/>
                <a:cs typeface="Georgia" pitchFamily="34" charset="-120"/>
              </a:rPr>
              <a:t>UN Tourism frames it around the full account of present and future impacts.</a:t>
            </a:r>
            <a:endParaRPr lang="en-US" sz="1600" dirty="0"/>
          </a:p>
        </p:txBody>
      </p:sp>
      <p:sp>
        <p:nvSpPr>
          <p:cNvPr id="5" name="Shape 3"/>
          <p:cNvSpPr/>
          <p:nvPr/>
        </p:nvSpPr>
        <p:spPr>
          <a:xfrm>
            <a:off x="640080" y="192024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6" name="Text 4"/>
          <p:cNvSpPr txBox="1"/>
          <p:nvPr/>
        </p:nvSpPr>
        <p:spPr>
          <a:xfrm>
            <a:off x="896112" y="215798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PLANET</a:t>
            </a:r>
            <a:endParaRPr lang="en-US" sz="1300" dirty="0"/>
          </a:p>
        </p:txBody>
      </p:sp>
      <p:sp>
        <p:nvSpPr>
          <p:cNvPr id="7" name="Text 5"/>
          <p:cNvSpPr txBox="1"/>
          <p:nvPr/>
        </p:nvSpPr>
        <p:spPr>
          <a:xfrm>
            <a:off x="896112" y="250545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Environmental</a:t>
            </a:r>
            <a:endParaRPr lang="en-US" sz="2000" dirty="0"/>
          </a:p>
        </p:txBody>
      </p:sp>
      <p:sp>
        <p:nvSpPr>
          <p:cNvPr id="8" name="Text 6"/>
          <p:cNvSpPr txBox="1"/>
          <p:nvPr/>
        </p:nvSpPr>
        <p:spPr>
          <a:xfrm>
            <a:off x="896112" y="296265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Protect ecological processes, biodiversity and the resource base.</a:t>
            </a:r>
            <a:endParaRPr lang="en-US" sz="2000" dirty="0"/>
          </a:p>
        </p:txBody>
      </p:sp>
      <p:sp>
        <p:nvSpPr>
          <p:cNvPr id="9" name="Shape 7"/>
          <p:cNvSpPr/>
          <p:nvPr/>
        </p:nvSpPr>
        <p:spPr>
          <a:xfrm>
            <a:off x="4368698" y="192024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0" name="Text 8"/>
          <p:cNvSpPr txBox="1"/>
          <p:nvPr/>
        </p:nvSpPr>
        <p:spPr>
          <a:xfrm>
            <a:off x="4624730" y="215798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PEOPLE</a:t>
            </a:r>
            <a:endParaRPr lang="en-US" sz="1300" dirty="0"/>
          </a:p>
        </p:txBody>
      </p:sp>
      <p:sp>
        <p:nvSpPr>
          <p:cNvPr id="11" name="Text 9"/>
          <p:cNvSpPr txBox="1"/>
          <p:nvPr/>
        </p:nvSpPr>
        <p:spPr>
          <a:xfrm>
            <a:off x="4624730" y="250545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Socio-cultural</a:t>
            </a:r>
            <a:endParaRPr lang="en-US" sz="2000" dirty="0"/>
          </a:p>
        </p:txBody>
      </p:sp>
      <p:sp>
        <p:nvSpPr>
          <p:cNvPr id="12" name="Text 10"/>
          <p:cNvSpPr txBox="1"/>
          <p:nvPr/>
        </p:nvSpPr>
        <p:spPr>
          <a:xfrm>
            <a:off x="4624730" y="296265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Respect host communities, their heritage and their right to the city.</a:t>
            </a:r>
            <a:endParaRPr lang="en-US" sz="2000" dirty="0"/>
          </a:p>
        </p:txBody>
      </p:sp>
      <p:sp>
        <p:nvSpPr>
          <p:cNvPr id="13" name="Shape 11"/>
          <p:cNvSpPr/>
          <p:nvPr/>
        </p:nvSpPr>
        <p:spPr>
          <a:xfrm>
            <a:off x="8097317" y="192024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4" name="Text 12"/>
          <p:cNvSpPr txBox="1"/>
          <p:nvPr/>
        </p:nvSpPr>
        <p:spPr>
          <a:xfrm>
            <a:off x="8353349" y="215798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PROSPERITY</a:t>
            </a:r>
            <a:endParaRPr lang="en-US" sz="1300" dirty="0"/>
          </a:p>
        </p:txBody>
      </p:sp>
      <p:sp>
        <p:nvSpPr>
          <p:cNvPr id="15" name="Text 13"/>
          <p:cNvSpPr txBox="1"/>
          <p:nvPr/>
        </p:nvSpPr>
        <p:spPr>
          <a:xfrm>
            <a:off x="8353349" y="250545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Economic</a:t>
            </a:r>
            <a:endParaRPr lang="en-US" sz="2000" dirty="0"/>
          </a:p>
        </p:txBody>
      </p:sp>
      <p:sp>
        <p:nvSpPr>
          <p:cNvPr id="16" name="Text 14"/>
          <p:cNvSpPr txBox="1"/>
          <p:nvPr/>
        </p:nvSpPr>
        <p:spPr>
          <a:xfrm>
            <a:off x="8353349" y="296265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Deliver viable, long-term benefits that are fairly distributed.</a:t>
            </a:r>
            <a:endParaRPr lang="en-US" sz="2000" dirty="0"/>
          </a:p>
        </p:txBody>
      </p:sp>
      <p:sp>
        <p:nvSpPr>
          <p:cNvPr id="17" name="Shape 15"/>
          <p:cNvSpPr/>
          <p:nvPr/>
        </p:nvSpPr>
        <p:spPr>
          <a:xfrm>
            <a:off x="640080" y="4892040"/>
            <a:ext cx="10911535" cy="713232"/>
          </a:xfrm>
          <a:prstGeom prst="roundRect">
            <a:avLst>
              <a:gd name="adj" fmla="val 12821"/>
            </a:avLst>
          </a:prstGeom>
          <a:solidFill>
            <a:srgbClr val="FAF2E8"/>
          </a:solidFill>
          <a:ln w="12700">
            <a:solidFill>
              <a:srgbClr val="FAF2E8"/>
            </a:solidFill>
            <a:prstDash val="solid"/>
          </a:ln>
        </p:spPr>
      </p:sp>
      <p:sp>
        <p:nvSpPr>
          <p:cNvPr id="18" name="Shape 16"/>
          <p:cNvSpPr/>
          <p:nvPr/>
        </p:nvSpPr>
        <p:spPr>
          <a:xfrm>
            <a:off x="896112" y="5157216"/>
            <a:ext cx="182880" cy="182880"/>
          </a:xfrm>
          <a:prstGeom prst="roundRect">
            <a:avLst>
              <a:gd name="adj" fmla="val 20000"/>
            </a:avLst>
          </a:prstGeom>
          <a:solidFill>
            <a:srgbClr val="C2703D"/>
          </a:solidFill>
          <a:ln w="12700">
            <a:solidFill>
              <a:srgbClr val="C2703D"/>
            </a:solidFill>
            <a:prstDash val="solid"/>
          </a:ln>
        </p:spPr>
      </p:sp>
      <p:sp>
        <p:nvSpPr>
          <p:cNvPr id="19" name="Text 17"/>
          <p:cNvSpPr txBox="1"/>
          <p:nvPr/>
        </p:nvSpPr>
        <p:spPr>
          <a:xfrm>
            <a:off x="1243584" y="4946904"/>
            <a:ext cx="10033711" cy="603504"/>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Sustainability is not a state a destination arrives at. It is a balance it keeps re-negotiating.</a:t>
            </a:r>
            <a:endParaRPr lang="en-US" sz="2000" dirty="0"/>
          </a:p>
        </p:txBody>
      </p:sp>
      <p:sp>
        <p:nvSpPr>
          <p:cNvPr id="20" name="Text 18"/>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1" name="Text 19"/>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8</a:t>
            </a:r>
            <a:endParaRPr lang="en-US" sz="11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Tourism and the SDGs</a:t>
            </a:r>
            <a:endParaRPr lang="en-US" sz="4000" dirty="0"/>
          </a:p>
        </p:txBody>
      </p:sp>
      <p:sp>
        <p:nvSpPr>
          <p:cNvPr id="4" name="Shape 2"/>
          <p:cNvSpPr/>
          <p:nvPr/>
        </p:nvSpPr>
        <p:spPr>
          <a:xfrm>
            <a:off x="640080" y="1682496"/>
            <a:ext cx="457200" cy="457200"/>
          </a:xfrm>
          <a:prstGeom prst="ellipse">
            <a:avLst/>
          </a:prstGeom>
          <a:solidFill>
            <a:srgbClr val="1D4732"/>
          </a:solidFill>
          <a:ln w="12700">
            <a:solidFill>
              <a:srgbClr val="1D4732"/>
            </a:solidFill>
            <a:prstDash val="solid"/>
          </a:ln>
        </p:spPr>
      </p:sp>
      <p:sp>
        <p:nvSpPr>
          <p:cNvPr id="5" name="Text 3"/>
          <p:cNvSpPr txBox="1"/>
          <p:nvPr/>
        </p:nvSpPr>
        <p:spPr>
          <a:xfrm>
            <a:off x="640080" y="16824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6" name="Text 4"/>
          <p:cNvSpPr txBox="1"/>
          <p:nvPr/>
        </p:nvSpPr>
        <p:spPr>
          <a:xfrm>
            <a:off x="1298448" y="164592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Goal 8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decent work, inclusive growth and job quality in the sector.</a:t>
            </a:r>
            <a:endParaRPr lang="en-US" sz="2000" dirty="0"/>
          </a:p>
        </p:txBody>
      </p:sp>
      <p:sp>
        <p:nvSpPr>
          <p:cNvPr id="7" name="Shape 5"/>
          <p:cNvSpPr/>
          <p:nvPr/>
        </p:nvSpPr>
        <p:spPr>
          <a:xfrm>
            <a:off x="640080" y="2596896"/>
            <a:ext cx="457200" cy="457200"/>
          </a:xfrm>
          <a:prstGeom prst="ellipse">
            <a:avLst/>
          </a:prstGeom>
          <a:solidFill>
            <a:srgbClr val="1D4732"/>
          </a:solidFill>
          <a:ln w="12700">
            <a:solidFill>
              <a:srgbClr val="1D4732"/>
            </a:solidFill>
            <a:prstDash val="solid"/>
          </a:ln>
        </p:spPr>
      </p:sp>
      <p:sp>
        <p:nvSpPr>
          <p:cNvPr id="8" name="Text 6"/>
          <p:cNvSpPr txBox="1"/>
          <p:nvPr/>
        </p:nvSpPr>
        <p:spPr>
          <a:xfrm>
            <a:off x="640080" y="25968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9" name="Text 7"/>
          <p:cNvSpPr txBox="1"/>
          <p:nvPr/>
        </p:nvSpPr>
        <p:spPr>
          <a:xfrm>
            <a:off x="1298448" y="256032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Goal 12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sustainable consumption and production, with tourism monitored directly.</a:t>
            </a:r>
            <a:endParaRPr lang="en-US" sz="2000" dirty="0"/>
          </a:p>
        </p:txBody>
      </p:sp>
      <p:sp>
        <p:nvSpPr>
          <p:cNvPr id="10" name="Shape 8"/>
          <p:cNvSpPr/>
          <p:nvPr/>
        </p:nvSpPr>
        <p:spPr>
          <a:xfrm>
            <a:off x="640080" y="3511296"/>
            <a:ext cx="457200" cy="457200"/>
          </a:xfrm>
          <a:prstGeom prst="ellipse">
            <a:avLst/>
          </a:prstGeom>
          <a:solidFill>
            <a:srgbClr val="1D4732"/>
          </a:solidFill>
          <a:ln w="12700">
            <a:solidFill>
              <a:srgbClr val="1D4732"/>
            </a:solidFill>
            <a:prstDash val="solid"/>
          </a:ln>
        </p:spPr>
      </p:sp>
      <p:sp>
        <p:nvSpPr>
          <p:cNvPr id="11" name="Text 9"/>
          <p:cNvSpPr txBox="1"/>
          <p:nvPr/>
        </p:nvSpPr>
        <p:spPr>
          <a:xfrm>
            <a:off x="640080" y="35112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2" name="Text 10"/>
          <p:cNvSpPr txBox="1"/>
          <p:nvPr/>
        </p:nvSpPr>
        <p:spPr>
          <a:xfrm>
            <a:off x="1298448" y="347472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Goal 14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sustainable use of oceans, seas and marine resources.</a:t>
            </a:r>
            <a:endParaRPr lang="en-US" sz="2000" dirty="0"/>
          </a:p>
        </p:txBody>
      </p:sp>
      <p:sp>
        <p:nvSpPr>
          <p:cNvPr id="13" name="Shape 11"/>
          <p:cNvSpPr/>
          <p:nvPr/>
        </p:nvSpPr>
        <p:spPr>
          <a:xfrm>
            <a:off x="640080" y="4425696"/>
            <a:ext cx="457200" cy="457200"/>
          </a:xfrm>
          <a:prstGeom prst="ellipse">
            <a:avLst/>
          </a:prstGeom>
          <a:solidFill>
            <a:srgbClr val="1D4732"/>
          </a:solidFill>
          <a:ln w="12700">
            <a:solidFill>
              <a:srgbClr val="1D4732"/>
            </a:solidFill>
            <a:prstDash val="solid"/>
          </a:ln>
        </p:spPr>
      </p:sp>
      <p:sp>
        <p:nvSpPr>
          <p:cNvPr id="14" name="Text 12"/>
          <p:cNvSpPr txBox="1"/>
          <p:nvPr/>
        </p:nvSpPr>
        <p:spPr>
          <a:xfrm>
            <a:off x="640080" y="44256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5" name="Text 13"/>
          <p:cNvSpPr txBox="1"/>
          <p:nvPr/>
        </p:nvSpPr>
        <p:spPr>
          <a:xfrm>
            <a:off x="1298448" y="438912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In practice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tourism touches almost all seventeen goals, for better or worse.</a:t>
            </a:r>
            <a:endParaRPr lang="en-US" sz="2000" dirty="0"/>
          </a:p>
        </p:txBody>
      </p:sp>
      <p:sp>
        <p:nvSpPr>
          <p:cNvPr id="16" name="Shape 14"/>
          <p:cNvSpPr/>
          <p:nvPr/>
        </p:nvSpPr>
        <p:spPr>
          <a:xfrm>
            <a:off x="640080" y="5440680"/>
            <a:ext cx="10911535" cy="640080"/>
          </a:xfrm>
          <a:prstGeom prst="roundRect">
            <a:avLst>
              <a:gd name="adj" fmla="val 14286"/>
            </a:avLst>
          </a:prstGeom>
          <a:solidFill>
            <a:srgbClr val="FAF2E8"/>
          </a:solidFill>
          <a:ln w="12700">
            <a:solidFill>
              <a:srgbClr val="FAF2E8"/>
            </a:solidFill>
            <a:prstDash val="solid"/>
          </a:ln>
        </p:spPr>
      </p:sp>
      <p:sp>
        <p:nvSpPr>
          <p:cNvPr id="17" name="Shape 15"/>
          <p:cNvSpPr/>
          <p:nvPr/>
        </p:nvSpPr>
        <p:spPr>
          <a:xfrm>
            <a:off x="896112" y="5669280"/>
            <a:ext cx="182880" cy="182880"/>
          </a:xfrm>
          <a:prstGeom prst="roundRect">
            <a:avLst>
              <a:gd name="adj" fmla="val 20000"/>
            </a:avLst>
          </a:prstGeom>
          <a:solidFill>
            <a:srgbClr val="C2703D"/>
          </a:solidFill>
          <a:ln w="12700">
            <a:solidFill>
              <a:srgbClr val="C2703D"/>
            </a:solidFill>
            <a:prstDash val="solid"/>
          </a:ln>
        </p:spPr>
      </p:sp>
      <p:sp>
        <p:nvSpPr>
          <p:cNvPr id="18" name="Text 16"/>
          <p:cNvSpPr txBox="1"/>
          <p:nvPr/>
        </p:nvSpPr>
        <p:spPr>
          <a:xfrm>
            <a:off x="1243584" y="5495544"/>
            <a:ext cx="10033711" cy="530352"/>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Naming a goal in a strategy costs nothing. Ask which indicator will show whether it moved.</a:t>
            </a:r>
            <a:endParaRPr lang="en-US" sz="2000" dirty="0"/>
          </a:p>
        </p:txBody>
      </p:sp>
      <p:sp>
        <p:nvSpPr>
          <p:cNvPr id="19" name="Text 17"/>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0" name="Text 18"/>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9</a:t>
            </a:r>
            <a:endParaRPr lang="en-US" sz="11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Carrying capacity</a:t>
            </a:r>
            <a:endParaRPr lang="en-US" sz="4000" dirty="0"/>
          </a:p>
        </p:txBody>
      </p:sp>
      <p:sp>
        <p:nvSpPr>
          <p:cNvPr id="4" name="Shape 2"/>
          <p:cNvSpPr/>
          <p:nvPr/>
        </p:nvSpPr>
        <p:spPr>
          <a:xfrm>
            <a:off x="640080" y="1645920"/>
            <a:ext cx="2522144" cy="2560320"/>
          </a:xfrm>
          <a:prstGeom prst="roundRect">
            <a:avLst>
              <a:gd name="adj" fmla="val 3625"/>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5" name="Text 3"/>
          <p:cNvSpPr txBox="1"/>
          <p:nvPr/>
        </p:nvSpPr>
        <p:spPr>
          <a:xfrm>
            <a:off x="896112" y="1883664"/>
            <a:ext cx="2010080"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PHYSICAL</a:t>
            </a:r>
            <a:endParaRPr lang="en-US" sz="1300" dirty="0"/>
          </a:p>
        </p:txBody>
      </p:sp>
      <p:sp>
        <p:nvSpPr>
          <p:cNvPr id="6" name="Text 4"/>
          <p:cNvSpPr txBox="1"/>
          <p:nvPr/>
        </p:nvSpPr>
        <p:spPr>
          <a:xfrm>
            <a:off x="896112" y="2231136"/>
            <a:ext cx="2010080"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Space</a:t>
            </a:r>
            <a:endParaRPr lang="en-US" sz="2000" dirty="0"/>
          </a:p>
        </p:txBody>
      </p:sp>
      <p:sp>
        <p:nvSpPr>
          <p:cNvPr id="7" name="Text 5"/>
          <p:cNvSpPr txBox="1"/>
          <p:nvPr/>
        </p:nvSpPr>
        <p:spPr>
          <a:xfrm>
            <a:off x="896112" y="2688336"/>
            <a:ext cx="2010080" cy="1335024"/>
          </a:xfrm>
          <a:prstGeom prst="rect">
            <a:avLst/>
          </a:prstGeom>
          <a:noFill/>
          <a:ln/>
        </p:spPr>
        <p:txBody>
          <a:bodyPr wrap="square" lIns="0" tIns="0" rIns="0" bIns="0" rtlCol="0" anchor="t"/>
          <a:lstStyle/>
          <a:p>
            <a:pPr indent="0" marL="0">
              <a:lnSpc>
                <a:spcPct val="106000"/>
              </a:lnSpc>
              <a:buNone/>
            </a:pPr>
            <a:r>
              <a:rPr lang="en-US" sz="1900" dirty="0">
                <a:solidFill>
                  <a:srgbClr val="23302A"/>
                </a:solidFill>
                <a:latin typeface="Georgia" pitchFamily="34" charset="0"/>
                <a:ea typeface="Georgia" pitchFamily="34" charset="-122"/>
                <a:cs typeface="Georgia" pitchFamily="34" charset="-120"/>
              </a:rPr>
              <a:t>How many people the site can hold safely at one time.</a:t>
            </a:r>
            <a:endParaRPr lang="en-US" sz="1900" dirty="0"/>
          </a:p>
        </p:txBody>
      </p:sp>
      <p:sp>
        <p:nvSpPr>
          <p:cNvPr id="8" name="Shape 6"/>
          <p:cNvSpPr/>
          <p:nvPr/>
        </p:nvSpPr>
        <p:spPr>
          <a:xfrm>
            <a:off x="3436544" y="1645920"/>
            <a:ext cx="2522144" cy="2560320"/>
          </a:xfrm>
          <a:prstGeom prst="roundRect">
            <a:avLst>
              <a:gd name="adj" fmla="val 3625"/>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9" name="Text 7"/>
          <p:cNvSpPr txBox="1"/>
          <p:nvPr/>
        </p:nvSpPr>
        <p:spPr>
          <a:xfrm>
            <a:off x="3692576" y="1883664"/>
            <a:ext cx="2010080"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ECOLOGICAL</a:t>
            </a:r>
            <a:endParaRPr lang="en-US" sz="1300" dirty="0"/>
          </a:p>
        </p:txBody>
      </p:sp>
      <p:sp>
        <p:nvSpPr>
          <p:cNvPr id="10" name="Text 8"/>
          <p:cNvSpPr txBox="1"/>
          <p:nvPr/>
        </p:nvSpPr>
        <p:spPr>
          <a:xfrm>
            <a:off x="3692576" y="2231136"/>
            <a:ext cx="2010080"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Load</a:t>
            </a:r>
            <a:endParaRPr lang="en-US" sz="2000" dirty="0"/>
          </a:p>
        </p:txBody>
      </p:sp>
      <p:sp>
        <p:nvSpPr>
          <p:cNvPr id="11" name="Text 9"/>
          <p:cNvSpPr txBox="1"/>
          <p:nvPr/>
        </p:nvSpPr>
        <p:spPr>
          <a:xfrm>
            <a:off x="3692576" y="2688336"/>
            <a:ext cx="2010080" cy="1335024"/>
          </a:xfrm>
          <a:prstGeom prst="rect">
            <a:avLst/>
          </a:prstGeom>
          <a:noFill/>
          <a:ln/>
        </p:spPr>
        <p:txBody>
          <a:bodyPr wrap="square" lIns="0" tIns="0" rIns="0" bIns="0" rtlCol="0" anchor="t"/>
          <a:lstStyle/>
          <a:p>
            <a:pPr indent="0" marL="0">
              <a:lnSpc>
                <a:spcPct val="106000"/>
              </a:lnSpc>
              <a:buNone/>
            </a:pPr>
            <a:r>
              <a:rPr lang="en-US" sz="1900" dirty="0">
                <a:solidFill>
                  <a:srgbClr val="23302A"/>
                </a:solidFill>
                <a:latin typeface="Georgia" pitchFamily="34" charset="0"/>
                <a:ea typeface="Georgia" pitchFamily="34" charset="-122"/>
                <a:cs typeface="Georgia" pitchFamily="34" charset="-120"/>
              </a:rPr>
              <a:t>The pressure an ecosystem absorbs without lasting damage.</a:t>
            </a:r>
            <a:endParaRPr lang="en-US" sz="1900" dirty="0"/>
          </a:p>
        </p:txBody>
      </p:sp>
      <p:sp>
        <p:nvSpPr>
          <p:cNvPr id="12" name="Shape 10"/>
          <p:cNvSpPr/>
          <p:nvPr/>
        </p:nvSpPr>
        <p:spPr>
          <a:xfrm>
            <a:off x="6233008" y="1645920"/>
            <a:ext cx="2522144" cy="2560320"/>
          </a:xfrm>
          <a:prstGeom prst="roundRect">
            <a:avLst>
              <a:gd name="adj" fmla="val 3625"/>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3" name="Text 11"/>
          <p:cNvSpPr txBox="1"/>
          <p:nvPr/>
        </p:nvSpPr>
        <p:spPr>
          <a:xfrm>
            <a:off x="6489040" y="1883664"/>
            <a:ext cx="2010080"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SOCIAL</a:t>
            </a:r>
            <a:endParaRPr lang="en-US" sz="1300" dirty="0"/>
          </a:p>
        </p:txBody>
      </p:sp>
      <p:sp>
        <p:nvSpPr>
          <p:cNvPr id="14" name="Text 12"/>
          <p:cNvSpPr txBox="1"/>
          <p:nvPr/>
        </p:nvSpPr>
        <p:spPr>
          <a:xfrm>
            <a:off x="6489040" y="2231136"/>
            <a:ext cx="2010080"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Tolerance</a:t>
            </a:r>
            <a:endParaRPr lang="en-US" sz="2000" dirty="0"/>
          </a:p>
        </p:txBody>
      </p:sp>
      <p:sp>
        <p:nvSpPr>
          <p:cNvPr id="15" name="Text 13"/>
          <p:cNvSpPr txBox="1"/>
          <p:nvPr/>
        </p:nvSpPr>
        <p:spPr>
          <a:xfrm>
            <a:off x="6489040" y="2688336"/>
            <a:ext cx="2010080" cy="1335024"/>
          </a:xfrm>
          <a:prstGeom prst="rect">
            <a:avLst/>
          </a:prstGeom>
          <a:noFill/>
          <a:ln/>
        </p:spPr>
        <p:txBody>
          <a:bodyPr wrap="square" lIns="0" tIns="0" rIns="0" bIns="0" rtlCol="0" anchor="t"/>
          <a:lstStyle/>
          <a:p>
            <a:pPr indent="0" marL="0">
              <a:lnSpc>
                <a:spcPct val="106000"/>
              </a:lnSpc>
              <a:buNone/>
            </a:pPr>
            <a:r>
              <a:rPr lang="en-US" sz="1900" dirty="0">
                <a:solidFill>
                  <a:srgbClr val="23302A"/>
                </a:solidFill>
                <a:latin typeface="Georgia" pitchFamily="34" charset="0"/>
                <a:ea typeface="Georgia" pitchFamily="34" charset="-122"/>
                <a:cs typeface="Georgia" pitchFamily="34" charset="-120"/>
              </a:rPr>
              <a:t>The level residents accept before quality of life falls.</a:t>
            </a:r>
            <a:endParaRPr lang="en-US" sz="1900" dirty="0"/>
          </a:p>
        </p:txBody>
      </p:sp>
      <p:sp>
        <p:nvSpPr>
          <p:cNvPr id="16" name="Shape 14"/>
          <p:cNvSpPr/>
          <p:nvPr/>
        </p:nvSpPr>
        <p:spPr>
          <a:xfrm>
            <a:off x="9029471" y="1645920"/>
            <a:ext cx="2522144" cy="2560320"/>
          </a:xfrm>
          <a:prstGeom prst="roundRect">
            <a:avLst>
              <a:gd name="adj" fmla="val 3625"/>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7" name="Text 15"/>
          <p:cNvSpPr txBox="1"/>
          <p:nvPr/>
        </p:nvSpPr>
        <p:spPr>
          <a:xfrm>
            <a:off x="9285503" y="1883664"/>
            <a:ext cx="2010080"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PERCEPTUAL</a:t>
            </a:r>
            <a:endParaRPr lang="en-US" sz="1300" dirty="0"/>
          </a:p>
        </p:txBody>
      </p:sp>
      <p:sp>
        <p:nvSpPr>
          <p:cNvPr id="18" name="Text 16"/>
          <p:cNvSpPr txBox="1"/>
          <p:nvPr/>
        </p:nvSpPr>
        <p:spPr>
          <a:xfrm>
            <a:off x="9285503" y="2231136"/>
            <a:ext cx="2010080"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Crowding</a:t>
            </a:r>
            <a:endParaRPr lang="en-US" sz="2000" dirty="0"/>
          </a:p>
        </p:txBody>
      </p:sp>
      <p:sp>
        <p:nvSpPr>
          <p:cNvPr id="19" name="Text 17"/>
          <p:cNvSpPr txBox="1"/>
          <p:nvPr/>
        </p:nvSpPr>
        <p:spPr>
          <a:xfrm>
            <a:off x="9285503" y="2688336"/>
            <a:ext cx="2010080" cy="1335024"/>
          </a:xfrm>
          <a:prstGeom prst="rect">
            <a:avLst/>
          </a:prstGeom>
          <a:noFill/>
          <a:ln/>
        </p:spPr>
        <p:txBody>
          <a:bodyPr wrap="square" lIns="0" tIns="0" rIns="0" bIns="0" rtlCol="0" anchor="t"/>
          <a:lstStyle/>
          <a:p>
            <a:pPr indent="0" marL="0">
              <a:lnSpc>
                <a:spcPct val="106000"/>
              </a:lnSpc>
              <a:buNone/>
            </a:pPr>
            <a:r>
              <a:rPr lang="en-US" sz="1900" dirty="0">
                <a:solidFill>
                  <a:srgbClr val="23302A"/>
                </a:solidFill>
                <a:latin typeface="Georgia" pitchFamily="34" charset="0"/>
                <a:ea typeface="Georgia" pitchFamily="34" charset="-122"/>
                <a:cs typeface="Georgia" pitchFamily="34" charset="-120"/>
              </a:rPr>
              <a:t>The point at which visitors feel the experience is spoiled.</a:t>
            </a:r>
            <a:endParaRPr lang="en-US" sz="1900" dirty="0"/>
          </a:p>
        </p:txBody>
      </p:sp>
      <p:sp>
        <p:nvSpPr>
          <p:cNvPr id="20" name="Shape 18"/>
          <p:cNvSpPr/>
          <p:nvPr/>
        </p:nvSpPr>
        <p:spPr>
          <a:xfrm>
            <a:off x="640080" y="4526280"/>
            <a:ext cx="10911535" cy="658368"/>
          </a:xfrm>
          <a:prstGeom prst="roundRect">
            <a:avLst>
              <a:gd name="adj" fmla="val 13889"/>
            </a:avLst>
          </a:prstGeom>
          <a:solidFill>
            <a:srgbClr val="FAF2E8"/>
          </a:solidFill>
          <a:ln w="12700">
            <a:solidFill>
              <a:srgbClr val="FAF2E8"/>
            </a:solidFill>
            <a:prstDash val="solid"/>
          </a:ln>
        </p:spPr>
      </p:sp>
      <p:sp>
        <p:nvSpPr>
          <p:cNvPr id="21" name="Shape 19"/>
          <p:cNvSpPr/>
          <p:nvPr/>
        </p:nvSpPr>
        <p:spPr>
          <a:xfrm>
            <a:off x="896112" y="4764024"/>
            <a:ext cx="182880" cy="182880"/>
          </a:xfrm>
          <a:prstGeom prst="roundRect">
            <a:avLst>
              <a:gd name="adj" fmla="val 20000"/>
            </a:avLst>
          </a:prstGeom>
          <a:solidFill>
            <a:srgbClr val="C2703D"/>
          </a:solidFill>
          <a:ln w="12700">
            <a:solidFill>
              <a:srgbClr val="C2703D"/>
            </a:solidFill>
            <a:prstDash val="solid"/>
          </a:ln>
        </p:spPr>
      </p:sp>
      <p:sp>
        <p:nvSpPr>
          <p:cNvPr id="22" name="Text 20"/>
          <p:cNvSpPr txBox="1"/>
          <p:nvPr/>
        </p:nvSpPr>
        <p:spPr>
          <a:xfrm>
            <a:off x="1243584" y="4581144"/>
            <a:ext cx="10033711" cy="548640"/>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Capacity is a judgement informed by evidence, not a number waiting to be discovered.</a:t>
            </a:r>
            <a:endParaRPr lang="en-US" sz="2000" dirty="0"/>
          </a:p>
        </p:txBody>
      </p:sp>
      <p:sp>
        <p:nvSpPr>
          <p:cNvPr id="23" name="Text 21"/>
          <p:cNvSpPr txBox="1"/>
          <p:nvPr/>
        </p:nvSpPr>
        <p:spPr>
          <a:xfrm>
            <a:off x="640080" y="5394960"/>
            <a:ext cx="10881360" cy="914400"/>
          </a:xfrm>
          <a:prstGeom prst="rect">
            <a:avLst/>
          </a:prstGeom>
          <a:noFill/>
          <a:ln/>
        </p:spPr>
        <p:txBody>
          <a:bodyPr wrap="square" lIns="0" tIns="0" rIns="0" bIns="0" rtlCol="0" anchor="t"/>
          <a:lstStyle/>
          <a:p>
            <a:pPr algn="l" marL="342900" indent="-342900">
              <a:lnSpc>
                <a:spcPct val="108000"/>
              </a:lnSpc>
              <a:spcAft>
                <a:spcPts val="600"/>
              </a:spcAft>
              <a:buSzPct val="100000"/>
              <a:buChar char="–"/>
            </a:pPr>
            <a:r>
              <a:rPr lang="en-US" sz="2000" dirty="0">
                <a:solidFill>
                  <a:srgbClr val="23302A"/>
                </a:solidFill>
                <a:latin typeface="Georgia" pitchFamily="34" charset="0"/>
                <a:ea typeface="Georgia" pitchFamily="34" charset="-122"/>
                <a:cs typeface="Georgia" pitchFamily="34" charset="-120"/>
              </a:rPr>
              <a:t>The binding limit is usually social or ecological, long before it is physical.</a:t>
            </a:r>
            <a:endParaRPr lang="en-US" sz="2000" dirty="0"/>
          </a:p>
          <a:p>
            <a:pPr algn="l" marL="342900" indent="-342900">
              <a:lnSpc>
                <a:spcPct val="108000"/>
              </a:lnSpc>
              <a:spcAft>
                <a:spcPts val="600"/>
              </a:spcAft>
              <a:buSzPct val="100000"/>
              <a:buChar char="–"/>
            </a:pPr>
            <a:r>
              <a:rPr lang="en-US" sz="2000" dirty="0">
                <a:solidFill>
                  <a:srgbClr val="23302A"/>
                </a:solidFill>
                <a:latin typeface="Georgia" pitchFamily="34" charset="0"/>
                <a:ea typeface="Georgia" pitchFamily="34" charset="-122"/>
                <a:cs typeface="Georgia" pitchFamily="34" charset="-120"/>
              </a:rPr>
              <a:t>Write the number down, name who set it, and review it on a fixed date.</a:t>
            </a:r>
            <a:endParaRPr lang="en-US" sz="2000" dirty="0"/>
          </a:p>
        </p:txBody>
      </p:sp>
      <p:sp>
        <p:nvSpPr>
          <p:cNvPr id="24" name="Text 22"/>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5" name="Text 23"/>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10</a:t>
            </a:r>
            <a:endParaRPr lang="en-US" sz="11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The tourism area life cycle</a:t>
            </a:r>
            <a:endParaRPr lang="en-US" sz="4000" dirty="0"/>
          </a:p>
        </p:txBody>
      </p:sp>
      <p:sp>
        <p:nvSpPr>
          <p:cNvPr id="4" name="Text 2"/>
          <p:cNvSpPr txBox="1"/>
          <p:nvPr/>
        </p:nvSpPr>
        <p:spPr>
          <a:xfrm>
            <a:off x="1024128" y="1115568"/>
            <a:ext cx="10527487" cy="365760"/>
          </a:xfrm>
          <a:prstGeom prst="rect">
            <a:avLst/>
          </a:prstGeom>
          <a:noFill/>
          <a:ln/>
        </p:spPr>
        <p:txBody>
          <a:bodyPr wrap="square" lIns="0" tIns="0" rIns="0" bIns="0" rtlCol="0" anchor="t"/>
          <a:lstStyle/>
          <a:p>
            <a:pPr algn="l" indent="0" marL="0">
              <a:buNone/>
            </a:pPr>
            <a:r>
              <a:rPr lang="en-US" sz="1600" i="1" dirty="0">
                <a:solidFill>
                  <a:srgbClr val="6C7B70"/>
                </a:solidFill>
                <a:latin typeface="Georgia" pitchFamily="34" charset="0"/>
                <a:ea typeface="Georgia" pitchFamily="34" charset="-122"/>
                <a:cs typeface="Georgia" pitchFamily="34" charset="-120"/>
              </a:rPr>
              <a:t>Butler's model, 1980: visitor numbers against time.</a:t>
            </a:r>
            <a:endParaRPr lang="en-US" sz="1600" dirty="0"/>
          </a:p>
        </p:txBody>
      </p:sp>
      <p:graphicFrame>
        <p:nvGraphicFramePr>
          <p:cNvPr id="5" name="Chart 0" descr=""/>
          <p:cNvGraphicFramePr/>
          <p:nvPr/>
        </p:nvGraphicFramePr>
        <p:xfrm>
          <a:off x="640080" y="1828800"/>
          <a:ext cx="7223760" cy="3749040"/>
        </p:xfrm>
        <a:graphic xmlns:a="http://schemas.openxmlformats.org/drawingml/2006/main">
          <a:graphicData uri="http://schemas.openxmlformats.org/drawingml/2006/chart">
            <c:chart xmlns:c="http://schemas.openxmlformats.org/drawingml/2006/chart" r:id="rId1"/>
          </a:graphicData>
        </a:graphic>
      </p:graphicFrame>
      <p:sp>
        <p:nvSpPr>
          <p:cNvPr id="6" name="Shape 3"/>
          <p:cNvSpPr/>
          <p:nvPr/>
        </p:nvSpPr>
        <p:spPr>
          <a:xfrm>
            <a:off x="8092440" y="1828800"/>
            <a:ext cx="3456432" cy="3749040"/>
          </a:xfrm>
          <a:prstGeom prst="roundRect">
            <a:avLst>
              <a:gd name="adj" fmla="val 3175"/>
            </a:avLst>
          </a:prstGeom>
          <a:solidFill>
            <a:srgbClr val="FAF2E8"/>
          </a:solidFill>
          <a:ln w="12700">
            <a:solidFill>
              <a:srgbClr val="FAF2E8"/>
            </a:solidFill>
            <a:prstDash val="solid"/>
          </a:ln>
          <a:effectLst>
            <a:outerShdw sx="100000" sy="100000" kx="0" ky="0" algn="bl" rotWithShape="0" blurRad="177800" dist="25400" dir="5400000">
              <a:srgbClr val="0B2426">
                <a:alpha val="10000"/>
              </a:srgbClr>
            </a:outerShdw>
          </a:effectLst>
        </p:spPr>
      </p:sp>
      <p:sp>
        <p:nvSpPr>
          <p:cNvPr id="7" name="Text 4"/>
          <p:cNvSpPr txBox="1"/>
          <p:nvPr/>
        </p:nvSpPr>
        <p:spPr>
          <a:xfrm>
            <a:off x="8366760" y="2057400"/>
            <a:ext cx="2926080" cy="41148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The decision point</a:t>
            </a:r>
            <a:endParaRPr lang="en-US" sz="2000" dirty="0"/>
          </a:p>
        </p:txBody>
      </p:sp>
      <p:sp>
        <p:nvSpPr>
          <p:cNvPr id="8" name="Text 5"/>
          <p:cNvSpPr txBox="1"/>
          <p:nvPr/>
        </p:nvSpPr>
        <p:spPr>
          <a:xfrm>
            <a:off x="8366760" y="2560320"/>
            <a:ext cx="2926080" cy="2834640"/>
          </a:xfrm>
          <a:prstGeom prst="rect">
            <a:avLst/>
          </a:prstGeom>
          <a:noFill/>
          <a:ln/>
        </p:spPr>
        <p:txBody>
          <a:bodyPr wrap="square" lIns="0" tIns="0" rIns="0" bIns="0" rtlCol="0" anchor="t"/>
          <a:lstStyle/>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Stagnation is where planning either intervenes or gives up.</a:t>
            </a:r>
            <a:endParaRPr lang="en-US" sz="2000" dirty="0"/>
          </a:p>
          <a:p>
            <a:pPr indent="0" marL="0">
              <a:lnSpc>
                <a:spcPct val="105000"/>
              </a:lnSpc>
              <a:buNone/>
            </a:pPr>
            <a:endParaRPr lang="en-US" sz="2000" dirty="0"/>
          </a:p>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Rejuvenation needs new product or new markets.</a:t>
            </a:r>
            <a:endParaRPr lang="en-US" sz="2000" dirty="0"/>
          </a:p>
          <a:p>
            <a:pPr indent="0" marL="0">
              <a:lnSpc>
                <a:spcPct val="105000"/>
              </a:lnSpc>
              <a:buNone/>
            </a:pPr>
            <a:endParaRPr lang="en-US" sz="2000" dirty="0"/>
          </a:p>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Decline follows when capacity ages and nobody reinvests.</a:t>
            </a:r>
            <a:endParaRPr lang="en-US" sz="2000" dirty="0"/>
          </a:p>
        </p:txBody>
      </p:sp>
      <p:sp>
        <p:nvSpPr>
          <p:cNvPr id="9"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10"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11</a:t>
            </a:r>
            <a:endParaRPr lang="en-US" sz="1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1D4732"/>
        </a:solidFill>
      </p:bgPr>
    </p:bg>
    <p:spTree>
      <p:nvGrpSpPr>
        <p:cNvPr id="1" name=""/>
        <p:cNvGrpSpPr/>
        <p:nvPr/>
      </p:nvGrpSpPr>
      <p:grpSpPr>
        <a:xfrm>
          <a:off x="0" y="0"/>
          <a:ext cx="0" cy="0"/>
          <a:chOff x="0" y="0"/>
          <a:chExt cx="0" cy="0"/>
        </a:xfrm>
      </p:grpSpPr>
      <p:sp>
        <p:nvSpPr>
          <p:cNvPr id="2" name="Shape 0"/>
          <p:cNvSpPr/>
          <p:nvPr/>
        </p:nvSpPr>
        <p:spPr>
          <a:xfrm>
            <a:off x="640080" y="2212848"/>
            <a:ext cx="1371600" cy="1371600"/>
          </a:xfrm>
          <a:prstGeom prst="roundRect">
            <a:avLst>
              <a:gd name="adj" fmla="val 10667"/>
            </a:avLst>
          </a:prstGeom>
          <a:solidFill>
            <a:srgbClr val="C2703D"/>
          </a:solidFill>
          <a:ln w="12700">
            <a:solidFill>
              <a:srgbClr val="C2703D"/>
            </a:solidFill>
            <a:prstDash val="solid"/>
          </a:ln>
        </p:spPr>
      </p:sp>
      <p:sp>
        <p:nvSpPr>
          <p:cNvPr id="3" name="Text 1"/>
          <p:cNvSpPr txBox="1"/>
          <p:nvPr/>
        </p:nvSpPr>
        <p:spPr>
          <a:xfrm>
            <a:off x="640080" y="2212848"/>
            <a:ext cx="1371600" cy="1371600"/>
          </a:xfrm>
          <a:prstGeom prst="rect">
            <a:avLst/>
          </a:prstGeom>
          <a:noFill/>
          <a:ln/>
        </p:spPr>
        <p:txBody>
          <a:bodyPr wrap="square" lIns="0" tIns="0" rIns="0" bIns="0" rtlCol="0" anchor="ctr"/>
          <a:lstStyle/>
          <a:p>
            <a:pPr algn="ctr" indent="0" marL="0">
              <a:buNone/>
            </a:pPr>
            <a:r>
              <a:rPr lang="en-US" sz="5400" b="1" dirty="0">
                <a:solidFill>
                  <a:srgbClr val="12301F"/>
                </a:solidFill>
                <a:latin typeface="Georgia" pitchFamily="34" charset="0"/>
                <a:ea typeface="Georgia" pitchFamily="34" charset="-122"/>
                <a:cs typeface="Georgia" pitchFamily="34" charset="-120"/>
              </a:rPr>
              <a:t>02</a:t>
            </a:r>
            <a:endParaRPr lang="en-US" sz="5400" dirty="0"/>
          </a:p>
        </p:txBody>
      </p:sp>
      <p:sp>
        <p:nvSpPr>
          <p:cNvPr id="4" name="Text 2"/>
          <p:cNvSpPr txBox="1"/>
          <p:nvPr/>
        </p:nvSpPr>
        <p:spPr>
          <a:xfrm>
            <a:off x="2560320" y="1847088"/>
            <a:ext cx="8229600" cy="365760"/>
          </a:xfrm>
          <a:prstGeom prst="rect">
            <a:avLst/>
          </a:prstGeom>
          <a:noFill/>
          <a:ln/>
        </p:spPr>
        <p:txBody>
          <a:bodyPr wrap="square" lIns="0" tIns="0" rIns="0" bIns="0" rtlCol="0" anchor="ctr"/>
          <a:lstStyle/>
          <a:p>
            <a:pPr indent="0" marL="0">
              <a:buNone/>
            </a:pPr>
            <a:r>
              <a:rPr lang="en-US" sz="1500" b="1" spc="200" kern="0" dirty="0">
                <a:solidFill>
                  <a:srgbClr val="C2703D"/>
                </a:solidFill>
                <a:latin typeface="Georgia" pitchFamily="34" charset="0"/>
                <a:ea typeface="Georgia" pitchFamily="34" charset="-122"/>
                <a:cs typeface="Georgia" pitchFamily="34" charset="-120"/>
              </a:rPr>
              <a:t>PART TWO</a:t>
            </a:r>
            <a:endParaRPr lang="en-US" sz="1500" dirty="0"/>
          </a:p>
        </p:txBody>
      </p:sp>
      <p:sp>
        <p:nvSpPr>
          <p:cNvPr id="5" name="Text 3"/>
          <p:cNvSpPr txBox="1"/>
          <p:nvPr/>
        </p:nvSpPr>
        <p:spPr>
          <a:xfrm>
            <a:off x="2560320" y="2286000"/>
            <a:ext cx="8778240" cy="1234440"/>
          </a:xfrm>
          <a:prstGeom prst="rect">
            <a:avLst/>
          </a:prstGeom>
          <a:noFill/>
          <a:ln/>
        </p:spPr>
        <p:txBody>
          <a:bodyPr wrap="square" lIns="0" tIns="0" rIns="0" bIns="0" rtlCol="0" anchor="ctr"/>
          <a:lstStyle/>
          <a:p>
            <a:pPr indent="0" marL="0">
              <a:buNone/>
            </a:pPr>
            <a:r>
              <a:rPr lang="en-US" sz="4000" b="1" dirty="0">
                <a:solidFill>
                  <a:srgbClr val="FFFFFF"/>
                </a:solidFill>
                <a:latin typeface="Georgia" pitchFamily="34" charset="0"/>
                <a:ea typeface="Georgia" pitchFamily="34" charset="-122"/>
                <a:cs typeface="Georgia" pitchFamily="34" charset="-120"/>
              </a:rPr>
              <a:t>Impacts and their measurement</a:t>
            </a:r>
            <a:endParaRPr lang="en-US" sz="4000" dirty="0"/>
          </a:p>
        </p:txBody>
      </p:sp>
      <p:sp>
        <p:nvSpPr>
          <p:cNvPr id="6" name="Text 4"/>
          <p:cNvSpPr txBox="1"/>
          <p:nvPr/>
        </p:nvSpPr>
        <p:spPr>
          <a:xfrm>
            <a:off x="2560320" y="3657600"/>
            <a:ext cx="8778240" cy="822960"/>
          </a:xfrm>
          <a:prstGeom prst="rect">
            <a:avLst/>
          </a:prstGeom>
          <a:noFill/>
          <a:ln/>
        </p:spPr>
        <p:txBody>
          <a:bodyPr wrap="square" lIns="0" tIns="0" rIns="0" bIns="0" rtlCol="0" anchor="t"/>
          <a:lstStyle/>
          <a:p>
            <a:pPr indent="0" marL="0">
              <a:buNone/>
            </a:pPr>
            <a:r>
              <a:rPr lang="en-US" sz="2000" i="1" dirty="0">
                <a:solidFill>
                  <a:srgbClr val="EFD3BC"/>
                </a:solidFill>
                <a:latin typeface="Georgia" pitchFamily="34" charset="0"/>
                <a:ea typeface="Georgia" pitchFamily="34" charset="-122"/>
                <a:cs typeface="Georgia" pitchFamily="34" charset="-120"/>
              </a:rPr>
              <a:t>What tourism does to a place, and how a destination knows.</a:t>
            </a:r>
            <a:endParaRPr lang="en-US" sz="2000" dirty="0"/>
          </a:p>
        </p:txBody>
      </p:sp>
      <p:sp>
        <p:nvSpPr>
          <p:cNvPr id="7" name="Text 5"/>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EFD3BC"/>
                </a:solidFill>
                <a:latin typeface="Georgia" pitchFamily="34" charset="0"/>
                <a:ea typeface="Georgia" pitchFamily="34" charset="-122"/>
                <a:cs typeface="Georgia" pitchFamily="34" charset="-120"/>
              </a:rPr>
              <a:t>12</a:t>
            </a:r>
            <a:endParaRPr lang="en-US" sz="11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Environmental impacts</a:t>
            </a:r>
            <a:endParaRPr lang="en-US" sz="4000" dirty="0"/>
          </a:p>
        </p:txBody>
      </p:sp>
      <p:sp>
        <p:nvSpPr>
          <p:cNvPr id="4" name="Text 2"/>
          <p:cNvSpPr txBox="1"/>
          <p:nvPr/>
        </p:nvSpPr>
        <p:spPr>
          <a:xfrm>
            <a:off x="640080" y="1645920"/>
            <a:ext cx="6766560" cy="393192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Land take and habitat fragmentation from resorts, roads and second homes.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Water demand that competes directly with farming and households.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Waste and wastewater beyond the capacity of local systems.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Emissions, most of them produced by travel to and from the destination.</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Trampling, wildlife disturbance and the loss of quiet and dark skies.</a:t>
            </a:r>
            <a:endParaRPr lang="en-US" sz="2000" dirty="0"/>
          </a:p>
        </p:txBody>
      </p:sp>
      <p:sp>
        <p:nvSpPr>
          <p:cNvPr id="5" name="Shape 3"/>
          <p:cNvSpPr/>
          <p:nvPr/>
        </p:nvSpPr>
        <p:spPr>
          <a:xfrm>
            <a:off x="7772400" y="1645920"/>
            <a:ext cx="3776472" cy="3931920"/>
          </a:xfrm>
          <a:prstGeom prst="roundRect">
            <a:avLst>
              <a:gd name="adj" fmla="val 2906"/>
            </a:avLst>
          </a:prstGeom>
          <a:solidFill>
            <a:srgbClr val="1D4732"/>
          </a:solidFill>
          <a:ln w="12700">
            <a:solidFill>
              <a:srgbClr val="1D4732"/>
            </a:solidFill>
            <a:prstDash val="solid"/>
          </a:ln>
          <a:effectLst>
            <a:outerShdw sx="100000" sy="100000" kx="0" ky="0" algn="bl" rotWithShape="0" blurRad="177800" dist="25400" dir="5400000">
              <a:srgbClr val="0B2426">
                <a:alpha val="10000"/>
              </a:srgbClr>
            </a:outerShdw>
          </a:effectLst>
        </p:spPr>
      </p:sp>
      <p:sp>
        <p:nvSpPr>
          <p:cNvPr id="6" name="Text 4"/>
          <p:cNvSpPr txBox="1"/>
          <p:nvPr/>
        </p:nvSpPr>
        <p:spPr>
          <a:xfrm>
            <a:off x="8046720" y="1874520"/>
            <a:ext cx="3200400" cy="411480"/>
          </a:xfrm>
          <a:prstGeom prst="rect">
            <a:avLst/>
          </a:prstGeom>
          <a:noFill/>
          <a:ln/>
        </p:spPr>
        <p:txBody>
          <a:bodyPr wrap="square" lIns="0" tIns="0" rIns="0" bIns="0" rtlCol="0" anchor="ctr"/>
          <a:lstStyle/>
          <a:p>
            <a:pPr indent="0" marL="0">
              <a:buNone/>
            </a:pPr>
            <a:r>
              <a:rPr lang="en-US" sz="2000" b="1" dirty="0">
                <a:solidFill>
                  <a:srgbClr val="EFD3BC"/>
                </a:solidFill>
                <a:latin typeface="Georgia" pitchFamily="34" charset="0"/>
                <a:ea typeface="Georgia" pitchFamily="34" charset="-122"/>
                <a:cs typeface="Georgia" pitchFamily="34" charset="-120"/>
              </a:rPr>
              <a:t>Scale of the problem</a:t>
            </a:r>
            <a:endParaRPr lang="en-US" sz="2000" dirty="0"/>
          </a:p>
        </p:txBody>
      </p:sp>
      <p:sp>
        <p:nvSpPr>
          <p:cNvPr id="7" name="Text 5"/>
          <p:cNvSpPr txBox="1"/>
          <p:nvPr/>
        </p:nvSpPr>
        <p:spPr>
          <a:xfrm>
            <a:off x="8046720" y="2377440"/>
            <a:ext cx="3246120" cy="3017520"/>
          </a:xfrm>
          <a:prstGeom prst="rect">
            <a:avLst/>
          </a:prstGeom>
          <a:noFill/>
          <a:ln/>
        </p:spPr>
        <p:txBody>
          <a:bodyPr wrap="square" lIns="0" tIns="0" rIns="0" bIns="0" rtlCol="0" anchor="t"/>
          <a:lstStyle/>
          <a:p>
            <a:pPr indent="0" marL="0">
              <a:lnSpc>
                <a:spcPct val="106000"/>
              </a:lnSpc>
              <a:buNone/>
            </a:pPr>
            <a:r>
              <a:rPr lang="en-US" sz="2000" dirty="0">
                <a:solidFill>
                  <a:srgbClr val="FFFFFF"/>
                </a:solidFill>
                <a:latin typeface="Georgia" pitchFamily="34" charset="0"/>
                <a:ea typeface="Georgia" pitchFamily="34" charset="-122"/>
                <a:cs typeface="Georgia" pitchFamily="34" charset="-120"/>
              </a:rPr>
              <a:t>Transport-related tourism emissions were about five per cent of global CO2 in 2016, and the sector's emissions grew faster than arrivals.</a:t>
            </a:r>
            <a:endParaRPr lang="en-US" sz="2000" dirty="0"/>
          </a:p>
        </p:txBody>
      </p:sp>
      <p:sp>
        <p:nvSpPr>
          <p:cNvPr id="8"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13</a:t>
            </a:r>
            <a:endParaRPr lang="en-US" sz="11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Social and cultural impacts</a:t>
            </a:r>
            <a:endParaRPr lang="en-US" sz="4000" dirty="0"/>
          </a:p>
        </p:txBody>
      </p:sp>
      <p:sp>
        <p:nvSpPr>
          <p:cNvPr id="4" name="Text 2"/>
          <p:cNvSpPr txBox="1"/>
          <p:nvPr/>
        </p:nvSpPr>
        <p:spPr>
          <a:xfrm>
            <a:off x="640080" y="1645920"/>
            <a:ext cx="6583680" cy="283464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Housing converted to short-term rental pushes residents out of the centre.</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Everyday shops give way to souvenir retail and the same few franchises.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Culture can be commodified, staged and shortened for the visitor's schedule.</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Against that: revived crafts, restored buildings, pride and new local income.</a:t>
            </a:r>
            <a:endParaRPr lang="en-US" sz="2000" dirty="0"/>
          </a:p>
        </p:txBody>
      </p:sp>
      <p:sp>
        <p:nvSpPr>
          <p:cNvPr id="5" name="Shape 3"/>
          <p:cNvSpPr/>
          <p:nvPr/>
        </p:nvSpPr>
        <p:spPr>
          <a:xfrm>
            <a:off x="7498080" y="1645920"/>
            <a:ext cx="4050792" cy="3017520"/>
          </a:xfrm>
          <a:prstGeom prst="roundRect">
            <a:avLst>
              <a:gd name="adj" fmla="val 3636"/>
            </a:avLst>
          </a:prstGeom>
          <a:solidFill>
            <a:srgbClr val="FAF2E8"/>
          </a:solidFill>
          <a:ln w="12700">
            <a:solidFill>
              <a:srgbClr val="FAF2E8"/>
            </a:solidFill>
            <a:prstDash val="solid"/>
          </a:ln>
          <a:effectLst>
            <a:outerShdw sx="100000" sy="100000" kx="0" ky="0" algn="bl" rotWithShape="0" blurRad="177800" dist="25400" dir="5400000">
              <a:srgbClr val="0B2426">
                <a:alpha val="10000"/>
              </a:srgbClr>
            </a:outerShdw>
          </a:effectLst>
        </p:spPr>
      </p:sp>
      <p:sp>
        <p:nvSpPr>
          <p:cNvPr id="6" name="Text 4"/>
          <p:cNvSpPr txBox="1"/>
          <p:nvPr/>
        </p:nvSpPr>
        <p:spPr>
          <a:xfrm>
            <a:off x="7772400" y="1874520"/>
            <a:ext cx="3474720" cy="41148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Doxey's irritation index</a:t>
            </a:r>
            <a:endParaRPr lang="en-US" sz="2000" dirty="0"/>
          </a:p>
        </p:txBody>
      </p:sp>
      <p:sp>
        <p:nvSpPr>
          <p:cNvPr id="7" name="Text 5"/>
          <p:cNvSpPr txBox="1"/>
          <p:nvPr/>
        </p:nvSpPr>
        <p:spPr>
          <a:xfrm>
            <a:off x="7772400" y="2377440"/>
            <a:ext cx="3520440" cy="2194560"/>
          </a:xfrm>
          <a:prstGeom prst="rect">
            <a:avLst/>
          </a:prstGeom>
          <a:noFill/>
          <a:ln/>
        </p:spPr>
        <p:txBody>
          <a:bodyPr wrap="square" lIns="0" tIns="0" rIns="0" bIns="0" rtlCol="0" anchor="t"/>
          <a:lstStyle/>
          <a:p>
            <a:pPr indent="0" marL="0">
              <a:lnSpc>
                <a:spcPct val="104000"/>
              </a:lnSpc>
              <a:buNone/>
            </a:pPr>
            <a:r>
              <a:rPr lang="en-US" sz="2000" dirty="0">
                <a:solidFill>
                  <a:srgbClr val="23302A"/>
                </a:solidFill>
                <a:latin typeface="Georgia" pitchFamily="34" charset="0"/>
                <a:ea typeface="Georgia" pitchFamily="34" charset="-122"/>
                <a:cs typeface="Georgia" pitchFamily="34" charset="-120"/>
              </a:rPr>
              <a:t>Euphoria</a:t>
            </a:r>
            <a:endParaRPr lang="en-US" sz="2000" dirty="0"/>
          </a:p>
          <a:p>
            <a:pPr indent="0" marL="0">
              <a:lnSpc>
                <a:spcPct val="104000"/>
              </a:lnSpc>
              <a:buNone/>
            </a:pPr>
            <a:endParaRPr lang="en-US" sz="2000" dirty="0"/>
          </a:p>
          <a:p>
            <a:pPr indent="0" marL="0">
              <a:lnSpc>
                <a:spcPct val="104000"/>
              </a:lnSpc>
              <a:buNone/>
            </a:pPr>
            <a:r>
              <a:rPr lang="en-US" sz="2000" dirty="0">
                <a:solidFill>
                  <a:srgbClr val="23302A"/>
                </a:solidFill>
                <a:latin typeface="Georgia" pitchFamily="34" charset="0"/>
                <a:ea typeface="Georgia" pitchFamily="34" charset="-122"/>
                <a:cs typeface="Georgia" pitchFamily="34" charset="-120"/>
              </a:rPr>
              <a:t>Apathy</a:t>
            </a:r>
            <a:endParaRPr lang="en-US" sz="2000" dirty="0"/>
          </a:p>
          <a:p>
            <a:pPr indent="0" marL="0">
              <a:lnSpc>
                <a:spcPct val="104000"/>
              </a:lnSpc>
              <a:buNone/>
            </a:pPr>
            <a:endParaRPr lang="en-US" sz="2000" dirty="0"/>
          </a:p>
          <a:p>
            <a:pPr indent="0" marL="0">
              <a:lnSpc>
                <a:spcPct val="104000"/>
              </a:lnSpc>
              <a:buNone/>
            </a:pPr>
            <a:r>
              <a:rPr lang="en-US" sz="2000" dirty="0">
                <a:solidFill>
                  <a:srgbClr val="23302A"/>
                </a:solidFill>
                <a:latin typeface="Georgia" pitchFamily="34" charset="0"/>
                <a:ea typeface="Georgia" pitchFamily="34" charset="-122"/>
                <a:cs typeface="Georgia" pitchFamily="34" charset="-120"/>
              </a:rPr>
              <a:t>Annoyance</a:t>
            </a:r>
            <a:endParaRPr lang="en-US" sz="2000" dirty="0"/>
          </a:p>
          <a:p>
            <a:pPr indent="0" marL="0">
              <a:lnSpc>
                <a:spcPct val="104000"/>
              </a:lnSpc>
              <a:buNone/>
            </a:pPr>
            <a:endParaRPr lang="en-US" sz="2000" dirty="0"/>
          </a:p>
          <a:p>
            <a:pPr indent="0" marL="0">
              <a:lnSpc>
                <a:spcPct val="104000"/>
              </a:lnSpc>
              <a:buNone/>
            </a:pPr>
            <a:r>
              <a:rPr lang="en-US" sz="2000" dirty="0">
                <a:solidFill>
                  <a:srgbClr val="23302A"/>
                </a:solidFill>
                <a:latin typeface="Georgia" pitchFamily="34" charset="0"/>
                <a:ea typeface="Georgia" pitchFamily="34" charset="-122"/>
                <a:cs typeface="Georgia" pitchFamily="34" charset="-120"/>
              </a:rPr>
              <a:t>Antagonism</a:t>
            </a:r>
            <a:endParaRPr lang="en-US" sz="2000" dirty="0"/>
          </a:p>
        </p:txBody>
      </p:sp>
      <p:sp>
        <p:nvSpPr>
          <p:cNvPr id="8" name="Shape 6"/>
          <p:cNvSpPr/>
          <p:nvPr/>
        </p:nvSpPr>
        <p:spPr>
          <a:xfrm>
            <a:off x="640080" y="4892040"/>
            <a:ext cx="10911535" cy="685800"/>
          </a:xfrm>
          <a:prstGeom prst="roundRect">
            <a:avLst>
              <a:gd name="adj" fmla="val 13333"/>
            </a:avLst>
          </a:prstGeom>
          <a:solidFill>
            <a:srgbClr val="FAF2E8"/>
          </a:solidFill>
          <a:ln w="12700">
            <a:solidFill>
              <a:srgbClr val="FAF2E8"/>
            </a:solidFill>
            <a:prstDash val="solid"/>
          </a:ln>
        </p:spPr>
      </p:sp>
      <p:sp>
        <p:nvSpPr>
          <p:cNvPr id="9" name="Shape 7"/>
          <p:cNvSpPr/>
          <p:nvPr/>
        </p:nvSpPr>
        <p:spPr>
          <a:xfrm>
            <a:off x="896112" y="5143500"/>
            <a:ext cx="182880" cy="182880"/>
          </a:xfrm>
          <a:prstGeom prst="roundRect">
            <a:avLst>
              <a:gd name="adj" fmla="val 20000"/>
            </a:avLst>
          </a:prstGeom>
          <a:solidFill>
            <a:srgbClr val="C2703D"/>
          </a:solidFill>
          <a:ln w="12700">
            <a:solidFill>
              <a:srgbClr val="C2703D"/>
            </a:solidFill>
            <a:prstDash val="solid"/>
          </a:ln>
        </p:spPr>
      </p:sp>
      <p:sp>
        <p:nvSpPr>
          <p:cNvPr id="10" name="Text 8"/>
          <p:cNvSpPr txBox="1"/>
          <p:nvPr/>
        </p:nvSpPr>
        <p:spPr>
          <a:xfrm>
            <a:off x="1243584" y="4946904"/>
            <a:ext cx="10033711" cy="576072"/>
          </a:xfrm>
          <a:prstGeom prst="rect">
            <a:avLst/>
          </a:prstGeom>
          <a:noFill/>
          <a:ln/>
        </p:spPr>
        <p:txBody>
          <a:bodyPr wrap="square" lIns="0" tIns="0" rIns="0" bIns="0" rtlCol="0" anchor="ctr"/>
          <a:lstStyle/>
          <a:p>
            <a:pPr indent="0" marL="0">
              <a:lnSpc>
                <a:spcPct val="105000"/>
              </a:lnSpc>
              <a:buNone/>
            </a:pPr>
            <a:r>
              <a:rPr lang="en-US" sz="1800" i="1" dirty="0">
                <a:solidFill>
                  <a:srgbClr val="1D4732"/>
                </a:solidFill>
                <a:latin typeface="Georgia" pitchFamily="34" charset="0"/>
                <a:ea typeface="Georgia" pitchFamily="34" charset="-122"/>
                <a:cs typeface="Georgia" pitchFamily="34" charset="-120"/>
              </a:rPr>
              <a:t>Resident attitude hardens in one direction. Survey it every year, or read it later in the street.</a:t>
            </a:r>
            <a:endParaRPr lang="en-US" sz="1800" dirty="0"/>
          </a:p>
        </p:txBody>
      </p:sp>
      <p:sp>
        <p:nvSpPr>
          <p:cNvPr id="11" name="Text 9"/>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12" name="Text 10"/>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14</a:t>
            </a:r>
            <a:endParaRPr lang="en-US" sz="11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Economic impacts and leakage</a:t>
            </a:r>
            <a:endParaRPr lang="en-US" sz="4000" dirty="0"/>
          </a:p>
        </p:txBody>
      </p:sp>
      <p:sp>
        <p:nvSpPr>
          <p:cNvPr id="4" name="Text 2"/>
          <p:cNvSpPr txBox="1"/>
          <p:nvPr/>
        </p:nvSpPr>
        <p:spPr>
          <a:xfrm>
            <a:off x="640080" y="1645920"/>
            <a:ext cx="10881360" cy="320040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Visitor spending multiplies through local wages, suppliers and taxes.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Leakage removes it again: imported goods, external ownership, commissions.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Seasonality produces short contracts, underemployment and staff turnover.</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Property prices rise faster than local wages, transferring wealth outward.</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Public infrastructure is sized for the peak and paid for all year round.</a:t>
            </a:r>
            <a:endParaRPr lang="en-US" sz="2000" dirty="0"/>
          </a:p>
        </p:txBody>
      </p:sp>
      <p:sp>
        <p:nvSpPr>
          <p:cNvPr id="5" name="Shape 3"/>
          <p:cNvSpPr/>
          <p:nvPr/>
        </p:nvSpPr>
        <p:spPr>
          <a:xfrm>
            <a:off x="640080" y="4800600"/>
            <a:ext cx="10911535" cy="685800"/>
          </a:xfrm>
          <a:prstGeom prst="roundRect">
            <a:avLst>
              <a:gd name="adj" fmla="val 13333"/>
            </a:avLst>
          </a:prstGeom>
          <a:solidFill>
            <a:srgbClr val="FAF2E8"/>
          </a:solidFill>
          <a:ln w="12700">
            <a:solidFill>
              <a:srgbClr val="FAF2E8"/>
            </a:solidFill>
            <a:prstDash val="solid"/>
          </a:ln>
        </p:spPr>
      </p:sp>
      <p:sp>
        <p:nvSpPr>
          <p:cNvPr id="6" name="Shape 4"/>
          <p:cNvSpPr/>
          <p:nvPr/>
        </p:nvSpPr>
        <p:spPr>
          <a:xfrm>
            <a:off x="896112" y="5052060"/>
            <a:ext cx="182880" cy="182880"/>
          </a:xfrm>
          <a:prstGeom prst="roundRect">
            <a:avLst>
              <a:gd name="adj" fmla="val 20000"/>
            </a:avLst>
          </a:prstGeom>
          <a:solidFill>
            <a:srgbClr val="C2703D"/>
          </a:solidFill>
          <a:ln w="12700">
            <a:solidFill>
              <a:srgbClr val="C2703D"/>
            </a:solidFill>
            <a:prstDash val="solid"/>
          </a:ln>
        </p:spPr>
      </p:sp>
      <p:sp>
        <p:nvSpPr>
          <p:cNvPr id="7" name="Text 5"/>
          <p:cNvSpPr txBox="1"/>
          <p:nvPr/>
        </p:nvSpPr>
        <p:spPr>
          <a:xfrm>
            <a:off x="1243584" y="4855464"/>
            <a:ext cx="10033711" cy="576072"/>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The useful question is not how much a destination earns from tourism, but how much of it stays.</a:t>
            </a:r>
            <a:endParaRPr lang="en-US" sz="2000" dirty="0"/>
          </a:p>
        </p:txBody>
      </p:sp>
      <p:sp>
        <p:nvSpPr>
          <p:cNvPr id="8"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15</a:t>
            </a:r>
            <a:endParaRPr lang="en-US" sz="11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Overtourism</a:t>
            </a:r>
            <a:endParaRPr lang="en-US" sz="4000" dirty="0"/>
          </a:p>
        </p:txBody>
      </p:sp>
      <p:sp>
        <p:nvSpPr>
          <p:cNvPr id="4" name="Shape 2"/>
          <p:cNvSpPr/>
          <p:nvPr/>
        </p:nvSpPr>
        <p:spPr>
          <a:xfrm>
            <a:off x="640080" y="1645920"/>
            <a:ext cx="5303520" cy="3566160"/>
          </a:xfrm>
          <a:prstGeom prst="roundRect">
            <a:avLst>
              <a:gd name="adj" fmla="val 3077"/>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5" name="Text 3"/>
          <p:cNvSpPr txBox="1"/>
          <p:nvPr/>
        </p:nvSpPr>
        <p:spPr>
          <a:xfrm>
            <a:off x="914400" y="1828800"/>
            <a:ext cx="4754880" cy="41148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Symptoms</a:t>
            </a:r>
            <a:endParaRPr lang="en-US" sz="2000" dirty="0"/>
          </a:p>
        </p:txBody>
      </p:sp>
      <p:sp>
        <p:nvSpPr>
          <p:cNvPr id="6" name="Text 4"/>
          <p:cNvSpPr txBox="1"/>
          <p:nvPr/>
        </p:nvSpPr>
        <p:spPr>
          <a:xfrm>
            <a:off x="914400" y="2331720"/>
            <a:ext cx="4754880" cy="2743200"/>
          </a:xfrm>
          <a:prstGeom prst="rect">
            <a:avLst/>
          </a:prstGeom>
          <a:noFill/>
          <a:ln/>
        </p:spPr>
        <p:txBody>
          <a:bodyPr wrap="square" lIns="0" tIns="0" rIns="0" bIns="0" rtlCol="0" anchor="t"/>
          <a:lstStyle/>
          <a:p>
            <a:pPr algn="l" marL="342900" indent="-342900">
              <a:lnSpc>
                <a:spcPct val="108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Crowding at a few sites and a few hours</a:t>
            </a:r>
            <a:endParaRPr lang="en-US" sz="2000" dirty="0"/>
          </a:p>
          <a:p>
            <a:pPr algn="l" marL="342900" indent="-342900">
              <a:lnSpc>
                <a:spcPct val="108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Rising rents and residents leaving</a:t>
            </a:r>
            <a:endParaRPr lang="en-US" sz="2000" dirty="0"/>
          </a:p>
          <a:p>
            <a:pPr algn="l" marL="342900" indent="-342900">
              <a:lnSpc>
                <a:spcPct val="108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Monoculture retail in the old centre</a:t>
            </a:r>
            <a:endParaRPr lang="en-US" sz="2000" dirty="0"/>
          </a:p>
          <a:p>
            <a:pPr algn="l" marL="342900" indent="-342900">
              <a:lnSpc>
                <a:spcPct val="108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Visible resident protest and hostility</a:t>
            </a:r>
            <a:endParaRPr lang="en-US" sz="2000" dirty="0"/>
          </a:p>
        </p:txBody>
      </p:sp>
      <p:sp>
        <p:nvSpPr>
          <p:cNvPr id="7" name="Shape 5"/>
          <p:cNvSpPr/>
          <p:nvPr/>
        </p:nvSpPr>
        <p:spPr>
          <a:xfrm>
            <a:off x="6245352" y="1645920"/>
            <a:ext cx="5303520" cy="3566160"/>
          </a:xfrm>
          <a:prstGeom prst="roundRect">
            <a:avLst>
              <a:gd name="adj" fmla="val 3077"/>
            </a:avLst>
          </a:prstGeom>
          <a:solidFill>
            <a:srgbClr val="FAF2E8"/>
          </a:solidFill>
          <a:ln w="12700">
            <a:solidFill>
              <a:srgbClr val="FAF2E8"/>
            </a:solidFill>
            <a:prstDash val="solid"/>
          </a:ln>
          <a:effectLst>
            <a:outerShdw sx="100000" sy="100000" kx="0" ky="0" algn="bl" rotWithShape="0" blurRad="177800" dist="25400" dir="5400000">
              <a:srgbClr val="0B2426">
                <a:alpha val="10000"/>
              </a:srgbClr>
            </a:outerShdw>
          </a:effectLst>
        </p:spPr>
      </p:sp>
      <p:sp>
        <p:nvSpPr>
          <p:cNvPr id="8" name="Text 6"/>
          <p:cNvSpPr txBox="1"/>
          <p:nvPr/>
        </p:nvSpPr>
        <p:spPr>
          <a:xfrm>
            <a:off x="6519672" y="1828800"/>
            <a:ext cx="4754880" cy="41148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Drivers</a:t>
            </a:r>
            <a:endParaRPr lang="en-US" sz="2000" dirty="0"/>
          </a:p>
        </p:txBody>
      </p:sp>
      <p:sp>
        <p:nvSpPr>
          <p:cNvPr id="9" name="Text 7"/>
          <p:cNvSpPr txBox="1"/>
          <p:nvPr/>
        </p:nvSpPr>
        <p:spPr>
          <a:xfrm>
            <a:off x="6519672" y="2331720"/>
            <a:ext cx="4754880" cy="2743200"/>
          </a:xfrm>
          <a:prstGeom prst="rect">
            <a:avLst/>
          </a:prstGeom>
          <a:noFill/>
          <a:ln/>
        </p:spPr>
        <p:txBody>
          <a:bodyPr wrap="square" lIns="0" tIns="0" rIns="0" bIns="0" rtlCol="0" anchor="t"/>
          <a:lstStyle/>
          <a:p>
            <a:pPr algn="l" marL="342900" indent="-342900">
              <a:lnSpc>
                <a:spcPct val="108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Low-cost air access and cruise calls</a:t>
            </a:r>
            <a:endParaRPr lang="en-US" sz="2000" dirty="0"/>
          </a:p>
          <a:p>
            <a:pPr algn="l" marL="342900" indent="-342900">
              <a:lnSpc>
                <a:spcPct val="108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Platform rentals converting housing</a:t>
            </a:r>
            <a:endParaRPr lang="en-US" sz="2000" dirty="0"/>
          </a:p>
          <a:p>
            <a:pPr algn="l" marL="342900" indent="-342900">
              <a:lnSpc>
                <a:spcPct val="108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Social media concentrating demand</a:t>
            </a:r>
            <a:endParaRPr lang="en-US" sz="2000" dirty="0"/>
          </a:p>
          <a:p>
            <a:pPr algn="l" marL="342900" indent="-342900">
              <a:lnSpc>
                <a:spcPct val="108000"/>
              </a:lnSpc>
              <a:spcAft>
                <a:spcPts val="1000"/>
              </a:spcAft>
              <a:buSzPct val="100000"/>
              <a:buChar char="–"/>
            </a:pPr>
            <a:r>
              <a:rPr lang="en-US" sz="2000" dirty="0">
                <a:solidFill>
                  <a:srgbClr val="23302A"/>
                </a:solidFill>
                <a:latin typeface="Georgia" pitchFamily="34" charset="0"/>
                <a:ea typeface="Georgia" pitchFamily="34" charset="-122"/>
                <a:cs typeface="Georgia" pitchFamily="34" charset="-120"/>
              </a:rPr>
              <a:t>No cap, and no one holding the total</a:t>
            </a:r>
            <a:endParaRPr lang="en-US" sz="2000" dirty="0"/>
          </a:p>
        </p:txBody>
      </p:sp>
      <p:sp>
        <p:nvSpPr>
          <p:cNvPr id="10" name="Shape 8"/>
          <p:cNvSpPr/>
          <p:nvPr/>
        </p:nvSpPr>
        <p:spPr>
          <a:xfrm>
            <a:off x="640080" y="5394960"/>
            <a:ext cx="10911535" cy="685800"/>
          </a:xfrm>
          <a:prstGeom prst="roundRect">
            <a:avLst>
              <a:gd name="adj" fmla="val 13333"/>
            </a:avLst>
          </a:prstGeom>
          <a:solidFill>
            <a:srgbClr val="FAF2E8"/>
          </a:solidFill>
          <a:ln w="12700">
            <a:solidFill>
              <a:srgbClr val="FAF2E8"/>
            </a:solidFill>
            <a:prstDash val="solid"/>
          </a:ln>
        </p:spPr>
      </p:sp>
      <p:sp>
        <p:nvSpPr>
          <p:cNvPr id="11" name="Shape 9"/>
          <p:cNvSpPr/>
          <p:nvPr/>
        </p:nvSpPr>
        <p:spPr>
          <a:xfrm>
            <a:off x="896112" y="5646420"/>
            <a:ext cx="182880" cy="182880"/>
          </a:xfrm>
          <a:prstGeom prst="roundRect">
            <a:avLst>
              <a:gd name="adj" fmla="val 20000"/>
            </a:avLst>
          </a:prstGeom>
          <a:solidFill>
            <a:srgbClr val="C2703D"/>
          </a:solidFill>
          <a:ln w="12700">
            <a:solidFill>
              <a:srgbClr val="C2703D"/>
            </a:solidFill>
            <a:prstDash val="solid"/>
          </a:ln>
        </p:spPr>
      </p:sp>
      <p:sp>
        <p:nvSpPr>
          <p:cNvPr id="12" name="Text 10"/>
          <p:cNvSpPr txBox="1"/>
          <p:nvPr/>
        </p:nvSpPr>
        <p:spPr>
          <a:xfrm>
            <a:off x="1243584" y="5449824"/>
            <a:ext cx="10033711" cy="576072"/>
          </a:xfrm>
          <a:prstGeom prst="rect">
            <a:avLst/>
          </a:prstGeom>
          <a:noFill/>
          <a:ln/>
        </p:spPr>
        <p:txBody>
          <a:bodyPr wrap="square" lIns="0" tIns="0" rIns="0" bIns="0" rtlCol="0" anchor="ctr"/>
          <a:lstStyle/>
          <a:p>
            <a:pPr indent="0" marL="0">
              <a:lnSpc>
                <a:spcPct val="105000"/>
              </a:lnSpc>
              <a:buNone/>
            </a:pPr>
            <a:r>
              <a:rPr lang="en-US" sz="1800" i="1" dirty="0">
                <a:solidFill>
                  <a:srgbClr val="1D4732"/>
                </a:solidFill>
                <a:latin typeface="Georgia" pitchFamily="34" charset="0"/>
                <a:ea typeface="Georgia" pitchFamily="34" charset="-122"/>
                <a:cs typeface="Georgia" pitchFamily="34" charset="-120"/>
              </a:rPr>
              <a:t>Overtourism is a management failure before it is a visitor problem. Concentration matters more than totals.</a:t>
            </a:r>
            <a:endParaRPr lang="en-US" sz="1800" dirty="0"/>
          </a:p>
        </p:txBody>
      </p:sp>
      <p:sp>
        <p:nvSpPr>
          <p:cNvPr id="13" name="Text 11"/>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14" name="Text 12"/>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16</a:t>
            </a:r>
            <a:endParaRPr lang="en-US" sz="11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Indicators that matter</a:t>
            </a:r>
            <a:endParaRPr lang="en-US" sz="4000" dirty="0"/>
          </a:p>
        </p:txBody>
      </p:sp>
      <p:sp>
        <p:nvSpPr>
          <p:cNvPr id="4" name="Text 2"/>
          <p:cNvSpPr txBox="1"/>
          <p:nvPr/>
        </p:nvSpPr>
        <p:spPr>
          <a:xfrm>
            <a:off x="640080" y="1645920"/>
            <a:ext cx="10881360" cy="356616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ETIS, the European Tourism Indicator System, is voluntary and destination-led.</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GSTC Destination Criteria cover management, socio-economic, cultural and environmental performance.</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Start with a core set: arrivals per resident, occupancy, water per guest night, waste, resident satisfaction, seasonality.</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Measure a few indicators well rather than forty badly.</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Publish them. A public indicator changes behaviour; a private one rarely does.</a:t>
            </a:r>
            <a:endParaRPr lang="en-US" sz="2000" dirty="0"/>
          </a:p>
        </p:txBody>
      </p:sp>
      <p:sp>
        <p:nvSpPr>
          <p:cNvPr id="5" name="Shape 3"/>
          <p:cNvSpPr/>
          <p:nvPr/>
        </p:nvSpPr>
        <p:spPr>
          <a:xfrm>
            <a:off x="640080" y="5394960"/>
            <a:ext cx="10911535" cy="640080"/>
          </a:xfrm>
          <a:prstGeom prst="roundRect">
            <a:avLst>
              <a:gd name="adj" fmla="val 14286"/>
            </a:avLst>
          </a:prstGeom>
          <a:solidFill>
            <a:srgbClr val="FAF2E8"/>
          </a:solidFill>
          <a:ln w="12700">
            <a:solidFill>
              <a:srgbClr val="FAF2E8"/>
            </a:solidFill>
            <a:prstDash val="solid"/>
          </a:ln>
        </p:spPr>
      </p:sp>
      <p:sp>
        <p:nvSpPr>
          <p:cNvPr id="6" name="Shape 4"/>
          <p:cNvSpPr/>
          <p:nvPr/>
        </p:nvSpPr>
        <p:spPr>
          <a:xfrm>
            <a:off x="896112" y="5623560"/>
            <a:ext cx="182880" cy="182880"/>
          </a:xfrm>
          <a:prstGeom prst="roundRect">
            <a:avLst>
              <a:gd name="adj" fmla="val 20000"/>
            </a:avLst>
          </a:prstGeom>
          <a:solidFill>
            <a:srgbClr val="C2703D"/>
          </a:solidFill>
          <a:ln w="12700">
            <a:solidFill>
              <a:srgbClr val="C2703D"/>
            </a:solidFill>
            <a:prstDash val="solid"/>
          </a:ln>
        </p:spPr>
      </p:sp>
      <p:sp>
        <p:nvSpPr>
          <p:cNvPr id="7" name="Text 5"/>
          <p:cNvSpPr txBox="1"/>
          <p:nvPr/>
        </p:nvSpPr>
        <p:spPr>
          <a:xfrm>
            <a:off x="1243584" y="5449824"/>
            <a:ext cx="10033711" cy="530352"/>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If nobody is accountable for an indicator, it is a statistic, not a management tool.</a:t>
            </a:r>
            <a:endParaRPr lang="en-US" sz="2000" dirty="0"/>
          </a:p>
        </p:txBody>
      </p:sp>
      <p:sp>
        <p:nvSpPr>
          <p:cNvPr id="8"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17</a:t>
            </a:r>
            <a:endParaRPr lang="en-US" sz="11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Case study 1: Barcelona</a:t>
            </a:r>
            <a:endParaRPr lang="en-US" sz="4000" dirty="0"/>
          </a:p>
        </p:txBody>
      </p:sp>
      <p:sp>
        <p:nvSpPr>
          <p:cNvPr id="4" name="Text 2"/>
          <p:cNvSpPr txBox="1"/>
          <p:nvPr/>
        </p:nvSpPr>
        <p:spPr>
          <a:xfrm>
            <a:off x="1024128" y="1115568"/>
            <a:ext cx="10527487" cy="365760"/>
          </a:xfrm>
          <a:prstGeom prst="rect">
            <a:avLst/>
          </a:prstGeom>
          <a:noFill/>
          <a:ln/>
        </p:spPr>
        <p:txBody>
          <a:bodyPr wrap="square" lIns="0" tIns="0" rIns="0" bIns="0" rtlCol="0" anchor="t"/>
          <a:lstStyle/>
          <a:p>
            <a:pPr algn="l" indent="0" marL="0">
              <a:buNone/>
            </a:pPr>
            <a:r>
              <a:rPr lang="en-US" sz="1600" i="1" dirty="0">
                <a:solidFill>
                  <a:srgbClr val="6C7B70"/>
                </a:solidFill>
                <a:latin typeface="Georgia" pitchFamily="34" charset="0"/>
                <a:ea typeface="Georgia" pitchFamily="34" charset="-122"/>
                <a:cs typeface="Georgia" pitchFamily="34" charset="-120"/>
              </a:rPr>
              <a:t>A mature city destination that decided growth had reached its limit.</a:t>
            </a:r>
            <a:endParaRPr lang="en-US" sz="1600" dirty="0"/>
          </a:p>
        </p:txBody>
      </p:sp>
      <p:graphicFrame>
        <p:nvGraphicFramePr>
          <p:cNvPr id="19" name="Table 0"/>
          <p:cNvGraphicFramePr>
            <a:graphicFrameLocks noGrp="1"/>
          </p:cNvGraphicFramePr>
          <p:nvPr>
            <p:extLst>
              <p:ext uri="{D42A27DB-BD31-4B8C-83A1-F6EECF244321}">
                <p14:modId xmlns:p14="http://schemas.microsoft.com/office/powerpoint/2010/main" val="1579011935"/>
              </p:ext>
            </p:extLst>
          </p:nvPr>
        </p:nvGraphicFramePr>
        <p:xfrm>
          <a:off x="640080" y="2057400"/>
          <a:ext cx="10908792" cy="914400"/>
        </p:xfrm>
        <a:graphic>
          <a:graphicData uri="http://schemas.openxmlformats.org/drawingml/2006/table">
            <a:tbl>
              <a:tblPr/>
              <a:tblGrid>
                <a:gridCol w="4754880"/>
                <a:gridCol w="6153912"/>
              </a:tblGrid>
              <a:tr h="457200">
                <a:tc>
                  <a:txBody>
                    <a:bodyPr/>
                    <a:lstStyle/>
                    <a:p>
                      <a:pPr indent="0" marL="0">
                        <a:buNone/>
                      </a:pPr>
                      <a:r>
                        <a:rPr lang="en-US" sz="2000" b="1" dirty="0">
                          <a:solidFill>
                            <a:srgbClr val="FFFFFF"/>
                          </a:solidFill>
                          <a:latin typeface="Georgia" pitchFamily="34" charset="0"/>
                          <a:ea typeface="Georgia" pitchFamily="34" charset="-122"/>
                          <a:cs typeface="Georgia" pitchFamily="34" charset="-120"/>
                        </a:rPr>
                        <a:t>Indicator</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1D4732"/>
                    </a:solidFill>
                  </a:tcPr>
                </a:tc>
                <a:tc>
                  <a:txBody>
                    <a:bodyPr/>
                    <a:lstStyle/>
                    <a:p>
                      <a:pPr indent="0" marL="0">
                        <a:buNone/>
                      </a:pPr>
                      <a:r>
                        <a:rPr lang="en-US" sz="2000" b="1" dirty="0">
                          <a:solidFill>
                            <a:srgbClr val="FFFFFF"/>
                          </a:solidFill>
                          <a:latin typeface="Georgia" pitchFamily="34" charset="0"/>
                          <a:ea typeface="Georgia" pitchFamily="34" charset="-122"/>
                          <a:cs typeface="Georgia" pitchFamily="34" charset="-120"/>
                        </a:rPr>
                        <a:t>Position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1D4732"/>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City residents</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About 1.6 million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Visitors, 2023</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About 16 million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Licensed tourist flats</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Around 10,000</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Rents over the past decade</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b="1" dirty="0">
                          <a:solidFill>
                            <a:srgbClr val="9C3B2E"/>
                          </a:solidFill>
                          <a:latin typeface="Georgia" pitchFamily="34" charset="0"/>
                          <a:ea typeface="Georgia" pitchFamily="34" charset="-122"/>
                          <a:cs typeface="Georgia" pitchFamily="34" charset="-120"/>
                        </a:rPr>
                        <a:t>Up by roughly 68 per cent</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Accommodation zoning plan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PEUAT, adopted in 2017</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Licence decision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b="1" dirty="0">
                          <a:solidFill>
                            <a:srgbClr val="23302A"/>
                          </a:solidFill>
                          <a:latin typeface="Georgia" pitchFamily="34" charset="0"/>
                          <a:ea typeface="Georgia" pitchFamily="34" charset="-122"/>
                          <a:cs typeface="Georgia" pitchFamily="34" charset="-120"/>
                        </a:rPr>
                        <a:t>None renewed after November 2028</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bl>
          </a:graphicData>
        </a:graphic>
      </p:graphicFrame>
      <p:sp>
        <p:nvSpPr>
          <p:cNvPr id="6" name="Text 3"/>
          <p:cNvSpPr txBox="1"/>
          <p:nvPr/>
        </p:nvSpPr>
        <p:spPr>
          <a:xfrm>
            <a:off x="640080" y="5532120"/>
            <a:ext cx="10881360" cy="274320"/>
          </a:xfrm>
          <a:prstGeom prst="rect">
            <a:avLst/>
          </a:prstGeom>
          <a:noFill/>
          <a:ln/>
        </p:spPr>
        <p:txBody>
          <a:bodyPr wrap="square" lIns="0" tIns="0" rIns="0" bIns="0" rtlCol="0" anchor="ctr"/>
          <a:lstStyle/>
          <a:p>
            <a:pPr indent="0" marL="0">
              <a:buNone/>
            </a:pPr>
            <a:r>
              <a:rPr lang="en-US" sz="1200" dirty="0">
                <a:solidFill>
                  <a:srgbClr val="6C7B70"/>
                </a:solidFill>
                <a:latin typeface="Georgia" pitchFamily="34" charset="0"/>
                <a:ea typeface="Georgia" pitchFamily="34" charset="-122"/>
                <a:cs typeface="Georgia" pitchFamily="34" charset="-120"/>
              </a:rPr>
              <a:t>Sources: Barcelona City Council and Barcelona Tourism Observatory; Constitutional Court ruling, March 2025.</a:t>
            </a:r>
            <a:endParaRPr lang="en-US" sz="1200" dirty="0"/>
          </a:p>
        </p:txBody>
      </p:sp>
      <p:sp>
        <p:nvSpPr>
          <p:cNvPr id="7" name="Text 4"/>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8" name="Text 5"/>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18</a:t>
            </a:r>
            <a:endParaRPr lang="en-US" sz="11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Case study 1: your tasks</a:t>
            </a:r>
            <a:endParaRPr lang="en-US" sz="4000" dirty="0"/>
          </a:p>
        </p:txBody>
      </p:sp>
      <p:sp>
        <p:nvSpPr>
          <p:cNvPr id="4" name="Shape 2"/>
          <p:cNvSpPr/>
          <p:nvPr/>
        </p:nvSpPr>
        <p:spPr>
          <a:xfrm>
            <a:off x="640080" y="1728216"/>
            <a:ext cx="457200" cy="457200"/>
          </a:xfrm>
          <a:prstGeom prst="ellipse">
            <a:avLst/>
          </a:prstGeom>
          <a:solidFill>
            <a:srgbClr val="1D4732"/>
          </a:solidFill>
          <a:ln w="12700">
            <a:solidFill>
              <a:srgbClr val="1D4732"/>
            </a:solidFill>
            <a:prstDash val="solid"/>
          </a:ln>
        </p:spPr>
      </p:sp>
      <p:sp>
        <p:nvSpPr>
          <p:cNvPr id="5" name="Text 3"/>
          <p:cNvSpPr txBox="1"/>
          <p:nvPr/>
        </p:nvSpPr>
        <p:spPr>
          <a:xfrm>
            <a:off x="640080" y="172821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6" name="Text 4"/>
          <p:cNvSpPr txBox="1"/>
          <p:nvPr/>
        </p:nvSpPr>
        <p:spPr>
          <a:xfrm>
            <a:off x="1298448" y="169164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Classify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each Barcelona measure as spatial, regulatory or economic.</a:t>
            </a:r>
            <a:endParaRPr lang="en-US" sz="2000" dirty="0"/>
          </a:p>
        </p:txBody>
      </p:sp>
      <p:sp>
        <p:nvSpPr>
          <p:cNvPr id="7" name="Shape 5"/>
          <p:cNvSpPr/>
          <p:nvPr/>
        </p:nvSpPr>
        <p:spPr>
          <a:xfrm>
            <a:off x="640080" y="2642616"/>
            <a:ext cx="457200" cy="457200"/>
          </a:xfrm>
          <a:prstGeom prst="ellipse">
            <a:avLst/>
          </a:prstGeom>
          <a:solidFill>
            <a:srgbClr val="1D4732"/>
          </a:solidFill>
          <a:ln w="12700">
            <a:solidFill>
              <a:srgbClr val="1D4732"/>
            </a:solidFill>
            <a:prstDash val="solid"/>
          </a:ln>
        </p:spPr>
      </p:sp>
      <p:sp>
        <p:nvSpPr>
          <p:cNvPr id="8" name="Text 6"/>
          <p:cNvSpPr txBox="1"/>
          <p:nvPr/>
        </p:nvSpPr>
        <p:spPr>
          <a:xfrm>
            <a:off x="640080" y="264261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9" name="Text 7"/>
          <p:cNvSpPr txBox="1"/>
          <p:nvPr/>
        </p:nvSpPr>
        <p:spPr>
          <a:xfrm>
            <a:off x="1298448" y="260604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Identify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which stakeholder each measure costs, and how they will respond.</a:t>
            </a:r>
            <a:endParaRPr lang="en-US" sz="2000" dirty="0"/>
          </a:p>
        </p:txBody>
      </p:sp>
      <p:sp>
        <p:nvSpPr>
          <p:cNvPr id="10" name="Shape 8"/>
          <p:cNvSpPr/>
          <p:nvPr/>
        </p:nvSpPr>
        <p:spPr>
          <a:xfrm>
            <a:off x="640080" y="3557016"/>
            <a:ext cx="457200" cy="457200"/>
          </a:xfrm>
          <a:prstGeom prst="ellipse">
            <a:avLst/>
          </a:prstGeom>
          <a:solidFill>
            <a:srgbClr val="1D4732"/>
          </a:solidFill>
          <a:ln w="12700">
            <a:solidFill>
              <a:srgbClr val="1D4732"/>
            </a:solidFill>
            <a:prstDash val="solid"/>
          </a:ln>
        </p:spPr>
      </p:sp>
      <p:sp>
        <p:nvSpPr>
          <p:cNvPr id="11" name="Text 9"/>
          <p:cNvSpPr txBox="1"/>
          <p:nvPr/>
        </p:nvSpPr>
        <p:spPr>
          <a:xfrm>
            <a:off x="640080" y="355701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2" name="Text 10"/>
          <p:cNvSpPr txBox="1"/>
          <p:nvPr/>
        </p:nvSpPr>
        <p:spPr>
          <a:xfrm>
            <a:off x="1298448" y="352044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Assess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whether the 2028 decision treats the cause or the symptom.</a:t>
            </a:r>
            <a:endParaRPr lang="en-US" sz="2000" dirty="0"/>
          </a:p>
        </p:txBody>
      </p:sp>
      <p:sp>
        <p:nvSpPr>
          <p:cNvPr id="13" name="Shape 11"/>
          <p:cNvSpPr/>
          <p:nvPr/>
        </p:nvSpPr>
        <p:spPr>
          <a:xfrm>
            <a:off x="640080" y="4471416"/>
            <a:ext cx="457200" cy="457200"/>
          </a:xfrm>
          <a:prstGeom prst="ellipse">
            <a:avLst/>
          </a:prstGeom>
          <a:solidFill>
            <a:srgbClr val="1D4732"/>
          </a:solidFill>
          <a:ln w="12700">
            <a:solidFill>
              <a:srgbClr val="1D4732"/>
            </a:solidFill>
            <a:prstDash val="solid"/>
          </a:ln>
        </p:spPr>
      </p:sp>
      <p:sp>
        <p:nvSpPr>
          <p:cNvPr id="14" name="Text 12"/>
          <p:cNvSpPr txBox="1"/>
          <p:nvPr/>
        </p:nvSpPr>
        <p:spPr>
          <a:xfrm>
            <a:off x="640080" y="447141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5" name="Text 13"/>
          <p:cNvSpPr txBox="1"/>
          <p:nvPr/>
        </p:nvSpPr>
        <p:spPr>
          <a:xfrm>
            <a:off x="1298448" y="443484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Propose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two further measures, with the evidence you would need first.</a:t>
            </a:r>
            <a:endParaRPr lang="en-US" sz="2000" dirty="0"/>
          </a:p>
        </p:txBody>
      </p:sp>
      <p:sp>
        <p:nvSpPr>
          <p:cNvPr id="16" name="Shape 14"/>
          <p:cNvSpPr/>
          <p:nvPr/>
        </p:nvSpPr>
        <p:spPr>
          <a:xfrm>
            <a:off x="640080" y="5486400"/>
            <a:ext cx="10911535" cy="603504"/>
          </a:xfrm>
          <a:prstGeom prst="roundRect">
            <a:avLst>
              <a:gd name="adj" fmla="val 15152"/>
            </a:avLst>
          </a:prstGeom>
          <a:solidFill>
            <a:srgbClr val="FAF2E8"/>
          </a:solidFill>
          <a:ln w="12700">
            <a:solidFill>
              <a:srgbClr val="FAF2E8"/>
            </a:solidFill>
            <a:prstDash val="solid"/>
          </a:ln>
        </p:spPr>
      </p:sp>
      <p:sp>
        <p:nvSpPr>
          <p:cNvPr id="17" name="Shape 15"/>
          <p:cNvSpPr/>
          <p:nvPr/>
        </p:nvSpPr>
        <p:spPr>
          <a:xfrm>
            <a:off x="896112" y="5696712"/>
            <a:ext cx="182880" cy="182880"/>
          </a:xfrm>
          <a:prstGeom prst="roundRect">
            <a:avLst>
              <a:gd name="adj" fmla="val 20000"/>
            </a:avLst>
          </a:prstGeom>
          <a:solidFill>
            <a:srgbClr val="C2703D"/>
          </a:solidFill>
          <a:ln w="12700">
            <a:solidFill>
              <a:srgbClr val="C2703D"/>
            </a:solidFill>
            <a:prstDash val="solid"/>
          </a:ln>
        </p:spPr>
      </p:sp>
      <p:sp>
        <p:nvSpPr>
          <p:cNvPr id="18" name="Text 16"/>
          <p:cNvSpPr txBox="1"/>
          <p:nvPr/>
        </p:nvSpPr>
        <p:spPr>
          <a:xfrm>
            <a:off x="1243584" y="5541264"/>
            <a:ext cx="10033711" cy="493776"/>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Groups of four  ·  ten-minute presentation followed by open questions  ·  week six.</a:t>
            </a:r>
            <a:endParaRPr lang="en-US" sz="2000" dirty="0"/>
          </a:p>
        </p:txBody>
      </p:sp>
      <p:sp>
        <p:nvSpPr>
          <p:cNvPr id="19" name="Text 17"/>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0" name="Text 18"/>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19</a:t>
            </a:r>
            <a:endParaRPr lang="en-US" sz="11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1D4732"/>
        </a:solidFill>
      </p:bgPr>
    </p:bg>
    <p:spTree>
      <p:nvGrpSpPr>
        <p:cNvPr id="1" name=""/>
        <p:cNvGrpSpPr/>
        <p:nvPr/>
      </p:nvGrpSpPr>
      <p:grpSpPr>
        <a:xfrm>
          <a:off x="0" y="0"/>
          <a:ext cx="0" cy="0"/>
          <a:chOff x="0" y="0"/>
          <a:chExt cx="0" cy="0"/>
        </a:xfrm>
      </p:grpSpPr>
      <p:sp>
        <p:nvSpPr>
          <p:cNvPr id="2" name="Shape 0"/>
          <p:cNvSpPr/>
          <p:nvPr/>
        </p:nvSpPr>
        <p:spPr>
          <a:xfrm>
            <a:off x="640080" y="2212848"/>
            <a:ext cx="1371600" cy="1371600"/>
          </a:xfrm>
          <a:prstGeom prst="roundRect">
            <a:avLst>
              <a:gd name="adj" fmla="val 10667"/>
            </a:avLst>
          </a:prstGeom>
          <a:solidFill>
            <a:srgbClr val="C2703D"/>
          </a:solidFill>
          <a:ln w="12700">
            <a:solidFill>
              <a:srgbClr val="C2703D"/>
            </a:solidFill>
            <a:prstDash val="solid"/>
          </a:ln>
        </p:spPr>
      </p:sp>
      <p:sp>
        <p:nvSpPr>
          <p:cNvPr id="3" name="Text 1"/>
          <p:cNvSpPr txBox="1"/>
          <p:nvPr/>
        </p:nvSpPr>
        <p:spPr>
          <a:xfrm>
            <a:off x="640080" y="2212848"/>
            <a:ext cx="1371600" cy="1371600"/>
          </a:xfrm>
          <a:prstGeom prst="rect">
            <a:avLst/>
          </a:prstGeom>
          <a:noFill/>
          <a:ln/>
        </p:spPr>
        <p:txBody>
          <a:bodyPr wrap="square" lIns="0" tIns="0" rIns="0" bIns="0" rtlCol="0" anchor="ctr"/>
          <a:lstStyle/>
          <a:p>
            <a:pPr algn="ctr" indent="0" marL="0">
              <a:buNone/>
            </a:pPr>
            <a:r>
              <a:rPr lang="en-US" sz="5400" b="1" dirty="0">
                <a:solidFill>
                  <a:srgbClr val="12301F"/>
                </a:solidFill>
                <a:latin typeface="Georgia" pitchFamily="34" charset="0"/>
                <a:ea typeface="Georgia" pitchFamily="34" charset="-122"/>
                <a:cs typeface="Georgia" pitchFamily="34" charset="-120"/>
              </a:rPr>
              <a:t>03</a:t>
            </a:r>
            <a:endParaRPr lang="en-US" sz="5400" dirty="0"/>
          </a:p>
        </p:txBody>
      </p:sp>
      <p:sp>
        <p:nvSpPr>
          <p:cNvPr id="4" name="Text 2"/>
          <p:cNvSpPr txBox="1"/>
          <p:nvPr/>
        </p:nvSpPr>
        <p:spPr>
          <a:xfrm>
            <a:off x="2560320" y="1847088"/>
            <a:ext cx="8229600" cy="365760"/>
          </a:xfrm>
          <a:prstGeom prst="rect">
            <a:avLst/>
          </a:prstGeom>
          <a:noFill/>
          <a:ln/>
        </p:spPr>
        <p:txBody>
          <a:bodyPr wrap="square" lIns="0" tIns="0" rIns="0" bIns="0" rtlCol="0" anchor="ctr"/>
          <a:lstStyle/>
          <a:p>
            <a:pPr indent="0" marL="0">
              <a:buNone/>
            </a:pPr>
            <a:r>
              <a:rPr lang="en-US" sz="1500" b="1" spc="200" kern="0" dirty="0">
                <a:solidFill>
                  <a:srgbClr val="C2703D"/>
                </a:solidFill>
                <a:latin typeface="Georgia" pitchFamily="34" charset="0"/>
                <a:ea typeface="Georgia" pitchFamily="34" charset="-122"/>
                <a:cs typeface="Georgia" pitchFamily="34" charset="-120"/>
              </a:rPr>
              <a:t>PART THREE</a:t>
            </a:r>
            <a:endParaRPr lang="en-US" sz="1500" dirty="0"/>
          </a:p>
        </p:txBody>
      </p:sp>
      <p:sp>
        <p:nvSpPr>
          <p:cNvPr id="5" name="Text 3"/>
          <p:cNvSpPr txBox="1"/>
          <p:nvPr/>
        </p:nvSpPr>
        <p:spPr>
          <a:xfrm>
            <a:off x="2560320" y="2286000"/>
            <a:ext cx="8778240" cy="1234440"/>
          </a:xfrm>
          <a:prstGeom prst="rect">
            <a:avLst/>
          </a:prstGeom>
          <a:noFill/>
          <a:ln/>
        </p:spPr>
        <p:txBody>
          <a:bodyPr wrap="square" lIns="0" tIns="0" rIns="0" bIns="0" rtlCol="0" anchor="ctr"/>
          <a:lstStyle/>
          <a:p>
            <a:pPr indent="0" marL="0">
              <a:buNone/>
            </a:pPr>
            <a:r>
              <a:rPr lang="en-US" sz="4000" b="1" dirty="0">
                <a:solidFill>
                  <a:srgbClr val="FFFFFF"/>
                </a:solidFill>
                <a:latin typeface="Georgia" pitchFamily="34" charset="0"/>
                <a:ea typeface="Georgia" pitchFamily="34" charset="-122"/>
                <a:cs typeface="Georgia" pitchFamily="34" charset="-120"/>
              </a:rPr>
              <a:t>Planning the space</a:t>
            </a:r>
            <a:endParaRPr lang="en-US" sz="4000" dirty="0"/>
          </a:p>
        </p:txBody>
      </p:sp>
      <p:sp>
        <p:nvSpPr>
          <p:cNvPr id="6" name="Text 4"/>
          <p:cNvSpPr txBox="1"/>
          <p:nvPr/>
        </p:nvSpPr>
        <p:spPr>
          <a:xfrm>
            <a:off x="2560320" y="3657600"/>
            <a:ext cx="8778240" cy="822960"/>
          </a:xfrm>
          <a:prstGeom prst="rect">
            <a:avLst/>
          </a:prstGeom>
          <a:noFill/>
          <a:ln/>
        </p:spPr>
        <p:txBody>
          <a:bodyPr wrap="square" lIns="0" tIns="0" rIns="0" bIns="0" rtlCol="0" anchor="t"/>
          <a:lstStyle/>
          <a:p>
            <a:pPr indent="0" marL="0">
              <a:buNone/>
            </a:pPr>
            <a:r>
              <a:rPr lang="en-US" sz="2000" i="1" dirty="0">
                <a:solidFill>
                  <a:srgbClr val="EFD3BC"/>
                </a:solidFill>
                <a:latin typeface="Georgia" pitchFamily="34" charset="0"/>
                <a:ea typeface="Georgia" pitchFamily="34" charset="-122"/>
                <a:cs typeface="Georgia" pitchFamily="34" charset="-120"/>
              </a:rPr>
              <a:t>From diagnosis to zoning, thresholds and visitor flow.</a:t>
            </a:r>
            <a:endParaRPr lang="en-US" sz="2000" dirty="0"/>
          </a:p>
        </p:txBody>
      </p:sp>
      <p:sp>
        <p:nvSpPr>
          <p:cNvPr id="7" name="Text 5"/>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EFD3BC"/>
                </a:solidFill>
                <a:latin typeface="Georgia" pitchFamily="34" charset="0"/>
                <a:ea typeface="Georgia" pitchFamily="34" charset="-122"/>
                <a:cs typeface="Georgia" pitchFamily="34" charset="-120"/>
              </a:rPr>
              <a:t>20</a:t>
            </a:r>
            <a:endParaRPr lang="en-US" sz="11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The planning process</a:t>
            </a:r>
            <a:endParaRPr lang="en-US" sz="4000" dirty="0"/>
          </a:p>
        </p:txBody>
      </p:sp>
      <p:sp>
        <p:nvSpPr>
          <p:cNvPr id="4" name="Shape 2"/>
          <p:cNvSpPr/>
          <p:nvPr/>
        </p:nvSpPr>
        <p:spPr>
          <a:xfrm>
            <a:off x="640080" y="1819656"/>
            <a:ext cx="457200" cy="457200"/>
          </a:xfrm>
          <a:prstGeom prst="ellipse">
            <a:avLst/>
          </a:prstGeom>
          <a:solidFill>
            <a:srgbClr val="1D4732"/>
          </a:solidFill>
          <a:ln w="12700">
            <a:solidFill>
              <a:srgbClr val="1D4732"/>
            </a:solidFill>
            <a:prstDash val="solid"/>
          </a:ln>
        </p:spPr>
      </p:sp>
      <p:sp>
        <p:nvSpPr>
          <p:cNvPr id="5" name="Text 3"/>
          <p:cNvSpPr txBox="1"/>
          <p:nvPr/>
        </p:nvSpPr>
        <p:spPr>
          <a:xfrm>
            <a:off x="640080" y="181965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6" name="Text 4"/>
          <p:cNvSpPr txBox="1"/>
          <p:nvPr/>
        </p:nvSpPr>
        <p:spPr>
          <a:xfrm>
            <a:off x="1298448" y="1783080"/>
            <a:ext cx="4553712" cy="107899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Mandate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agree the scope, the territory and who signs it off.</a:t>
            </a:r>
            <a:endParaRPr lang="en-US" sz="2000" dirty="0"/>
          </a:p>
        </p:txBody>
      </p:sp>
      <p:sp>
        <p:nvSpPr>
          <p:cNvPr id="7" name="Shape 5"/>
          <p:cNvSpPr/>
          <p:nvPr/>
        </p:nvSpPr>
        <p:spPr>
          <a:xfrm>
            <a:off x="640080" y="3008376"/>
            <a:ext cx="457200" cy="457200"/>
          </a:xfrm>
          <a:prstGeom prst="ellipse">
            <a:avLst/>
          </a:prstGeom>
          <a:solidFill>
            <a:srgbClr val="1D4732"/>
          </a:solidFill>
          <a:ln w="12700">
            <a:solidFill>
              <a:srgbClr val="1D4732"/>
            </a:solidFill>
            <a:prstDash val="solid"/>
          </a:ln>
        </p:spPr>
      </p:sp>
      <p:sp>
        <p:nvSpPr>
          <p:cNvPr id="8" name="Text 6"/>
          <p:cNvSpPr txBox="1"/>
          <p:nvPr/>
        </p:nvSpPr>
        <p:spPr>
          <a:xfrm>
            <a:off x="640080" y="300837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9" name="Text 7"/>
          <p:cNvSpPr txBox="1"/>
          <p:nvPr/>
        </p:nvSpPr>
        <p:spPr>
          <a:xfrm>
            <a:off x="1298448" y="2971800"/>
            <a:ext cx="4553712" cy="107899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Diagnosis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audit the resource base, the supply and the demand.</a:t>
            </a:r>
            <a:endParaRPr lang="en-US" sz="2000" dirty="0"/>
          </a:p>
        </p:txBody>
      </p:sp>
      <p:sp>
        <p:nvSpPr>
          <p:cNvPr id="10" name="Shape 8"/>
          <p:cNvSpPr/>
          <p:nvPr/>
        </p:nvSpPr>
        <p:spPr>
          <a:xfrm>
            <a:off x="640080" y="4197096"/>
            <a:ext cx="457200" cy="457200"/>
          </a:xfrm>
          <a:prstGeom prst="ellipse">
            <a:avLst/>
          </a:prstGeom>
          <a:solidFill>
            <a:srgbClr val="1D4732"/>
          </a:solidFill>
          <a:ln w="12700">
            <a:solidFill>
              <a:srgbClr val="1D4732"/>
            </a:solidFill>
            <a:prstDash val="solid"/>
          </a:ln>
        </p:spPr>
      </p:sp>
      <p:sp>
        <p:nvSpPr>
          <p:cNvPr id="11" name="Text 9"/>
          <p:cNvSpPr txBox="1"/>
          <p:nvPr/>
        </p:nvSpPr>
        <p:spPr>
          <a:xfrm>
            <a:off x="640080" y="41970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2" name="Text 10"/>
          <p:cNvSpPr txBox="1"/>
          <p:nvPr/>
        </p:nvSpPr>
        <p:spPr>
          <a:xfrm>
            <a:off x="1298448" y="4160520"/>
            <a:ext cx="4553712" cy="107899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Vision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state the destination residents want in ten years.</a:t>
            </a:r>
            <a:endParaRPr lang="en-US" sz="2000" dirty="0"/>
          </a:p>
        </p:txBody>
      </p:sp>
      <p:sp>
        <p:nvSpPr>
          <p:cNvPr id="13" name="Shape 11"/>
          <p:cNvSpPr/>
          <p:nvPr/>
        </p:nvSpPr>
        <p:spPr>
          <a:xfrm>
            <a:off x="6336792" y="1819656"/>
            <a:ext cx="457200" cy="457200"/>
          </a:xfrm>
          <a:prstGeom prst="ellipse">
            <a:avLst/>
          </a:prstGeom>
          <a:solidFill>
            <a:srgbClr val="1D4732"/>
          </a:solidFill>
          <a:ln w="12700">
            <a:solidFill>
              <a:srgbClr val="1D4732"/>
            </a:solidFill>
            <a:prstDash val="solid"/>
          </a:ln>
        </p:spPr>
      </p:sp>
      <p:sp>
        <p:nvSpPr>
          <p:cNvPr id="14" name="Text 12"/>
          <p:cNvSpPr txBox="1"/>
          <p:nvPr/>
        </p:nvSpPr>
        <p:spPr>
          <a:xfrm>
            <a:off x="6336792" y="181965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5" name="Text 13"/>
          <p:cNvSpPr txBox="1"/>
          <p:nvPr/>
        </p:nvSpPr>
        <p:spPr>
          <a:xfrm>
            <a:off x="6995160" y="1783080"/>
            <a:ext cx="4553712" cy="107899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Options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generate alternatives and test them against the vision.</a:t>
            </a:r>
            <a:endParaRPr lang="en-US" sz="2000" dirty="0"/>
          </a:p>
        </p:txBody>
      </p:sp>
      <p:sp>
        <p:nvSpPr>
          <p:cNvPr id="16" name="Shape 14"/>
          <p:cNvSpPr/>
          <p:nvPr/>
        </p:nvSpPr>
        <p:spPr>
          <a:xfrm>
            <a:off x="6336792" y="3008376"/>
            <a:ext cx="457200" cy="457200"/>
          </a:xfrm>
          <a:prstGeom prst="ellipse">
            <a:avLst/>
          </a:prstGeom>
          <a:solidFill>
            <a:srgbClr val="1D4732"/>
          </a:solidFill>
          <a:ln w="12700">
            <a:solidFill>
              <a:srgbClr val="1D4732"/>
            </a:solidFill>
            <a:prstDash val="solid"/>
          </a:ln>
        </p:spPr>
      </p:sp>
      <p:sp>
        <p:nvSpPr>
          <p:cNvPr id="17" name="Text 15"/>
          <p:cNvSpPr txBox="1"/>
          <p:nvPr/>
        </p:nvSpPr>
        <p:spPr>
          <a:xfrm>
            <a:off x="6336792" y="300837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5</a:t>
            </a:r>
            <a:endParaRPr lang="en-US" sz="1800" dirty="0"/>
          </a:p>
        </p:txBody>
      </p:sp>
      <p:sp>
        <p:nvSpPr>
          <p:cNvPr id="18" name="Text 16"/>
          <p:cNvSpPr txBox="1"/>
          <p:nvPr/>
        </p:nvSpPr>
        <p:spPr>
          <a:xfrm>
            <a:off x="6995160" y="2971800"/>
            <a:ext cx="4553712" cy="107899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Measures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choose instruments, assign an owner and a budget line.</a:t>
            </a:r>
            <a:endParaRPr lang="en-US" sz="2000" dirty="0"/>
          </a:p>
        </p:txBody>
      </p:sp>
      <p:sp>
        <p:nvSpPr>
          <p:cNvPr id="19" name="Shape 17"/>
          <p:cNvSpPr/>
          <p:nvPr/>
        </p:nvSpPr>
        <p:spPr>
          <a:xfrm>
            <a:off x="6336792" y="4197096"/>
            <a:ext cx="457200" cy="457200"/>
          </a:xfrm>
          <a:prstGeom prst="ellipse">
            <a:avLst/>
          </a:prstGeom>
          <a:solidFill>
            <a:srgbClr val="1D4732"/>
          </a:solidFill>
          <a:ln w="12700">
            <a:solidFill>
              <a:srgbClr val="1D4732"/>
            </a:solidFill>
            <a:prstDash val="solid"/>
          </a:ln>
        </p:spPr>
      </p:sp>
      <p:sp>
        <p:nvSpPr>
          <p:cNvPr id="20" name="Text 18"/>
          <p:cNvSpPr txBox="1"/>
          <p:nvPr/>
        </p:nvSpPr>
        <p:spPr>
          <a:xfrm>
            <a:off x="6336792" y="419709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6</a:t>
            </a:r>
            <a:endParaRPr lang="en-US" sz="1800" dirty="0"/>
          </a:p>
        </p:txBody>
      </p:sp>
      <p:sp>
        <p:nvSpPr>
          <p:cNvPr id="21" name="Text 19"/>
          <p:cNvSpPr txBox="1"/>
          <p:nvPr/>
        </p:nvSpPr>
        <p:spPr>
          <a:xfrm>
            <a:off x="6995160" y="4160520"/>
            <a:ext cx="4553712" cy="107899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Monitoring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report publicly, then revise on a fixed cycle.</a:t>
            </a:r>
            <a:endParaRPr lang="en-US" sz="2000" dirty="0"/>
          </a:p>
        </p:txBody>
      </p:sp>
      <p:sp>
        <p:nvSpPr>
          <p:cNvPr id="22" name="Shape 20"/>
          <p:cNvSpPr/>
          <p:nvPr/>
        </p:nvSpPr>
        <p:spPr>
          <a:xfrm>
            <a:off x="640080" y="5486400"/>
            <a:ext cx="10911535" cy="603504"/>
          </a:xfrm>
          <a:prstGeom prst="roundRect">
            <a:avLst>
              <a:gd name="adj" fmla="val 15152"/>
            </a:avLst>
          </a:prstGeom>
          <a:solidFill>
            <a:srgbClr val="FAF2E8"/>
          </a:solidFill>
          <a:ln w="12700">
            <a:solidFill>
              <a:srgbClr val="FAF2E8"/>
            </a:solidFill>
            <a:prstDash val="solid"/>
          </a:ln>
        </p:spPr>
      </p:sp>
      <p:sp>
        <p:nvSpPr>
          <p:cNvPr id="23" name="Shape 21"/>
          <p:cNvSpPr/>
          <p:nvPr/>
        </p:nvSpPr>
        <p:spPr>
          <a:xfrm>
            <a:off x="896112" y="5696712"/>
            <a:ext cx="182880" cy="182880"/>
          </a:xfrm>
          <a:prstGeom prst="roundRect">
            <a:avLst>
              <a:gd name="adj" fmla="val 20000"/>
            </a:avLst>
          </a:prstGeom>
          <a:solidFill>
            <a:srgbClr val="C2703D"/>
          </a:solidFill>
          <a:ln w="12700">
            <a:solidFill>
              <a:srgbClr val="C2703D"/>
            </a:solidFill>
            <a:prstDash val="solid"/>
          </a:ln>
        </p:spPr>
      </p:sp>
      <p:sp>
        <p:nvSpPr>
          <p:cNvPr id="24" name="Text 22"/>
          <p:cNvSpPr txBox="1"/>
          <p:nvPr/>
        </p:nvSpPr>
        <p:spPr>
          <a:xfrm>
            <a:off x="1243584" y="5541264"/>
            <a:ext cx="10033711" cy="493776"/>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A plan with no named owner and no budget line is a brochure with footnotes.</a:t>
            </a:r>
            <a:endParaRPr lang="en-US" sz="2000" dirty="0"/>
          </a:p>
        </p:txBody>
      </p:sp>
      <p:sp>
        <p:nvSpPr>
          <p:cNvPr id="25" name="Text 23"/>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6" name="Text 24"/>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21</a:t>
            </a:r>
            <a:endParaRPr lang="en-US" sz="11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Diagnosis before design</a:t>
            </a:r>
            <a:endParaRPr lang="en-US" sz="4000" dirty="0"/>
          </a:p>
        </p:txBody>
      </p:sp>
      <p:sp>
        <p:nvSpPr>
          <p:cNvPr id="4" name="Text 2"/>
          <p:cNvSpPr txBox="1"/>
          <p:nvPr/>
        </p:nvSpPr>
        <p:spPr>
          <a:xfrm>
            <a:off x="640080" y="1645920"/>
            <a:ext cx="6583680" cy="393192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Map the resource base: natural, cultural, built and human.</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Audit supply: beds, attractions, transport, public space, seasonal capacity.</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Read demand: volume, segments, seasonality, spend and length of stay.</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Talk to residents before you talk to investors.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Close with a SWOT that a resident would recognise as fair.</a:t>
            </a:r>
            <a:endParaRPr lang="en-US" sz="2000" dirty="0"/>
          </a:p>
        </p:txBody>
      </p:sp>
      <p:sp>
        <p:nvSpPr>
          <p:cNvPr id="5" name="Shape 3"/>
          <p:cNvSpPr/>
          <p:nvPr/>
        </p:nvSpPr>
        <p:spPr>
          <a:xfrm>
            <a:off x="7498080" y="1645920"/>
            <a:ext cx="4050792" cy="3931920"/>
          </a:xfrm>
          <a:prstGeom prst="roundRect">
            <a:avLst>
              <a:gd name="adj" fmla="val 2791"/>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6" name="Text 4"/>
          <p:cNvSpPr txBox="1"/>
          <p:nvPr/>
        </p:nvSpPr>
        <p:spPr>
          <a:xfrm>
            <a:off x="7772400" y="1874520"/>
            <a:ext cx="3474720" cy="41148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Four questions</a:t>
            </a:r>
            <a:endParaRPr lang="en-US" sz="2000" dirty="0"/>
          </a:p>
        </p:txBody>
      </p:sp>
      <p:sp>
        <p:nvSpPr>
          <p:cNvPr id="7" name="Text 5"/>
          <p:cNvSpPr txBox="1"/>
          <p:nvPr/>
        </p:nvSpPr>
        <p:spPr>
          <a:xfrm>
            <a:off x="7772400" y="2377440"/>
            <a:ext cx="3520440" cy="3017520"/>
          </a:xfrm>
          <a:prstGeom prst="rect">
            <a:avLst/>
          </a:prstGeom>
          <a:noFill/>
          <a:ln/>
        </p:spPr>
        <p:txBody>
          <a:bodyPr wrap="square" lIns="0" tIns="0" rIns="0" bIns="0" rtlCol="0" anchor="t"/>
          <a:lstStyle/>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What do we have?</a:t>
            </a:r>
            <a:endParaRPr lang="en-US" sz="2000" dirty="0"/>
          </a:p>
          <a:p>
            <a:pPr indent="0" marL="0">
              <a:lnSpc>
                <a:spcPct val="105000"/>
              </a:lnSpc>
              <a:buNone/>
            </a:pPr>
            <a:endParaRPr lang="en-US" sz="2000" dirty="0"/>
          </a:p>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Who comes, and when?</a:t>
            </a:r>
            <a:endParaRPr lang="en-US" sz="2000" dirty="0"/>
          </a:p>
          <a:p>
            <a:pPr indent="0" marL="0">
              <a:lnSpc>
                <a:spcPct val="105000"/>
              </a:lnSpc>
              <a:buNone/>
            </a:pPr>
            <a:endParaRPr lang="en-US" sz="2000" dirty="0"/>
          </a:p>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What is already under strain?</a:t>
            </a:r>
            <a:endParaRPr lang="en-US" sz="2000" dirty="0"/>
          </a:p>
          <a:p>
            <a:pPr indent="0" marL="0">
              <a:lnSpc>
                <a:spcPct val="105000"/>
              </a:lnSpc>
              <a:buNone/>
            </a:pPr>
            <a:endParaRPr lang="en-US" sz="2000" dirty="0"/>
          </a:p>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Who decides here?</a:t>
            </a:r>
            <a:endParaRPr lang="en-US" sz="2000" dirty="0"/>
          </a:p>
        </p:txBody>
      </p:sp>
      <p:sp>
        <p:nvSpPr>
          <p:cNvPr id="8"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22</a:t>
            </a:r>
            <a:endParaRPr lang="en-US" sz="11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Zoning the destination</a:t>
            </a:r>
            <a:endParaRPr lang="en-US" sz="4000" dirty="0"/>
          </a:p>
        </p:txBody>
      </p:sp>
      <p:sp>
        <p:nvSpPr>
          <p:cNvPr id="4" name="Shape 2"/>
          <p:cNvSpPr/>
          <p:nvPr/>
        </p:nvSpPr>
        <p:spPr>
          <a:xfrm>
            <a:off x="640080" y="164592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5" name="Text 3"/>
          <p:cNvSpPr txBox="1"/>
          <p:nvPr/>
        </p:nvSpPr>
        <p:spPr>
          <a:xfrm>
            <a:off x="896112" y="188366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ZONE ONE</a:t>
            </a:r>
            <a:endParaRPr lang="en-US" sz="1300" dirty="0"/>
          </a:p>
        </p:txBody>
      </p:sp>
      <p:sp>
        <p:nvSpPr>
          <p:cNvPr id="6" name="Text 4"/>
          <p:cNvSpPr txBox="1"/>
          <p:nvPr/>
        </p:nvSpPr>
        <p:spPr>
          <a:xfrm>
            <a:off x="896112" y="223113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Core</a:t>
            </a:r>
            <a:endParaRPr lang="en-US" sz="2000" dirty="0"/>
          </a:p>
        </p:txBody>
      </p:sp>
      <p:sp>
        <p:nvSpPr>
          <p:cNvPr id="7" name="Text 5"/>
          <p:cNvSpPr txBox="1"/>
          <p:nvPr/>
        </p:nvSpPr>
        <p:spPr>
          <a:xfrm>
            <a:off x="896112" y="268833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Strict protection. Access limited, guided or seasonal.</a:t>
            </a:r>
            <a:endParaRPr lang="en-US" sz="2000" dirty="0"/>
          </a:p>
        </p:txBody>
      </p:sp>
      <p:sp>
        <p:nvSpPr>
          <p:cNvPr id="8" name="Shape 6"/>
          <p:cNvSpPr/>
          <p:nvPr/>
        </p:nvSpPr>
        <p:spPr>
          <a:xfrm>
            <a:off x="4368698" y="164592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9" name="Text 7"/>
          <p:cNvSpPr txBox="1"/>
          <p:nvPr/>
        </p:nvSpPr>
        <p:spPr>
          <a:xfrm>
            <a:off x="4624730" y="188366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ZONE TWO</a:t>
            </a:r>
            <a:endParaRPr lang="en-US" sz="1300" dirty="0"/>
          </a:p>
        </p:txBody>
      </p:sp>
      <p:sp>
        <p:nvSpPr>
          <p:cNvPr id="10" name="Text 8"/>
          <p:cNvSpPr txBox="1"/>
          <p:nvPr/>
        </p:nvSpPr>
        <p:spPr>
          <a:xfrm>
            <a:off x="4624730" y="223113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Buffer</a:t>
            </a:r>
            <a:endParaRPr lang="en-US" sz="2000" dirty="0"/>
          </a:p>
        </p:txBody>
      </p:sp>
      <p:sp>
        <p:nvSpPr>
          <p:cNvPr id="11" name="Text 9"/>
          <p:cNvSpPr txBox="1"/>
          <p:nvPr/>
        </p:nvSpPr>
        <p:spPr>
          <a:xfrm>
            <a:off x="4624730" y="268833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Low-intensity use, interpretation, research and traditional activity.</a:t>
            </a:r>
            <a:endParaRPr lang="en-US" sz="2000" dirty="0"/>
          </a:p>
        </p:txBody>
      </p:sp>
      <p:sp>
        <p:nvSpPr>
          <p:cNvPr id="12" name="Shape 10"/>
          <p:cNvSpPr/>
          <p:nvPr/>
        </p:nvSpPr>
        <p:spPr>
          <a:xfrm>
            <a:off x="8097317" y="164592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3" name="Text 11"/>
          <p:cNvSpPr txBox="1"/>
          <p:nvPr/>
        </p:nvSpPr>
        <p:spPr>
          <a:xfrm>
            <a:off x="8353349" y="188366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ZONE THREE</a:t>
            </a:r>
            <a:endParaRPr lang="en-US" sz="1300" dirty="0"/>
          </a:p>
        </p:txBody>
      </p:sp>
      <p:sp>
        <p:nvSpPr>
          <p:cNvPr id="14" name="Text 12"/>
          <p:cNvSpPr txBox="1"/>
          <p:nvPr/>
        </p:nvSpPr>
        <p:spPr>
          <a:xfrm>
            <a:off x="8353349" y="223113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Transition</a:t>
            </a:r>
            <a:endParaRPr lang="en-US" sz="2000" dirty="0"/>
          </a:p>
        </p:txBody>
      </p:sp>
      <p:sp>
        <p:nvSpPr>
          <p:cNvPr id="15" name="Text 13"/>
          <p:cNvSpPr txBox="1"/>
          <p:nvPr/>
        </p:nvSpPr>
        <p:spPr>
          <a:xfrm>
            <a:off x="8353349" y="268833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Gateways, accommodation, parking, retail and services.</a:t>
            </a:r>
            <a:endParaRPr lang="en-US" sz="2000" dirty="0"/>
          </a:p>
        </p:txBody>
      </p:sp>
      <p:sp>
        <p:nvSpPr>
          <p:cNvPr id="16" name="Text 14"/>
          <p:cNvSpPr txBox="1"/>
          <p:nvPr/>
        </p:nvSpPr>
        <p:spPr>
          <a:xfrm>
            <a:off x="640080" y="4434840"/>
            <a:ext cx="10881360" cy="146304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Zoning separates uses that damage each other and concentrates hard infrastructure.</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Zones must be legible on the ground, not only on the map.</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Every boundary needs a rule, a sign and somebody to enforce it.</a:t>
            </a:r>
            <a:endParaRPr lang="en-US" sz="2000" dirty="0"/>
          </a:p>
        </p:txBody>
      </p:sp>
      <p:sp>
        <p:nvSpPr>
          <p:cNvPr id="17" name="Text 15"/>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18" name="Text 16"/>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23</a:t>
            </a:r>
            <a:endParaRPr lang="en-US" sz="11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Limits of acceptable change</a:t>
            </a:r>
            <a:endParaRPr lang="en-US" sz="4000" dirty="0"/>
          </a:p>
        </p:txBody>
      </p:sp>
      <p:sp>
        <p:nvSpPr>
          <p:cNvPr id="4" name="Shape 2"/>
          <p:cNvSpPr/>
          <p:nvPr/>
        </p:nvSpPr>
        <p:spPr>
          <a:xfrm>
            <a:off x="640080" y="1545336"/>
            <a:ext cx="457200" cy="457200"/>
          </a:xfrm>
          <a:prstGeom prst="ellipse">
            <a:avLst/>
          </a:prstGeom>
          <a:solidFill>
            <a:srgbClr val="1D4732"/>
          </a:solidFill>
          <a:ln w="12700">
            <a:solidFill>
              <a:srgbClr val="1D4732"/>
            </a:solidFill>
            <a:prstDash val="solid"/>
          </a:ln>
        </p:spPr>
      </p:sp>
      <p:sp>
        <p:nvSpPr>
          <p:cNvPr id="5" name="Text 3"/>
          <p:cNvSpPr txBox="1"/>
          <p:nvPr/>
        </p:nvSpPr>
        <p:spPr>
          <a:xfrm>
            <a:off x="640080" y="154533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6" name="Text 4"/>
          <p:cNvSpPr txBox="1"/>
          <p:nvPr/>
        </p:nvSpPr>
        <p:spPr>
          <a:xfrm>
            <a:off x="1298448" y="1508760"/>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Define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the values and conditions the destination wants to protect.</a:t>
            </a:r>
            <a:endParaRPr lang="en-US" sz="2000" dirty="0"/>
          </a:p>
        </p:txBody>
      </p:sp>
      <p:sp>
        <p:nvSpPr>
          <p:cNvPr id="7" name="Shape 5"/>
          <p:cNvSpPr/>
          <p:nvPr/>
        </p:nvSpPr>
        <p:spPr>
          <a:xfrm>
            <a:off x="640080" y="2331720"/>
            <a:ext cx="457200" cy="457200"/>
          </a:xfrm>
          <a:prstGeom prst="ellipse">
            <a:avLst/>
          </a:prstGeom>
          <a:solidFill>
            <a:srgbClr val="1D4732"/>
          </a:solidFill>
          <a:ln w="12700">
            <a:solidFill>
              <a:srgbClr val="1D4732"/>
            </a:solidFill>
            <a:prstDash val="solid"/>
          </a:ln>
        </p:spPr>
      </p:sp>
      <p:sp>
        <p:nvSpPr>
          <p:cNvPr id="8" name="Text 6"/>
          <p:cNvSpPr txBox="1"/>
          <p:nvPr/>
        </p:nvSpPr>
        <p:spPr>
          <a:xfrm>
            <a:off x="640080" y="2331720"/>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9" name="Text 7"/>
          <p:cNvSpPr txBox="1"/>
          <p:nvPr/>
        </p:nvSpPr>
        <p:spPr>
          <a:xfrm>
            <a:off x="1298448" y="2295144"/>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Select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indicators that track those conditions honestly.</a:t>
            </a:r>
            <a:endParaRPr lang="en-US" sz="2000" dirty="0"/>
          </a:p>
        </p:txBody>
      </p:sp>
      <p:sp>
        <p:nvSpPr>
          <p:cNvPr id="10" name="Shape 8"/>
          <p:cNvSpPr/>
          <p:nvPr/>
        </p:nvSpPr>
        <p:spPr>
          <a:xfrm>
            <a:off x="640080" y="3118104"/>
            <a:ext cx="457200" cy="457200"/>
          </a:xfrm>
          <a:prstGeom prst="ellipse">
            <a:avLst/>
          </a:prstGeom>
          <a:solidFill>
            <a:srgbClr val="1D4732"/>
          </a:solidFill>
          <a:ln w="12700">
            <a:solidFill>
              <a:srgbClr val="1D4732"/>
            </a:solidFill>
            <a:prstDash val="solid"/>
          </a:ln>
        </p:spPr>
      </p:sp>
      <p:sp>
        <p:nvSpPr>
          <p:cNvPr id="11" name="Text 9"/>
          <p:cNvSpPr txBox="1"/>
          <p:nvPr/>
        </p:nvSpPr>
        <p:spPr>
          <a:xfrm>
            <a:off x="640080" y="3118104"/>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2" name="Text 10"/>
          <p:cNvSpPr txBox="1"/>
          <p:nvPr/>
        </p:nvSpPr>
        <p:spPr>
          <a:xfrm>
            <a:off x="1298448" y="3081528"/>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Set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standards: the point at which the condition is no longer acceptable.</a:t>
            </a:r>
            <a:endParaRPr lang="en-US" sz="2000" dirty="0"/>
          </a:p>
        </p:txBody>
      </p:sp>
      <p:sp>
        <p:nvSpPr>
          <p:cNvPr id="13" name="Shape 11"/>
          <p:cNvSpPr/>
          <p:nvPr/>
        </p:nvSpPr>
        <p:spPr>
          <a:xfrm>
            <a:off x="640080" y="3904488"/>
            <a:ext cx="457200" cy="457200"/>
          </a:xfrm>
          <a:prstGeom prst="ellipse">
            <a:avLst/>
          </a:prstGeom>
          <a:solidFill>
            <a:srgbClr val="1D4732"/>
          </a:solidFill>
          <a:ln w="12700">
            <a:solidFill>
              <a:srgbClr val="1D4732"/>
            </a:solidFill>
            <a:prstDash val="solid"/>
          </a:ln>
        </p:spPr>
      </p:sp>
      <p:sp>
        <p:nvSpPr>
          <p:cNvPr id="14" name="Text 12"/>
          <p:cNvSpPr txBox="1"/>
          <p:nvPr/>
        </p:nvSpPr>
        <p:spPr>
          <a:xfrm>
            <a:off x="640080" y="3904488"/>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5" name="Text 13"/>
          <p:cNvSpPr txBox="1"/>
          <p:nvPr/>
        </p:nvSpPr>
        <p:spPr>
          <a:xfrm>
            <a:off x="1298448" y="3867912"/>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Monitor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on a fixed schedule, with the data published.</a:t>
            </a:r>
            <a:endParaRPr lang="en-US" sz="2000" dirty="0"/>
          </a:p>
        </p:txBody>
      </p:sp>
      <p:sp>
        <p:nvSpPr>
          <p:cNvPr id="16" name="Shape 14"/>
          <p:cNvSpPr/>
          <p:nvPr/>
        </p:nvSpPr>
        <p:spPr>
          <a:xfrm>
            <a:off x="640080" y="4690872"/>
            <a:ext cx="457200" cy="457200"/>
          </a:xfrm>
          <a:prstGeom prst="ellipse">
            <a:avLst/>
          </a:prstGeom>
          <a:solidFill>
            <a:srgbClr val="1D4732"/>
          </a:solidFill>
          <a:ln w="12700">
            <a:solidFill>
              <a:srgbClr val="1D4732"/>
            </a:solidFill>
            <a:prstDash val="solid"/>
          </a:ln>
        </p:spPr>
      </p:sp>
      <p:sp>
        <p:nvSpPr>
          <p:cNvPr id="17" name="Text 15"/>
          <p:cNvSpPr txBox="1"/>
          <p:nvPr/>
        </p:nvSpPr>
        <p:spPr>
          <a:xfrm>
            <a:off x="640080" y="4690872"/>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5</a:t>
            </a:r>
            <a:endParaRPr lang="en-US" sz="1800" dirty="0"/>
          </a:p>
        </p:txBody>
      </p:sp>
      <p:sp>
        <p:nvSpPr>
          <p:cNvPr id="18" name="Text 16"/>
          <p:cNvSpPr txBox="1"/>
          <p:nvPr/>
        </p:nvSpPr>
        <p:spPr>
          <a:xfrm>
            <a:off x="1298448" y="4654296"/>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Act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using the response agreed in advance, not invented in the crisis.</a:t>
            </a:r>
            <a:endParaRPr lang="en-US" sz="2000" dirty="0"/>
          </a:p>
        </p:txBody>
      </p:sp>
      <p:sp>
        <p:nvSpPr>
          <p:cNvPr id="19" name="Shape 17"/>
          <p:cNvSpPr/>
          <p:nvPr/>
        </p:nvSpPr>
        <p:spPr>
          <a:xfrm>
            <a:off x="640080" y="5532120"/>
            <a:ext cx="10911535" cy="566928"/>
          </a:xfrm>
          <a:prstGeom prst="roundRect">
            <a:avLst>
              <a:gd name="adj" fmla="val 16129"/>
            </a:avLst>
          </a:prstGeom>
          <a:solidFill>
            <a:srgbClr val="FAF2E8"/>
          </a:solidFill>
          <a:ln w="12700">
            <a:solidFill>
              <a:srgbClr val="FAF2E8"/>
            </a:solidFill>
            <a:prstDash val="solid"/>
          </a:ln>
        </p:spPr>
      </p:sp>
      <p:sp>
        <p:nvSpPr>
          <p:cNvPr id="20" name="Shape 18"/>
          <p:cNvSpPr/>
          <p:nvPr/>
        </p:nvSpPr>
        <p:spPr>
          <a:xfrm>
            <a:off x="896112" y="5724144"/>
            <a:ext cx="182880" cy="182880"/>
          </a:xfrm>
          <a:prstGeom prst="roundRect">
            <a:avLst>
              <a:gd name="adj" fmla="val 20000"/>
            </a:avLst>
          </a:prstGeom>
          <a:solidFill>
            <a:srgbClr val="C2703D"/>
          </a:solidFill>
          <a:ln w="12700">
            <a:solidFill>
              <a:srgbClr val="C2703D"/>
            </a:solidFill>
            <a:prstDash val="solid"/>
          </a:ln>
        </p:spPr>
      </p:sp>
      <p:sp>
        <p:nvSpPr>
          <p:cNvPr id="21" name="Text 19"/>
          <p:cNvSpPr txBox="1"/>
          <p:nvPr/>
        </p:nvSpPr>
        <p:spPr>
          <a:xfrm>
            <a:off x="1243584" y="5586984"/>
            <a:ext cx="10033711" cy="457200"/>
          </a:xfrm>
          <a:prstGeom prst="rect">
            <a:avLst/>
          </a:prstGeom>
          <a:noFill/>
          <a:ln/>
        </p:spPr>
        <p:txBody>
          <a:bodyPr wrap="square" lIns="0" tIns="0" rIns="0" bIns="0" rtlCol="0" anchor="ctr"/>
          <a:lstStyle/>
          <a:p>
            <a:pPr indent="0" marL="0">
              <a:lnSpc>
                <a:spcPct val="105000"/>
              </a:lnSpc>
              <a:buNone/>
            </a:pPr>
            <a:r>
              <a:rPr lang="en-US" sz="1800" i="1" dirty="0">
                <a:solidFill>
                  <a:srgbClr val="1D4732"/>
                </a:solidFill>
                <a:latin typeface="Georgia" pitchFamily="34" charset="0"/>
                <a:ea typeface="Georgia" pitchFamily="34" charset="-122"/>
                <a:cs typeface="Georgia" pitchFamily="34" charset="-120"/>
              </a:rPr>
              <a:t>The question changes from how many visitors are too many to what conditions we refuse to accept.</a:t>
            </a:r>
            <a:endParaRPr lang="en-US" sz="1800" dirty="0"/>
          </a:p>
        </p:txBody>
      </p:sp>
      <p:sp>
        <p:nvSpPr>
          <p:cNvPr id="22" name="Text 20"/>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3" name="Text 21"/>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24</a:t>
            </a:r>
            <a:endParaRPr lang="en-US" sz="11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Managing visitor flows</a:t>
            </a:r>
            <a:endParaRPr lang="en-US" sz="4000" dirty="0"/>
          </a:p>
        </p:txBody>
      </p:sp>
      <p:sp>
        <p:nvSpPr>
          <p:cNvPr id="4" name="Shape 2"/>
          <p:cNvSpPr/>
          <p:nvPr/>
        </p:nvSpPr>
        <p:spPr>
          <a:xfrm>
            <a:off x="640080" y="1645920"/>
            <a:ext cx="2522144" cy="2651760"/>
          </a:xfrm>
          <a:prstGeom prst="roundRect">
            <a:avLst>
              <a:gd name="adj" fmla="val 3625"/>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5" name="Text 3"/>
          <p:cNvSpPr txBox="1"/>
          <p:nvPr/>
        </p:nvSpPr>
        <p:spPr>
          <a:xfrm>
            <a:off x="896112" y="1883664"/>
            <a:ext cx="2010080"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TIME</a:t>
            </a:r>
            <a:endParaRPr lang="en-US" sz="1300" dirty="0"/>
          </a:p>
        </p:txBody>
      </p:sp>
      <p:sp>
        <p:nvSpPr>
          <p:cNvPr id="6" name="Text 4"/>
          <p:cNvSpPr txBox="1"/>
          <p:nvPr/>
        </p:nvSpPr>
        <p:spPr>
          <a:xfrm>
            <a:off x="896112" y="2231136"/>
            <a:ext cx="2010080" cy="713232"/>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Spread the day</a:t>
            </a:r>
            <a:endParaRPr lang="en-US" sz="2000" dirty="0"/>
          </a:p>
        </p:txBody>
      </p:sp>
      <p:sp>
        <p:nvSpPr>
          <p:cNvPr id="7" name="Text 5"/>
          <p:cNvSpPr txBox="1"/>
          <p:nvPr/>
        </p:nvSpPr>
        <p:spPr>
          <a:xfrm>
            <a:off x="896112" y="3017520"/>
            <a:ext cx="2010080" cy="1097280"/>
          </a:xfrm>
          <a:prstGeom prst="rect">
            <a:avLst/>
          </a:prstGeom>
          <a:noFill/>
          <a:ln/>
        </p:spPr>
        <p:txBody>
          <a:bodyPr wrap="square" lIns="0" tIns="0" rIns="0" bIns="0" rtlCol="0" anchor="t"/>
          <a:lstStyle/>
          <a:p>
            <a:pPr indent="0" marL="0">
              <a:lnSpc>
                <a:spcPct val="106000"/>
              </a:lnSpc>
              <a:buNone/>
            </a:pPr>
            <a:r>
              <a:rPr lang="en-US" sz="1800" dirty="0">
                <a:solidFill>
                  <a:srgbClr val="23302A"/>
                </a:solidFill>
                <a:latin typeface="Georgia" pitchFamily="34" charset="0"/>
                <a:ea typeface="Georgia" pitchFamily="34" charset="-122"/>
                <a:cs typeface="Georgia" pitchFamily="34" charset="-120"/>
              </a:rPr>
              <a:t>Timed entry, extended hours, shoulder-season pricing.</a:t>
            </a:r>
            <a:endParaRPr lang="en-US" sz="1800" dirty="0"/>
          </a:p>
        </p:txBody>
      </p:sp>
      <p:sp>
        <p:nvSpPr>
          <p:cNvPr id="8" name="Shape 6"/>
          <p:cNvSpPr/>
          <p:nvPr/>
        </p:nvSpPr>
        <p:spPr>
          <a:xfrm>
            <a:off x="3436544" y="1645920"/>
            <a:ext cx="2522144" cy="2651760"/>
          </a:xfrm>
          <a:prstGeom prst="roundRect">
            <a:avLst>
              <a:gd name="adj" fmla="val 3625"/>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9" name="Text 7"/>
          <p:cNvSpPr txBox="1"/>
          <p:nvPr/>
        </p:nvSpPr>
        <p:spPr>
          <a:xfrm>
            <a:off x="3692576" y="1883664"/>
            <a:ext cx="2010080"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SPACE</a:t>
            </a:r>
            <a:endParaRPr lang="en-US" sz="1300" dirty="0"/>
          </a:p>
        </p:txBody>
      </p:sp>
      <p:sp>
        <p:nvSpPr>
          <p:cNvPr id="10" name="Text 8"/>
          <p:cNvSpPr txBox="1"/>
          <p:nvPr/>
        </p:nvSpPr>
        <p:spPr>
          <a:xfrm>
            <a:off x="3692576" y="2231136"/>
            <a:ext cx="2010080" cy="713232"/>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Spread the map</a:t>
            </a:r>
            <a:endParaRPr lang="en-US" sz="2000" dirty="0"/>
          </a:p>
        </p:txBody>
      </p:sp>
      <p:sp>
        <p:nvSpPr>
          <p:cNvPr id="11" name="Text 9"/>
          <p:cNvSpPr txBox="1"/>
          <p:nvPr/>
        </p:nvSpPr>
        <p:spPr>
          <a:xfrm>
            <a:off x="3692576" y="3017520"/>
            <a:ext cx="2010080" cy="1097280"/>
          </a:xfrm>
          <a:prstGeom prst="rect">
            <a:avLst/>
          </a:prstGeom>
          <a:noFill/>
          <a:ln/>
        </p:spPr>
        <p:txBody>
          <a:bodyPr wrap="square" lIns="0" tIns="0" rIns="0" bIns="0" rtlCol="0" anchor="t"/>
          <a:lstStyle/>
          <a:p>
            <a:pPr indent="0" marL="0">
              <a:lnSpc>
                <a:spcPct val="106000"/>
              </a:lnSpc>
              <a:buNone/>
            </a:pPr>
            <a:r>
              <a:rPr lang="en-US" sz="1800" dirty="0">
                <a:solidFill>
                  <a:srgbClr val="23302A"/>
                </a:solidFill>
                <a:latin typeface="Georgia" pitchFamily="34" charset="0"/>
                <a:ea typeface="Georgia" pitchFamily="34" charset="-122"/>
                <a:cs typeface="Georgia" pitchFamily="34" charset="-120"/>
              </a:rPr>
              <a:t>Secondary sites, alternative routes, new gateways.</a:t>
            </a:r>
            <a:endParaRPr lang="en-US" sz="1800" dirty="0"/>
          </a:p>
        </p:txBody>
      </p:sp>
      <p:sp>
        <p:nvSpPr>
          <p:cNvPr id="12" name="Shape 10"/>
          <p:cNvSpPr/>
          <p:nvPr/>
        </p:nvSpPr>
        <p:spPr>
          <a:xfrm>
            <a:off x="6233008" y="1645920"/>
            <a:ext cx="2522144" cy="2651760"/>
          </a:xfrm>
          <a:prstGeom prst="roundRect">
            <a:avLst>
              <a:gd name="adj" fmla="val 3625"/>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3" name="Text 11"/>
          <p:cNvSpPr txBox="1"/>
          <p:nvPr/>
        </p:nvSpPr>
        <p:spPr>
          <a:xfrm>
            <a:off x="6489040" y="1883664"/>
            <a:ext cx="2010080"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PRICE</a:t>
            </a:r>
            <a:endParaRPr lang="en-US" sz="1300" dirty="0"/>
          </a:p>
        </p:txBody>
      </p:sp>
      <p:sp>
        <p:nvSpPr>
          <p:cNvPr id="14" name="Text 12"/>
          <p:cNvSpPr txBox="1"/>
          <p:nvPr/>
        </p:nvSpPr>
        <p:spPr>
          <a:xfrm>
            <a:off x="6489040" y="2231136"/>
            <a:ext cx="2010080" cy="713232"/>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Use the signal</a:t>
            </a:r>
            <a:endParaRPr lang="en-US" sz="2000" dirty="0"/>
          </a:p>
        </p:txBody>
      </p:sp>
      <p:sp>
        <p:nvSpPr>
          <p:cNvPr id="15" name="Text 13"/>
          <p:cNvSpPr txBox="1"/>
          <p:nvPr/>
        </p:nvSpPr>
        <p:spPr>
          <a:xfrm>
            <a:off x="6489040" y="3017520"/>
            <a:ext cx="2010080" cy="1097280"/>
          </a:xfrm>
          <a:prstGeom prst="rect">
            <a:avLst/>
          </a:prstGeom>
          <a:noFill/>
          <a:ln/>
        </p:spPr>
        <p:txBody>
          <a:bodyPr wrap="square" lIns="0" tIns="0" rIns="0" bIns="0" rtlCol="0" anchor="t"/>
          <a:lstStyle/>
          <a:p>
            <a:pPr indent="0" marL="0">
              <a:lnSpc>
                <a:spcPct val="106000"/>
              </a:lnSpc>
              <a:buNone/>
            </a:pPr>
            <a:r>
              <a:rPr lang="en-US" sz="1800" dirty="0">
                <a:solidFill>
                  <a:srgbClr val="23302A"/>
                </a:solidFill>
                <a:latin typeface="Georgia" pitchFamily="34" charset="0"/>
                <a:ea typeface="Georgia" pitchFamily="34" charset="-122"/>
                <a:cs typeface="Georgia" pitchFamily="34" charset="-120"/>
              </a:rPr>
              <a:t>Differential fees, resident rates, congestion charges.</a:t>
            </a:r>
            <a:endParaRPr lang="en-US" sz="1800" dirty="0"/>
          </a:p>
        </p:txBody>
      </p:sp>
      <p:sp>
        <p:nvSpPr>
          <p:cNvPr id="16" name="Shape 14"/>
          <p:cNvSpPr/>
          <p:nvPr/>
        </p:nvSpPr>
        <p:spPr>
          <a:xfrm>
            <a:off x="9029471" y="1645920"/>
            <a:ext cx="2522144" cy="2651760"/>
          </a:xfrm>
          <a:prstGeom prst="roundRect">
            <a:avLst>
              <a:gd name="adj" fmla="val 3625"/>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7" name="Text 15"/>
          <p:cNvSpPr txBox="1"/>
          <p:nvPr/>
        </p:nvSpPr>
        <p:spPr>
          <a:xfrm>
            <a:off x="9285503" y="1883664"/>
            <a:ext cx="2010080"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INFORMATION</a:t>
            </a:r>
            <a:endParaRPr lang="en-US" sz="1300" dirty="0"/>
          </a:p>
        </p:txBody>
      </p:sp>
      <p:sp>
        <p:nvSpPr>
          <p:cNvPr id="18" name="Text 16"/>
          <p:cNvSpPr txBox="1"/>
          <p:nvPr/>
        </p:nvSpPr>
        <p:spPr>
          <a:xfrm>
            <a:off x="9285503" y="2231136"/>
            <a:ext cx="2010080" cy="713232"/>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Shape the choice</a:t>
            </a:r>
            <a:endParaRPr lang="en-US" sz="2000" dirty="0"/>
          </a:p>
        </p:txBody>
      </p:sp>
      <p:sp>
        <p:nvSpPr>
          <p:cNvPr id="19" name="Text 17"/>
          <p:cNvSpPr txBox="1"/>
          <p:nvPr/>
        </p:nvSpPr>
        <p:spPr>
          <a:xfrm>
            <a:off x="9285503" y="3017520"/>
            <a:ext cx="2010080" cy="1097280"/>
          </a:xfrm>
          <a:prstGeom prst="rect">
            <a:avLst/>
          </a:prstGeom>
          <a:noFill/>
          <a:ln/>
        </p:spPr>
        <p:txBody>
          <a:bodyPr wrap="square" lIns="0" tIns="0" rIns="0" bIns="0" rtlCol="0" anchor="t"/>
          <a:lstStyle/>
          <a:p>
            <a:pPr indent="0" marL="0">
              <a:lnSpc>
                <a:spcPct val="106000"/>
              </a:lnSpc>
              <a:buNone/>
            </a:pPr>
            <a:r>
              <a:rPr lang="en-US" sz="1800" dirty="0">
                <a:solidFill>
                  <a:srgbClr val="23302A"/>
                </a:solidFill>
                <a:latin typeface="Georgia" pitchFamily="34" charset="0"/>
                <a:ea typeface="Georgia" pitchFamily="34" charset="-122"/>
                <a:cs typeface="Georgia" pitchFamily="34" charset="-120"/>
              </a:rPr>
              <a:t>Live crowding data, wayfinding, pre-arrival messages.</a:t>
            </a:r>
            <a:endParaRPr lang="en-US" sz="1800" dirty="0"/>
          </a:p>
        </p:txBody>
      </p:sp>
      <p:sp>
        <p:nvSpPr>
          <p:cNvPr id="20" name="Shape 18"/>
          <p:cNvSpPr/>
          <p:nvPr/>
        </p:nvSpPr>
        <p:spPr>
          <a:xfrm>
            <a:off x="640080" y="4434840"/>
            <a:ext cx="10911535" cy="658368"/>
          </a:xfrm>
          <a:prstGeom prst="roundRect">
            <a:avLst>
              <a:gd name="adj" fmla="val 13889"/>
            </a:avLst>
          </a:prstGeom>
          <a:solidFill>
            <a:srgbClr val="FAF2E8"/>
          </a:solidFill>
          <a:ln w="12700">
            <a:solidFill>
              <a:srgbClr val="FAF2E8"/>
            </a:solidFill>
            <a:prstDash val="solid"/>
          </a:ln>
        </p:spPr>
      </p:sp>
      <p:sp>
        <p:nvSpPr>
          <p:cNvPr id="21" name="Shape 19"/>
          <p:cNvSpPr/>
          <p:nvPr/>
        </p:nvSpPr>
        <p:spPr>
          <a:xfrm>
            <a:off x="896112" y="4672584"/>
            <a:ext cx="182880" cy="182880"/>
          </a:xfrm>
          <a:prstGeom prst="roundRect">
            <a:avLst>
              <a:gd name="adj" fmla="val 20000"/>
            </a:avLst>
          </a:prstGeom>
          <a:solidFill>
            <a:srgbClr val="C2703D"/>
          </a:solidFill>
          <a:ln w="12700">
            <a:solidFill>
              <a:srgbClr val="C2703D"/>
            </a:solidFill>
            <a:prstDash val="solid"/>
          </a:ln>
        </p:spPr>
      </p:sp>
      <p:sp>
        <p:nvSpPr>
          <p:cNvPr id="22" name="Text 20"/>
          <p:cNvSpPr txBox="1"/>
          <p:nvPr/>
        </p:nvSpPr>
        <p:spPr>
          <a:xfrm>
            <a:off x="1243584" y="4489704"/>
            <a:ext cx="10033711" cy="548640"/>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Dispersal without a capacity check simply exports the problem to the next village.</a:t>
            </a:r>
            <a:endParaRPr lang="en-US" sz="2000" dirty="0"/>
          </a:p>
        </p:txBody>
      </p:sp>
      <p:sp>
        <p:nvSpPr>
          <p:cNvPr id="23" name="Text 21"/>
          <p:cNvSpPr txBox="1"/>
          <p:nvPr/>
        </p:nvSpPr>
        <p:spPr>
          <a:xfrm>
            <a:off x="640080" y="5257800"/>
            <a:ext cx="10881360" cy="868680"/>
          </a:xfrm>
          <a:prstGeom prst="rect">
            <a:avLst/>
          </a:prstGeom>
          <a:noFill/>
          <a:ln/>
        </p:spPr>
        <p:txBody>
          <a:bodyPr wrap="square" lIns="0" tIns="0" rIns="0" bIns="0" rtlCol="0" anchor="t"/>
          <a:lstStyle/>
          <a:p>
            <a:pPr algn="l" marL="342900" indent="-342900">
              <a:lnSpc>
                <a:spcPct val="108000"/>
              </a:lnSpc>
              <a:spcAft>
                <a:spcPts val="600"/>
              </a:spcAft>
              <a:buSzPct val="100000"/>
              <a:buChar char="–"/>
            </a:pPr>
            <a:r>
              <a:rPr lang="en-US" sz="2000" dirty="0">
                <a:solidFill>
                  <a:srgbClr val="23302A"/>
                </a:solidFill>
                <a:latin typeface="Georgia" pitchFamily="34" charset="0"/>
                <a:ea typeface="Georgia" pitchFamily="34" charset="-122"/>
                <a:cs typeface="Georgia" pitchFamily="34" charset="-120"/>
              </a:rPr>
              <a:t>Combine at least two levers. A single measure is easy to design around.</a:t>
            </a:r>
            <a:endParaRPr lang="en-US" sz="2000" dirty="0"/>
          </a:p>
          <a:p>
            <a:pPr algn="l" marL="342900" indent="-342900">
              <a:lnSpc>
                <a:spcPct val="108000"/>
              </a:lnSpc>
              <a:spcAft>
                <a:spcPts val="600"/>
              </a:spcAft>
              <a:buSzPct val="100000"/>
              <a:buChar char="–"/>
            </a:pPr>
            <a:r>
              <a:rPr lang="en-US" sz="2000" dirty="0">
                <a:solidFill>
                  <a:srgbClr val="23302A"/>
                </a:solidFill>
                <a:latin typeface="Georgia" pitchFamily="34" charset="0"/>
                <a:ea typeface="Georgia" pitchFamily="34" charset="-122"/>
                <a:cs typeface="Georgia" pitchFamily="34" charset="-120"/>
              </a:rPr>
              <a:t>Measure displacement, not only the improvement at the original site.</a:t>
            </a:r>
            <a:endParaRPr lang="en-US" sz="2000" dirty="0"/>
          </a:p>
        </p:txBody>
      </p:sp>
      <p:sp>
        <p:nvSpPr>
          <p:cNvPr id="24" name="Text 22"/>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5" name="Text 23"/>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25</a:t>
            </a:r>
            <a:endParaRPr lang="en-US" sz="11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Mobility and infrastructure</a:t>
            </a:r>
            <a:endParaRPr lang="en-US" sz="4000" dirty="0"/>
          </a:p>
        </p:txBody>
      </p:sp>
      <p:sp>
        <p:nvSpPr>
          <p:cNvPr id="4" name="Text 2"/>
          <p:cNvSpPr txBox="1"/>
          <p:nvPr/>
        </p:nvSpPr>
        <p:spPr>
          <a:xfrm>
            <a:off x="640080" y="1645920"/>
            <a:ext cx="10881360" cy="356616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Access decides where pressure lands. The road usually builds the destination.</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Park-and-ride, last-mile shuttles and car-free cores move the private vehicle out.</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Size water, energy and waste systems for the peak and fund them year-round.</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Digital infrastructure counts too: booking, ticketing and monitoring systems.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Design for residents first. Visitors inherit what already works.</a:t>
            </a:r>
            <a:endParaRPr lang="en-US" sz="2000" dirty="0"/>
          </a:p>
        </p:txBody>
      </p:sp>
      <p:sp>
        <p:nvSpPr>
          <p:cNvPr id="5" name="Shape 3"/>
          <p:cNvSpPr/>
          <p:nvPr/>
        </p:nvSpPr>
        <p:spPr>
          <a:xfrm>
            <a:off x="640080" y="4846320"/>
            <a:ext cx="10911535" cy="640080"/>
          </a:xfrm>
          <a:prstGeom prst="roundRect">
            <a:avLst>
              <a:gd name="adj" fmla="val 14286"/>
            </a:avLst>
          </a:prstGeom>
          <a:solidFill>
            <a:srgbClr val="FAF2E8"/>
          </a:solidFill>
          <a:ln w="12700">
            <a:solidFill>
              <a:srgbClr val="FAF2E8"/>
            </a:solidFill>
            <a:prstDash val="solid"/>
          </a:ln>
        </p:spPr>
      </p:sp>
      <p:sp>
        <p:nvSpPr>
          <p:cNvPr id="6" name="Shape 4"/>
          <p:cNvSpPr/>
          <p:nvPr/>
        </p:nvSpPr>
        <p:spPr>
          <a:xfrm>
            <a:off x="896112" y="5074920"/>
            <a:ext cx="182880" cy="182880"/>
          </a:xfrm>
          <a:prstGeom prst="roundRect">
            <a:avLst>
              <a:gd name="adj" fmla="val 20000"/>
            </a:avLst>
          </a:prstGeom>
          <a:solidFill>
            <a:srgbClr val="C2703D"/>
          </a:solidFill>
          <a:ln w="12700">
            <a:solidFill>
              <a:srgbClr val="C2703D"/>
            </a:solidFill>
            <a:prstDash val="solid"/>
          </a:ln>
        </p:spPr>
      </p:sp>
      <p:sp>
        <p:nvSpPr>
          <p:cNvPr id="7" name="Text 5"/>
          <p:cNvSpPr txBox="1"/>
          <p:nvPr/>
        </p:nvSpPr>
        <p:spPr>
          <a:xfrm>
            <a:off x="1243584" y="4901184"/>
            <a:ext cx="10033711" cy="530352"/>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Infrastructure decisions outlive every tourism strategy written around them.</a:t>
            </a:r>
            <a:endParaRPr lang="en-US" sz="2000" dirty="0"/>
          </a:p>
        </p:txBody>
      </p:sp>
      <p:sp>
        <p:nvSpPr>
          <p:cNvPr id="8"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26</a:t>
            </a:r>
            <a:endParaRPr lang="en-US" sz="11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Stakeholder mapping</a:t>
            </a:r>
            <a:endParaRPr lang="en-US" sz="4000" dirty="0"/>
          </a:p>
        </p:txBody>
      </p:sp>
      <p:sp>
        <p:nvSpPr>
          <p:cNvPr id="4" name="Shape 2"/>
          <p:cNvSpPr/>
          <p:nvPr/>
        </p:nvSpPr>
        <p:spPr>
          <a:xfrm>
            <a:off x="1417320" y="1691640"/>
            <a:ext cx="3108960" cy="1965960"/>
          </a:xfrm>
          <a:prstGeom prst="roundRect">
            <a:avLst>
              <a:gd name="adj" fmla="val 5581"/>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5" name="Text 3"/>
          <p:cNvSpPr txBox="1"/>
          <p:nvPr/>
        </p:nvSpPr>
        <p:spPr>
          <a:xfrm>
            <a:off x="1645920" y="1856232"/>
            <a:ext cx="2651760" cy="36576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Keep satisfied</a:t>
            </a:r>
            <a:endParaRPr lang="en-US" sz="2000" dirty="0"/>
          </a:p>
        </p:txBody>
      </p:sp>
      <p:sp>
        <p:nvSpPr>
          <p:cNvPr id="6" name="Text 4"/>
          <p:cNvSpPr txBox="1"/>
          <p:nvPr/>
        </p:nvSpPr>
        <p:spPr>
          <a:xfrm>
            <a:off x="1645920" y="2258568"/>
            <a:ext cx="2651760" cy="1234440"/>
          </a:xfrm>
          <a:prstGeom prst="rect">
            <a:avLst/>
          </a:prstGeom>
          <a:noFill/>
          <a:ln/>
        </p:spPr>
        <p:txBody>
          <a:bodyPr wrap="square" lIns="0" tIns="0" rIns="0" bIns="0" rtlCol="0" anchor="t"/>
          <a:lstStyle/>
          <a:p>
            <a:pPr indent="0" marL="0">
              <a:lnSpc>
                <a:spcPct val="104000"/>
              </a:lnSpc>
              <a:buNone/>
            </a:pPr>
            <a:r>
              <a:rPr lang="en-US" sz="1900" dirty="0">
                <a:solidFill>
                  <a:srgbClr val="23302A"/>
                </a:solidFill>
                <a:latin typeface="Georgia" pitchFamily="34" charset="0"/>
                <a:ea typeface="Georgia" pitchFamily="34" charset="-122"/>
                <a:cs typeface="Georgia" pitchFamily="34" charset="-120"/>
              </a:rPr>
              <a:t>High power, low interest. Regional government, utilities, landowners.</a:t>
            </a:r>
            <a:endParaRPr lang="en-US" sz="1900" dirty="0"/>
          </a:p>
        </p:txBody>
      </p:sp>
      <p:sp>
        <p:nvSpPr>
          <p:cNvPr id="7" name="Shape 5"/>
          <p:cNvSpPr/>
          <p:nvPr/>
        </p:nvSpPr>
        <p:spPr>
          <a:xfrm>
            <a:off x="4663440" y="1691640"/>
            <a:ext cx="3108960" cy="1965960"/>
          </a:xfrm>
          <a:prstGeom prst="roundRect">
            <a:avLst>
              <a:gd name="adj" fmla="val 5581"/>
            </a:avLst>
          </a:prstGeom>
          <a:solidFill>
            <a:srgbClr val="FAF2E8"/>
          </a:solidFill>
          <a:ln w="12700">
            <a:solidFill>
              <a:srgbClr val="FAF2E8"/>
            </a:solidFill>
            <a:prstDash val="solid"/>
          </a:ln>
          <a:effectLst>
            <a:outerShdw sx="100000" sy="100000" kx="0" ky="0" algn="bl" rotWithShape="0" blurRad="177800" dist="25400" dir="5400000">
              <a:srgbClr val="0B2426">
                <a:alpha val="10000"/>
              </a:srgbClr>
            </a:outerShdw>
          </a:effectLst>
        </p:spPr>
      </p:sp>
      <p:sp>
        <p:nvSpPr>
          <p:cNvPr id="8" name="Text 6"/>
          <p:cNvSpPr txBox="1"/>
          <p:nvPr/>
        </p:nvSpPr>
        <p:spPr>
          <a:xfrm>
            <a:off x="4892040" y="1856232"/>
            <a:ext cx="2651760" cy="36576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Manage closely</a:t>
            </a:r>
            <a:endParaRPr lang="en-US" sz="2000" dirty="0"/>
          </a:p>
        </p:txBody>
      </p:sp>
      <p:sp>
        <p:nvSpPr>
          <p:cNvPr id="9" name="Text 7"/>
          <p:cNvSpPr txBox="1"/>
          <p:nvPr/>
        </p:nvSpPr>
        <p:spPr>
          <a:xfrm>
            <a:off x="4892040" y="2258568"/>
            <a:ext cx="2651760" cy="1234440"/>
          </a:xfrm>
          <a:prstGeom prst="rect">
            <a:avLst/>
          </a:prstGeom>
          <a:noFill/>
          <a:ln/>
        </p:spPr>
        <p:txBody>
          <a:bodyPr wrap="square" lIns="0" tIns="0" rIns="0" bIns="0" rtlCol="0" anchor="t"/>
          <a:lstStyle/>
          <a:p>
            <a:pPr indent="0" marL="0">
              <a:lnSpc>
                <a:spcPct val="104000"/>
              </a:lnSpc>
              <a:buNone/>
            </a:pPr>
            <a:r>
              <a:rPr lang="en-US" sz="1900" dirty="0">
                <a:solidFill>
                  <a:srgbClr val="23302A"/>
                </a:solidFill>
                <a:latin typeface="Georgia" pitchFamily="34" charset="0"/>
                <a:ea typeface="Georgia" pitchFamily="34" charset="-122"/>
                <a:cs typeface="Georgia" pitchFamily="34" charset="-120"/>
              </a:rPr>
              <a:t>High power, high interest. Municipality, large operators, protected area body.</a:t>
            </a:r>
            <a:endParaRPr lang="en-US" sz="1900" dirty="0"/>
          </a:p>
        </p:txBody>
      </p:sp>
      <p:sp>
        <p:nvSpPr>
          <p:cNvPr id="10" name="Shape 8"/>
          <p:cNvSpPr/>
          <p:nvPr/>
        </p:nvSpPr>
        <p:spPr>
          <a:xfrm>
            <a:off x="1417320" y="3794760"/>
            <a:ext cx="3108960" cy="1965960"/>
          </a:xfrm>
          <a:prstGeom prst="roundRect">
            <a:avLst>
              <a:gd name="adj" fmla="val 5581"/>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1" name="Text 9"/>
          <p:cNvSpPr txBox="1"/>
          <p:nvPr/>
        </p:nvSpPr>
        <p:spPr>
          <a:xfrm>
            <a:off x="1645920" y="3959352"/>
            <a:ext cx="2651760" cy="36576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Monitor</a:t>
            </a:r>
            <a:endParaRPr lang="en-US" sz="2000" dirty="0"/>
          </a:p>
        </p:txBody>
      </p:sp>
      <p:sp>
        <p:nvSpPr>
          <p:cNvPr id="12" name="Text 10"/>
          <p:cNvSpPr txBox="1"/>
          <p:nvPr/>
        </p:nvSpPr>
        <p:spPr>
          <a:xfrm>
            <a:off x="1645920" y="4361688"/>
            <a:ext cx="2651760" cy="1234440"/>
          </a:xfrm>
          <a:prstGeom prst="rect">
            <a:avLst/>
          </a:prstGeom>
          <a:noFill/>
          <a:ln/>
        </p:spPr>
        <p:txBody>
          <a:bodyPr wrap="square" lIns="0" tIns="0" rIns="0" bIns="0" rtlCol="0" anchor="t"/>
          <a:lstStyle/>
          <a:p>
            <a:pPr indent="0" marL="0">
              <a:lnSpc>
                <a:spcPct val="104000"/>
              </a:lnSpc>
              <a:buNone/>
            </a:pPr>
            <a:r>
              <a:rPr lang="en-US" sz="1900" dirty="0">
                <a:solidFill>
                  <a:srgbClr val="23302A"/>
                </a:solidFill>
                <a:latin typeface="Georgia" pitchFamily="34" charset="0"/>
                <a:ea typeface="Georgia" pitchFamily="34" charset="-122"/>
                <a:cs typeface="Georgia" pitchFamily="34" charset="-120"/>
              </a:rPr>
              <a:t>Low power, low interest. Distant publics and occasional visitors.</a:t>
            </a:r>
            <a:endParaRPr lang="en-US" sz="1900" dirty="0"/>
          </a:p>
        </p:txBody>
      </p:sp>
      <p:sp>
        <p:nvSpPr>
          <p:cNvPr id="13" name="Shape 11"/>
          <p:cNvSpPr/>
          <p:nvPr/>
        </p:nvSpPr>
        <p:spPr>
          <a:xfrm>
            <a:off x="4663440" y="3794760"/>
            <a:ext cx="3108960" cy="1965960"/>
          </a:xfrm>
          <a:prstGeom prst="roundRect">
            <a:avLst>
              <a:gd name="adj" fmla="val 5581"/>
            </a:avLst>
          </a:prstGeom>
          <a:solidFill>
            <a:srgbClr val="FAF2E8"/>
          </a:solidFill>
          <a:ln w="12700">
            <a:solidFill>
              <a:srgbClr val="FAF2E8"/>
            </a:solidFill>
            <a:prstDash val="solid"/>
          </a:ln>
          <a:effectLst>
            <a:outerShdw sx="100000" sy="100000" kx="0" ky="0" algn="bl" rotWithShape="0" blurRad="177800" dist="25400" dir="5400000">
              <a:srgbClr val="0B2426">
                <a:alpha val="10000"/>
              </a:srgbClr>
            </a:outerShdw>
          </a:effectLst>
        </p:spPr>
      </p:sp>
      <p:sp>
        <p:nvSpPr>
          <p:cNvPr id="14" name="Text 12"/>
          <p:cNvSpPr txBox="1"/>
          <p:nvPr/>
        </p:nvSpPr>
        <p:spPr>
          <a:xfrm>
            <a:off x="4892040" y="3959352"/>
            <a:ext cx="2651760" cy="36576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Keep informed</a:t>
            </a:r>
            <a:endParaRPr lang="en-US" sz="2000" dirty="0"/>
          </a:p>
        </p:txBody>
      </p:sp>
      <p:sp>
        <p:nvSpPr>
          <p:cNvPr id="15" name="Text 13"/>
          <p:cNvSpPr txBox="1"/>
          <p:nvPr/>
        </p:nvSpPr>
        <p:spPr>
          <a:xfrm>
            <a:off x="4892040" y="4361688"/>
            <a:ext cx="2651760" cy="1234440"/>
          </a:xfrm>
          <a:prstGeom prst="rect">
            <a:avLst/>
          </a:prstGeom>
          <a:noFill/>
          <a:ln/>
        </p:spPr>
        <p:txBody>
          <a:bodyPr wrap="square" lIns="0" tIns="0" rIns="0" bIns="0" rtlCol="0" anchor="t"/>
          <a:lstStyle/>
          <a:p>
            <a:pPr indent="0" marL="0">
              <a:lnSpc>
                <a:spcPct val="104000"/>
              </a:lnSpc>
              <a:buNone/>
            </a:pPr>
            <a:r>
              <a:rPr lang="en-US" sz="1900" dirty="0">
                <a:solidFill>
                  <a:srgbClr val="23302A"/>
                </a:solidFill>
                <a:latin typeface="Georgia" pitchFamily="34" charset="0"/>
                <a:ea typeface="Georgia" pitchFamily="34" charset="-122"/>
                <a:cs typeface="Georgia" pitchFamily="34" charset="-120"/>
              </a:rPr>
              <a:t>Low power, high interest. Residents, small businesses, local associations.</a:t>
            </a:r>
            <a:endParaRPr lang="en-US" sz="1900" dirty="0"/>
          </a:p>
        </p:txBody>
      </p:sp>
      <p:sp>
        <p:nvSpPr>
          <p:cNvPr id="16" name="Text 14"/>
          <p:cNvSpPr txBox="1"/>
          <p:nvPr/>
        </p:nvSpPr>
        <p:spPr>
          <a:xfrm rot="16200000">
            <a:off x="-685800" y="3364992"/>
            <a:ext cx="2926080" cy="365760"/>
          </a:xfrm>
          <a:prstGeom prst="rect">
            <a:avLst/>
          </a:prstGeom>
          <a:noFill/>
          <a:ln/>
        </p:spPr>
        <p:txBody>
          <a:bodyPr wrap="square" lIns="0" tIns="0" rIns="0" bIns="0" rtlCol="0" anchor="ctr"/>
          <a:lstStyle/>
          <a:p>
            <a:pPr algn="ctr" indent="0" marL="0">
              <a:buNone/>
            </a:pPr>
            <a:r>
              <a:rPr lang="en-US" sz="1500" dirty="0">
                <a:solidFill>
                  <a:srgbClr val="6C7B70"/>
                </a:solidFill>
                <a:latin typeface="Georgia" pitchFamily="34" charset="0"/>
                <a:ea typeface="Georgia" pitchFamily="34" charset="-122"/>
                <a:cs typeface="Georgia" pitchFamily="34" charset="-120"/>
              </a:rPr>
              <a:t>Power</a:t>
            </a:r>
            <a:endParaRPr lang="en-US" sz="1500" dirty="0"/>
          </a:p>
        </p:txBody>
      </p:sp>
      <p:sp>
        <p:nvSpPr>
          <p:cNvPr id="17" name="Text 15"/>
          <p:cNvSpPr txBox="1"/>
          <p:nvPr/>
        </p:nvSpPr>
        <p:spPr>
          <a:xfrm>
            <a:off x="1417320" y="5806440"/>
            <a:ext cx="6355080" cy="320040"/>
          </a:xfrm>
          <a:prstGeom prst="rect">
            <a:avLst/>
          </a:prstGeom>
          <a:noFill/>
          <a:ln/>
        </p:spPr>
        <p:txBody>
          <a:bodyPr wrap="square" lIns="0" tIns="0" rIns="0" bIns="0" rtlCol="0" anchor="ctr"/>
          <a:lstStyle/>
          <a:p>
            <a:pPr algn="ctr" indent="0" marL="0">
              <a:buNone/>
            </a:pPr>
            <a:r>
              <a:rPr lang="en-US" sz="1500" dirty="0">
                <a:solidFill>
                  <a:srgbClr val="6C7B70"/>
                </a:solidFill>
                <a:latin typeface="Georgia" pitchFamily="34" charset="0"/>
                <a:ea typeface="Georgia" pitchFamily="34" charset="-122"/>
                <a:cs typeface="Georgia" pitchFamily="34" charset="-120"/>
              </a:rPr>
              <a:t>Interest</a:t>
            </a:r>
            <a:endParaRPr lang="en-US" sz="1500" dirty="0"/>
          </a:p>
        </p:txBody>
      </p:sp>
      <p:sp>
        <p:nvSpPr>
          <p:cNvPr id="18" name="Shape 16"/>
          <p:cNvSpPr/>
          <p:nvPr/>
        </p:nvSpPr>
        <p:spPr>
          <a:xfrm>
            <a:off x="8229600" y="1691640"/>
            <a:ext cx="3319272" cy="4069080"/>
          </a:xfrm>
          <a:prstGeom prst="roundRect">
            <a:avLst>
              <a:gd name="adj" fmla="val 3306"/>
            </a:avLst>
          </a:prstGeom>
          <a:solidFill>
            <a:srgbClr val="1D4732"/>
          </a:solidFill>
          <a:ln w="12700">
            <a:solidFill>
              <a:srgbClr val="1D4732"/>
            </a:solidFill>
            <a:prstDash val="solid"/>
          </a:ln>
          <a:effectLst>
            <a:outerShdw sx="100000" sy="100000" kx="0" ky="0" algn="bl" rotWithShape="0" blurRad="177800" dist="25400" dir="5400000">
              <a:srgbClr val="0B2426">
                <a:alpha val="10000"/>
              </a:srgbClr>
            </a:outerShdw>
          </a:effectLst>
        </p:spPr>
      </p:sp>
      <p:sp>
        <p:nvSpPr>
          <p:cNvPr id="19" name="Text 17"/>
          <p:cNvSpPr txBox="1"/>
          <p:nvPr/>
        </p:nvSpPr>
        <p:spPr>
          <a:xfrm>
            <a:off x="8503920" y="1874520"/>
            <a:ext cx="2788920" cy="411480"/>
          </a:xfrm>
          <a:prstGeom prst="rect">
            <a:avLst/>
          </a:prstGeom>
          <a:noFill/>
          <a:ln/>
        </p:spPr>
        <p:txBody>
          <a:bodyPr wrap="square" lIns="0" tIns="0" rIns="0" bIns="0" rtlCol="0" anchor="ctr"/>
          <a:lstStyle/>
          <a:p>
            <a:pPr indent="0" marL="0">
              <a:buNone/>
            </a:pPr>
            <a:r>
              <a:rPr lang="en-US" sz="2000" b="1" dirty="0">
                <a:solidFill>
                  <a:srgbClr val="EFD3BC"/>
                </a:solidFill>
                <a:latin typeface="Georgia" pitchFamily="34" charset="0"/>
                <a:ea typeface="Georgia" pitchFamily="34" charset="-122"/>
                <a:cs typeface="Georgia" pitchFamily="34" charset="-120"/>
              </a:rPr>
              <a:t>Use it honestly</a:t>
            </a:r>
            <a:endParaRPr lang="en-US" sz="2000" dirty="0"/>
          </a:p>
        </p:txBody>
      </p:sp>
      <p:sp>
        <p:nvSpPr>
          <p:cNvPr id="20" name="Text 18"/>
          <p:cNvSpPr txBox="1"/>
          <p:nvPr/>
        </p:nvSpPr>
        <p:spPr>
          <a:xfrm>
            <a:off x="8503920" y="2286000"/>
            <a:ext cx="2788920" cy="3383280"/>
          </a:xfrm>
          <a:prstGeom prst="rect">
            <a:avLst/>
          </a:prstGeom>
          <a:noFill/>
          <a:ln/>
        </p:spPr>
        <p:txBody>
          <a:bodyPr wrap="square" lIns="0" tIns="0" rIns="0" bIns="0" rtlCol="0" anchor="t"/>
          <a:lstStyle/>
          <a:p>
            <a:pPr indent="0" marL="0">
              <a:lnSpc>
                <a:spcPct val="105000"/>
              </a:lnSpc>
              <a:buNone/>
            </a:pPr>
            <a:r>
              <a:rPr lang="en-US" sz="1900" dirty="0">
                <a:solidFill>
                  <a:srgbClr val="FFFFFF"/>
                </a:solidFill>
                <a:latin typeface="Georgia" pitchFamily="34" charset="0"/>
                <a:ea typeface="Georgia" pitchFamily="34" charset="-122"/>
                <a:cs typeface="Georgia" pitchFamily="34" charset="-120"/>
              </a:rPr>
              <a:t>Residents are often placed in the bottom-right box.</a:t>
            </a:r>
            <a:endParaRPr lang="en-US" sz="1900" dirty="0"/>
          </a:p>
          <a:p>
            <a:pPr indent="0" marL="0">
              <a:lnSpc>
                <a:spcPct val="105000"/>
              </a:lnSpc>
              <a:buNone/>
            </a:pPr>
            <a:endParaRPr lang="en-US" sz="1900" dirty="0"/>
          </a:p>
          <a:p>
            <a:pPr indent="0" marL="0">
              <a:lnSpc>
                <a:spcPct val="105000"/>
              </a:lnSpc>
              <a:buNone/>
            </a:pPr>
            <a:r>
              <a:rPr lang="en-US" sz="1900" dirty="0">
                <a:solidFill>
                  <a:srgbClr val="FFFFFF"/>
                </a:solidFill>
                <a:latin typeface="Georgia" pitchFamily="34" charset="0"/>
                <a:ea typeface="Georgia" pitchFamily="34" charset="-122"/>
                <a:cs typeface="Georgia" pitchFamily="34" charset="-120"/>
              </a:rPr>
              <a:t>They then become the loudest voice in the room.</a:t>
            </a:r>
            <a:endParaRPr lang="en-US" sz="1900" dirty="0"/>
          </a:p>
          <a:p>
            <a:pPr indent="0" marL="0">
              <a:lnSpc>
                <a:spcPct val="105000"/>
              </a:lnSpc>
              <a:buNone/>
            </a:pPr>
            <a:endParaRPr lang="en-US" sz="1900" dirty="0"/>
          </a:p>
          <a:p>
            <a:pPr indent="0" marL="0">
              <a:lnSpc>
                <a:spcPct val="105000"/>
              </a:lnSpc>
              <a:buNone/>
            </a:pPr>
            <a:r>
              <a:rPr lang="en-US" sz="1900" dirty="0">
                <a:solidFill>
                  <a:srgbClr val="FFFFFF"/>
                </a:solidFill>
                <a:latin typeface="Georgia" pitchFamily="34" charset="0"/>
                <a:ea typeface="Georgia" pitchFamily="34" charset="-122"/>
                <a:cs typeface="Georgia" pitchFamily="34" charset="-120"/>
              </a:rPr>
              <a:t>Give them a seat early, or answer them later.</a:t>
            </a:r>
            <a:endParaRPr lang="en-US" sz="1900" dirty="0"/>
          </a:p>
        </p:txBody>
      </p:sp>
      <p:sp>
        <p:nvSpPr>
          <p:cNvPr id="21" name="Text 19"/>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2" name="Text 20"/>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27</a:t>
            </a:r>
            <a:endParaRPr lang="en-US" sz="11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From objectives to actions</a:t>
            </a:r>
            <a:endParaRPr lang="en-US" sz="4000" dirty="0"/>
          </a:p>
        </p:txBody>
      </p:sp>
      <p:graphicFrame>
        <p:nvGraphicFramePr>
          <p:cNvPr id="29" name="Table 0"/>
          <p:cNvGraphicFramePr>
            <a:graphicFrameLocks noGrp="1"/>
          </p:cNvGraphicFramePr>
          <p:nvPr>
            <p:extLst>
              <p:ext uri="{D42A27DB-BD31-4B8C-83A1-F6EECF244321}">
                <p14:modId xmlns:p14="http://schemas.microsoft.com/office/powerpoint/2010/main" val="1579011935"/>
              </p:ext>
            </p:extLst>
          </p:nvPr>
        </p:nvGraphicFramePr>
        <p:xfrm>
          <a:off x="640080" y="1920240"/>
          <a:ext cx="10908792" cy="914400"/>
        </p:xfrm>
        <a:graphic>
          <a:graphicData uri="http://schemas.openxmlformats.org/drawingml/2006/table">
            <a:tbl>
              <a:tblPr/>
              <a:tblGrid>
                <a:gridCol w="2286000"/>
                <a:gridCol w="5852160"/>
                <a:gridCol w="2770632"/>
              </a:tblGrid>
              <a:tr h="512064">
                <a:tc>
                  <a:txBody>
                    <a:bodyPr/>
                    <a:lstStyle/>
                    <a:p>
                      <a:pPr indent="0" marL="0">
                        <a:buNone/>
                      </a:pPr>
                      <a:r>
                        <a:rPr lang="en-US" sz="2000" b="1" dirty="0">
                          <a:solidFill>
                            <a:srgbClr val="FFFFFF"/>
                          </a:solidFill>
                          <a:latin typeface="Georgia" pitchFamily="34" charset="0"/>
                          <a:ea typeface="Georgia" pitchFamily="34" charset="-122"/>
                          <a:cs typeface="Georgia" pitchFamily="34" charset="-120"/>
                        </a:rPr>
                        <a:t>Level</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1D4732"/>
                    </a:solidFill>
                  </a:tcPr>
                </a:tc>
                <a:tc>
                  <a:txBody>
                    <a:bodyPr/>
                    <a:lstStyle/>
                    <a:p>
                      <a:pPr indent="0" marL="0">
                        <a:buNone/>
                      </a:pPr>
                      <a:r>
                        <a:rPr lang="en-US" sz="2000" b="1" dirty="0">
                          <a:solidFill>
                            <a:srgbClr val="FFFFFF"/>
                          </a:solidFill>
                          <a:latin typeface="Georgia" pitchFamily="34" charset="0"/>
                          <a:ea typeface="Georgia" pitchFamily="34" charset="-122"/>
                          <a:cs typeface="Georgia" pitchFamily="34" charset="-120"/>
                        </a:rPr>
                        <a:t>Example</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1D4732"/>
                    </a:solidFill>
                  </a:tcPr>
                </a:tc>
                <a:tc>
                  <a:txBody>
                    <a:bodyPr/>
                    <a:lstStyle/>
                    <a:p>
                      <a:pPr indent="0" marL="0">
                        <a:buNone/>
                      </a:pPr>
                      <a:r>
                        <a:rPr lang="en-US" sz="2000" b="1" dirty="0">
                          <a:solidFill>
                            <a:srgbClr val="FFFFFF"/>
                          </a:solidFill>
                          <a:latin typeface="Georgia" pitchFamily="34" charset="0"/>
                          <a:ea typeface="Georgia" pitchFamily="34" charset="-122"/>
                          <a:cs typeface="Georgia" pitchFamily="34" charset="-120"/>
                        </a:rPr>
                        <a:t>Test</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1D4732"/>
                    </a:solidFill>
                  </a:tcPr>
                </a:tc>
              </a:tr>
              <a:tr h="512064">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Vision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A place residents still want to live in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Inspiring</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512064">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Objective</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Cut August crowding in the core by 2029</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Specific</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r h="512064">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Indicator</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Visitors per hour in the core zone</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Measurable</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512064">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Action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Timed entry and a coach cap at the gateway</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Owned</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r h="512064">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Review</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Annual public report to the council</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Dated</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bl>
          </a:graphicData>
        </a:graphic>
      </p:graphicFrame>
      <p:sp>
        <p:nvSpPr>
          <p:cNvPr id="5" name="Shape 2"/>
          <p:cNvSpPr/>
          <p:nvPr/>
        </p:nvSpPr>
        <p:spPr>
          <a:xfrm>
            <a:off x="640080" y="5440680"/>
            <a:ext cx="10911535" cy="640080"/>
          </a:xfrm>
          <a:prstGeom prst="roundRect">
            <a:avLst>
              <a:gd name="adj" fmla="val 14286"/>
            </a:avLst>
          </a:prstGeom>
          <a:solidFill>
            <a:srgbClr val="FAF2E8"/>
          </a:solidFill>
          <a:ln w="12700">
            <a:solidFill>
              <a:srgbClr val="FAF2E8"/>
            </a:solidFill>
            <a:prstDash val="solid"/>
          </a:ln>
        </p:spPr>
      </p:sp>
      <p:sp>
        <p:nvSpPr>
          <p:cNvPr id="6" name="Shape 3"/>
          <p:cNvSpPr/>
          <p:nvPr/>
        </p:nvSpPr>
        <p:spPr>
          <a:xfrm>
            <a:off x="896112" y="5669280"/>
            <a:ext cx="182880" cy="182880"/>
          </a:xfrm>
          <a:prstGeom prst="roundRect">
            <a:avLst>
              <a:gd name="adj" fmla="val 20000"/>
            </a:avLst>
          </a:prstGeom>
          <a:solidFill>
            <a:srgbClr val="C2703D"/>
          </a:solidFill>
          <a:ln w="12700">
            <a:solidFill>
              <a:srgbClr val="C2703D"/>
            </a:solidFill>
            <a:prstDash val="solid"/>
          </a:ln>
        </p:spPr>
      </p:sp>
      <p:sp>
        <p:nvSpPr>
          <p:cNvPr id="7" name="Text 4"/>
          <p:cNvSpPr txBox="1"/>
          <p:nvPr/>
        </p:nvSpPr>
        <p:spPr>
          <a:xfrm>
            <a:off x="1243584" y="5495544"/>
            <a:ext cx="10033711" cy="530352"/>
          </a:xfrm>
          <a:prstGeom prst="rect">
            <a:avLst/>
          </a:prstGeom>
          <a:noFill/>
          <a:ln/>
        </p:spPr>
        <p:txBody>
          <a:bodyPr wrap="square" lIns="0" tIns="0" rIns="0" bIns="0" rtlCol="0" anchor="ctr"/>
          <a:lstStyle/>
          <a:p>
            <a:pPr indent="0" marL="0">
              <a:lnSpc>
                <a:spcPct val="105000"/>
              </a:lnSpc>
              <a:buNone/>
            </a:pPr>
            <a:r>
              <a:rPr lang="en-US" sz="1800" i="1" dirty="0">
                <a:solidFill>
                  <a:srgbClr val="1D4732"/>
                </a:solidFill>
                <a:latin typeface="Georgia" pitchFamily="34" charset="0"/>
                <a:ea typeface="Georgia" pitchFamily="34" charset="-122"/>
                <a:cs typeface="Georgia" pitchFamily="34" charset="-120"/>
              </a:rPr>
              <a:t>Every row needs a name beside it. Objectives without an owner drift to the next administration.</a:t>
            </a:r>
            <a:endParaRPr lang="en-US" sz="1800" dirty="0"/>
          </a:p>
        </p:txBody>
      </p:sp>
      <p:sp>
        <p:nvSpPr>
          <p:cNvPr id="8" name="Text 5"/>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6"/>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28</a:t>
            </a:r>
            <a:endParaRPr lang="en-US" sz="11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bg>
      <p:bgPr>
        <a:solidFill>
          <a:srgbClr val="1D4732"/>
        </a:solidFill>
      </p:bgPr>
    </p:bg>
    <p:spTree>
      <p:nvGrpSpPr>
        <p:cNvPr id="1" name=""/>
        <p:cNvGrpSpPr/>
        <p:nvPr/>
      </p:nvGrpSpPr>
      <p:grpSpPr>
        <a:xfrm>
          <a:off x="0" y="0"/>
          <a:ext cx="0" cy="0"/>
          <a:chOff x="0" y="0"/>
          <a:chExt cx="0" cy="0"/>
        </a:xfrm>
      </p:grpSpPr>
      <p:sp>
        <p:nvSpPr>
          <p:cNvPr id="2" name="Shape 0"/>
          <p:cNvSpPr/>
          <p:nvPr/>
        </p:nvSpPr>
        <p:spPr>
          <a:xfrm>
            <a:off x="640080" y="2212848"/>
            <a:ext cx="1371600" cy="1371600"/>
          </a:xfrm>
          <a:prstGeom prst="roundRect">
            <a:avLst>
              <a:gd name="adj" fmla="val 10667"/>
            </a:avLst>
          </a:prstGeom>
          <a:solidFill>
            <a:srgbClr val="C2703D"/>
          </a:solidFill>
          <a:ln w="12700">
            <a:solidFill>
              <a:srgbClr val="C2703D"/>
            </a:solidFill>
            <a:prstDash val="solid"/>
          </a:ln>
        </p:spPr>
      </p:sp>
      <p:sp>
        <p:nvSpPr>
          <p:cNvPr id="3" name="Text 1"/>
          <p:cNvSpPr txBox="1"/>
          <p:nvPr/>
        </p:nvSpPr>
        <p:spPr>
          <a:xfrm>
            <a:off x="640080" y="2212848"/>
            <a:ext cx="1371600" cy="1371600"/>
          </a:xfrm>
          <a:prstGeom prst="rect">
            <a:avLst/>
          </a:prstGeom>
          <a:noFill/>
          <a:ln/>
        </p:spPr>
        <p:txBody>
          <a:bodyPr wrap="square" lIns="0" tIns="0" rIns="0" bIns="0" rtlCol="0" anchor="ctr"/>
          <a:lstStyle/>
          <a:p>
            <a:pPr algn="ctr" indent="0" marL="0">
              <a:buNone/>
            </a:pPr>
            <a:r>
              <a:rPr lang="en-US" sz="5400" b="1" dirty="0">
                <a:solidFill>
                  <a:srgbClr val="12301F"/>
                </a:solidFill>
                <a:latin typeface="Georgia" pitchFamily="34" charset="0"/>
                <a:ea typeface="Georgia" pitchFamily="34" charset="-122"/>
                <a:cs typeface="Georgia" pitchFamily="34" charset="-120"/>
              </a:rPr>
              <a:t>04</a:t>
            </a:r>
            <a:endParaRPr lang="en-US" sz="5400" dirty="0"/>
          </a:p>
        </p:txBody>
      </p:sp>
      <p:sp>
        <p:nvSpPr>
          <p:cNvPr id="4" name="Text 2"/>
          <p:cNvSpPr txBox="1"/>
          <p:nvPr/>
        </p:nvSpPr>
        <p:spPr>
          <a:xfrm>
            <a:off x="2560320" y="1847088"/>
            <a:ext cx="8229600" cy="365760"/>
          </a:xfrm>
          <a:prstGeom prst="rect">
            <a:avLst/>
          </a:prstGeom>
          <a:noFill/>
          <a:ln/>
        </p:spPr>
        <p:txBody>
          <a:bodyPr wrap="square" lIns="0" tIns="0" rIns="0" bIns="0" rtlCol="0" anchor="ctr"/>
          <a:lstStyle/>
          <a:p>
            <a:pPr indent="0" marL="0">
              <a:buNone/>
            </a:pPr>
            <a:r>
              <a:rPr lang="en-US" sz="1500" b="1" spc="200" kern="0" dirty="0">
                <a:solidFill>
                  <a:srgbClr val="C2703D"/>
                </a:solidFill>
                <a:latin typeface="Georgia" pitchFamily="34" charset="0"/>
                <a:ea typeface="Georgia" pitchFamily="34" charset="-122"/>
                <a:cs typeface="Georgia" pitchFamily="34" charset="-120"/>
              </a:rPr>
              <a:t>PART FOUR</a:t>
            </a:r>
            <a:endParaRPr lang="en-US" sz="1500" dirty="0"/>
          </a:p>
        </p:txBody>
      </p:sp>
      <p:sp>
        <p:nvSpPr>
          <p:cNvPr id="5" name="Text 3"/>
          <p:cNvSpPr txBox="1"/>
          <p:nvPr/>
        </p:nvSpPr>
        <p:spPr>
          <a:xfrm>
            <a:off x="2560320" y="2286000"/>
            <a:ext cx="8778240" cy="1234440"/>
          </a:xfrm>
          <a:prstGeom prst="rect">
            <a:avLst/>
          </a:prstGeom>
          <a:noFill/>
          <a:ln/>
        </p:spPr>
        <p:txBody>
          <a:bodyPr wrap="square" lIns="0" tIns="0" rIns="0" bIns="0" rtlCol="0" anchor="ctr"/>
          <a:lstStyle/>
          <a:p>
            <a:pPr indent="0" marL="0">
              <a:buNone/>
            </a:pPr>
            <a:r>
              <a:rPr lang="en-US" sz="4000" b="1" dirty="0">
                <a:solidFill>
                  <a:srgbClr val="FFFFFF"/>
                </a:solidFill>
                <a:latin typeface="Georgia" pitchFamily="34" charset="0"/>
                <a:ea typeface="Georgia" pitchFamily="34" charset="-122"/>
                <a:cs typeface="Georgia" pitchFamily="34" charset="-120"/>
              </a:rPr>
              <a:t>Governance and instruments</a:t>
            </a:r>
            <a:endParaRPr lang="en-US" sz="4000" dirty="0"/>
          </a:p>
        </p:txBody>
      </p:sp>
      <p:sp>
        <p:nvSpPr>
          <p:cNvPr id="6" name="Text 4"/>
          <p:cNvSpPr txBox="1"/>
          <p:nvPr/>
        </p:nvSpPr>
        <p:spPr>
          <a:xfrm>
            <a:off x="2560320" y="3657600"/>
            <a:ext cx="8778240" cy="822960"/>
          </a:xfrm>
          <a:prstGeom prst="rect">
            <a:avLst/>
          </a:prstGeom>
          <a:noFill/>
          <a:ln/>
        </p:spPr>
        <p:txBody>
          <a:bodyPr wrap="square" lIns="0" tIns="0" rIns="0" bIns="0" rtlCol="0" anchor="t"/>
          <a:lstStyle/>
          <a:p>
            <a:pPr indent="0" marL="0">
              <a:buNone/>
            </a:pPr>
            <a:r>
              <a:rPr lang="en-US" sz="2000" i="1" dirty="0">
                <a:solidFill>
                  <a:srgbClr val="EFD3BC"/>
                </a:solidFill>
                <a:latin typeface="Georgia" pitchFamily="34" charset="0"/>
                <a:ea typeface="Georgia" pitchFamily="34" charset="-122"/>
                <a:cs typeface="Georgia" pitchFamily="34" charset="-120"/>
              </a:rPr>
              <a:t>Who decides, what they can use, and how compliance is secured.</a:t>
            </a:r>
            <a:endParaRPr lang="en-US" sz="2000" dirty="0"/>
          </a:p>
        </p:txBody>
      </p:sp>
      <p:sp>
        <p:nvSpPr>
          <p:cNvPr id="7" name="Text 5"/>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EFD3BC"/>
                </a:solidFill>
                <a:latin typeface="Georgia" pitchFamily="34" charset="0"/>
                <a:ea typeface="Georgia" pitchFamily="34" charset="-122"/>
                <a:cs typeface="Georgia" pitchFamily="34" charset="-120"/>
              </a:rPr>
              <a:t>29</a:t>
            </a:r>
            <a:endParaRPr lang="en-US" sz="11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Who governs a destination?</a:t>
            </a:r>
            <a:endParaRPr lang="en-US" sz="4000" dirty="0"/>
          </a:p>
        </p:txBody>
      </p:sp>
      <p:sp>
        <p:nvSpPr>
          <p:cNvPr id="4" name="Shape 2"/>
          <p:cNvSpPr/>
          <p:nvPr/>
        </p:nvSpPr>
        <p:spPr>
          <a:xfrm>
            <a:off x="640080" y="164592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5" name="Text 3"/>
          <p:cNvSpPr txBox="1"/>
          <p:nvPr/>
        </p:nvSpPr>
        <p:spPr>
          <a:xfrm>
            <a:off x="896112" y="188366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PUBLIC</a:t>
            </a:r>
            <a:endParaRPr lang="en-US" sz="1300" dirty="0"/>
          </a:p>
        </p:txBody>
      </p:sp>
      <p:sp>
        <p:nvSpPr>
          <p:cNvPr id="6" name="Text 4"/>
          <p:cNvSpPr txBox="1"/>
          <p:nvPr/>
        </p:nvSpPr>
        <p:spPr>
          <a:xfrm>
            <a:off x="896112" y="223113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Municipal DMO</a:t>
            </a:r>
            <a:endParaRPr lang="en-US" sz="2000" dirty="0"/>
          </a:p>
        </p:txBody>
      </p:sp>
      <p:sp>
        <p:nvSpPr>
          <p:cNvPr id="7" name="Text 5"/>
          <p:cNvSpPr txBox="1"/>
          <p:nvPr/>
        </p:nvSpPr>
        <p:spPr>
          <a:xfrm>
            <a:off x="896112" y="268833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Public budget and mandate. Strong on planning, slower to act.</a:t>
            </a:r>
            <a:endParaRPr lang="en-US" sz="2000" dirty="0"/>
          </a:p>
        </p:txBody>
      </p:sp>
      <p:sp>
        <p:nvSpPr>
          <p:cNvPr id="8" name="Shape 6"/>
          <p:cNvSpPr/>
          <p:nvPr/>
        </p:nvSpPr>
        <p:spPr>
          <a:xfrm>
            <a:off x="4368698" y="164592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9" name="Text 7"/>
          <p:cNvSpPr txBox="1"/>
          <p:nvPr/>
        </p:nvSpPr>
        <p:spPr>
          <a:xfrm>
            <a:off x="4624730" y="188366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MIXED</a:t>
            </a:r>
            <a:endParaRPr lang="en-US" sz="1300" dirty="0"/>
          </a:p>
        </p:txBody>
      </p:sp>
      <p:sp>
        <p:nvSpPr>
          <p:cNvPr id="10" name="Text 8"/>
          <p:cNvSpPr txBox="1"/>
          <p:nvPr/>
        </p:nvSpPr>
        <p:spPr>
          <a:xfrm>
            <a:off x="4624730" y="223113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Partnership</a:t>
            </a:r>
            <a:endParaRPr lang="en-US" sz="2000" dirty="0"/>
          </a:p>
        </p:txBody>
      </p:sp>
      <p:sp>
        <p:nvSpPr>
          <p:cNvPr id="11" name="Text 9"/>
          <p:cNvSpPr txBox="1"/>
          <p:nvPr/>
        </p:nvSpPr>
        <p:spPr>
          <a:xfrm>
            <a:off x="4624730" y="268833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Shared board and funding. Faster delivery, harder accountability.</a:t>
            </a:r>
            <a:endParaRPr lang="en-US" sz="2000" dirty="0"/>
          </a:p>
        </p:txBody>
      </p:sp>
      <p:sp>
        <p:nvSpPr>
          <p:cNvPr id="12" name="Shape 10"/>
          <p:cNvSpPr/>
          <p:nvPr/>
        </p:nvSpPr>
        <p:spPr>
          <a:xfrm>
            <a:off x="8097317" y="164592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3" name="Text 11"/>
          <p:cNvSpPr txBox="1"/>
          <p:nvPr/>
        </p:nvSpPr>
        <p:spPr>
          <a:xfrm>
            <a:off x="8353349" y="188366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PRIVATE</a:t>
            </a:r>
            <a:endParaRPr lang="en-US" sz="1300" dirty="0"/>
          </a:p>
        </p:txBody>
      </p:sp>
      <p:sp>
        <p:nvSpPr>
          <p:cNvPr id="14" name="Text 12"/>
          <p:cNvSpPr txBox="1"/>
          <p:nvPr/>
        </p:nvSpPr>
        <p:spPr>
          <a:xfrm>
            <a:off x="8353349" y="223113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Association</a:t>
            </a:r>
            <a:endParaRPr lang="en-US" sz="2000" dirty="0"/>
          </a:p>
        </p:txBody>
      </p:sp>
      <p:sp>
        <p:nvSpPr>
          <p:cNvPr id="15" name="Text 13"/>
          <p:cNvSpPr txBox="1"/>
          <p:nvPr/>
        </p:nvSpPr>
        <p:spPr>
          <a:xfrm>
            <a:off x="8353349" y="268833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Member funded. Strong on marketing, weak on regulation.</a:t>
            </a:r>
            <a:endParaRPr lang="en-US" sz="2000" dirty="0"/>
          </a:p>
        </p:txBody>
      </p:sp>
      <p:sp>
        <p:nvSpPr>
          <p:cNvPr id="16" name="Text 14"/>
          <p:cNvSpPr txBox="1"/>
          <p:nvPr/>
        </p:nvSpPr>
        <p:spPr>
          <a:xfrm>
            <a:off x="640080" y="4434840"/>
            <a:ext cx="10881360" cy="146304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Governance decides whether a plan survives the next election.</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Destination boundaries rarely match a single authority, so agreements matter.</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Stewardship is steadily replacing promotion as the core mandate.</a:t>
            </a:r>
            <a:endParaRPr lang="en-US" sz="2000" dirty="0"/>
          </a:p>
        </p:txBody>
      </p:sp>
      <p:sp>
        <p:nvSpPr>
          <p:cNvPr id="17" name="Text 15"/>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18" name="Text 16"/>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30</a:t>
            </a:r>
            <a:endParaRPr lang="en-US" sz="11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Regulatory instruments</a:t>
            </a:r>
            <a:endParaRPr lang="en-US" sz="4000" dirty="0"/>
          </a:p>
        </p:txBody>
      </p:sp>
      <p:sp>
        <p:nvSpPr>
          <p:cNvPr id="4" name="Text 2"/>
          <p:cNvSpPr txBox="1"/>
          <p:nvPr/>
        </p:nvSpPr>
        <p:spPr>
          <a:xfrm>
            <a:off x="640080" y="1645920"/>
            <a:ext cx="10881360" cy="356616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Land-use plans, zoning, height and density limits, protected designations.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Licensing of accommodation, guides, operators and short-term rentals.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Caps on cruise calls, coach access, group size or daily visitor numbers.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Restrictions and closures in fragile areas, with clear signage and dates.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Enforcement capacity decides whether any of the above actually works.</a:t>
            </a:r>
            <a:endParaRPr lang="en-US" sz="2000" dirty="0"/>
          </a:p>
        </p:txBody>
      </p:sp>
      <p:sp>
        <p:nvSpPr>
          <p:cNvPr id="5" name="Shape 3"/>
          <p:cNvSpPr/>
          <p:nvPr/>
        </p:nvSpPr>
        <p:spPr>
          <a:xfrm>
            <a:off x="640080" y="4846320"/>
            <a:ext cx="10911535" cy="640080"/>
          </a:xfrm>
          <a:prstGeom prst="roundRect">
            <a:avLst>
              <a:gd name="adj" fmla="val 14286"/>
            </a:avLst>
          </a:prstGeom>
          <a:solidFill>
            <a:srgbClr val="FAF2E8"/>
          </a:solidFill>
          <a:ln w="12700">
            <a:solidFill>
              <a:srgbClr val="FAF2E8"/>
            </a:solidFill>
            <a:prstDash val="solid"/>
          </a:ln>
        </p:spPr>
      </p:sp>
      <p:sp>
        <p:nvSpPr>
          <p:cNvPr id="6" name="Shape 4"/>
          <p:cNvSpPr/>
          <p:nvPr/>
        </p:nvSpPr>
        <p:spPr>
          <a:xfrm>
            <a:off x="896112" y="5074920"/>
            <a:ext cx="182880" cy="182880"/>
          </a:xfrm>
          <a:prstGeom prst="roundRect">
            <a:avLst>
              <a:gd name="adj" fmla="val 20000"/>
            </a:avLst>
          </a:prstGeom>
          <a:solidFill>
            <a:srgbClr val="C2703D"/>
          </a:solidFill>
          <a:ln w="12700">
            <a:solidFill>
              <a:srgbClr val="C2703D"/>
            </a:solidFill>
            <a:prstDash val="solid"/>
          </a:ln>
        </p:spPr>
      </p:sp>
      <p:sp>
        <p:nvSpPr>
          <p:cNvPr id="7" name="Text 5"/>
          <p:cNvSpPr txBox="1"/>
          <p:nvPr/>
        </p:nvSpPr>
        <p:spPr>
          <a:xfrm>
            <a:off x="1243584" y="4901184"/>
            <a:ext cx="10033711" cy="530352"/>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A rule that is not inspected is a suggestion. Budget for enforcement when you write the rule.</a:t>
            </a:r>
            <a:endParaRPr lang="en-US" sz="2000" dirty="0"/>
          </a:p>
        </p:txBody>
      </p:sp>
      <p:sp>
        <p:nvSpPr>
          <p:cNvPr id="8"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31</a:t>
            </a:r>
            <a:endParaRPr lang="en-US" sz="11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Economic instruments</a:t>
            </a:r>
            <a:endParaRPr lang="en-US" sz="4000" dirty="0"/>
          </a:p>
        </p:txBody>
      </p:sp>
      <p:sp>
        <p:nvSpPr>
          <p:cNvPr id="4" name="Text 2"/>
          <p:cNvSpPr txBox="1"/>
          <p:nvPr/>
        </p:nvSpPr>
        <p:spPr>
          <a:xfrm>
            <a:off x="640080" y="1645920"/>
            <a:ext cx="10881360" cy="356616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Tourist tax on overnight stays, earmarked for destination costs.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Entry or access fees for protected sites and congested historic cores.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Differential and dynamic pricing to move demand across the day and season.</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Grants and concessions that steer investment towards the right places.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Earmarking is decisive: residents accept a charge they can see being spent.</a:t>
            </a:r>
            <a:endParaRPr lang="en-US" sz="2000" dirty="0"/>
          </a:p>
        </p:txBody>
      </p:sp>
      <p:sp>
        <p:nvSpPr>
          <p:cNvPr id="5" name="Shape 3"/>
          <p:cNvSpPr/>
          <p:nvPr/>
        </p:nvSpPr>
        <p:spPr>
          <a:xfrm>
            <a:off x="640080" y="4846320"/>
            <a:ext cx="10911535" cy="640080"/>
          </a:xfrm>
          <a:prstGeom prst="roundRect">
            <a:avLst>
              <a:gd name="adj" fmla="val 14286"/>
            </a:avLst>
          </a:prstGeom>
          <a:solidFill>
            <a:srgbClr val="FAF2E8"/>
          </a:solidFill>
          <a:ln w="12700">
            <a:solidFill>
              <a:srgbClr val="FAF2E8"/>
            </a:solidFill>
            <a:prstDash val="solid"/>
          </a:ln>
        </p:spPr>
      </p:sp>
      <p:sp>
        <p:nvSpPr>
          <p:cNvPr id="6" name="Shape 4"/>
          <p:cNvSpPr/>
          <p:nvPr/>
        </p:nvSpPr>
        <p:spPr>
          <a:xfrm>
            <a:off x="896112" y="5074920"/>
            <a:ext cx="182880" cy="182880"/>
          </a:xfrm>
          <a:prstGeom prst="roundRect">
            <a:avLst>
              <a:gd name="adj" fmla="val 20000"/>
            </a:avLst>
          </a:prstGeom>
          <a:solidFill>
            <a:srgbClr val="C2703D"/>
          </a:solidFill>
          <a:ln w="12700">
            <a:solidFill>
              <a:srgbClr val="C2703D"/>
            </a:solidFill>
            <a:prstDash val="solid"/>
          </a:ln>
        </p:spPr>
      </p:sp>
      <p:sp>
        <p:nvSpPr>
          <p:cNvPr id="7" name="Text 5"/>
          <p:cNvSpPr txBox="1"/>
          <p:nvPr/>
        </p:nvSpPr>
        <p:spPr>
          <a:xfrm>
            <a:off x="1243584" y="4901184"/>
            <a:ext cx="10033711" cy="530352"/>
          </a:xfrm>
          <a:prstGeom prst="rect">
            <a:avLst/>
          </a:prstGeom>
          <a:noFill/>
          <a:ln/>
        </p:spPr>
        <p:txBody>
          <a:bodyPr wrap="square" lIns="0" tIns="0" rIns="0" bIns="0" rtlCol="0" anchor="ctr"/>
          <a:lstStyle/>
          <a:p>
            <a:pPr indent="0" marL="0">
              <a:lnSpc>
                <a:spcPct val="105000"/>
              </a:lnSpc>
              <a:buNone/>
            </a:pPr>
            <a:r>
              <a:rPr lang="en-US" sz="1800" i="1" dirty="0">
                <a:solidFill>
                  <a:srgbClr val="1D4732"/>
                </a:solidFill>
                <a:latin typeface="Georgia" pitchFamily="34" charset="0"/>
                <a:ea typeface="Georgia" pitchFamily="34" charset="-122"/>
                <a:cs typeface="Georgia" pitchFamily="34" charset="-120"/>
              </a:rPr>
              <a:t>Price changes behaviour at the margin. It rarely changes the behaviour of the visitor with the most money.</a:t>
            </a:r>
            <a:endParaRPr lang="en-US" sz="1800" dirty="0"/>
          </a:p>
        </p:txBody>
      </p:sp>
      <p:sp>
        <p:nvSpPr>
          <p:cNvPr id="8"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32</a:t>
            </a:r>
            <a:endParaRPr lang="en-US" sz="11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Certification and standards</a:t>
            </a:r>
            <a:endParaRPr lang="en-US" sz="4000" dirty="0"/>
          </a:p>
        </p:txBody>
      </p:sp>
      <p:sp>
        <p:nvSpPr>
          <p:cNvPr id="4" name="Shape 2"/>
          <p:cNvSpPr/>
          <p:nvPr/>
        </p:nvSpPr>
        <p:spPr>
          <a:xfrm>
            <a:off x="640080" y="164592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5" name="Text 3"/>
          <p:cNvSpPr txBox="1"/>
          <p:nvPr/>
        </p:nvSpPr>
        <p:spPr>
          <a:xfrm>
            <a:off x="896112" y="188366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GLOBAL</a:t>
            </a:r>
            <a:endParaRPr lang="en-US" sz="1300" dirty="0"/>
          </a:p>
        </p:txBody>
      </p:sp>
      <p:sp>
        <p:nvSpPr>
          <p:cNvPr id="6" name="Text 4"/>
          <p:cNvSpPr txBox="1"/>
          <p:nvPr/>
        </p:nvSpPr>
        <p:spPr>
          <a:xfrm>
            <a:off x="896112" y="223113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GSTC</a:t>
            </a:r>
            <a:endParaRPr lang="en-US" sz="2000" dirty="0"/>
          </a:p>
        </p:txBody>
      </p:sp>
      <p:sp>
        <p:nvSpPr>
          <p:cNvPr id="7" name="Text 5"/>
          <p:cNvSpPr txBox="1"/>
          <p:nvPr/>
        </p:nvSpPr>
        <p:spPr>
          <a:xfrm>
            <a:off x="896112" y="268833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Baseline criteria for destinations and for industry worldwide.</a:t>
            </a:r>
            <a:endParaRPr lang="en-US" sz="2000" dirty="0"/>
          </a:p>
        </p:txBody>
      </p:sp>
      <p:sp>
        <p:nvSpPr>
          <p:cNvPr id="8" name="Shape 6"/>
          <p:cNvSpPr/>
          <p:nvPr/>
        </p:nvSpPr>
        <p:spPr>
          <a:xfrm>
            <a:off x="4368698" y="164592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9" name="Text 7"/>
          <p:cNvSpPr txBox="1"/>
          <p:nvPr/>
        </p:nvSpPr>
        <p:spPr>
          <a:xfrm>
            <a:off x="4624730" y="188366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DESTINATION</a:t>
            </a:r>
            <a:endParaRPr lang="en-US" sz="1300" dirty="0"/>
          </a:p>
        </p:txBody>
      </p:sp>
      <p:sp>
        <p:nvSpPr>
          <p:cNvPr id="10" name="Text 8"/>
          <p:cNvSpPr txBox="1"/>
          <p:nvPr/>
        </p:nvSpPr>
        <p:spPr>
          <a:xfrm>
            <a:off x="4624730" y="223113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Green Destinations</a:t>
            </a:r>
            <a:endParaRPr lang="en-US" sz="2000" dirty="0"/>
          </a:p>
        </p:txBody>
      </p:sp>
      <p:sp>
        <p:nvSpPr>
          <p:cNvPr id="11" name="Text 9"/>
          <p:cNvSpPr txBox="1"/>
          <p:nvPr/>
        </p:nvSpPr>
        <p:spPr>
          <a:xfrm>
            <a:off x="4624730" y="268833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Assessment, action plan and a label with award levels.</a:t>
            </a:r>
            <a:endParaRPr lang="en-US" sz="2000" dirty="0"/>
          </a:p>
        </p:txBody>
      </p:sp>
      <p:sp>
        <p:nvSpPr>
          <p:cNvPr id="12" name="Shape 10"/>
          <p:cNvSpPr/>
          <p:nvPr/>
        </p:nvSpPr>
        <p:spPr>
          <a:xfrm>
            <a:off x="8097317" y="1645920"/>
            <a:ext cx="3454298" cy="2468880"/>
          </a:xfrm>
          <a:prstGeom prst="roundRect">
            <a:avLst>
              <a:gd name="adj" fmla="val 3704"/>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3" name="Text 11"/>
          <p:cNvSpPr txBox="1"/>
          <p:nvPr/>
        </p:nvSpPr>
        <p:spPr>
          <a:xfrm>
            <a:off x="8353349" y="1883664"/>
            <a:ext cx="2942234" cy="274320"/>
          </a:xfrm>
          <a:prstGeom prst="rect">
            <a:avLst/>
          </a:prstGeom>
          <a:noFill/>
          <a:ln/>
        </p:spPr>
        <p:txBody>
          <a:bodyPr wrap="square" lIns="0" tIns="0" rIns="0" bIns="0" rtlCol="0" anchor="ctr"/>
          <a:lstStyle/>
          <a:p>
            <a:pPr indent="0" marL="0">
              <a:buNone/>
            </a:pPr>
            <a:r>
              <a:rPr lang="en-US" sz="1300" b="1" spc="120" kern="0" dirty="0">
                <a:solidFill>
                  <a:srgbClr val="C2703D"/>
                </a:solidFill>
                <a:latin typeface="Georgia" pitchFamily="34" charset="0"/>
                <a:ea typeface="Georgia" pitchFamily="34" charset="-122"/>
                <a:cs typeface="Georgia" pitchFamily="34" charset="-120"/>
              </a:rPr>
              <a:t>PRODUCT</a:t>
            </a:r>
            <a:endParaRPr lang="en-US" sz="1300" dirty="0"/>
          </a:p>
        </p:txBody>
      </p:sp>
      <p:sp>
        <p:nvSpPr>
          <p:cNvPr id="14" name="Text 12"/>
          <p:cNvSpPr txBox="1"/>
          <p:nvPr/>
        </p:nvSpPr>
        <p:spPr>
          <a:xfrm>
            <a:off x="8353349" y="2231136"/>
            <a:ext cx="2942234" cy="384048"/>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Eco-labels</a:t>
            </a:r>
            <a:endParaRPr lang="en-US" sz="2000" dirty="0"/>
          </a:p>
        </p:txBody>
      </p:sp>
      <p:sp>
        <p:nvSpPr>
          <p:cNvPr id="15" name="Text 13"/>
          <p:cNvSpPr txBox="1"/>
          <p:nvPr/>
        </p:nvSpPr>
        <p:spPr>
          <a:xfrm>
            <a:off x="8353349" y="2688336"/>
            <a:ext cx="2942234" cy="1243584"/>
          </a:xfrm>
          <a:prstGeom prst="rect">
            <a:avLst/>
          </a:prstGeom>
          <a:noFill/>
          <a:ln/>
        </p:spPr>
        <p:txBody>
          <a:bodyPr wrap="square" lIns="0" tIns="0" rIns="0" bIns="0" rtlCol="0" anchor="t"/>
          <a:lstStyle/>
          <a:p>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EU Ecolabel, Green Key and Blue Flag at site or business level.</a:t>
            </a:r>
            <a:endParaRPr lang="en-US" sz="2000" dirty="0"/>
          </a:p>
        </p:txBody>
      </p:sp>
      <p:sp>
        <p:nvSpPr>
          <p:cNvPr id="16" name="Text 14"/>
          <p:cNvSpPr txBox="1"/>
          <p:nvPr/>
        </p:nvSpPr>
        <p:spPr>
          <a:xfrm>
            <a:off x="640080" y="4434840"/>
            <a:ext cx="10881360" cy="146304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Certification is a management system with an audit trail, not a sticker.</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Check whether a scheme is recognised or merely self-declared.</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The value is in the annual evidence, which is also free consultancy.</a:t>
            </a:r>
            <a:endParaRPr lang="en-US" sz="2000" dirty="0"/>
          </a:p>
        </p:txBody>
      </p:sp>
      <p:sp>
        <p:nvSpPr>
          <p:cNvPr id="17" name="Text 15"/>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18" name="Text 16"/>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33</a:t>
            </a:r>
            <a:endParaRPr lang="en-US" sz="11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Community-based tourism</a:t>
            </a:r>
            <a:endParaRPr lang="en-US" sz="4000" dirty="0"/>
          </a:p>
        </p:txBody>
      </p:sp>
      <p:sp>
        <p:nvSpPr>
          <p:cNvPr id="4" name="Text 2"/>
          <p:cNvSpPr txBox="1"/>
          <p:nvPr/>
        </p:nvSpPr>
        <p:spPr>
          <a:xfrm>
            <a:off x="640080" y="1645920"/>
            <a:ext cx="10881360" cy="356616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Ownership and day-to-day decisions rest with the community itself.</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Revenue-sharing rules are agreed in writing before the first visitor arrives.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Capacity building is the slow part, and the part that decides success.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Risks: capture by local elites, dependence on one operator, inflated volume forecasts.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It works best alongside existing livelihoods, not as a replacement for them.</a:t>
            </a:r>
            <a:endParaRPr lang="en-US" sz="2000" dirty="0"/>
          </a:p>
        </p:txBody>
      </p:sp>
      <p:sp>
        <p:nvSpPr>
          <p:cNvPr id="5" name="Shape 3"/>
          <p:cNvSpPr/>
          <p:nvPr/>
        </p:nvSpPr>
        <p:spPr>
          <a:xfrm>
            <a:off x="640080" y="4846320"/>
            <a:ext cx="10911535" cy="640080"/>
          </a:xfrm>
          <a:prstGeom prst="roundRect">
            <a:avLst>
              <a:gd name="adj" fmla="val 14286"/>
            </a:avLst>
          </a:prstGeom>
          <a:solidFill>
            <a:srgbClr val="FAF2E8"/>
          </a:solidFill>
          <a:ln w="12700">
            <a:solidFill>
              <a:srgbClr val="FAF2E8"/>
            </a:solidFill>
            <a:prstDash val="solid"/>
          </a:ln>
        </p:spPr>
      </p:sp>
      <p:sp>
        <p:nvSpPr>
          <p:cNvPr id="6" name="Shape 4"/>
          <p:cNvSpPr/>
          <p:nvPr/>
        </p:nvSpPr>
        <p:spPr>
          <a:xfrm>
            <a:off x="896112" y="5074920"/>
            <a:ext cx="182880" cy="182880"/>
          </a:xfrm>
          <a:prstGeom prst="roundRect">
            <a:avLst>
              <a:gd name="adj" fmla="val 20000"/>
            </a:avLst>
          </a:prstGeom>
          <a:solidFill>
            <a:srgbClr val="C2703D"/>
          </a:solidFill>
          <a:ln w="12700">
            <a:solidFill>
              <a:srgbClr val="C2703D"/>
            </a:solidFill>
            <a:prstDash val="solid"/>
          </a:ln>
        </p:spPr>
      </p:sp>
      <p:sp>
        <p:nvSpPr>
          <p:cNvPr id="7" name="Text 5"/>
          <p:cNvSpPr txBox="1"/>
          <p:nvPr/>
        </p:nvSpPr>
        <p:spPr>
          <a:xfrm>
            <a:off x="1243584" y="4901184"/>
            <a:ext cx="10033711" cy="530352"/>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Ask who signs the contract, who holds the bank account, and who decides when to say no.</a:t>
            </a:r>
            <a:endParaRPr lang="en-US" sz="2000" dirty="0"/>
          </a:p>
        </p:txBody>
      </p:sp>
      <p:sp>
        <p:nvSpPr>
          <p:cNvPr id="8"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34</a:t>
            </a:r>
            <a:endParaRPr lang="en-US" sz="11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Case study 2: Slovenia Green</a:t>
            </a:r>
            <a:endParaRPr lang="en-US" sz="4000" dirty="0"/>
          </a:p>
        </p:txBody>
      </p:sp>
      <p:sp>
        <p:nvSpPr>
          <p:cNvPr id="4" name="Text 2"/>
          <p:cNvSpPr txBox="1"/>
          <p:nvPr/>
        </p:nvSpPr>
        <p:spPr>
          <a:xfrm>
            <a:off x="1024128" y="1115568"/>
            <a:ext cx="10527487" cy="365760"/>
          </a:xfrm>
          <a:prstGeom prst="rect">
            <a:avLst/>
          </a:prstGeom>
          <a:noFill/>
          <a:ln/>
        </p:spPr>
        <p:txBody>
          <a:bodyPr wrap="square" lIns="0" tIns="0" rIns="0" bIns="0" rtlCol="0" anchor="t"/>
          <a:lstStyle/>
          <a:p>
            <a:pPr algn="l" indent="0" marL="0">
              <a:buNone/>
            </a:pPr>
            <a:r>
              <a:rPr lang="en-US" sz="1600" i="1" dirty="0">
                <a:solidFill>
                  <a:srgbClr val="6C7B70"/>
                </a:solidFill>
                <a:latin typeface="Georgia" pitchFamily="34" charset="0"/>
                <a:ea typeface="Georgia" pitchFamily="34" charset="-122"/>
                <a:cs typeface="Georgia" pitchFamily="34" charset="-120"/>
              </a:rPr>
              <a:t>A national certification scheme used as a planning instrument.</a:t>
            </a:r>
            <a:endParaRPr lang="en-US" sz="1600" dirty="0"/>
          </a:p>
        </p:txBody>
      </p:sp>
      <p:graphicFrame>
        <p:nvGraphicFramePr>
          <p:cNvPr id="36" name="Table 0"/>
          <p:cNvGraphicFramePr>
            <a:graphicFrameLocks noGrp="1"/>
          </p:cNvGraphicFramePr>
          <p:nvPr>
            <p:extLst>
              <p:ext uri="{D42A27DB-BD31-4B8C-83A1-F6EECF244321}">
                <p14:modId xmlns:p14="http://schemas.microsoft.com/office/powerpoint/2010/main" val="1579011935"/>
              </p:ext>
            </p:extLst>
          </p:nvPr>
        </p:nvGraphicFramePr>
        <p:xfrm>
          <a:off x="640080" y="2057400"/>
          <a:ext cx="10908792" cy="914400"/>
        </p:xfrm>
        <a:graphic>
          <a:graphicData uri="http://schemas.openxmlformats.org/drawingml/2006/table">
            <a:tbl>
              <a:tblPr/>
              <a:tblGrid>
                <a:gridCol w="4572000"/>
                <a:gridCol w="6336792"/>
              </a:tblGrid>
              <a:tr h="457200">
                <a:tc>
                  <a:txBody>
                    <a:bodyPr/>
                    <a:lstStyle/>
                    <a:p>
                      <a:pPr indent="0" marL="0">
                        <a:buNone/>
                      </a:pPr>
                      <a:r>
                        <a:rPr lang="en-US" sz="2000" b="1" dirty="0">
                          <a:solidFill>
                            <a:srgbClr val="FFFFFF"/>
                          </a:solidFill>
                          <a:latin typeface="Georgia" pitchFamily="34" charset="0"/>
                          <a:ea typeface="Georgia" pitchFamily="34" charset="-122"/>
                          <a:cs typeface="Georgia" pitchFamily="34" charset="-120"/>
                        </a:rPr>
                        <a:t>Element</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1D4732"/>
                    </a:solidFill>
                  </a:tcPr>
                </a:tc>
                <a:tc>
                  <a:txBody>
                    <a:bodyPr/>
                    <a:lstStyle/>
                    <a:p>
                      <a:pPr indent="0" marL="0">
                        <a:buNone/>
                      </a:pPr>
                      <a:r>
                        <a:rPr lang="en-US" sz="2000" b="1" dirty="0">
                          <a:solidFill>
                            <a:srgbClr val="FFFFFF"/>
                          </a:solidFill>
                          <a:latin typeface="Georgia" pitchFamily="34" charset="0"/>
                          <a:ea typeface="Georgia" pitchFamily="34" charset="-122"/>
                          <a:cs typeface="Georgia" pitchFamily="34" charset="-120"/>
                        </a:rPr>
                        <a:t>Position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1D4732"/>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Launched</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2015, by the Slovenian Tourist Board</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Standard used</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Green Destinations, recognised by the GSTC</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Award levels</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Bronze, silver, gold and platinum</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Certified destinations</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b="1" dirty="0">
                          <a:solidFill>
                            <a:srgbClr val="23302A"/>
                          </a:solidFill>
                          <a:latin typeface="Georgia" pitchFamily="34" charset="0"/>
                          <a:ea typeface="Georgia" pitchFamily="34" charset="-122"/>
                          <a:cs typeface="Georgia" pitchFamily="34" charset="-120"/>
                        </a:rPr>
                        <a:t>Around sixty, most national arrivals</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Re-assessment</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Every three years, against updated criteria</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First gold destination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Ljubljana, in 2015</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bl>
          </a:graphicData>
        </a:graphic>
      </p:graphicFrame>
      <p:sp>
        <p:nvSpPr>
          <p:cNvPr id="6" name="Text 3"/>
          <p:cNvSpPr txBox="1"/>
          <p:nvPr/>
        </p:nvSpPr>
        <p:spPr>
          <a:xfrm>
            <a:off x="640080" y="5486400"/>
            <a:ext cx="10881360" cy="274320"/>
          </a:xfrm>
          <a:prstGeom prst="rect">
            <a:avLst/>
          </a:prstGeom>
          <a:noFill/>
          <a:ln/>
        </p:spPr>
        <p:txBody>
          <a:bodyPr wrap="square" lIns="0" tIns="0" rIns="0" bIns="0" rtlCol="0" anchor="ctr"/>
          <a:lstStyle/>
          <a:p>
            <a:pPr indent="0" marL="0">
              <a:buNone/>
            </a:pPr>
            <a:r>
              <a:rPr lang="en-US" sz="1200" dirty="0">
                <a:solidFill>
                  <a:srgbClr val="6C7B70"/>
                </a:solidFill>
                <a:latin typeface="Georgia" pitchFamily="34" charset="0"/>
                <a:ea typeface="Georgia" pitchFamily="34" charset="-122"/>
                <a:cs typeface="Georgia" pitchFamily="34" charset="-120"/>
              </a:rPr>
              <a:t>Sources: Slovenian Tourist Board (slovenia.info), Slovenia Green and GSTC case material.</a:t>
            </a:r>
            <a:endParaRPr lang="en-US" sz="1200" dirty="0"/>
          </a:p>
        </p:txBody>
      </p:sp>
      <p:sp>
        <p:nvSpPr>
          <p:cNvPr id="7" name="Text 4"/>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8" name="Text 5"/>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35</a:t>
            </a:r>
            <a:endParaRPr lang="en-US" sz="11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Case study 2: your tasks</a:t>
            </a:r>
            <a:endParaRPr lang="en-US" sz="4000" dirty="0"/>
          </a:p>
        </p:txBody>
      </p:sp>
      <p:sp>
        <p:nvSpPr>
          <p:cNvPr id="4" name="Shape 2"/>
          <p:cNvSpPr/>
          <p:nvPr/>
        </p:nvSpPr>
        <p:spPr>
          <a:xfrm>
            <a:off x="640080" y="1728216"/>
            <a:ext cx="457200" cy="457200"/>
          </a:xfrm>
          <a:prstGeom prst="ellipse">
            <a:avLst/>
          </a:prstGeom>
          <a:solidFill>
            <a:srgbClr val="1D4732"/>
          </a:solidFill>
          <a:ln w="12700">
            <a:solidFill>
              <a:srgbClr val="1D4732"/>
            </a:solidFill>
            <a:prstDash val="solid"/>
          </a:ln>
        </p:spPr>
      </p:sp>
      <p:sp>
        <p:nvSpPr>
          <p:cNvPr id="5" name="Text 3"/>
          <p:cNvSpPr txBox="1"/>
          <p:nvPr/>
        </p:nvSpPr>
        <p:spPr>
          <a:xfrm>
            <a:off x="640080" y="172821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6" name="Text 4"/>
          <p:cNvSpPr txBox="1"/>
          <p:nvPr/>
        </p:nvSpPr>
        <p:spPr>
          <a:xfrm>
            <a:off x="1298448" y="169164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Explain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how a voluntary label changes behaviour inside a municipality.</a:t>
            </a:r>
            <a:endParaRPr lang="en-US" sz="2000" dirty="0"/>
          </a:p>
        </p:txBody>
      </p:sp>
      <p:sp>
        <p:nvSpPr>
          <p:cNvPr id="7" name="Shape 5"/>
          <p:cNvSpPr/>
          <p:nvPr/>
        </p:nvSpPr>
        <p:spPr>
          <a:xfrm>
            <a:off x="640080" y="2642616"/>
            <a:ext cx="457200" cy="457200"/>
          </a:xfrm>
          <a:prstGeom prst="ellipse">
            <a:avLst/>
          </a:prstGeom>
          <a:solidFill>
            <a:srgbClr val="1D4732"/>
          </a:solidFill>
          <a:ln w="12700">
            <a:solidFill>
              <a:srgbClr val="1D4732"/>
            </a:solidFill>
            <a:prstDash val="solid"/>
          </a:ln>
        </p:spPr>
      </p:sp>
      <p:sp>
        <p:nvSpPr>
          <p:cNvPr id="8" name="Text 6"/>
          <p:cNvSpPr txBox="1"/>
          <p:nvPr/>
        </p:nvSpPr>
        <p:spPr>
          <a:xfrm>
            <a:off x="640080" y="264261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9" name="Text 7"/>
          <p:cNvSpPr txBox="1"/>
          <p:nvPr/>
        </p:nvSpPr>
        <p:spPr>
          <a:xfrm>
            <a:off x="1298448" y="260604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Identify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the weaknesses of any scheme that nobody is obliged to join.</a:t>
            </a:r>
            <a:endParaRPr lang="en-US" sz="2000" dirty="0"/>
          </a:p>
        </p:txBody>
      </p:sp>
      <p:sp>
        <p:nvSpPr>
          <p:cNvPr id="10" name="Shape 8"/>
          <p:cNvSpPr/>
          <p:nvPr/>
        </p:nvSpPr>
        <p:spPr>
          <a:xfrm>
            <a:off x="640080" y="3557016"/>
            <a:ext cx="457200" cy="457200"/>
          </a:xfrm>
          <a:prstGeom prst="ellipse">
            <a:avLst/>
          </a:prstGeom>
          <a:solidFill>
            <a:srgbClr val="1D4732"/>
          </a:solidFill>
          <a:ln w="12700">
            <a:solidFill>
              <a:srgbClr val="1D4732"/>
            </a:solidFill>
            <a:prstDash val="solid"/>
          </a:ln>
        </p:spPr>
      </p:sp>
      <p:sp>
        <p:nvSpPr>
          <p:cNvPr id="11" name="Text 9"/>
          <p:cNvSpPr txBox="1"/>
          <p:nvPr/>
        </p:nvSpPr>
        <p:spPr>
          <a:xfrm>
            <a:off x="640080" y="355701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2" name="Text 10"/>
          <p:cNvSpPr txBox="1"/>
          <p:nvPr/>
        </p:nvSpPr>
        <p:spPr>
          <a:xfrm>
            <a:off x="1298448" y="352044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Compare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Slovenia's incentive route with Barcelona's regulatory route.</a:t>
            </a:r>
            <a:endParaRPr lang="en-US" sz="2000" dirty="0"/>
          </a:p>
        </p:txBody>
      </p:sp>
      <p:sp>
        <p:nvSpPr>
          <p:cNvPr id="13" name="Shape 11"/>
          <p:cNvSpPr/>
          <p:nvPr/>
        </p:nvSpPr>
        <p:spPr>
          <a:xfrm>
            <a:off x="640080" y="4471416"/>
            <a:ext cx="457200" cy="457200"/>
          </a:xfrm>
          <a:prstGeom prst="ellipse">
            <a:avLst/>
          </a:prstGeom>
          <a:solidFill>
            <a:srgbClr val="1D4732"/>
          </a:solidFill>
          <a:ln w="12700">
            <a:solidFill>
              <a:srgbClr val="1D4732"/>
            </a:solidFill>
            <a:prstDash val="solid"/>
          </a:ln>
        </p:spPr>
      </p:sp>
      <p:sp>
        <p:nvSpPr>
          <p:cNvPr id="14" name="Text 12"/>
          <p:cNvSpPr txBox="1"/>
          <p:nvPr/>
        </p:nvSpPr>
        <p:spPr>
          <a:xfrm>
            <a:off x="640080" y="447141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5" name="Text 13"/>
          <p:cNvSpPr txBox="1"/>
          <p:nvPr/>
        </p:nvSpPr>
        <p:spPr>
          <a:xfrm>
            <a:off x="1298448" y="4434840"/>
            <a:ext cx="10253167" cy="804672"/>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Draft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three indicators you would add for your own region, and say why.</a:t>
            </a:r>
            <a:endParaRPr lang="en-US" sz="2000" dirty="0"/>
          </a:p>
        </p:txBody>
      </p:sp>
      <p:sp>
        <p:nvSpPr>
          <p:cNvPr id="16" name="Shape 14"/>
          <p:cNvSpPr/>
          <p:nvPr/>
        </p:nvSpPr>
        <p:spPr>
          <a:xfrm>
            <a:off x="640080" y="5486400"/>
            <a:ext cx="10911535" cy="603504"/>
          </a:xfrm>
          <a:prstGeom prst="roundRect">
            <a:avLst>
              <a:gd name="adj" fmla="val 15152"/>
            </a:avLst>
          </a:prstGeom>
          <a:solidFill>
            <a:srgbClr val="FAF2E8"/>
          </a:solidFill>
          <a:ln w="12700">
            <a:solidFill>
              <a:srgbClr val="FAF2E8"/>
            </a:solidFill>
            <a:prstDash val="solid"/>
          </a:ln>
        </p:spPr>
      </p:sp>
      <p:sp>
        <p:nvSpPr>
          <p:cNvPr id="17" name="Shape 15"/>
          <p:cNvSpPr/>
          <p:nvPr/>
        </p:nvSpPr>
        <p:spPr>
          <a:xfrm>
            <a:off x="896112" y="5696712"/>
            <a:ext cx="182880" cy="182880"/>
          </a:xfrm>
          <a:prstGeom prst="roundRect">
            <a:avLst>
              <a:gd name="adj" fmla="val 20000"/>
            </a:avLst>
          </a:prstGeom>
          <a:solidFill>
            <a:srgbClr val="C2703D"/>
          </a:solidFill>
          <a:ln w="12700">
            <a:solidFill>
              <a:srgbClr val="C2703D"/>
            </a:solidFill>
            <a:prstDash val="solid"/>
          </a:ln>
        </p:spPr>
      </p:sp>
      <p:sp>
        <p:nvSpPr>
          <p:cNvPr id="18" name="Text 16"/>
          <p:cNvSpPr txBox="1"/>
          <p:nvPr/>
        </p:nvSpPr>
        <p:spPr>
          <a:xfrm>
            <a:off x="1243584" y="5541264"/>
            <a:ext cx="10033711" cy="493776"/>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Prepare for a structured debate: half the room defends incentives, half defends regulation.</a:t>
            </a:r>
            <a:endParaRPr lang="en-US" sz="2000" dirty="0"/>
          </a:p>
        </p:txBody>
      </p:sp>
      <p:sp>
        <p:nvSpPr>
          <p:cNvPr id="19" name="Text 17"/>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0" name="Text 18"/>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36</a:t>
            </a:r>
            <a:endParaRPr lang="en-US" sz="11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7">
    <p:bg>
      <p:bgPr>
        <a:solidFill>
          <a:srgbClr val="1D4732"/>
        </a:solidFill>
      </p:bgPr>
    </p:bg>
    <p:spTree>
      <p:nvGrpSpPr>
        <p:cNvPr id="1" name=""/>
        <p:cNvGrpSpPr/>
        <p:nvPr/>
      </p:nvGrpSpPr>
      <p:grpSpPr>
        <a:xfrm>
          <a:off x="0" y="0"/>
          <a:ext cx="0" cy="0"/>
          <a:chOff x="0" y="0"/>
          <a:chExt cx="0" cy="0"/>
        </a:xfrm>
      </p:grpSpPr>
      <p:sp>
        <p:nvSpPr>
          <p:cNvPr id="2" name="Shape 0"/>
          <p:cNvSpPr/>
          <p:nvPr/>
        </p:nvSpPr>
        <p:spPr>
          <a:xfrm>
            <a:off x="640080" y="2212848"/>
            <a:ext cx="1371600" cy="1371600"/>
          </a:xfrm>
          <a:prstGeom prst="roundRect">
            <a:avLst>
              <a:gd name="adj" fmla="val 10667"/>
            </a:avLst>
          </a:prstGeom>
          <a:solidFill>
            <a:srgbClr val="C2703D"/>
          </a:solidFill>
          <a:ln w="12700">
            <a:solidFill>
              <a:srgbClr val="C2703D"/>
            </a:solidFill>
            <a:prstDash val="solid"/>
          </a:ln>
        </p:spPr>
      </p:sp>
      <p:sp>
        <p:nvSpPr>
          <p:cNvPr id="3" name="Text 1"/>
          <p:cNvSpPr txBox="1"/>
          <p:nvPr/>
        </p:nvSpPr>
        <p:spPr>
          <a:xfrm>
            <a:off x="640080" y="2212848"/>
            <a:ext cx="1371600" cy="1371600"/>
          </a:xfrm>
          <a:prstGeom prst="rect">
            <a:avLst/>
          </a:prstGeom>
          <a:noFill/>
          <a:ln/>
        </p:spPr>
        <p:txBody>
          <a:bodyPr wrap="square" lIns="0" tIns="0" rIns="0" bIns="0" rtlCol="0" anchor="ctr"/>
          <a:lstStyle/>
          <a:p>
            <a:pPr algn="ctr" indent="0" marL="0">
              <a:buNone/>
            </a:pPr>
            <a:r>
              <a:rPr lang="en-US" sz="5400" b="1" dirty="0">
                <a:solidFill>
                  <a:srgbClr val="12301F"/>
                </a:solidFill>
                <a:latin typeface="Georgia" pitchFamily="34" charset="0"/>
                <a:ea typeface="Georgia" pitchFamily="34" charset="-122"/>
                <a:cs typeface="Georgia" pitchFamily="34" charset="-120"/>
              </a:rPr>
              <a:t>05</a:t>
            </a:r>
            <a:endParaRPr lang="en-US" sz="5400" dirty="0"/>
          </a:p>
        </p:txBody>
      </p:sp>
      <p:sp>
        <p:nvSpPr>
          <p:cNvPr id="4" name="Text 2"/>
          <p:cNvSpPr txBox="1"/>
          <p:nvPr/>
        </p:nvSpPr>
        <p:spPr>
          <a:xfrm>
            <a:off x="2560320" y="1847088"/>
            <a:ext cx="8229600" cy="365760"/>
          </a:xfrm>
          <a:prstGeom prst="rect">
            <a:avLst/>
          </a:prstGeom>
          <a:noFill/>
          <a:ln/>
        </p:spPr>
        <p:txBody>
          <a:bodyPr wrap="square" lIns="0" tIns="0" rIns="0" bIns="0" rtlCol="0" anchor="ctr"/>
          <a:lstStyle/>
          <a:p>
            <a:pPr indent="0" marL="0">
              <a:buNone/>
            </a:pPr>
            <a:r>
              <a:rPr lang="en-US" sz="1500" b="1" spc="200" kern="0" dirty="0">
                <a:solidFill>
                  <a:srgbClr val="C2703D"/>
                </a:solidFill>
                <a:latin typeface="Georgia" pitchFamily="34" charset="0"/>
                <a:ea typeface="Georgia" pitchFamily="34" charset="-122"/>
                <a:cs typeface="Georgia" pitchFamily="34" charset="-120"/>
              </a:rPr>
              <a:t>PART FIVE</a:t>
            </a:r>
            <a:endParaRPr lang="en-US" sz="1500" dirty="0"/>
          </a:p>
        </p:txBody>
      </p:sp>
      <p:sp>
        <p:nvSpPr>
          <p:cNvPr id="5" name="Text 3"/>
          <p:cNvSpPr txBox="1"/>
          <p:nvPr/>
        </p:nvSpPr>
        <p:spPr>
          <a:xfrm>
            <a:off x="2560320" y="2286000"/>
            <a:ext cx="8778240" cy="1234440"/>
          </a:xfrm>
          <a:prstGeom prst="rect">
            <a:avLst/>
          </a:prstGeom>
          <a:noFill/>
          <a:ln/>
        </p:spPr>
        <p:txBody>
          <a:bodyPr wrap="square" lIns="0" tIns="0" rIns="0" bIns="0" rtlCol="0" anchor="ctr"/>
          <a:lstStyle/>
          <a:p>
            <a:pPr indent="0" marL="0">
              <a:buNone/>
            </a:pPr>
            <a:r>
              <a:rPr lang="en-US" sz="4000" b="1" dirty="0">
                <a:solidFill>
                  <a:srgbClr val="FFFFFF"/>
                </a:solidFill>
                <a:latin typeface="Georgia" pitchFamily="34" charset="0"/>
                <a:ea typeface="Georgia" pitchFamily="34" charset="-122"/>
                <a:cs typeface="Georgia" pitchFamily="34" charset="-120"/>
              </a:rPr>
              <a:t>Delivery, monitoring, communication</a:t>
            </a:r>
            <a:endParaRPr lang="en-US" sz="4000" dirty="0"/>
          </a:p>
        </p:txBody>
      </p:sp>
      <p:sp>
        <p:nvSpPr>
          <p:cNvPr id="6" name="Text 4"/>
          <p:cNvSpPr txBox="1"/>
          <p:nvPr/>
        </p:nvSpPr>
        <p:spPr>
          <a:xfrm>
            <a:off x="2560320" y="3657600"/>
            <a:ext cx="8778240" cy="822960"/>
          </a:xfrm>
          <a:prstGeom prst="rect">
            <a:avLst/>
          </a:prstGeom>
          <a:noFill/>
          <a:ln/>
        </p:spPr>
        <p:txBody>
          <a:bodyPr wrap="square" lIns="0" tIns="0" rIns="0" bIns="0" rtlCol="0" anchor="t"/>
          <a:lstStyle/>
          <a:p>
            <a:pPr indent="0" marL="0">
              <a:buNone/>
            </a:pPr>
            <a:r>
              <a:rPr lang="en-US" sz="2000" i="1" dirty="0">
                <a:solidFill>
                  <a:srgbClr val="EFD3BC"/>
                </a:solidFill>
                <a:latin typeface="Georgia" pitchFamily="34" charset="0"/>
                <a:ea typeface="Georgia" pitchFamily="34" charset="-122"/>
                <a:cs typeface="Georgia" pitchFamily="34" charset="-120"/>
              </a:rPr>
              <a:t>Making the plan real, watching what happens, and saying it honestly.</a:t>
            </a:r>
            <a:endParaRPr lang="en-US" sz="2000" dirty="0"/>
          </a:p>
        </p:txBody>
      </p:sp>
      <p:sp>
        <p:nvSpPr>
          <p:cNvPr id="7" name="Text 5"/>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EFD3BC"/>
                </a:solidFill>
                <a:latin typeface="Georgia" pitchFamily="34" charset="0"/>
                <a:ea typeface="Georgia" pitchFamily="34" charset="-122"/>
                <a:cs typeface="Georgia" pitchFamily="34" charset="-120"/>
              </a:rPr>
              <a:t>37</a:t>
            </a:r>
            <a:endParaRPr lang="en-US" sz="11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Monitoring what matters</a:t>
            </a:r>
            <a:endParaRPr lang="en-US" sz="4000" dirty="0"/>
          </a:p>
        </p:txBody>
      </p:sp>
      <p:sp>
        <p:nvSpPr>
          <p:cNvPr id="4" name="Text 2"/>
          <p:cNvSpPr txBox="1"/>
          <p:nvPr/>
        </p:nvSpPr>
        <p:spPr>
          <a:xfrm>
            <a:off x="1024128" y="1115568"/>
            <a:ext cx="10527487" cy="365760"/>
          </a:xfrm>
          <a:prstGeom prst="rect">
            <a:avLst/>
          </a:prstGeom>
          <a:noFill/>
          <a:ln/>
        </p:spPr>
        <p:txBody>
          <a:bodyPr wrap="square" lIns="0" tIns="0" rIns="0" bIns="0" rtlCol="0" anchor="t"/>
          <a:lstStyle/>
          <a:p>
            <a:pPr algn="l" indent="0" marL="0">
              <a:buNone/>
            </a:pPr>
            <a:r>
              <a:rPr lang="en-US" sz="1600" i="1" dirty="0">
                <a:solidFill>
                  <a:srgbClr val="6C7B70"/>
                </a:solidFill>
                <a:latin typeface="Georgia" pitchFamily="34" charset="0"/>
                <a:ea typeface="Georgia" pitchFamily="34" charset="-122"/>
                <a:cs typeface="Georgia" pitchFamily="34" charset="-120"/>
              </a:rPr>
              <a:t>Illustrative destination dashboard: visitor nights against resident sentiment.</a:t>
            </a:r>
            <a:endParaRPr lang="en-US" sz="1600" dirty="0"/>
          </a:p>
        </p:txBody>
      </p:sp>
      <p:graphicFrame>
        <p:nvGraphicFramePr>
          <p:cNvPr id="5" name="Chart 0" descr=""/>
          <p:cNvGraphicFramePr/>
          <p:nvPr/>
        </p:nvGraphicFramePr>
        <p:xfrm>
          <a:off x="640080" y="1828800"/>
          <a:ext cx="7223760" cy="3749040"/>
        </p:xfrm>
        <a:graphic xmlns:a="http://schemas.openxmlformats.org/drawingml/2006/main">
          <a:graphicData uri="http://schemas.openxmlformats.org/drawingml/2006/chart">
            <c:chart xmlns:c="http://schemas.openxmlformats.org/drawingml/2006/chart" r:id="rId1"/>
          </a:graphicData>
        </a:graphic>
      </p:graphicFrame>
      <p:sp>
        <p:nvSpPr>
          <p:cNvPr id="6" name="Shape 3"/>
          <p:cNvSpPr/>
          <p:nvPr/>
        </p:nvSpPr>
        <p:spPr>
          <a:xfrm>
            <a:off x="8092440" y="1828800"/>
            <a:ext cx="3456432" cy="3749040"/>
          </a:xfrm>
          <a:prstGeom prst="roundRect">
            <a:avLst>
              <a:gd name="adj" fmla="val 3175"/>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7" name="Text 4"/>
          <p:cNvSpPr txBox="1"/>
          <p:nvPr/>
        </p:nvSpPr>
        <p:spPr>
          <a:xfrm>
            <a:off x="8366760" y="2057400"/>
            <a:ext cx="2926080" cy="411480"/>
          </a:xfrm>
          <a:prstGeom prst="rect">
            <a:avLst/>
          </a:prstGeom>
          <a:noFill/>
          <a:ln/>
        </p:spPr>
        <p:txBody>
          <a:bodyPr wrap="square" lIns="0" tIns="0" rIns="0" bIns="0" rtlCol="0" anchor="ctr"/>
          <a:lstStyle/>
          <a:p>
            <a:pPr indent="0" marL="0">
              <a:buNone/>
            </a:pPr>
            <a:r>
              <a:rPr lang="en-US" sz="2000" b="1" dirty="0">
                <a:solidFill>
                  <a:srgbClr val="1D4732"/>
                </a:solidFill>
                <a:latin typeface="Georgia" pitchFamily="34" charset="0"/>
                <a:ea typeface="Georgia" pitchFamily="34" charset="-122"/>
                <a:cs typeface="Georgia" pitchFamily="34" charset="-120"/>
              </a:rPr>
              <a:t>Read the divergence</a:t>
            </a:r>
            <a:endParaRPr lang="en-US" sz="2000" dirty="0"/>
          </a:p>
        </p:txBody>
      </p:sp>
      <p:sp>
        <p:nvSpPr>
          <p:cNvPr id="8" name="Text 5"/>
          <p:cNvSpPr txBox="1"/>
          <p:nvPr/>
        </p:nvSpPr>
        <p:spPr>
          <a:xfrm>
            <a:off x="8366760" y="2560320"/>
            <a:ext cx="2926080" cy="2834640"/>
          </a:xfrm>
          <a:prstGeom prst="rect">
            <a:avLst/>
          </a:prstGeom>
          <a:noFill/>
          <a:ln/>
        </p:spPr>
        <p:txBody>
          <a:bodyPr wrap="square" lIns="0" tIns="0" rIns="0" bIns="0" rtlCol="0" anchor="t"/>
          <a:lstStyle/>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When the two lines separate, the plan is failing even though the revenue looks healthy.</a:t>
            </a:r>
            <a:endParaRPr lang="en-US" sz="2000" dirty="0"/>
          </a:p>
          <a:p>
            <a:pPr indent="0" marL="0">
              <a:lnSpc>
                <a:spcPct val="105000"/>
              </a:lnSpc>
              <a:buNone/>
            </a:pPr>
            <a:endParaRPr lang="en-US" sz="2000" dirty="0"/>
          </a:p>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One line alone would have told the council the opposite story.</a:t>
            </a:r>
            <a:endParaRPr lang="en-US" sz="2000" dirty="0"/>
          </a:p>
        </p:txBody>
      </p:sp>
      <p:sp>
        <p:nvSpPr>
          <p:cNvPr id="9"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10"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38</a:t>
            </a:r>
            <a:endParaRPr lang="en-US" sz="11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Climate action in tourism</a:t>
            </a:r>
            <a:endParaRPr lang="en-US" sz="4000" dirty="0"/>
          </a:p>
        </p:txBody>
      </p:sp>
      <p:sp>
        <p:nvSpPr>
          <p:cNvPr id="4" name="Text 2"/>
          <p:cNvSpPr txBox="1"/>
          <p:nvPr/>
        </p:nvSpPr>
        <p:spPr>
          <a:xfrm>
            <a:off x="1024128" y="1115568"/>
            <a:ext cx="10527487" cy="365760"/>
          </a:xfrm>
          <a:prstGeom prst="rect">
            <a:avLst/>
          </a:prstGeom>
          <a:noFill/>
          <a:ln/>
        </p:spPr>
        <p:txBody>
          <a:bodyPr wrap="square" lIns="0" tIns="0" rIns="0" bIns="0" rtlCol="0" anchor="t"/>
          <a:lstStyle/>
          <a:p>
            <a:pPr algn="l" indent="0" marL="0">
              <a:buNone/>
            </a:pPr>
            <a:r>
              <a:rPr lang="en-US" sz="1600" i="1" dirty="0">
                <a:solidFill>
                  <a:srgbClr val="6C7B70"/>
                </a:solidFill>
                <a:latin typeface="Georgia" pitchFamily="34" charset="0"/>
                <a:ea typeface="Georgia" pitchFamily="34" charset="-122"/>
                <a:cs typeface="Georgia" pitchFamily="34" charset="-120"/>
              </a:rPr>
              <a:t>The Glasgow Declaration, launched at COP26 in 2021.</a:t>
            </a:r>
            <a:endParaRPr lang="en-US" sz="1600" dirty="0"/>
          </a:p>
        </p:txBody>
      </p:sp>
      <p:sp>
        <p:nvSpPr>
          <p:cNvPr id="5" name="Text 3"/>
          <p:cNvSpPr txBox="1"/>
          <p:nvPr/>
        </p:nvSpPr>
        <p:spPr>
          <a:xfrm>
            <a:off x="640080" y="1874520"/>
            <a:ext cx="6583680" cy="283464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Signatories support halving emissions by 2030 and reaching net zero before 2050.</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A climate action plan is due within twelve months of signing.</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Progress is reported publicly, every year, against stated targets.</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For most destinations the journey to reach them dominates the footprint.</a:t>
            </a:r>
            <a:endParaRPr lang="en-US" sz="2000" dirty="0"/>
          </a:p>
        </p:txBody>
      </p:sp>
      <p:sp>
        <p:nvSpPr>
          <p:cNvPr id="6" name="Shape 4"/>
          <p:cNvSpPr/>
          <p:nvPr/>
        </p:nvSpPr>
        <p:spPr>
          <a:xfrm>
            <a:off x="7498080" y="1874520"/>
            <a:ext cx="4050792" cy="3520440"/>
          </a:xfrm>
          <a:prstGeom prst="roundRect">
            <a:avLst>
              <a:gd name="adj" fmla="val 3117"/>
            </a:avLst>
          </a:prstGeom>
          <a:solidFill>
            <a:srgbClr val="1D4732"/>
          </a:solidFill>
          <a:ln w="12700">
            <a:solidFill>
              <a:srgbClr val="1D4732"/>
            </a:solidFill>
            <a:prstDash val="solid"/>
          </a:ln>
          <a:effectLst>
            <a:outerShdw sx="100000" sy="100000" kx="0" ky="0" algn="bl" rotWithShape="0" blurRad="177800" dist="25400" dir="5400000">
              <a:srgbClr val="0B2426">
                <a:alpha val="10000"/>
              </a:srgbClr>
            </a:outerShdw>
          </a:effectLst>
        </p:spPr>
      </p:sp>
      <p:sp>
        <p:nvSpPr>
          <p:cNvPr id="7" name="Text 5"/>
          <p:cNvSpPr txBox="1"/>
          <p:nvPr/>
        </p:nvSpPr>
        <p:spPr>
          <a:xfrm>
            <a:off x="7772400" y="2103120"/>
            <a:ext cx="3474720" cy="411480"/>
          </a:xfrm>
          <a:prstGeom prst="rect">
            <a:avLst/>
          </a:prstGeom>
          <a:noFill/>
          <a:ln/>
        </p:spPr>
        <p:txBody>
          <a:bodyPr wrap="square" lIns="0" tIns="0" rIns="0" bIns="0" rtlCol="0" anchor="ctr"/>
          <a:lstStyle/>
          <a:p>
            <a:pPr indent="0" marL="0">
              <a:buNone/>
            </a:pPr>
            <a:r>
              <a:rPr lang="en-US" sz="2000" b="1" dirty="0">
                <a:solidFill>
                  <a:srgbClr val="EFD3BC"/>
                </a:solidFill>
                <a:latin typeface="Georgia" pitchFamily="34" charset="0"/>
                <a:ea typeface="Georgia" pitchFamily="34" charset="-122"/>
                <a:cs typeface="Georgia" pitchFamily="34" charset="-120"/>
              </a:rPr>
              <a:t>Five pathways</a:t>
            </a:r>
            <a:endParaRPr lang="en-US" sz="2000" dirty="0"/>
          </a:p>
        </p:txBody>
      </p:sp>
      <p:sp>
        <p:nvSpPr>
          <p:cNvPr id="8" name="Text 6"/>
          <p:cNvSpPr txBox="1"/>
          <p:nvPr/>
        </p:nvSpPr>
        <p:spPr>
          <a:xfrm>
            <a:off x="7772400" y="2560320"/>
            <a:ext cx="3520440" cy="2651760"/>
          </a:xfrm>
          <a:prstGeom prst="rect">
            <a:avLst/>
          </a:prstGeom>
          <a:noFill/>
          <a:ln/>
        </p:spPr>
        <p:txBody>
          <a:bodyPr wrap="square" lIns="0" tIns="0" rIns="0" bIns="0" rtlCol="0" anchor="t"/>
          <a:lstStyle/>
          <a:p>
            <a:pPr indent="0" marL="0">
              <a:lnSpc>
                <a:spcPct val="175000"/>
              </a:lnSpc>
              <a:buNone/>
            </a:pPr>
            <a:r>
              <a:rPr lang="en-US" sz="2000" dirty="0">
                <a:solidFill>
                  <a:srgbClr val="FFFFFF"/>
                </a:solidFill>
                <a:latin typeface="Georgia" pitchFamily="34" charset="0"/>
                <a:ea typeface="Georgia" pitchFamily="34" charset="-122"/>
                <a:cs typeface="Georgia" pitchFamily="34" charset="-120"/>
              </a:rPr>
              <a:t>Measure</a:t>
            </a:r>
            <a:endParaRPr lang="en-US" sz="2000" dirty="0"/>
          </a:p>
          <a:p>
            <a:pPr indent="0" marL="0">
              <a:lnSpc>
                <a:spcPct val="175000"/>
              </a:lnSpc>
              <a:buNone/>
            </a:pPr>
            <a:r>
              <a:rPr lang="en-US" sz="2000" dirty="0">
                <a:solidFill>
                  <a:srgbClr val="FFFFFF"/>
                </a:solidFill>
                <a:latin typeface="Georgia" pitchFamily="34" charset="0"/>
                <a:ea typeface="Georgia" pitchFamily="34" charset="-122"/>
                <a:cs typeface="Georgia" pitchFamily="34" charset="-120"/>
              </a:rPr>
              <a:t>Decarbonise</a:t>
            </a:r>
            <a:endParaRPr lang="en-US" sz="2000" dirty="0"/>
          </a:p>
          <a:p>
            <a:pPr indent="0" marL="0">
              <a:lnSpc>
                <a:spcPct val="175000"/>
              </a:lnSpc>
              <a:buNone/>
            </a:pPr>
            <a:r>
              <a:rPr lang="en-US" sz="2000" dirty="0">
                <a:solidFill>
                  <a:srgbClr val="FFFFFF"/>
                </a:solidFill>
                <a:latin typeface="Georgia" pitchFamily="34" charset="0"/>
                <a:ea typeface="Georgia" pitchFamily="34" charset="-122"/>
                <a:cs typeface="Georgia" pitchFamily="34" charset="-120"/>
              </a:rPr>
              <a:t>Regenerate</a:t>
            </a:r>
            <a:endParaRPr lang="en-US" sz="2000" dirty="0"/>
          </a:p>
          <a:p>
            <a:pPr indent="0" marL="0">
              <a:lnSpc>
                <a:spcPct val="175000"/>
              </a:lnSpc>
              <a:buNone/>
            </a:pPr>
            <a:r>
              <a:rPr lang="en-US" sz="2000" dirty="0">
                <a:solidFill>
                  <a:srgbClr val="FFFFFF"/>
                </a:solidFill>
                <a:latin typeface="Georgia" pitchFamily="34" charset="0"/>
                <a:ea typeface="Georgia" pitchFamily="34" charset="-122"/>
                <a:cs typeface="Georgia" pitchFamily="34" charset="-120"/>
              </a:rPr>
              <a:t>Collaborate</a:t>
            </a:r>
            <a:endParaRPr lang="en-US" sz="2000" dirty="0"/>
          </a:p>
          <a:p>
            <a:pPr indent="0" marL="0">
              <a:lnSpc>
                <a:spcPct val="175000"/>
              </a:lnSpc>
              <a:buNone/>
            </a:pPr>
            <a:r>
              <a:rPr lang="en-US" sz="2000" dirty="0">
                <a:solidFill>
                  <a:srgbClr val="FFFFFF"/>
                </a:solidFill>
                <a:latin typeface="Georgia" pitchFamily="34" charset="0"/>
                <a:ea typeface="Georgia" pitchFamily="34" charset="-122"/>
                <a:cs typeface="Georgia" pitchFamily="34" charset="-120"/>
              </a:rPr>
              <a:t>Finance</a:t>
            </a:r>
            <a:endParaRPr lang="en-US" sz="2000" dirty="0"/>
          </a:p>
        </p:txBody>
      </p:sp>
      <p:sp>
        <p:nvSpPr>
          <p:cNvPr id="9" name="Shape 7"/>
          <p:cNvSpPr/>
          <p:nvPr/>
        </p:nvSpPr>
        <p:spPr>
          <a:xfrm>
            <a:off x="640080" y="5532120"/>
            <a:ext cx="10911535" cy="621792"/>
          </a:xfrm>
          <a:prstGeom prst="roundRect">
            <a:avLst>
              <a:gd name="adj" fmla="val 14706"/>
            </a:avLst>
          </a:prstGeom>
          <a:solidFill>
            <a:srgbClr val="FAF2E8"/>
          </a:solidFill>
          <a:ln w="12700">
            <a:solidFill>
              <a:srgbClr val="FAF2E8"/>
            </a:solidFill>
            <a:prstDash val="solid"/>
          </a:ln>
        </p:spPr>
      </p:sp>
      <p:sp>
        <p:nvSpPr>
          <p:cNvPr id="10" name="Shape 8"/>
          <p:cNvSpPr/>
          <p:nvPr/>
        </p:nvSpPr>
        <p:spPr>
          <a:xfrm>
            <a:off x="896112" y="5751576"/>
            <a:ext cx="182880" cy="182880"/>
          </a:xfrm>
          <a:prstGeom prst="roundRect">
            <a:avLst>
              <a:gd name="adj" fmla="val 20000"/>
            </a:avLst>
          </a:prstGeom>
          <a:solidFill>
            <a:srgbClr val="C2703D"/>
          </a:solidFill>
          <a:ln w="12700">
            <a:solidFill>
              <a:srgbClr val="C2703D"/>
            </a:solidFill>
            <a:prstDash val="solid"/>
          </a:ln>
        </p:spPr>
      </p:sp>
      <p:sp>
        <p:nvSpPr>
          <p:cNvPr id="11" name="Text 9"/>
          <p:cNvSpPr txBox="1"/>
          <p:nvPr/>
        </p:nvSpPr>
        <p:spPr>
          <a:xfrm>
            <a:off x="1243584" y="5586984"/>
            <a:ext cx="10033711" cy="512064"/>
          </a:xfrm>
          <a:prstGeom prst="rect">
            <a:avLst/>
          </a:prstGeom>
          <a:noFill/>
          <a:ln/>
        </p:spPr>
        <p:txBody>
          <a:bodyPr wrap="square" lIns="0" tIns="0" rIns="0" bIns="0" rtlCol="0" anchor="ctr"/>
          <a:lstStyle/>
          <a:p>
            <a:pPr indent="0" marL="0">
              <a:lnSpc>
                <a:spcPct val="105000"/>
              </a:lnSpc>
              <a:buNone/>
            </a:pPr>
            <a:r>
              <a:rPr lang="en-US" sz="1800" i="1" dirty="0">
                <a:solidFill>
                  <a:srgbClr val="1D4732"/>
                </a:solidFill>
                <a:latin typeface="Georgia" pitchFamily="34" charset="0"/>
                <a:ea typeface="Georgia" pitchFamily="34" charset="-122"/>
                <a:cs typeface="Georgia" pitchFamily="34" charset="-120"/>
              </a:rPr>
              <a:t>A destination that counts only on-site emissions is measuring the smallest part of its footprint.</a:t>
            </a:r>
            <a:endParaRPr lang="en-US" sz="1800" dirty="0"/>
          </a:p>
        </p:txBody>
      </p:sp>
      <p:sp>
        <p:nvSpPr>
          <p:cNvPr id="12" name="Text 10"/>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13" name="Text 11"/>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39</a:t>
            </a:r>
            <a:endParaRPr lang="en-US" sz="11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0">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Communicating without greenwash</a:t>
            </a:r>
            <a:endParaRPr lang="en-US" sz="4000" dirty="0"/>
          </a:p>
        </p:txBody>
      </p:sp>
      <p:sp>
        <p:nvSpPr>
          <p:cNvPr id="4" name="Text 2"/>
          <p:cNvSpPr txBox="1"/>
          <p:nvPr/>
        </p:nvSpPr>
        <p:spPr>
          <a:xfrm>
            <a:off x="640080" y="1645920"/>
            <a:ext cx="10881360" cy="3566160"/>
          </a:xfrm>
          <a:prstGeom prst="rect">
            <a:avLst/>
          </a:prstGeom>
          <a:noFill/>
          <a:ln/>
        </p:spPr>
        <p:txBody>
          <a:bodyPr wrap="square" lIns="0" tIns="0" rIns="0" bIns="0" rtlCol="0" anchor="t"/>
          <a:lstStyle/>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Claim only what you measure, and publish the method behind the number.</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Avoid vague words with nothing behind them: green, eco, responsible, natural.</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Name the trade-offs. A plan that appears to cost nobody anything is not believed.</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Use independent verification wherever a claim is commercially material.</a:t>
            </a:r>
            <a:endParaRPr lang="en-US" sz="2000" dirty="0"/>
          </a:p>
          <a:p>
            <a:pPr algn="l" marL="342900" indent="-342900">
              <a:lnSpc>
                <a:spcPct val="108000"/>
              </a:lnSpc>
              <a:spcAft>
                <a:spcPts val="1200"/>
              </a:spcAft>
              <a:buSzPct val="100000"/>
              <a:buChar char="–"/>
            </a:pPr>
            <a:r>
              <a:rPr lang="en-US" sz="2000" dirty="0">
                <a:solidFill>
                  <a:srgbClr val="23302A"/>
                </a:solidFill>
                <a:latin typeface="Georgia" pitchFamily="34" charset="0"/>
                <a:ea typeface="Georgia" pitchFamily="34" charset="-122"/>
                <a:cs typeface="Georgia" pitchFamily="34" charset="-120"/>
              </a:rPr>
              <a:t>European consumer law is tightening steadily on unsubstantiated green claims.</a:t>
            </a:r>
            <a:endParaRPr lang="en-US" sz="2000" dirty="0"/>
          </a:p>
        </p:txBody>
      </p:sp>
      <p:sp>
        <p:nvSpPr>
          <p:cNvPr id="5" name="Shape 3"/>
          <p:cNvSpPr/>
          <p:nvPr/>
        </p:nvSpPr>
        <p:spPr>
          <a:xfrm>
            <a:off x="640080" y="4846320"/>
            <a:ext cx="10911535" cy="640080"/>
          </a:xfrm>
          <a:prstGeom prst="roundRect">
            <a:avLst>
              <a:gd name="adj" fmla="val 14286"/>
            </a:avLst>
          </a:prstGeom>
          <a:solidFill>
            <a:srgbClr val="FAF2E8"/>
          </a:solidFill>
          <a:ln w="12700">
            <a:solidFill>
              <a:srgbClr val="FAF2E8"/>
            </a:solidFill>
            <a:prstDash val="solid"/>
          </a:ln>
        </p:spPr>
      </p:sp>
      <p:sp>
        <p:nvSpPr>
          <p:cNvPr id="6" name="Shape 4"/>
          <p:cNvSpPr/>
          <p:nvPr/>
        </p:nvSpPr>
        <p:spPr>
          <a:xfrm>
            <a:off x="896112" y="5074920"/>
            <a:ext cx="182880" cy="182880"/>
          </a:xfrm>
          <a:prstGeom prst="roundRect">
            <a:avLst>
              <a:gd name="adj" fmla="val 20000"/>
            </a:avLst>
          </a:prstGeom>
          <a:solidFill>
            <a:srgbClr val="C2703D"/>
          </a:solidFill>
          <a:ln w="12700">
            <a:solidFill>
              <a:srgbClr val="C2703D"/>
            </a:solidFill>
            <a:prstDash val="solid"/>
          </a:ln>
        </p:spPr>
      </p:sp>
      <p:sp>
        <p:nvSpPr>
          <p:cNvPr id="7" name="Text 5"/>
          <p:cNvSpPr txBox="1"/>
          <p:nvPr/>
        </p:nvSpPr>
        <p:spPr>
          <a:xfrm>
            <a:off x="1243584" y="4901184"/>
            <a:ext cx="10033711" cy="530352"/>
          </a:xfrm>
          <a:prstGeom prst="rect">
            <a:avLst/>
          </a:prstGeom>
          <a:noFill/>
          <a:ln/>
        </p:spPr>
        <p:txBody>
          <a:bodyPr wrap="square" lIns="0" tIns="0" rIns="0" bIns="0" rtlCol="0" anchor="ctr"/>
          <a:lstStyle/>
          <a:p>
            <a:pPr indent="0" marL="0">
              <a:lnSpc>
                <a:spcPct val="105000"/>
              </a:lnSpc>
              <a:buNone/>
            </a:pPr>
            <a:r>
              <a:rPr lang="en-US" sz="2000" i="1" dirty="0">
                <a:solidFill>
                  <a:srgbClr val="1D4732"/>
                </a:solidFill>
                <a:latin typeface="Georgia" pitchFamily="34" charset="0"/>
                <a:ea typeface="Georgia" pitchFamily="34" charset="-122"/>
                <a:cs typeface="Georgia" pitchFamily="34" charset="-120"/>
              </a:rPr>
              <a:t>The safest sentence in sustainability communication is the one with a number and a date in it.</a:t>
            </a:r>
            <a:endParaRPr lang="en-US" sz="2000" dirty="0"/>
          </a:p>
        </p:txBody>
      </p:sp>
      <p:sp>
        <p:nvSpPr>
          <p:cNvPr id="8" name="Text 6"/>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9" name="Text 7"/>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40</a:t>
            </a:r>
            <a:endParaRPr lang="en-US" sz="11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Presenting your plan</a:t>
            </a:r>
            <a:endParaRPr lang="en-US" sz="4000" dirty="0"/>
          </a:p>
        </p:txBody>
      </p:sp>
      <p:sp>
        <p:nvSpPr>
          <p:cNvPr id="4" name="Shape 2"/>
          <p:cNvSpPr/>
          <p:nvPr/>
        </p:nvSpPr>
        <p:spPr>
          <a:xfrm>
            <a:off x="640080" y="1545336"/>
            <a:ext cx="457200" cy="457200"/>
          </a:xfrm>
          <a:prstGeom prst="ellipse">
            <a:avLst/>
          </a:prstGeom>
          <a:solidFill>
            <a:srgbClr val="1D4732"/>
          </a:solidFill>
          <a:ln w="12700">
            <a:solidFill>
              <a:srgbClr val="1D4732"/>
            </a:solidFill>
            <a:prstDash val="solid"/>
          </a:ln>
        </p:spPr>
      </p:sp>
      <p:sp>
        <p:nvSpPr>
          <p:cNvPr id="5" name="Text 3"/>
          <p:cNvSpPr txBox="1"/>
          <p:nvPr/>
        </p:nvSpPr>
        <p:spPr>
          <a:xfrm>
            <a:off x="640080" y="154533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6" name="Text 4"/>
          <p:cNvSpPr txBox="1"/>
          <p:nvPr/>
        </p:nvSpPr>
        <p:spPr>
          <a:xfrm>
            <a:off x="1298448" y="1508760"/>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Structure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problem, evidence, options, recommendation, next step.</a:t>
            </a:r>
            <a:endParaRPr lang="en-US" sz="2000" dirty="0"/>
          </a:p>
        </p:txBody>
      </p:sp>
      <p:sp>
        <p:nvSpPr>
          <p:cNvPr id="7" name="Shape 5"/>
          <p:cNvSpPr/>
          <p:nvPr/>
        </p:nvSpPr>
        <p:spPr>
          <a:xfrm>
            <a:off x="640080" y="2331720"/>
            <a:ext cx="457200" cy="457200"/>
          </a:xfrm>
          <a:prstGeom prst="ellipse">
            <a:avLst/>
          </a:prstGeom>
          <a:solidFill>
            <a:srgbClr val="1D4732"/>
          </a:solidFill>
          <a:ln w="12700">
            <a:solidFill>
              <a:srgbClr val="1D4732"/>
            </a:solidFill>
            <a:prstDash val="solid"/>
          </a:ln>
        </p:spPr>
      </p:sp>
      <p:sp>
        <p:nvSpPr>
          <p:cNvPr id="8" name="Text 6"/>
          <p:cNvSpPr txBox="1"/>
          <p:nvPr/>
        </p:nvSpPr>
        <p:spPr>
          <a:xfrm>
            <a:off x="640080" y="2331720"/>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9" name="Text 7"/>
          <p:cNvSpPr txBox="1"/>
          <p:nvPr/>
        </p:nvSpPr>
        <p:spPr>
          <a:xfrm>
            <a:off x="1298448" y="2295144"/>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Adapt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a council, an investor and a residents' assembly need different emphasis.</a:t>
            </a:r>
            <a:endParaRPr lang="en-US" sz="2000" dirty="0"/>
          </a:p>
        </p:txBody>
      </p:sp>
      <p:sp>
        <p:nvSpPr>
          <p:cNvPr id="10" name="Shape 8"/>
          <p:cNvSpPr/>
          <p:nvPr/>
        </p:nvSpPr>
        <p:spPr>
          <a:xfrm>
            <a:off x="640080" y="3118104"/>
            <a:ext cx="457200" cy="457200"/>
          </a:xfrm>
          <a:prstGeom prst="ellipse">
            <a:avLst/>
          </a:prstGeom>
          <a:solidFill>
            <a:srgbClr val="1D4732"/>
          </a:solidFill>
          <a:ln w="12700">
            <a:solidFill>
              <a:srgbClr val="1D4732"/>
            </a:solidFill>
            <a:prstDash val="solid"/>
          </a:ln>
        </p:spPr>
      </p:sp>
      <p:sp>
        <p:nvSpPr>
          <p:cNvPr id="11" name="Text 9"/>
          <p:cNvSpPr txBox="1"/>
          <p:nvPr/>
        </p:nvSpPr>
        <p:spPr>
          <a:xfrm>
            <a:off x="640080" y="3118104"/>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2" name="Text 10"/>
          <p:cNvSpPr txBox="1"/>
          <p:nvPr/>
        </p:nvSpPr>
        <p:spPr>
          <a:xfrm>
            <a:off x="1298448" y="3081528"/>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Lead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with the decision you want, not with your methodology.</a:t>
            </a:r>
            <a:endParaRPr lang="en-US" sz="2000" dirty="0"/>
          </a:p>
        </p:txBody>
      </p:sp>
      <p:sp>
        <p:nvSpPr>
          <p:cNvPr id="13" name="Shape 11"/>
          <p:cNvSpPr/>
          <p:nvPr/>
        </p:nvSpPr>
        <p:spPr>
          <a:xfrm>
            <a:off x="640080" y="3904488"/>
            <a:ext cx="457200" cy="457200"/>
          </a:xfrm>
          <a:prstGeom prst="ellipse">
            <a:avLst/>
          </a:prstGeom>
          <a:solidFill>
            <a:srgbClr val="1D4732"/>
          </a:solidFill>
          <a:ln w="12700">
            <a:solidFill>
              <a:srgbClr val="1D4732"/>
            </a:solidFill>
            <a:prstDash val="solid"/>
          </a:ln>
        </p:spPr>
      </p:sp>
      <p:sp>
        <p:nvSpPr>
          <p:cNvPr id="14" name="Text 12"/>
          <p:cNvSpPr txBox="1"/>
          <p:nvPr/>
        </p:nvSpPr>
        <p:spPr>
          <a:xfrm>
            <a:off x="640080" y="3904488"/>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5" name="Text 13"/>
          <p:cNvSpPr txBox="1"/>
          <p:nvPr/>
        </p:nvSpPr>
        <p:spPr>
          <a:xfrm>
            <a:off x="1298448" y="3867912"/>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Rehearse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the hostile question. It will be about cost or about jobs.</a:t>
            </a:r>
            <a:endParaRPr lang="en-US" sz="2000" dirty="0"/>
          </a:p>
        </p:txBody>
      </p:sp>
      <p:sp>
        <p:nvSpPr>
          <p:cNvPr id="16" name="Shape 14"/>
          <p:cNvSpPr/>
          <p:nvPr/>
        </p:nvSpPr>
        <p:spPr>
          <a:xfrm>
            <a:off x="640080" y="4690872"/>
            <a:ext cx="457200" cy="457200"/>
          </a:xfrm>
          <a:prstGeom prst="ellipse">
            <a:avLst/>
          </a:prstGeom>
          <a:solidFill>
            <a:srgbClr val="1D4732"/>
          </a:solidFill>
          <a:ln w="12700">
            <a:solidFill>
              <a:srgbClr val="1D4732"/>
            </a:solidFill>
            <a:prstDash val="solid"/>
          </a:ln>
        </p:spPr>
      </p:sp>
      <p:sp>
        <p:nvSpPr>
          <p:cNvPr id="17" name="Text 15"/>
          <p:cNvSpPr txBox="1"/>
          <p:nvPr/>
        </p:nvSpPr>
        <p:spPr>
          <a:xfrm>
            <a:off x="640080" y="4690872"/>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5</a:t>
            </a:r>
            <a:endParaRPr lang="en-US" sz="1800" dirty="0"/>
          </a:p>
        </p:txBody>
      </p:sp>
      <p:sp>
        <p:nvSpPr>
          <p:cNvPr id="18" name="Text 16"/>
          <p:cNvSpPr txBox="1"/>
          <p:nvPr/>
        </p:nvSpPr>
        <p:spPr>
          <a:xfrm>
            <a:off x="1298448" y="4654296"/>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Concede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the strongest point against you, then answer it directly.</a:t>
            </a:r>
            <a:endParaRPr lang="en-US" sz="2000" dirty="0"/>
          </a:p>
        </p:txBody>
      </p:sp>
      <p:sp>
        <p:nvSpPr>
          <p:cNvPr id="19" name="Shape 17"/>
          <p:cNvSpPr/>
          <p:nvPr/>
        </p:nvSpPr>
        <p:spPr>
          <a:xfrm>
            <a:off x="640080" y="5532120"/>
            <a:ext cx="10911535" cy="566928"/>
          </a:xfrm>
          <a:prstGeom prst="roundRect">
            <a:avLst>
              <a:gd name="adj" fmla="val 16129"/>
            </a:avLst>
          </a:prstGeom>
          <a:solidFill>
            <a:srgbClr val="FAF2E8"/>
          </a:solidFill>
          <a:ln w="12700">
            <a:solidFill>
              <a:srgbClr val="FAF2E8"/>
            </a:solidFill>
            <a:prstDash val="solid"/>
          </a:ln>
        </p:spPr>
      </p:sp>
      <p:sp>
        <p:nvSpPr>
          <p:cNvPr id="20" name="Shape 18"/>
          <p:cNvSpPr/>
          <p:nvPr/>
        </p:nvSpPr>
        <p:spPr>
          <a:xfrm>
            <a:off x="896112" y="5724144"/>
            <a:ext cx="182880" cy="182880"/>
          </a:xfrm>
          <a:prstGeom prst="roundRect">
            <a:avLst>
              <a:gd name="adj" fmla="val 20000"/>
            </a:avLst>
          </a:prstGeom>
          <a:solidFill>
            <a:srgbClr val="C2703D"/>
          </a:solidFill>
          <a:ln w="12700">
            <a:solidFill>
              <a:srgbClr val="C2703D"/>
            </a:solidFill>
            <a:prstDash val="solid"/>
          </a:ln>
        </p:spPr>
      </p:sp>
      <p:sp>
        <p:nvSpPr>
          <p:cNvPr id="21" name="Text 19"/>
          <p:cNvSpPr txBox="1"/>
          <p:nvPr/>
        </p:nvSpPr>
        <p:spPr>
          <a:xfrm>
            <a:off x="1243584" y="5586984"/>
            <a:ext cx="10033711" cy="457200"/>
          </a:xfrm>
          <a:prstGeom prst="rect">
            <a:avLst/>
          </a:prstGeom>
          <a:noFill/>
          <a:ln/>
        </p:spPr>
        <p:txBody>
          <a:bodyPr wrap="square" lIns="0" tIns="0" rIns="0" bIns="0" rtlCol="0" anchor="ctr"/>
          <a:lstStyle/>
          <a:p>
            <a:pPr indent="0" marL="0">
              <a:lnSpc>
                <a:spcPct val="105000"/>
              </a:lnSpc>
              <a:buNone/>
            </a:pPr>
            <a:r>
              <a:rPr lang="en-US" sz="1800" i="1" dirty="0">
                <a:solidFill>
                  <a:srgbClr val="1D4732"/>
                </a:solidFill>
                <a:latin typeface="Georgia" pitchFamily="34" charset="0"/>
                <a:ea typeface="Georgia" pitchFamily="34" charset="-122"/>
                <a:cs typeface="Georgia" pitchFamily="34" charset="-120"/>
              </a:rPr>
              <a:t>You are not presenting research. You are asking somebody with a budget to decide something.</a:t>
            </a:r>
            <a:endParaRPr lang="en-US" sz="1800" dirty="0"/>
          </a:p>
        </p:txBody>
      </p:sp>
      <p:sp>
        <p:nvSpPr>
          <p:cNvPr id="22" name="Text 20"/>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3" name="Text 21"/>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41</a:t>
            </a:r>
            <a:endParaRPr lang="en-US" sz="11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2">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Case study 3: Annapurna</a:t>
            </a:r>
            <a:endParaRPr lang="en-US" sz="4000" dirty="0"/>
          </a:p>
        </p:txBody>
      </p:sp>
      <p:sp>
        <p:nvSpPr>
          <p:cNvPr id="4" name="Text 2"/>
          <p:cNvSpPr txBox="1"/>
          <p:nvPr/>
        </p:nvSpPr>
        <p:spPr>
          <a:xfrm>
            <a:off x="1024128" y="1115568"/>
            <a:ext cx="10527487" cy="365760"/>
          </a:xfrm>
          <a:prstGeom prst="rect">
            <a:avLst/>
          </a:prstGeom>
          <a:noFill/>
          <a:ln/>
        </p:spPr>
        <p:txBody>
          <a:bodyPr wrap="square" lIns="0" tIns="0" rIns="0" bIns="0" rtlCol="0" anchor="t"/>
          <a:lstStyle/>
          <a:p>
            <a:pPr algn="l" indent="0" marL="0">
              <a:buNone/>
            </a:pPr>
            <a:r>
              <a:rPr lang="en-US" sz="1600" i="1" dirty="0">
                <a:solidFill>
                  <a:srgbClr val="6C7B70"/>
                </a:solidFill>
                <a:latin typeface="Georgia" pitchFamily="34" charset="0"/>
                <a:ea typeface="Georgia" pitchFamily="34" charset="-122"/>
                <a:cs typeface="Georgia" pitchFamily="34" charset="-120"/>
              </a:rPr>
              <a:t>A conservation area where residents stayed inside the protected boundary.</a:t>
            </a:r>
            <a:endParaRPr lang="en-US" sz="1600" dirty="0"/>
          </a:p>
        </p:txBody>
      </p:sp>
      <p:graphicFrame>
        <p:nvGraphicFramePr>
          <p:cNvPr id="43" name="Table 0"/>
          <p:cNvGraphicFramePr>
            <a:graphicFrameLocks noGrp="1"/>
          </p:cNvGraphicFramePr>
          <p:nvPr>
            <p:extLst>
              <p:ext uri="{D42A27DB-BD31-4B8C-83A1-F6EECF244321}">
                <p14:modId xmlns:p14="http://schemas.microsoft.com/office/powerpoint/2010/main" val="1579011935"/>
              </p:ext>
            </p:extLst>
          </p:nvPr>
        </p:nvGraphicFramePr>
        <p:xfrm>
          <a:off x="640080" y="2057400"/>
          <a:ext cx="10908792" cy="914400"/>
        </p:xfrm>
        <a:graphic>
          <a:graphicData uri="http://schemas.openxmlformats.org/drawingml/2006/table">
            <a:tbl>
              <a:tblPr/>
              <a:tblGrid>
                <a:gridCol w="4206240"/>
                <a:gridCol w="6702552"/>
              </a:tblGrid>
              <a:tr h="457200">
                <a:tc>
                  <a:txBody>
                    <a:bodyPr/>
                    <a:lstStyle/>
                    <a:p>
                      <a:pPr indent="0" marL="0">
                        <a:buNone/>
                      </a:pPr>
                      <a:r>
                        <a:rPr lang="en-US" sz="2000" b="1" dirty="0">
                          <a:solidFill>
                            <a:srgbClr val="FFFFFF"/>
                          </a:solidFill>
                          <a:latin typeface="Georgia" pitchFamily="34" charset="0"/>
                          <a:ea typeface="Georgia" pitchFamily="34" charset="-122"/>
                          <a:cs typeface="Georgia" pitchFamily="34" charset="-120"/>
                        </a:rPr>
                        <a:t>Element</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1D4732"/>
                    </a:solidFill>
                  </a:tcPr>
                </a:tc>
                <a:tc>
                  <a:txBody>
                    <a:bodyPr/>
                    <a:lstStyle/>
                    <a:p>
                      <a:pPr indent="0" marL="0">
                        <a:buNone/>
                      </a:pPr>
                      <a:r>
                        <a:rPr lang="en-US" sz="2000" b="1" dirty="0">
                          <a:solidFill>
                            <a:srgbClr val="FFFFFF"/>
                          </a:solidFill>
                          <a:latin typeface="Georgia" pitchFamily="34" charset="0"/>
                          <a:ea typeface="Georgia" pitchFamily="34" charset="-122"/>
                          <a:cs typeface="Georgia" pitchFamily="34" charset="-120"/>
                        </a:rPr>
                        <a:t>Position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1D4732"/>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Established</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1986, Nepal's first conservation area</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Managed by</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The National Trust for Nature Conservation</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Area</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7,629 square kilometres</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Residents inside the area</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b="1" dirty="0">
                          <a:solidFill>
                            <a:srgbClr val="23302A"/>
                          </a:solidFill>
                          <a:latin typeface="Georgia" pitchFamily="34" charset="0"/>
                          <a:ea typeface="Georgia" pitchFamily="34" charset="-122"/>
                          <a:cs typeface="Georgia" pitchFamily="34" charset="-120"/>
                        </a:rPr>
                        <a:t>More than 100,000 people</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Permit revenue</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c>
                  <a:txBody>
                    <a:bodyPr/>
                    <a:lstStyle/>
                    <a:p>
                      <a:pPr algn="l" indent="0" marL="0">
                        <a:buNone/>
                      </a:pPr>
                      <a:r>
                        <a:rPr lang="en-US" sz="2000" b="1" dirty="0">
                          <a:solidFill>
                            <a:srgbClr val="23302A"/>
                          </a:solidFill>
                          <a:latin typeface="Georgia" pitchFamily="34" charset="0"/>
                          <a:ea typeface="Georgia" pitchFamily="34" charset="-122"/>
                          <a:cs typeface="Georgia" pitchFamily="34" charset="-120"/>
                        </a:rPr>
                        <a:t>All reinvested locally</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FFFFFF"/>
                    </a:solidFill>
                  </a:tcPr>
                </a:tc>
              </a:tr>
              <a:tr h="457200">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Local structure</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c>
                  <a:txBody>
                    <a:bodyPr/>
                    <a:lstStyle/>
                    <a:p>
                      <a:pPr algn="l" indent="0" marL="0">
                        <a:buNone/>
                      </a:pPr>
                      <a:r>
                        <a:rPr lang="en-US" sz="2000" dirty="0">
                          <a:solidFill>
                            <a:srgbClr val="23302A"/>
                          </a:solidFill>
                          <a:latin typeface="Georgia" pitchFamily="34" charset="0"/>
                          <a:ea typeface="Georgia" pitchFamily="34" charset="-122"/>
                          <a:cs typeface="Georgia" pitchFamily="34" charset="-120"/>
                        </a:rPr>
                        <a:t>Seven unit offices, village committees</a:t>
                      </a:r>
                      <a:endParaRPr lang="en-US" sz="2000" dirty="0">
                        <a:latin typeface="Georgia" charset="0"/>
                        <a:ea typeface="Georgia" charset="0"/>
                        <a:cs typeface="Georgia" charset="0"/>
                      </a:endParaRPr>
                    </a:p>
                  </a:txBody>
                  <a:tcPr marL="127000" marR="127000" marT="50800" marB="50800" anchor="ctr">
                    <a:lnL w="12700" cap="flat" cmpd="sng" algn="ctr">
                      <a:solidFill>
                        <a:srgbClr val="D8E4DB"/>
                      </a:solidFill>
                      <a:prstDash val="solid"/>
                      <a:round/>
                      <a:headEnd type="none" w="med" len="med"/>
                      <a:tailEnd type="none" w="med" len="med"/>
                    </a:lnL>
                    <a:lnR w="12700" cap="flat" cmpd="sng" algn="ctr">
                      <a:solidFill>
                        <a:srgbClr val="D8E4DB"/>
                      </a:solidFill>
                      <a:prstDash val="solid"/>
                      <a:round/>
                      <a:headEnd type="none" w="med" len="med"/>
                      <a:tailEnd type="none" w="med" len="med"/>
                    </a:lnR>
                    <a:lnT w="12700" cap="flat" cmpd="sng" algn="ctr">
                      <a:solidFill>
                        <a:srgbClr val="D8E4DB"/>
                      </a:solidFill>
                      <a:prstDash val="solid"/>
                      <a:round/>
                      <a:headEnd type="none" w="med" len="med"/>
                      <a:tailEnd type="none" w="med" len="med"/>
                    </a:lnT>
                    <a:lnB w="12700" cap="flat" cmpd="sng" algn="ctr">
                      <a:solidFill>
                        <a:srgbClr val="D8E4DB"/>
                      </a:solidFill>
                      <a:prstDash val="solid"/>
                      <a:round/>
                      <a:headEnd type="none" w="med" len="med"/>
                      <a:tailEnd type="none" w="med" len="med"/>
                    </a:lnB>
                    <a:solidFill>
                      <a:srgbClr val="EDF3EE"/>
                    </a:solidFill>
                  </a:tcPr>
                </a:tc>
              </a:tr>
            </a:tbl>
          </a:graphicData>
        </a:graphic>
      </p:graphicFrame>
      <p:sp>
        <p:nvSpPr>
          <p:cNvPr id="6" name="Text 3"/>
          <p:cNvSpPr txBox="1"/>
          <p:nvPr/>
        </p:nvSpPr>
        <p:spPr>
          <a:xfrm>
            <a:off x="640080" y="5486400"/>
            <a:ext cx="10881360" cy="274320"/>
          </a:xfrm>
          <a:prstGeom prst="rect">
            <a:avLst/>
          </a:prstGeom>
          <a:noFill/>
          <a:ln/>
        </p:spPr>
        <p:txBody>
          <a:bodyPr wrap="square" lIns="0" tIns="0" rIns="0" bIns="0" rtlCol="0" anchor="ctr"/>
          <a:lstStyle/>
          <a:p>
            <a:pPr indent="0" marL="0">
              <a:buNone/>
            </a:pPr>
            <a:r>
              <a:rPr lang="en-US" sz="1200" dirty="0">
                <a:solidFill>
                  <a:srgbClr val="6C7B70"/>
                </a:solidFill>
                <a:latin typeface="Georgia" pitchFamily="34" charset="0"/>
                <a:ea typeface="Georgia" pitchFamily="34" charset="-122"/>
                <a:cs typeface="Georgia" pitchFamily="34" charset="-120"/>
              </a:rPr>
              <a:t>Source: National Trust for Nature Conservation, ntnc.org.np. Permit rates are revised periodically.</a:t>
            </a:r>
            <a:endParaRPr lang="en-US" sz="1200" dirty="0"/>
          </a:p>
        </p:txBody>
      </p:sp>
      <p:sp>
        <p:nvSpPr>
          <p:cNvPr id="7" name="Text 4"/>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8" name="Text 5"/>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42</a:t>
            </a:r>
            <a:endParaRPr lang="en-US" sz="11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3">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Your assessed project</a:t>
            </a:r>
            <a:endParaRPr lang="en-US" sz="4000" dirty="0"/>
          </a:p>
        </p:txBody>
      </p:sp>
      <p:sp>
        <p:nvSpPr>
          <p:cNvPr id="4" name="Shape 2"/>
          <p:cNvSpPr/>
          <p:nvPr/>
        </p:nvSpPr>
        <p:spPr>
          <a:xfrm>
            <a:off x="640080" y="1545336"/>
            <a:ext cx="457200" cy="457200"/>
          </a:xfrm>
          <a:prstGeom prst="ellipse">
            <a:avLst/>
          </a:prstGeom>
          <a:solidFill>
            <a:srgbClr val="1D4732"/>
          </a:solidFill>
          <a:ln w="12700">
            <a:solidFill>
              <a:srgbClr val="1D4732"/>
            </a:solidFill>
            <a:prstDash val="solid"/>
          </a:ln>
        </p:spPr>
      </p:sp>
      <p:sp>
        <p:nvSpPr>
          <p:cNvPr id="5" name="Text 3"/>
          <p:cNvSpPr txBox="1"/>
          <p:nvPr/>
        </p:nvSpPr>
        <p:spPr>
          <a:xfrm>
            <a:off x="640080" y="1545336"/>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6" name="Text 4"/>
          <p:cNvSpPr txBox="1"/>
          <p:nvPr/>
        </p:nvSpPr>
        <p:spPr>
          <a:xfrm>
            <a:off x="1298448" y="1508760"/>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Choose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a real tourism space you can visit or document properly.</a:t>
            </a:r>
            <a:endParaRPr lang="en-US" sz="2000" dirty="0"/>
          </a:p>
        </p:txBody>
      </p:sp>
      <p:sp>
        <p:nvSpPr>
          <p:cNvPr id="7" name="Shape 5"/>
          <p:cNvSpPr/>
          <p:nvPr/>
        </p:nvSpPr>
        <p:spPr>
          <a:xfrm>
            <a:off x="640080" y="2331720"/>
            <a:ext cx="457200" cy="457200"/>
          </a:xfrm>
          <a:prstGeom prst="ellipse">
            <a:avLst/>
          </a:prstGeom>
          <a:solidFill>
            <a:srgbClr val="1D4732"/>
          </a:solidFill>
          <a:ln w="12700">
            <a:solidFill>
              <a:srgbClr val="1D4732"/>
            </a:solidFill>
            <a:prstDash val="solid"/>
          </a:ln>
        </p:spPr>
      </p:sp>
      <p:sp>
        <p:nvSpPr>
          <p:cNvPr id="8" name="Text 6"/>
          <p:cNvSpPr txBox="1"/>
          <p:nvPr/>
        </p:nvSpPr>
        <p:spPr>
          <a:xfrm>
            <a:off x="640080" y="2331720"/>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9" name="Text 7"/>
          <p:cNvSpPr txBox="1"/>
          <p:nvPr/>
        </p:nvSpPr>
        <p:spPr>
          <a:xfrm>
            <a:off x="1298448" y="2295144"/>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Diagnose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it: resources, supply, demand, pressures and authority.</a:t>
            </a:r>
            <a:endParaRPr lang="en-US" sz="2000" dirty="0"/>
          </a:p>
        </p:txBody>
      </p:sp>
      <p:sp>
        <p:nvSpPr>
          <p:cNvPr id="10" name="Shape 8"/>
          <p:cNvSpPr/>
          <p:nvPr/>
        </p:nvSpPr>
        <p:spPr>
          <a:xfrm>
            <a:off x="640080" y="3118104"/>
            <a:ext cx="457200" cy="457200"/>
          </a:xfrm>
          <a:prstGeom prst="ellipse">
            <a:avLst/>
          </a:prstGeom>
          <a:solidFill>
            <a:srgbClr val="1D4732"/>
          </a:solidFill>
          <a:ln w="12700">
            <a:solidFill>
              <a:srgbClr val="1D4732"/>
            </a:solidFill>
            <a:prstDash val="solid"/>
          </a:ln>
        </p:spPr>
      </p:sp>
      <p:sp>
        <p:nvSpPr>
          <p:cNvPr id="11" name="Text 9"/>
          <p:cNvSpPr txBox="1"/>
          <p:nvPr/>
        </p:nvSpPr>
        <p:spPr>
          <a:xfrm>
            <a:off x="640080" y="3118104"/>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2" name="Text 10"/>
          <p:cNvSpPr txBox="1"/>
          <p:nvPr/>
        </p:nvSpPr>
        <p:spPr>
          <a:xfrm>
            <a:off x="1298448" y="3081528"/>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Propose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a zoning scheme and three costed management measures.</a:t>
            </a:r>
            <a:endParaRPr lang="en-US" sz="2000" dirty="0"/>
          </a:p>
        </p:txBody>
      </p:sp>
      <p:sp>
        <p:nvSpPr>
          <p:cNvPr id="13" name="Shape 11"/>
          <p:cNvSpPr/>
          <p:nvPr/>
        </p:nvSpPr>
        <p:spPr>
          <a:xfrm>
            <a:off x="640080" y="3904488"/>
            <a:ext cx="457200" cy="457200"/>
          </a:xfrm>
          <a:prstGeom prst="ellipse">
            <a:avLst/>
          </a:prstGeom>
          <a:solidFill>
            <a:srgbClr val="1D4732"/>
          </a:solidFill>
          <a:ln w="12700">
            <a:solidFill>
              <a:srgbClr val="1D4732"/>
            </a:solidFill>
            <a:prstDash val="solid"/>
          </a:ln>
        </p:spPr>
      </p:sp>
      <p:sp>
        <p:nvSpPr>
          <p:cNvPr id="14" name="Text 12"/>
          <p:cNvSpPr txBox="1"/>
          <p:nvPr/>
        </p:nvSpPr>
        <p:spPr>
          <a:xfrm>
            <a:off x="640080" y="3904488"/>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5" name="Text 13"/>
          <p:cNvSpPr txBox="1"/>
          <p:nvPr/>
        </p:nvSpPr>
        <p:spPr>
          <a:xfrm>
            <a:off x="1298448" y="3867912"/>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Measure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 define six indicators with baselines and thresholds.</a:t>
            </a:r>
            <a:endParaRPr lang="en-US" sz="2000" dirty="0"/>
          </a:p>
        </p:txBody>
      </p:sp>
      <p:sp>
        <p:nvSpPr>
          <p:cNvPr id="16" name="Shape 14"/>
          <p:cNvSpPr/>
          <p:nvPr/>
        </p:nvSpPr>
        <p:spPr>
          <a:xfrm>
            <a:off x="640080" y="4690872"/>
            <a:ext cx="457200" cy="457200"/>
          </a:xfrm>
          <a:prstGeom prst="ellipse">
            <a:avLst/>
          </a:prstGeom>
          <a:solidFill>
            <a:srgbClr val="1D4732"/>
          </a:solidFill>
          <a:ln w="12700">
            <a:solidFill>
              <a:srgbClr val="1D4732"/>
            </a:solidFill>
            <a:prstDash val="solid"/>
          </a:ln>
        </p:spPr>
      </p:sp>
      <p:sp>
        <p:nvSpPr>
          <p:cNvPr id="17" name="Text 15"/>
          <p:cNvSpPr txBox="1"/>
          <p:nvPr/>
        </p:nvSpPr>
        <p:spPr>
          <a:xfrm>
            <a:off x="640080" y="4690872"/>
            <a:ext cx="457200" cy="457200"/>
          </a:xfrm>
          <a:prstGeom prst="rect">
            <a:avLst/>
          </a:prstGeom>
          <a:noFill/>
          <a:ln/>
        </p:spPr>
        <p:txBody>
          <a:bodyPr wrap="square" lIns="0" tIns="0" rIns="0" bIns="0" rtlCol="0" anchor="ctr"/>
          <a:lstStyle/>
          <a:p>
            <a:pPr algn="ctr" indent="0" marL="0">
              <a:buNone/>
            </a:pPr>
            <a:r>
              <a:rPr lang="en-US" sz="1800" b="1" dirty="0">
                <a:solidFill>
                  <a:srgbClr val="FFFFFF"/>
                </a:solidFill>
                <a:latin typeface="Georgia" pitchFamily="34" charset="0"/>
                <a:ea typeface="Georgia" pitchFamily="34" charset="-122"/>
                <a:cs typeface="Georgia" pitchFamily="34" charset="-120"/>
              </a:rPr>
              <a:t>5</a:t>
            </a:r>
            <a:endParaRPr lang="en-US" sz="1800" dirty="0"/>
          </a:p>
        </p:txBody>
      </p:sp>
      <p:sp>
        <p:nvSpPr>
          <p:cNvPr id="18" name="Text 16"/>
          <p:cNvSpPr txBox="1"/>
          <p:nvPr/>
        </p:nvSpPr>
        <p:spPr>
          <a:xfrm>
            <a:off x="1298448" y="4654296"/>
            <a:ext cx="10253167" cy="676656"/>
          </a:xfrm>
          <a:prstGeom prst="rect">
            <a:avLst/>
          </a:prstGeom>
          <a:noFill/>
          <a:ln/>
        </p:spPr>
        <p:txBody>
          <a:bodyPr wrap="square" lIns="0" tIns="0" rIns="0" bIns="0" rtlCol="0" anchor="ctr"/>
          <a:lstStyle/>
          <a:p>
            <a:pPr indent="0" marL="0">
              <a:lnSpc>
                <a:spcPct val="106000"/>
              </a:lnSpc>
              <a:buNone/>
            </a:pPr>
            <a:r>
              <a:rPr lang="en-US" sz="2000" b="1" dirty="0">
                <a:solidFill>
                  <a:srgbClr val="1D4732"/>
                </a:solidFill>
                <a:latin typeface="Georgia" pitchFamily="34" charset="0"/>
                <a:ea typeface="Georgia" pitchFamily="34" charset="-122"/>
                <a:cs typeface="Georgia" pitchFamily="34" charset="-120"/>
              </a:rPr>
              <a:t>Defend  </a:t>
            </a:r>
            <a:pPr indent="0" marL="0">
              <a:lnSpc>
                <a:spcPct val="106000"/>
              </a:lnSpc>
              <a:buNone/>
            </a:pPr>
            <a:r>
              <a:rPr lang="en-US" sz="2000" dirty="0">
                <a:solidFill>
                  <a:srgbClr val="23302A"/>
                </a:solidFill>
                <a:latin typeface="Georgia" pitchFamily="34" charset="0"/>
                <a:ea typeface="Georgia" pitchFamily="34" charset="-122"/>
                <a:cs typeface="Georgia" pitchFamily="34" charset="-120"/>
              </a:rPr>
              <a:t>it in a ten-minute presentation and five minutes of questions.</a:t>
            </a:r>
            <a:endParaRPr lang="en-US" sz="2000" dirty="0"/>
          </a:p>
        </p:txBody>
      </p:sp>
      <p:sp>
        <p:nvSpPr>
          <p:cNvPr id="19" name="Shape 17"/>
          <p:cNvSpPr/>
          <p:nvPr/>
        </p:nvSpPr>
        <p:spPr>
          <a:xfrm>
            <a:off x="640080" y="5532120"/>
            <a:ext cx="10911535" cy="566928"/>
          </a:xfrm>
          <a:prstGeom prst="roundRect">
            <a:avLst>
              <a:gd name="adj" fmla="val 16129"/>
            </a:avLst>
          </a:prstGeom>
          <a:solidFill>
            <a:srgbClr val="FAF2E8"/>
          </a:solidFill>
          <a:ln w="12700">
            <a:solidFill>
              <a:srgbClr val="FAF2E8"/>
            </a:solidFill>
            <a:prstDash val="solid"/>
          </a:ln>
        </p:spPr>
      </p:sp>
      <p:sp>
        <p:nvSpPr>
          <p:cNvPr id="20" name="Shape 18"/>
          <p:cNvSpPr/>
          <p:nvPr/>
        </p:nvSpPr>
        <p:spPr>
          <a:xfrm>
            <a:off x="896112" y="5724144"/>
            <a:ext cx="182880" cy="182880"/>
          </a:xfrm>
          <a:prstGeom prst="roundRect">
            <a:avLst>
              <a:gd name="adj" fmla="val 20000"/>
            </a:avLst>
          </a:prstGeom>
          <a:solidFill>
            <a:srgbClr val="C2703D"/>
          </a:solidFill>
          <a:ln w="12700">
            <a:solidFill>
              <a:srgbClr val="C2703D"/>
            </a:solidFill>
            <a:prstDash val="solid"/>
          </a:ln>
        </p:spPr>
      </p:sp>
      <p:sp>
        <p:nvSpPr>
          <p:cNvPr id="21" name="Text 19"/>
          <p:cNvSpPr txBox="1"/>
          <p:nvPr/>
        </p:nvSpPr>
        <p:spPr>
          <a:xfrm>
            <a:off x="1243584" y="5586984"/>
            <a:ext cx="10033711" cy="457200"/>
          </a:xfrm>
          <a:prstGeom prst="rect">
            <a:avLst/>
          </a:prstGeom>
          <a:noFill/>
          <a:ln/>
        </p:spPr>
        <p:txBody>
          <a:bodyPr wrap="square" lIns="0" tIns="0" rIns="0" bIns="0" rtlCol="0" anchor="ctr"/>
          <a:lstStyle/>
          <a:p>
            <a:pPr indent="0" marL="0">
              <a:lnSpc>
                <a:spcPct val="105000"/>
              </a:lnSpc>
              <a:buNone/>
            </a:pPr>
            <a:r>
              <a:rPr lang="en-US" sz="1800" i="1" dirty="0">
                <a:solidFill>
                  <a:srgbClr val="1D4732"/>
                </a:solidFill>
                <a:latin typeface="Georgia" pitchFamily="34" charset="0"/>
                <a:ea typeface="Georgia" pitchFamily="34" charset="-122"/>
                <a:cs typeface="Georgia" pitchFamily="34" charset="-120"/>
              </a:rPr>
              <a:t>3,000 words, one map and one plan sheet  ·  peer review in week ten  ·  submission in week twelve.</a:t>
            </a:r>
            <a:endParaRPr lang="en-US" sz="1800" dirty="0"/>
          </a:p>
        </p:txBody>
      </p:sp>
      <p:sp>
        <p:nvSpPr>
          <p:cNvPr id="22" name="Text 20"/>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3" name="Text 21"/>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43</a:t>
            </a:r>
            <a:endParaRPr lang="en-US" sz="11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4">
    <p:bg>
      <p:bgPr>
        <a:solidFill>
          <a:srgbClr val="1D4732"/>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15600" cy="786384"/>
          </a:xfrm>
          <a:prstGeom prst="rect">
            <a:avLst/>
          </a:prstGeom>
          <a:noFill/>
          <a:ln/>
        </p:spPr>
        <p:txBody>
          <a:bodyPr wrap="square" lIns="0" tIns="0" rIns="0" bIns="0" rtlCol="0" anchor="ctr"/>
          <a:lstStyle/>
          <a:p>
            <a:pPr indent="0" marL="0">
              <a:buNone/>
            </a:pPr>
            <a:r>
              <a:rPr lang="en-US" sz="4000" b="1" dirty="0">
                <a:solidFill>
                  <a:srgbClr val="FFFFFF"/>
                </a:solidFill>
                <a:latin typeface="Georgia" pitchFamily="34" charset="0"/>
                <a:ea typeface="Georgia" pitchFamily="34" charset="-122"/>
                <a:cs typeface="Georgia" pitchFamily="34" charset="-120"/>
              </a:rPr>
              <a:t>Six ideas to carry with you</a:t>
            </a:r>
            <a:endParaRPr lang="en-US" sz="4000" dirty="0"/>
          </a:p>
        </p:txBody>
      </p:sp>
      <p:sp>
        <p:nvSpPr>
          <p:cNvPr id="4" name="Shape 2"/>
          <p:cNvSpPr/>
          <p:nvPr/>
        </p:nvSpPr>
        <p:spPr>
          <a:xfrm>
            <a:off x="640080" y="1664208"/>
            <a:ext cx="201168" cy="201168"/>
          </a:xfrm>
          <a:prstGeom prst="roundRect">
            <a:avLst>
              <a:gd name="adj" fmla="val 22727"/>
            </a:avLst>
          </a:prstGeom>
          <a:solidFill>
            <a:srgbClr val="C2703D"/>
          </a:solidFill>
          <a:ln w="12700">
            <a:solidFill>
              <a:srgbClr val="C2703D"/>
            </a:solidFill>
            <a:prstDash val="solid"/>
          </a:ln>
        </p:spPr>
      </p:sp>
      <p:sp>
        <p:nvSpPr>
          <p:cNvPr id="5" name="Text 3"/>
          <p:cNvSpPr txBox="1"/>
          <p:nvPr/>
        </p:nvSpPr>
        <p:spPr>
          <a:xfrm>
            <a:off x="1143000" y="1554480"/>
            <a:ext cx="10332720" cy="566928"/>
          </a:xfrm>
          <a:prstGeom prst="rect">
            <a:avLst/>
          </a:prstGeom>
          <a:noFill/>
          <a:ln/>
        </p:spPr>
        <p:txBody>
          <a:bodyPr wrap="square" lIns="0" tIns="0" rIns="0" bIns="0" rtlCol="0" anchor="ctr"/>
          <a:lstStyle/>
          <a:p>
            <a:pPr indent="0" marL="0">
              <a:buNone/>
            </a:pPr>
            <a:r>
              <a:rPr lang="en-US" sz="2000" dirty="0">
                <a:solidFill>
                  <a:srgbClr val="FFFFFF"/>
                </a:solidFill>
                <a:latin typeface="Georgia" pitchFamily="34" charset="0"/>
                <a:ea typeface="Georgia" pitchFamily="34" charset="-122"/>
                <a:cs typeface="Georgia" pitchFamily="34" charset="-120"/>
              </a:rPr>
              <a:t>A tourism space is shared. Plan it as a commons, not as a market.</a:t>
            </a:r>
            <a:endParaRPr lang="en-US" sz="2000" dirty="0"/>
          </a:p>
        </p:txBody>
      </p:sp>
      <p:sp>
        <p:nvSpPr>
          <p:cNvPr id="6" name="Shape 4"/>
          <p:cNvSpPr/>
          <p:nvPr/>
        </p:nvSpPr>
        <p:spPr>
          <a:xfrm>
            <a:off x="640080" y="2414016"/>
            <a:ext cx="201168" cy="201168"/>
          </a:xfrm>
          <a:prstGeom prst="roundRect">
            <a:avLst>
              <a:gd name="adj" fmla="val 22727"/>
            </a:avLst>
          </a:prstGeom>
          <a:solidFill>
            <a:srgbClr val="C2703D"/>
          </a:solidFill>
          <a:ln w="12700">
            <a:solidFill>
              <a:srgbClr val="C2703D"/>
            </a:solidFill>
            <a:prstDash val="solid"/>
          </a:ln>
        </p:spPr>
      </p:sp>
      <p:sp>
        <p:nvSpPr>
          <p:cNvPr id="7" name="Text 5"/>
          <p:cNvSpPr txBox="1"/>
          <p:nvPr/>
        </p:nvSpPr>
        <p:spPr>
          <a:xfrm>
            <a:off x="1143000" y="2304288"/>
            <a:ext cx="10332720" cy="566928"/>
          </a:xfrm>
          <a:prstGeom prst="rect">
            <a:avLst/>
          </a:prstGeom>
          <a:noFill/>
          <a:ln/>
        </p:spPr>
        <p:txBody>
          <a:bodyPr wrap="square" lIns="0" tIns="0" rIns="0" bIns="0" rtlCol="0" anchor="ctr"/>
          <a:lstStyle/>
          <a:p>
            <a:pPr indent="0" marL="0">
              <a:buNone/>
            </a:pPr>
            <a:r>
              <a:rPr lang="en-US" sz="2000" dirty="0">
                <a:solidFill>
                  <a:srgbClr val="FFFFFF"/>
                </a:solidFill>
                <a:latin typeface="Georgia" pitchFamily="34" charset="0"/>
                <a:ea typeface="Georgia" pitchFamily="34" charset="-122"/>
                <a:cs typeface="Georgia" pitchFamily="34" charset="-120"/>
              </a:rPr>
              <a:t>Concentration in time and space causes most of what we call overtourism.</a:t>
            </a:r>
            <a:endParaRPr lang="en-US" sz="2000" dirty="0"/>
          </a:p>
        </p:txBody>
      </p:sp>
      <p:sp>
        <p:nvSpPr>
          <p:cNvPr id="8" name="Shape 6"/>
          <p:cNvSpPr/>
          <p:nvPr/>
        </p:nvSpPr>
        <p:spPr>
          <a:xfrm>
            <a:off x="640080" y="3163824"/>
            <a:ext cx="201168" cy="201168"/>
          </a:xfrm>
          <a:prstGeom prst="roundRect">
            <a:avLst>
              <a:gd name="adj" fmla="val 22727"/>
            </a:avLst>
          </a:prstGeom>
          <a:solidFill>
            <a:srgbClr val="C2703D"/>
          </a:solidFill>
          <a:ln w="12700">
            <a:solidFill>
              <a:srgbClr val="C2703D"/>
            </a:solidFill>
            <a:prstDash val="solid"/>
          </a:ln>
        </p:spPr>
      </p:sp>
      <p:sp>
        <p:nvSpPr>
          <p:cNvPr id="9" name="Text 7"/>
          <p:cNvSpPr txBox="1"/>
          <p:nvPr/>
        </p:nvSpPr>
        <p:spPr>
          <a:xfrm>
            <a:off x="1143000" y="3054096"/>
            <a:ext cx="10332720" cy="566928"/>
          </a:xfrm>
          <a:prstGeom prst="rect">
            <a:avLst/>
          </a:prstGeom>
          <a:noFill/>
          <a:ln/>
        </p:spPr>
        <p:txBody>
          <a:bodyPr wrap="square" lIns="0" tIns="0" rIns="0" bIns="0" rtlCol="0" anchor="ctr"/>
          <a:lstStyle/>
          <a:p>
            <a:pPr indent="0" marL="0">
              <a:buNone/>
            </a:pPr>
            <a:r>
              <a:rPr lang="en-US" sz="2000" dirty="0">
                <a:solidFill>
                  <a:srgbClr val="FFFFFF"/>
                </a:solidFill>
                <a:latin typeface="Georgia" pitchFamily="34" charset="0"/>
                <a:ea typeface="Georgia" pitchFamily="34" charset="-122"/>
                <a:cs typeface="Georgia" pitchFamily="34" charset="-120"/>
              </a:rPr>
              <a:t>Capacity is a judgement, and it has to be written down and owned.</a:t>
            </a:r>
            <a:endParaRPr lang="en-US" sz="2000" dirty="0"/>
          </a:p>
        </p:txBody>
      </p:sp>
      <p:sp>
        <p:nvSpPr>
          <p:cNvPr id="10" name="Shape 8"/>
          <p:cNvSpPr/>
          <p:nvPr/>
        </p:nvSpPr>
        <p:spPr>
          <a:xfrm>
            <a:off x="640080" y="3913632"/>
            <a:ext cx="201168" cy="201168"/>
          </a:xfrm>
          <a:prstGeom prst="roundRect">
            <a:avLst>
              <a:gd name="adj" fmla="val 22727"/>
            </a:avLst>
          </a:prstGeom>
          <a:solidFill>
            <a:srgbClr val="C2703D"/>
          </a:solidFill>
          <a:ln w="12700">
            <a:solidFill>
              <a:srgbClr val="C2703D"/>
            </a:solidFill>
            <a:prstDash val="solid"/>
          </a:ln>
        </p:spPr>
      </p:sp>
      <p:sp>
        <p:nvSpPr>
          <p:cNvPr id="11" name="Text 9"/>
          <p:cNvSpPr txBox="1"/>
          <p:nvPr/>
        </p:nvSpPr>
        <p:spPr>
          <a:xfrm>
            <a:off x="1143000" y="3803904"/>
            <a:ext cx="10332720" cy="566928"/>
          </a:xfrm>
          <a:prstGeom prst="rect">
            <a:avLst/>
          </a:prstGeom>
          <a:noFill/>
          <a:ln/>
        </p:spPr>
        <p:txBody>
          <a:bodyPr wrap="square" lIns="0" tIns="0" rIns="0" bIns="0" rtlCol="0" anchor="ctr"/>
          <a:lstStyle/>
          <a:p>
            <a:pPr indent="0" marL="0">
              <a:buNone/>
            </a:pPr>
            <a:r>
              <a:rPr lang="en-US" sz="2000" dirty="0">
                <a:solidFill>
                  <a:srgbClr val="FFFFFF"/>
                </a:solidFill>
                <a:latin typeface="Georgia" pitchFamily="34" charset="0"/>
                <a:ea typeface="Georgia" pitchFamily="34" charset="-122"/>
                <a:cs typeface="Georgia" pitchFamily="34" charset="-120"/>
              </a:rPr>
              <a:t>Choose few indicators, measure them honestly, and publish them.</a:t>
            </a:r>
            <a:endParaRPr lang="en-US" sz="2000" dirty="0"/>
          </a:p>
        </p:txBody>
      </p:sp>
      <p:sp>
        <p:nvSpPr>
          <p:cNvPr id="12" name="Shape 10"/>
          <p:cNvSpPr/>
          <p:nvPr/>
        </p:nvSpPr>
        <p:spPr>
          <a:xfrm>
            <a:off x="640080" y="4663440"/>
            <a:ext cx="201168" cy="201168"/>
          </a:xfrm>
          <a:prstGeom prst="roundRect">
            <a:avLst>
              <a:gd name="adj" fmla="val 22727"/>
            </a:avLst>
          </a:prstGeom>
          <a:solidFill>
            <a:srgbClr val="C2703D"/>
          </a:solidFill>
          <a:ln w="12700">
            <a:solidFill>
              <a:srgbClr val="C2703D"/>
            </a:solidFill>
            <a:prstDash val="solid"/>
          </a:ln>
        </p:spPr>
      </p:sp>
      <p:sp>
        <p:nvSpPr>
          <p:cNvPr id="13" name="Text 11"/>
          <p:cNvSpPr txBox="1"/>
          <p:nvPr/>
        </p:nvSpPr>
        <p:spPr>
          <a:xfrm>
            <a:off x="1143000" y="4553712"/>
            <a:ext cx="10332720" cy="566928"/>
          </a:xfrm>
          <a:prstGeom prst="rect">
            <a:avLst/>
          </a:prstGeom>
          <a:noFill/>
          <a:ln/>
        </p:spPr>
        <p:txBody>
          <a:bodyPr wrap="square" lIns="0" tIns="0" rIns="0" bIns="0" rtlCol="0" anchor="ctr"/>
          <a:lstStyle/>
          <a:p>
            <a:pPr indent="0" marL="0">
              <a:buNone/>
            </a:pPr>
            <a:r>
              <a:rPr lang="en-US" sz="2000" dirty="0">
                <a:solidFill>
                  <a:srgbClr val="FFFFFF"/>
                </a:solidFill>
                <a:latin typeface="Georgia" pitchFamily="34" charset="0"/>
                <a:ea typeface="Georgia" pitchFamily="34" charset="-122"/>
                <a:cs typeface="Georgia" pitchFamily="34" charset="-120"/>
              </a:rPr>
              <a:t>Instruments work in combination: spatial, regulatory and economic.</a:t>
            </a:r>
            <a:endParaRPr lang="en-US" sz="2000" dirty="0"/>
          </a:p>
        </p:txBody>
      </p:sp>
      <p:sp>
        <p:nvSpPr>
          <p:cNvPr id="14" name="Shape 12"/>
          <p:cNvSpPr/>
          <p:nvPr/>
        </p:nvSpPr>
        <p:spPr>
          <a:xfrm>
            <a:off x="640080" y="5413248"/>
            <a:ext cx="201168" cy="201168"/>
          </a:xfrm>
          <a:prstGeom prst="roundRect">
            <a:avLst>
              <a:gd name="adj" fmla="val 22727"/>
            </a:avLst>
          </a:prstGeom>
          <a:solidFill>
            <a:srgbClr val="C2703D"/>
          </a:solidFill>
          <a:ln w="12700">
            <a:solidFill>
              <a:srgbClr val="C2703D"/>
            </a:solidFill>
            <a:prstDash val="solid"/>
          </a:ln>
        </p:spPr>
      </p:sp>
      <p:sp>
        <p:nvSpPr>
          <p:cNvPr id="15" name="Text 13"/>
          <p:cNvSpPr txBox="1"/>
          <p:nvPr/>
        </p:nvSpPr>
        <p:spPr>
          <a:xfrm>
            <a:off x="1143000" y="5303520"/>
            <a:ext cx="10332720" cy="566928"/>
          </a:xfrm>
          <a:prstGeom prst="rect">
            <a:avLst/>
          </a:prstGeom>
          <a:noFill/>
          <a:ln/>
        </p:spPr>
        <p:txBody>
          <a:bodyPr wrap="square" lIns="0" tIns="0" rIns="0" bIns="0" rtlCol="0" anchor="ctr"/>
          <a:lstStyle/>
          <a:p>
            <a:pPr indent="0" marL="0">
              <a:buNone/>
            </a:pPr>
            <a:r>
              <a:rPr lang="en-US" sz="2000" dirty="0">
                <a:solidFill>
                  <a:srgbClr val="FFFFFF"/>
                </a:solidFill>
                <a:latin typeface="Georgia" pitchFamily="34" charset="0"/>
                <a:ea typeface="Georgia" pitchFamily="34" charset="-122"/>
                <a:cs typeface="Georgia" pitchFamily="34" charset="-120"/>
              </a:rPr>
              <a:t>A plan nobody owns, funds or monitors will not survive one season.</a:t>
            </a:r>
            <a:endParaRPr lang="en-US" sz="2000" dirty="0"/>
          </a:p>
        </p:txBody>
      </p:sp>
      <p:sp>
        <p:nvSpPr>
          <p:cNvPr id="16" name="Text 14"/>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EFD3BC"/>
                </a:solidFill>
                <a:latin typeface="Georgia" pitchFamily="34" charset="0"/>
                <a:ea typeface="Georgia" pitchFamily="34" charset="-122"/>
                <a:cs typeface="Georgia" pitchFamily="34" charset="-120"/>
              </a:rPr>
              <a:t>44</a:t>
            </a:r>
            <a:endParaRPr lang="en-US" sz="11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5">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640080" y="621792"/>
            <a:ext cx="219456" cy="219456"/>
          </a:xfrm>
          <a:prstGeom prst="roundRect">
            <a:avLst>
              <a:gd name="adj" fmla="val 20833"/>
            </a:avLst>
          </a:prstGeom>
          <a:solidFill>
            <a:srgbClr val="C2703D"/>
          </a:solidFill>
          <a:ln w="12700">
            <a:solidFill>
              <a:srgbClr val="C2703D"/>
            </a:solidFill>
            <a:prstDash val="solid"/>
          </a:ln>
        </p:spPr>
      </p:sp>
      <p:sp>
        <p:nvSpPr>
          <p:cNvPr id="3" name="Text 1"/>
          <p:cNvSpPr txBox="1"/>
          <p:nvPr/>
        </p:nvSpPr>
        <p:spPr>
          <a:xfrm>
            <a:off x="1024128" y="329184"/>
            <a:ext cx="10527487" cy="786384"/>
          </a:xfrm>
          <a:prstGeom prst="rect">
            <a:avLst/>
          </a:prstGeom>
          <a:noFill/>
          <a:ln/>
        </p:spPr>
        <p:txBody>
          <a:bodyPr wrap="square" lIns="0" tIns="0" rIns="0" bIns="0" rtlCol="0" anchor="ctr"/>
          <a:lstStyle/>
          <a:p>
            <a:pPr algn="l" indent="0" marL="0">
              <a:buNone/>
            </a:pPr>
            <a:r>
              <a:rPr lang="en-US" sz="4000" b="1" dirty="0">
                <a:solidFill>
                  <a:srgbClr val="1D4732"/>
                </a:solidFill>
                <a:latin typeface="Georgia" pitchFamily="34" charset="0"/>
                <a:ea typeface="Georgia" pitchFamily="34" charset="-122"/>
                <a:cs typeface="Georgia" pitchFamily="34" charset="-120"/>
              </a:rPr>
              <a:t>Reading and resources</a:t>
            </a:r>
            <a:endParaRPr lang="en-US" sz="4000" dirty="0"/>
          </a:p>
        </p:txBody>
      </p:sp>
      <p:sp>
        <p:nvSpPr>
          <p:cNvPr id="4" name="Shape 2"/>
          <p:cNvSpPr/>
          <p:nvPr/>
        </p:nvSpPr>
        <p:spPr>
          <a:xfrm>
            <a:off x="640080" y="1554480"/>
            <a:ext cx="5303520" cy="2103120"/>
          </a:xfrm>
          <a:prstGeom prst="roundRect">
            <a:avLst>
              <a:gd name="adj" fmla="val 4348"/>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5" name="Text 3"/>
          <p:cNvSpPr txBox="1"/>
          <p:nvPr/>
        </p:nvSpPr>
        <p:spPr>
          <a:xfrm>
            <a:off x="896112" y="1737360"/>
            <a:ext cx="4791456" cy="365760"/>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Butler, R. W. (1980)</a:t>
            </a:r>
            <a:endParaRPr lang="en-US" sz="2000" dirty="0"/>
          </a:p>
        </p:txBody>
      </p:sp>
      <p:sp>
        <p:nvSpPr>
          <p:cNvPr id="6" name="Text 4"/>
          <p:cNvSpPr txBox="1"/>
          <p:nvPr/>
        </p:nvSpPr>
        <p:spPr>
          <a:xfrm>
            <a:off x="896112" y="2157984"/>
            <a:ext cx="4791456" cy="1024128"/>
          </a:xfrm>
          <a:prstGeom prst="rect">
            <a:avLst/>
          </a:prstGeom>
          <a:noFill/>
          <a:ln/>
        </p:spPr>
        <p:txBody>
          <a:bodyPr wrap="square" lIns="0" tIns="0" rIns="0" bIns="0" rtlCol="0" anchor="t"/>
          <a:lstStyle/>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The concept of a tourist area cycle of evolution. Canadian Geographer, 24(1).</a:t>
            </a:r>
            <a:endParaRPr lang="en-US" sz="2000" dirty="0"/>
          </a:p>
        </p:txBody>
      </p:sp>
      <p:sp>
        <p:nvSpPr>
          <p:cNvPr id="7" name="Text 5"/>
          <p:cNvSpPr txBox="1"/>
          <p:nvPr/>
        </p:nvSpPr>
        <p:spPr>
          <a:xfrm>
            <a:off x="896112" y="3236976"/>
            <a:ext cx="4791456" cy="292608"/>
          </a:xfrm>
          <a:prstGeom prst="rect">
            <a:avLst/>
          </a:prstGeom>
          <a:noFill/>
          <a:ln/>
        </p:spPr>
        <p:txBody>
          <a:bodyPr wrap="square" lIns="0" tIns="0" rIns="0" bIns="0" rtlCol="0" anchor="ctr"/>
          <a:lstStyle/>
          <a:p>
            <a:pPr indent="0" marL="0">
              <a:buNone/>
            </a:pPr>
            <a:r>
              <a:rPr lang="en-US" sz="1300" dirty="0">
                <a:solidFill>
                  <a:srgbClr val="6C7B70"/>
                </a:solidFill>
                <a:latin typeface="Georgia" pitchFamily="34" charset="0"/>
                <a:ea typeface="Georgia" pitchFamily="34" charset="-122"/>
                <a:cs typeface="Georgia" pitchFamily="34" charset="-120"/>
              </a:rPr>
              <a:t>The origin of the life cycle model</a:t>
            </a:r>
            <a:endParaRPr lang="en-US" sz="1300" dirty="0"/>
          </a:p>
        </p:txBody>
      </p:sp>
      <p:sp>
        <p:nvSpPr>
          <p:cNvPr id="8" name="Shape 6"/>
          <p:cNvSpPr/>
          <p:nvPr/>
        </p:nvSpPr>
        <p:spPr>
          <a:xfrm>
            <a:off x="6245352" y="1554480"/>
            <a:ext cx="5303520" cy="2103120"/>
          </a:xfrm>
          <a:prstGeom prst="roundRect">
            <a:avLst>
              <a:gd name="adj" fmla="val 4348"/>
            </a:avLst>
          </a:prstGeom>
          <a:solidFill>
            <a:srgbClr val="FAF2E8"/>
          </a:solidFill>
          <a:ln w="12700">
            <a:solidFill>
              <a:srgbClr val="FAF2E8"/>
            </a:solidFill>
            <a:prstDash val="solid"/>
          </a:ln>
          <a:effectLst>
            <a:outerShdw sx="100000" sy="100000" kx="0" ky="0" algn="bl" rotWithShape="0" blurRad="177800" dist="25400" dir="5400000">
              <a:srgbClr val="0B2426">
                <a:alpha val="10000"/>
              </a:srgbClr>
            </a:outerShdw>
          </a:effectLst>
        </p:spPr>
      </p:sp>
      <p:sp>
        <p:nvSpPr>
          <p:cNvPr id="9" name="Text 7"/>
          <p:cNvSpPr txBox="1"/>
          <p:nvPr/>
        </p:nvSpPr>
        <p:spPr>
          <a:xfrm>
            <a:off x="6501384" y="1737360"/>
            <a:ext cx="4791456" cy="365760"/>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Inskeep, E. (1991)</a:t>
            </a:r>
            <a:endParaRPr lang="en-US" sz="2000" dirty="0"/>
          </a:p>
        </p:txBody>
      </p:sp>
      <p:sp>
        <p:nvSpPr>
          <p:cNvPr id="10" name="Text 8"/>
          <p:cNvSpPr txBox="1"/>
          <p:nvPr/>
        </p:nvSpPr>
        <p:spPr>
          <a:xfrm>
            <a:off x="6501384" y="2157984"/>
            <a:ext cx="4791456" cy="1024128"/>
          </a:xfrm>
          <a:prstGeom prst="rect">
            <a:avLst/>
          </a:prstGeom>
          <a:noFill/>
          <a:ln/>
        </p:spPr>
        <p:txBody>
          <a:bodyPr wrap="square" lIns="0" tIns="0" rIns="0" bIns="0" rtlCol="0" anchor="t"/>
          <a:lstStyle/>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Tourism Planning: An Integrated and Sustainable Development Approach.</a:t>
            </a:r>
            <a:endParaRPr lang="en-US" sz="2000" dirty="0"/>
          </a:p>
        </p:txBody>
      </p:sp>
      <p:sp>
        <p:nvSpPr>
          <p:cNvPr id="11" name="Text 9"/>
          <p:cNvSpPr txBox="1"/>
          <p:nvPr/>
        </p:nvSpPr>
        <p:spPr>
          <a:xfrm>
            <a:off x="6501384" y="3236976"/>
            <a:ext cx="4791456" cy="292608"/>
          </a:xfrm>
          <a:prstGeom prst="rect">
            <a:avLst/>
          </a:prstGeom>
          <a:noFill/>
          <a:ln/>
        </p:spPr>
        <p:txBody>
          <a:bodyPr wrap="square" lIns="0" tIns="0" rIns="0" bIns="0" rtlCol="0" anchor="ctr"/>
          <a:lstStyle/>
          <a:p>
            <a:pPr indent="0" marL="0">
              <a:buNone/>
            </a:pPr>
            <a:r>
              <a:rPr lang="en-US" sz="1300" dirty="0">
                <a:solidFill>
                  <a:srgbClr val="6C7B70"/>
                </a:solidFill>
                <a:latin typeface="Georgia" pitchFamily="34" charset="0"/>
                <a:ea typeface="Georgia" pitchFamily="34" charset="-122"/>
                <a:cs typeface="Georgia" pitchFamily="34" charset="-120"/>
              </a:rPr>
              <a:t>Still the standard reference on process</a:t>
            </a:r>
            <a:endParaRPr lang="en-US" sz="1300" dirty="0"/>
          </a:p>
        </p:txBody>
      </p:sp>
      <p:sp>
        <p:nvSpPr>
          <p:cNvPr id="12" name="Shape 10"/>
          <p:cNvSpPr/>
          <p:nvPr/>
        </p:nvSpPr>
        <p:spPr>
          <a:xfrm>
            <a:off x="640080" y="3794760"/>
            <a:ext cx="5303520" cy="2103120"/>
          </a:xfrm>
          <a:prstGeom prst="roundRect">
            <a:avLst>
              <a:gd name="adj" fmla="val 4348"/>
            </a:avLst>
          </a:prstGeom>
          <a:solidFill>
            <a:srgbClr val="FAF2E8"/>
          </a:solidFill>
          <a:ln w="12700">
            <a:solidFill>
              <a:srgbClr val="FAF2E8"/>
            </a:solidFill>
            <a:prstDash val="solid"/>
          </a:ln>
          <a:effectLst>
            <a:outerShdw sx="100000" sy="100000" kx="0" ky="0" algn="bl" rotWithShape="0" blurRad="177800" dist="25400" dir="5400000">
              <a:srgbClr val="0B2426">
                <a:alpha val="10000"/>
              </a:srgbClr>
            </a:outerShdw>
          </a:effectLst>
        </p:spPr>
      </p:sp>
      <p:sp>
        <p:nvSpPr>
          <p:cNvPr id="13" name="Text 11"/>
          <p:cNvSpPr txBox="1"/>
          <p:nvPr/>
        </p:nvSpPr>
        <p:spPr>
          <a:xfrm>
            <a:off x="896112" y="3977640"/>
            <a:ext cx="4791456" cy="365760"/>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UN Tourism</a:t>
            </a:r>
            <a:endParaRPr lang="en-US" sz="2000" dirty="0"/>
          </a:p>
        </p:txBody>
      </p:sp>
      <p:sp>
        <p:nvSpPr>
          <p:cNvPr id="14" name="Text 12"/>
          <p:cNvSpPr txBox="1"/>
          <p:nvPr/>
        </p:nvSpPr>
        <p:spPr>
          <a:xfrm>
            <a:off x="896112" y="4398264"/>
            <a:ext cx="4791456" cy="1024128"/>
          </a:xfrm>
          <a:prstGeom prst="rect">
            <a:avLst/>
          </a:prstGeom>
          <a:noFill/>
          <a:ln/>
        </p:spPr>
        <p:txBody>
          <a:bodyPr wrap="square" lIns="0" tIns="0" rIns="0" bIns="0" rtlCol="0" anchor="t"/>
          <a:lstStyle/>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Sustainable development and the Glasgow Declaration resources.</a:t>
            </a:r>
            <a:endParaRPr lang="en-US" sz="2000" dirty="0"/>
          </a:p>
        </p:txBody>
      </p:sp>
      <p:sp>
        <p:nvSpPr>
          <p:cNvPr id="15" name="Text 13"/>
          <p:cNvSpPr txBox="1"/>
          <p:nvPr/>
        </p:nvSpPr>
        <p:spPr>
          <a:xfrm>
            <a:off x="896112" y="5477256"/>
            <a:ext cx="4791456" cy="292608"/>
          </a:xfrm>
          <a:prstGeom prst="rect">
            <a:avLst/>
          </a:prstGeom>
          <a:noFill/>
          <a:ln/>
        </p:spPr>
        <p:txBody>
          <a:bodyPr wrap="square" lIns="0" tIns="0" rIns="0" bIns="0" rtlCol="0" anchor="ctr"/>
          <a:lstStyle/>
          <a:p>
            <a:pPr indent="0" marL="0">
              <a:buNone/>
            </a:pPr>
            <a:r>
              <a:rPr lang="en-US" sz="1300" dirty="0">
                <a:solidFill>
                  <a:srgbClr val="6C7B70"/>
                </a:solidFill>
                <a:latin typeface="Georgia" pitchFamily="34" charset="0"/>
                <a:ea typeface="Georgia" pitchFamily="34" charset="-122"/>
                <a:cs typeface="Georgia" pitchFamily="34" charset="-120"/>
              </a:rPr>
              <a:t>untourism.int</a:t>
            </a:r>
            <a:endParaRPr lang="en-US" sz="1300" dirty="0"/>
          </a:p>
        </p:txBody>
      </p:sp>
      <p:sp>
        <p:nvSpPr>
          <p:cNvPr id="16" name="Shape 14"/>
          <p:cNvSpPr/>
          <p:nvPr/>
        </p:nvSpPr>
        <p:spPr>
          <a:xfrm>
            <a:off x="6245352" y="3794760"/>
            <a:ext cx="5303520" cy="2103120"/>
          </a:xfrm>
          <a:prstGeom prst="roundRect">
            <a:avLst>
              <a:gd name="adj" fmla="val 4348"/>
            </a:avLst>
          </a:prstGeom>
          <a:solidFill>
            <a:srgbClr val="EDF3EE"/>
          </a:solidFill>
          <a:ln w="12700">
            <a:solidFill>
              <a:srgbClr val="EDF3EE"/>
            </a:solidFill>
            <a:prstDash val="solid"/>
          </a:ln>
          <a:effectLst>
            <a:outerShdw sx="100000" sy="100000" kx="0" ky="0" algn="bl" rotWithShape="0" blurRad="177800" dist="25400" dir="5400000">
              <a:srgbClr val="0B2426">
                <a:alpha val="10000"/>
              </a:srgbClr>
            </a:outerShdw>
          </a:effectLst>
        </p:spPr>
      </p:sp>
      <p:sp>
        <p:nvSpPr>
          <p:cNvPr id="17" name="Text 15"/>
          <p:cNvSpPr txBox="1"/>
          <p:nvPr/>
        </p:nvSpPr>
        <p:spPr>
          <a:xfrm>
            <a:off x="6501384" y="3977640"/>
            <a:ext cx="4791456" cy="365760"/>
          </a:xfrm>
          <a:prstGeom prst="rect">
            <a:avLst/>
          </a:prstGeom>
          <a:noFill/>
          <a:ln/>
        </p:spPr>
        <p:txBody>
          <a:bodyPr wrap="square" lIns="0" tIns="0" rIns="0" bIns="0" rtlCol="0" anchor="t"/>
          <a:lstStyle/>
          <a:p>
            <a:pPr indent="0" marL="0">
              <a:buNone/>
            </a:pPr>
            <a:r>
              <a:rPr lang="en-US" sz="2000" b="1" dirty="0">
                <a:solidFill>
                  <a:srgbClr val="1D4732"/>
                </a:solidFill>
                <a:latin typeface="Georgia" pitchFamily="34" charset="0"/>
                <a:ea typeface="Georgia" pitchFamily="34" charset="-122"/>
                <a:cs typeface="Georgia" pitchFamily="34" charset="-120"/>
              </a:rPr>
              <a:t>GSTC and Green Destinations</a:t>
            </a:r>
            <a:endParaRPr lang="en-US" sz="2000" dirty="0"/>
          </a:p>
        </p:txBody>
      </p:sp>
      <p:sp>
        <p:nvSpPr>
          <p:cNvPr id="18" name="Text 16"/>
          <p:cNvSpPr txBox="1"/>
          <p:nvPr/>
        </p:nvSpPr>
        <p:spPr>
          <a:xfrm>
            <a:off x="6501384" y="4398264"/>
            <a:ext cx="4791456" cy="1024128"/>
          </a:xfrm>
          <a:prstGeom prst="rect">
            <a:avLst/>
          </a:prstGeom>
          <a:noFill/>
          <a:ln/>
        </p:spPr>
        <p:txBody>
          <a:bodyPr wrap="square" lIns="0" tIns="0" rIns="0" bIns="0" rtlCol="0" anchor="t"/>
          <a:lstStyle/>
          <a:p>
            <a:pPr indent="0" marL="0">
              <a:lnSpc>
                <a:spcPct val="105000"/>
              </a:lnSpc>
              <a:buNone/>
            </a:pPr>
            <a:r>
              <a:rPr lang="en-US" sz="2000" dirty="0">
                <a:solidFill>
                  <a:srgbClr val="23302A"/>
                </a:solidFill>
                <a:latin typeface="Georgia" pitchFamily="34" charset="0"/>
                <a:ea typeface="Georgia" pitchFamily="34" charset="-122"/>
                <a:cs typeface="Georgia" pitchFamily="34" charset="-120"/>
              </a:rPr>
              <a:t>Destination Criteria, and the Slovenia Green national scheme.</a:t>
            </a:r>
            <a:endParaRPr lang="en-US" sz="2000" dirty="0"/>
          </a:p>
        </p:txBody>
      </p:sp>
      <p:sp>
        <p:nvSpPr>
          <p:cNvPr id="19" name="Text 17"/>
          <p:cNvSpPr txBox="1"/>
          <p:nvPr/>
        </p:nvSpPr>
        <p:spPr>
          <a:xfrm>
            <a:off x="6501384" y="5477256"/>
            <a:ext cx="4791456" cy="292608"/>
          </a:xfrm>
          <a:prstGeom prst="rect">
            <a:avLst/>
          </a:prstGeom>
          <a:noFill/>
          <a:ln/>
        </p:spPr>
        <p:txBody>
          <a:bodyPr wrap="square" lIns="0" tIns="0" rIns="0" bIns="0" rtlCol="0" anchor="ctr"/>
          <a:lstStyle/>
          <a:p>
            <a:pPr indent="0" marL="0">
              <a:buNone/>
            </a:pPr>
            <a:r>
              <a:rPr lang="en-US" sz="1300" dirty="0">
                <a:solidFill>
                  <a:srgbClr val="6C7B70"/>
                </a:solidFill>
                <a:latin typeface="Georgia" pitchFamily="34" charset="0"/>
                <a:ea typeface="Georgia" pitchFamily="34" charset="-122"/>
                <a:cs typeface="Georgia" pitchFamily="34" charset="-120"/>
              </a:rPr>
              <a:t>gstc.org  ·  greendestinations.org  ·  slovenia-green.si</a:t>
            </a:r>
            <a:endParaRPr lang="en-US" sz="1300" dirty="0"/>
          </a:p>
        </p:txBody>
      </p:sp>
      <p:sp>
        <p:nvSpPr>
          <p:cNvPr id="20" name="Text 18"/>
          <p:cNvSpPr txBox="1"/>
          <p:nvPr/>
        </p:nvSpPr>
        <p:spPr>
          <a:xfrm>
            <a:off x="640080" y="6327648"/>
            <a:ext cx="7863840" cy="292608"/>
          </a:xfrm>
          <a:prstGeom prst="rect">
            <a:avLst/>
          </a:prstGeom>
          <a:noFill/>
          <a:ln/>
        </p:spPr>
        <p:txBody>
          <a:bodyPr wrap="square" lIns="0" tIns="0" rIns="0" bIns="0" rtlCol="0" anchor="ctr"/>
          <a:lstStyle/>
          <a:p>
            <a:pPr algn="l" indent="0" marL="0">
              <a:buNone/>
            </a:pPr>
            <a:r>
              <a:rPr lang="en-US" sz="1100" dirty="0">
                <a:solidFill>
                  <a:srgbClr val="6C7B70"/>
                </a:solidFill>
                <a:latin typeface="Georgia" pitchFamily="34" charset="0"/>
                <a:ea typeface="Georgia" pitchFamily="34" charset="-122"/>
                <a:cs typeface="Georgia" pitchFamily="34" charset="-120"/>
              </a:rPr>
              <a:t>Planning and Management of Sustainable Tourism Spaces  ·  BTTBM</a:t>
            </a:r>
            <a:endParaRPr lang="en-US" sz="1100" dirty="0"/>
          </a:p>
        </p:txBody>
      </p:sp>
      <p:sp>
        <p:nvSpPr>
          <p:cNvPr id="21" name="Text 19"/>
          <p:cNvSpPr txBox="1"/>
          <p:nvPr/>
        </p:nvSpPr>
        <p:spPr>
          <a:xfrm>
            <a:off x="10454335" y="6327648"/>
            <a:ext cx="1097280" cy="292608"/>
          </a:xfrm>
          <a:prstGeom prst="rect">
            <a:avLst/>
          </a:prstGeom>
          <a:noFill/>
          <a:ln/>
        </p:spPr>
        <p:txBody>
          <a:bodyPr wrap="square" lIns="0" tIns="0" rIns="0" bIns="0" rtlCol="0" anchor="ctr"/>
          <a:lstStyle/>
          <a:p>
            <a:pPr algn="r" indent="0" marL="0">
              <a:buNone/>
            </a:pPr>
            <a:r>
              <a:rPr lang="en-US" sz="1100" dirty="0">
                <a:solidFill>
                  <a:srgbClr val="6C7B70"/>
                </a:solidFill>
                <a:latin typeface="Georgia" pitchFamily="34" charset="0"/>
                <a:ea typeface="Georgia" pitchFamily="34" charset="-122"/>
                <a:cs typeface="Georgia" pitchFamily="34" charset="-120"/>
              </a:rPr>
              <a:t>45</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45</Slides>
  <Notes>45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45</vt:i4>
      </vt:variant>
    </vt:vector>
  </HeadingPairs>
  <TitlesOfParts>
    <vt:vector size="48"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vector>
  </TitlesOfParts>
  <Company>BTTBM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and Management of Sustainable Tourism Spaces — BTTBM (6 ECTS)</dc:title>
  <dc:subject>Planning, developing and governing tourism destinations responsibly</dc:subject>
  <dc:creator>Module professor</dc:creator>
  <cp:lastModifiedBy>Module professor</cp:lastModifiedBy>
  <cp:revision>1</cp:revision>
  <dcterms:created xsi:type="dcterms:W3CDTF">2026-09-15T07:06:30Z</dcterms:created>
  <dcterms:modified xsi:type="dcterms:W3CDTF">2026-09-15T07:06:30Z</dcterms:modified>
</cp:coreProperties>
</file>