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charts/chart1.xml" ContentType="application/vnd.openxmlformats-officedocument.drawingml.chart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charts/chart2.xml" ContentType="application/vnd.openxmlformats-officedocument.drawingml.chart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charts/chart3.xml" ContentType="application/vnd.openxmlformats-officedocument.drawingml.chart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charts/chart4.xml" ContentType="application/vnd.openxmlformats-officedocument.drawingml.chart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charts/chart5.xml" ContentType="application/vnd.openxmlformats-officedocument.drawingml.chart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charts/chart6.xml" ContentType="application/vnd.openxmlformats-officedocument.drawingml.chart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charts/chart7.xml" ContentType="application/vnd.openxmlformats-officedocument.drawingml.chart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charts/chart8.xml" ContentType="application/vnd.openxmlformats-officedocument.drawingml.chart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charts/chart9.xml" ContentType="application/vnd.openxmlformats-officedocument.drawingml.chart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Cost per vehicle / month</c:v>
                </c:pt>
              </c:strCache>
            </c:strRef>
          </c:tx>
          <c:spPr>
            <a:solidFill>
              <a:srgbClr val="BCE66A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  <c:multiLvlStrCache>
                <c:ptCount val="4"/>
                <c:lvl>
                  <c:pt idx="0">
                    <c:v>Idle time</c:v>
                  </c:pt>
                  <c:pt idx="1">
                    <c:v>Battery capex</c:v>
                  </c:pt>
                  <c:pt idx="2">
                    <c:v>Maintenance</c:v>
                  </c:pt>
                  <c:pt idx="3">
                    <c:v>Energy loss</c:v>
                  </c:pt>
                </c:lvl>
              </c:multiLvlStrCache>
            </c:multiLvl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210</c:v>
                </c:pt>
                <c:pt idx="1">
                  <c:v>145</c:v>
                </c:pt>
                <c:pt idx="2">
                  <c:v>80</c:v>
                </c:pt>
                <c:pt idx="3">
                  <c:v>35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pto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250"/>
          <c:min val="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MRR mix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17A2A4"/>
              </a:solidFill>
              <a:effectLst/>
            </c:spPr>
          </c:dPt>
          <c:dPt>
            <c:idx val="1"/>
            <c:bubble3D val="0"/>
            <c:spPr>
              <a:solidFill>
                <a:srgbClr val="6DBE45"/>
              </a:solidFill>
              <a:effectLst/>
            </c:spPr>
          </c:dPt>
          <c:dPt>
            <c:idx val="2"/>
            <c:bubble3D val="0"/>
            <c:spPr>
              <a:solidFill>
                <a:srgbClr val="E7B75F"/>
              </a:solidFill>
              <a:effectLst/>
            </c:spPr>
          </c:dPt>
          <c:dPt>
            <c:idx val="3"/>
            <c:bubble3D val="0"/>
            <c:spPr>
              <a:solidFill>
                <a:srgbClr val="4E7FB9"/>
              </a:solidFill>
              <a:effectLst/>
            </c:spPr>
          </c:dPt>
          <c:dLbls>
            <c:dLbl>
              <c:idx val="0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Platform fees</c:v>
                </c:pt>
                <c:pt idx="1">
                  <c:v>Battery subscription</c:v>
                </c:pt>
                <c:pt idx="2">
                  <c:v>Swap margin</c:v>
                </c:pt>
                <c:pt idx="3">
                  <c:v>SLA</c:v>
                </c:pt>
              </c:strCache>
            </c:strRef>
          </c:cat>
          <c:val>
            <c:numRef>
              <c:f>Sheet1!$B$2:$B$5</c:f>
              <c:numCache>
                <c:ptCount val="4"/>
                <c:pt idx="0">
                  <c:v>46</c:v>
                </c:pt>
                <c:pt idx="1">
                  <c:v>31</c:v>
                </c:pt>
                <c:pt idx="2">
                  <c:v>17</c:v>
                </c:pt>
                <c:pt idx="3">
                  <c:v>6</c:v>
                </c:pt>
              </c:numCache>
            </c:numRef>
          </c:val>
        </c:ser>
        <c:firstSliceAng val="0"/>
        <c:holeSize val="55"/>
      </c:doughnutChart>
      <c:spPr>
        <a:noFill/>
        <a:ln>
          <a:noFill/>
        </a:ln>
        <a:effectLst/>
      </c:spPr>
    </c:plotArea>
    <c:legend>
      <c:legendPos val="r"/>
      <c:overlay val="0"/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Market size</c:v>
                </c:pt>
              </c:strCache>
            </c:strRef>
          </c:tx>
          <c:spPr>
            <a:solidFill>
              <a:srgbClr val="17A2A4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TAM
Urban EU light EV fleets</c:v>
                  </c:pt>
                  <c:pt idx="1">
                    <c:v>SAM
DACH delivery fleets</c:v>
                  </c:pt>
                  <c:pt idx="2">
                    <c:v>SOM
3-year obtainable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9200</c:v>
                </c:pt>
                <c:pt idx="1">
                  <c:v>780</c:v>
                </c:pt>
                <c:pt idx="2">
                  <c:v>42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in val="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lin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MRR (€k)</c:v>
                </c:pt>
              </c:strCache>
            </c:strRef>
          </c:tx>
          <c:spPr>
            <a:solidFill>
              <a:srgbClr val="17A2A4"/>
            </a:solidFill>
            <a:ln w="25400" cap="flat">
              <a:solidFill>
                <a:srgbClr val="17A2A4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6"/>
            <c:spPr>
              <a:solidFill>
                <a:srgbClr val="17A2A4"/>
              </a:solidFill>
              <a:ln w="9525" cap="flat">
                <a:solidFill>
                  <a:srgbClr val="17A2A4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Sheet1!$A$2:$A$12</c:f>
              <c:multiLvlStrCache>
                <c:ptCount val="11"/>
                <c:lvl>
                  <c:pt idx="0">
                    <c:v>M1</c:v>
                  </c:pt>
                  <c:pt idx="1">
                    <c:v>M2</c:v>
                  </c:pt>
                  <c:pt idx="2">
                    <c:v>M3</c:v>
                  </c:pt>
                  <c:pt idx="3">
                    <c:v>M4</c:v>
                  </c:pt>
                  <c:pt idx="4">
                    <c:v>M5</c:v>
                  </c:pt>
                  <c:pt idx="5">
                    <c:v>M6</c:v>
                  </c:pt>
                  <c:pt idx="6">
                    <c:v>M7</c:v>
                  </c:pt>
                  <c:pt idx="7">
                    <c:v>M8</c:v>
                  </c:pt>
                  <c:pt idx="8">
                    <c:v>M9</c:v>
                  </c:pt>
                  <c:pt idx="9">
                    <c:v>M10</c:v>
                  </c:pt>
                  <c:pt idx="10">
                    <c:v>M11</c:v>
                  </c:pt>
                </c:lvl>
              </c:multiLvlStrCache>
            </c:multiLvl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8</c:v>
                </c:pt>
                <c:pt idx="1">
                  <c:v>15</c:v>
                </c:pt>
                <c:pt idx="2">
                  <c:v>24</c:v>
                </c:pt>
                <c:pt idx="3">
                  <c:v>34</c:v>
                </c:pt>
                <c:pt idx="4">
                  <c:v>45</c:v>
                </c:pt>
                <c:pt idx="5">
                  <c:v>59</c:v>
                </c:pt>
                <c:pt idx="6">
                  <c:v>72</c:v>
                </c:pt>
                <c:pt idx="7">
                  <c:v>86</c:v>
                </c:pt>
                <c:pt idx="8">
                  <c:v>98</c:v>
                </c:pt>
                <c:pt idx="9">
                  <c:v>106</c:v>
                </c:pt>
                <c:pt idx="10">
                  <c:v>112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Utilization %</c:v>
                </c:pt>
              </c:strCache>
            </c:strRef>
          </c:tx>
          <c:spPr>
            <a:solidFill>
              <a:srgbClr val="E7B75F"/>
            </a:solidFill>
            <a:ln w="25400" cap="flat">
              <a:solidFill>
                <a:srgbClr val="E7B75F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6"/>
            <c:spPr>
              <a:solidFill>
                <a:srgbClr val="E7B75F"/>
              </a:solidFill>
              <a:ln w="9525" cap="flat">
                <a:solidFill>
                  <a:srgbClr val="E7B75F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Sheet1!$A$2:$A$12</c:f>
              <c:multiLvlStrCache>
                <c:ptCount val="11"/>
                <c:lvl>
                  <c:pt idx="0">
                    <c:v>M1</c:v>
                  </c:pt>
                  <c:pt idx="1">
                    <c:v>M2</c:v>
                  </c:pt>
                  <c:pt idx="2">
                    <c:v>M3</c:v>
                  </c:pt>
                  <c:pt idx="3">
                    <c:v>M4</c:v>
                  </c:pt>
                  <c:pt idx="4">
                    <c:v>M5</c:v>
                  </c:pt>
                  <c:pt idx="5">
                    <c:v>M6</c:v>
                  </c:pt>
                  <c:pt idx="6">
                    <c:v>M7</c:v>
                  </c:pt>
                  <c:pt idx="7">
                    <c:v>M8</c:v>
                  </c:pt>
                  <c:pt idx="8">
                    <c:v>M9</c:v>
                  </c:pt>
                  <c:pt idx="9">
                    <c:v>M10</c:v>
                  </c:pt>
                  <c:pt idx="10">
                    <c:v>M11</c:v>
                  </c:pt>
                </c:lvl>
              </c:multiLvlStrCache>
            </c:multiLvlStrRef>
          </c:cat>
          <c:val>
            <c:numRef>
              <c:f>Sheet1!$C$2:$C$12</c:f>
              <c:numCache>
                <c:formatCode>General</c:formatCode>
                <c:ptCount val="11"/>
                <c:pt idx="0">
                  <c:v>21</c:v>
                </c:pt>
                <c:pt idx="1">
                  <c:v>28</c:v>
                </c:pt>
                <c:pt idx="2">
                  <c:v>32</c:v>
                </c:pt>
                <c:pt idx="3">
                  <c:v>38</c:v>
                </c:pt>
                <c:pt idx="4">
                  <c:v>44</c:v>
                </c:pt>
                <c:pt idx="5">
                  <c:v>49</c:v>
                </c:pt>
                <c:pt idx="6">
                  <c:v>54</c:v>
                </c:pt>
                <c:pt idx="7">
                  <c:v>57</c:v>
                </c:pt>
                <c:pt idx="8">
                  <c:v>60</c:v>
                </c:pt>
                <c:pt idx="9">
                  <c:v>63</c:v>
                </c:pt>
                <c:pt idx="10">
                  <c:v>64</c:v>
                </c:pt>
              </c:numCache>
            </c:numRef>
          </c:val>
          <c:smooth val="0"/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marker val="1"/>
        <c:axId val="2094734554"/>
        <c:axId val="2094734552"/>
        <c:axId val="2094734556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CAC sensitivity</c:v>
                </c:pt>
              </c:strCache>
            </c:strRef>
          </c:tx>
          <c:spPr>
            <a:solidFill>
              <a:srgbClr val="E7B75F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Sheet1!$A$2:$A$6</c:f>
              <c:multiLvlStrCache>
                <c:ptCount val="5"/>
                <c:lvl>
                  <c:pt idx="0">
                    <c:v>Base</c:v>
                  </c:pt>
                  <c:pt idx="1">
                    <c:v>+25% CAC</c:v>
                  </c:pt>
                  <c:pt idx="2">
                    <c:v>+50% CAC</c:v>
                  </c:pt>
                  <c:pt idx="3">
                    <c:v>Churn 5%</c:v>
                  </c:pt>
                  <c:pt idx="4">
                    <c:v>Utilization -15%</c:v>
                  </c:pt>
                </c:lvl>
              </c:multiLvlStrCache>
            </c:multiLvl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2.7</c:v>
                </c:pt>
                <c:pt idx="1">
                  <c:v>3.4</c:v>
                </c:pt>
                <c:pt idx="2">
                  <c:v>4.1</c:v>
                </c:pt>
                <c:pt idx="3">
                  <c:v>5.1</c:v>
                </c:pt>
                <c:pt idx="4">
                  <c:v>4.5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lin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</c:v>
                </c:pt>
              </c:strCache>
            </c:strRef>
          </c:tx>
          <c:spPr>
            <a:solidFill>
              <a:srgbClr val="17A2A4"/>
            </a:solidFill>
            <a:ln w="25400" cap="flat">
              <a:solidFill>
                <a:srgbClr val="17A2A4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6"/>
            <c:spPr>
              <a:solidFill>
                <a:srgbClr val="17A2A4"/>
              </a:solidFill>
              <a:ln w="9525" cap="flat">
                <a:solidFill>
                  <a:srgbClr val="17A2A4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Sheet1!$A$2:$A$4</c:f>
              <c:multiLvlStrCache>
                <c:ptCount val="3"/>
                <c:lvl>
                  <c:pt idx="0">
                    <c:v>Current</c:v>
                  </c:pt>
                  <c:pt idx="1">
                    <c:v>Y1</c:v>
                  </c:pt>
                  <c:pt idx="2">
                    <c:v>Y2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1.344</c:v>
                </c:pt>
                <c:pt idx="1">
                  <c:v>2.85</c:v>
                </c:pt>
                <c:pt idx="2">
                  <c:v>6.78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EBITDA</c:v>
                </c:pt>
              </c:strCache>
            </c:strRef>
          </c:tx>
          <c:spPr>
            <a:solidFill>
              <a:srgbClr val="D85F51"/>
            </a:solidFill>
            <a:ln w="25400" cap="flat">
              <a:solidFill>
                <a:srgbClr val="D85F51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6"/>
            <c:spPr>
              <a:solidFill>
                <a:srgbClr val="D85F51"/>
              </a:solidFill>
              <a:ln w="9525" cap="flat">
                <a:solidFill>
                  <a:srgbClr val="D85F51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Sheet1!$A$2:$A$4</c:f>
              <c:multiLvlStrCache>
                <c:ptCount val="3"/>
                <c:lvl>
                  <c:pt idx="0">
                    <c:v>Current</c:v>
                  </c:pt>
                  <c:pt idx="1">
                    <c:v>Y1</c:v>
                  </c:pt>
                  <c:pt idx="2">
                    <c:v>Y2</c:v>
                  </c:pt>
                </c:lvl>
              </c:multiLvlStrCache>
            </c:multiLvl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-0.456</c:v>
                </c:pt>
                <c:pt idx="1">
                  <c:v>-0.924</c:v>
                </c:pt>
                <c:pt idx="2">
                  <c:v>0.256</c:v>
                </c:pt>
              </c:numCache>
            </c:numRef>
          </c:val>
          <c:smooth val="0"/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marker val="1"/>
        <c:axId val="2094734554"/>
        <c:axId val="2094734552"/>
        <c:axId val="2094734556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NPV</c:v>
                </c:pt>
              </c:strCache>
            </c:strRef>
          </c:tx>
          <c:spPr>
            <a:solidFill>
              <a:srgbClr val="17A2A4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Downside</c:v>
                  </c:pt>
                  <c:pt idx="1">
                    <c:v>Base</c:v>
                  </c:pt>
                  <c:pt idx="2">
                    <c:v>Upside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-0.31</c:v>
                </c:pt>
                <c:pt idx="1">
                  <c:v>0.84</c:v>
                </c:pt>
                <c:pt idx="2">
                  <c:v>2.16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Use of funds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17A2A4"/>
              </a:solidFill>
              <a:effectLst/>
            </c:spPr>
          </c:dPt>
          <c:dPt>
            <c:idx val="1"/>
            <c:bubble3D val="0"/>
            <c:spPr>
              <a:solidFill>
                <a:srgbClr val="6DBE45"/>
              </a:solidFill>
              <a:effectLst/>
            </c:spPr>
          </c:dPt>
          <c:dPt>
            <c:idx val="2"/>
            <c:bubble3D val="0"/>
            <c:spPr>
              <a:solidFill>
                <a:srgbClr val="E7B75F"/>
              </a:solidFill>
              <a:effectLst/>
            </c:spPr>
          </c:dPt>
          <c:dPt>
            <c:idx val="3"/>
            <c:bubble3D val="0"/>
            <c:spPr>
              <a:solidFill>
                <a:srgbClr val="4E7FB9"/>
              </a:solidFill>
              <a:effectLst/>
            </c:spPr>
          </c:dPt>
          <c:dPt>
            <c:idx val="4"/>
            <c:bubble3D val="0"/>
            <c:spPr>
              <a:solidFill>
                <a:srgbClr val="BCE66A"/>
              </a:solidFill>
              <a:effectLst/>
            </c:spPr>
          </c:dPt>
          <c:dPt>
            <c:idx val="5"/>
            <c:bubble3D val="0"/>
            <c:spPr>
              <a:solidFill>
                <a:srgbClr val="D85F51"/>
              </a:solidFill>
              <a:effectLst/>
            </c:spPr>
          </c:dPt>
          <c:dLbls>
            <c:dLbl>
              <c:idx val="0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numFmt formatCode="General" sourceLinked="0"/>
              <c:spPr/>
              <c:txPr>
                <a:bodyPr/>
                <a:lstStyle/>
                <a:p>
                  <a:pPr>
                    <a:defRPr sz="1200" b="0" i="0" u="none" strike="noStrike">
                      <a:solidFill>
                        <a:srgbClr val="000000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Hub capex</c:v>
                </c:pt>
                <c:pt idx="1">
                  <c:v>Battery modules</c:v>
                </c:pt>
                <c:pt idx="2">
                  <c:v>Sales &amp; GTM</c:v>
                </c:pt>
                <c:pt idx="3">
                  <c:v>Software &amp; data</c:v>
                </c:pt>
                <c:pt idx="4">
                  <c:v>Working capital</c:v>
                </c:pt>
                <c:pt idx="5">
                  <c:v>Compliance / insurance</c:v>
                </c:pt>
              </c:strCache>
            </c:strRef>
          </c:cat>
          <c:val>
            <c:numRef>
              <c:f>Sheet1!$B$2:$B$7</c:f>
              <c:numCache>
                <c:ptCount val="6"/>
                <c:pt idx="0">
                  <c:v>240</c:v>
                </c:pt>
                <c:pt idx="1">
                  <c:v>180</c:v>
                </c:pt>
                <c:pt idx="2">
                  <c:v>135</c:v>
                </c:pt>
                <c:pt idx="3">
                  <c:v>75</c:v>
                </c:pt>
                <c:pt idx="4">
                  <c:v>90</c:v>
                </c:pt>
                <c:pt idx="5">
                  <c:v>30</c:v>
                </c:pt>
              </c:numCache>
            </c:numRef>
          </c:val>
        </c:ser>
        <c:firstSliceAng val="0"/>
        <c:holeSize val="58"/>
      </c:doughnutChart>
      <c:spPr>
        <a:noFill/>
        <a:ln>
          <a:noFill/>
        </a:ln>
        <a:effectLst/>
      </c:spPr>
    </c:plotArea>
    <c:legend>
      <c:legendPos val="r"/>
      <c:overlay val="0"/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Multiple</c:v>
                </c:pt>
              </c:strCache>
            </c:strRef>
          </c:tx>
          <c:spPr>
            <a:solidFill>
              <a:srgbClr val="6DBE45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EV / ARR</c:v>
                  </c:pt>
                  <c:pt idx="1">
                    <c:v>EV / Gross Profit</c:v>
                  </c:pt>
                  <c:pt idx="2">
                    <c:v>Funding / Runway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3.1</c:v>
                </c:pt>
                <c:pt idx="1">
                  <c:v>5.9</c:v>
                </c:pt>
                <c:pt idx="2">
                  <c:v>19.7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2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3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4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5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6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7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8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9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25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543800" y="137160"/>
            <a:ext cx="4206240" cy="4206240"/>
          </a:xfrm>
          <a:prstGeom prst="arc">
            <a:avLst/>
          </a:prstGeom>
          <a:solidFill>
            <a:srgbClr val="102533">
              <a:alpha val="0"/>
            </a:srgbClr>
          </a:solidFill>
          <a:ln w="12700">
            <a:solidFill>
              <a:srgbClr val="17A2A4">
                <a:alpha val="8000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321040" y="3246120"/>
            <a:ext cx="3520440" cy="3520440"/>
          </a:xfrm>
          <a:prstGeom prst="arc">
            <a:avLst/>
          </a:prstGeom>
          <a:solidFill>
            <a:srgbClr val="102533">
              <a:alpha val="0"/>
            </a:srgbClr>
          </a:solidFill>
          <a:ln w="12700">
            <a:solidFill>
              <a:srgbClr val="BCE66A">
                <a:alpha val="9000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94360" y="502920"/>
            <a:ext cx="2240280" cy="310896"/>
          </a:xfrm>
          <a:prstGeom prst="roundRect">
            <a:avLst>
              <a:gd name="adj" fmla="val 23529"/>
            </a:avLst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85800" y="576072"/>
            <a:ext cx="20574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FFFFFF"/>
                </a:solidFill>
              </a:rPr>
              <a:t>NEW PROFESSIONAL CASE STUDY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594360" y="1325880"/>
            <a:ext cx="6400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300" b="1" dirty="0">
                <a:solidFill>
                  <a:srgbClr val="FFFFFF"/>
                </a:solidFill>
              </a:rPr>
              <a:t>PulseGrid Mobility GmbH</a:t>
            </a:r>
            <a:endParaRPr lang="en-US" sz="3300" dirty="0"/>
          </a:p>
        </p:txBody>
      </p:sp>
      <p:sp>
        <p:nvSpPr>
          <p:cNvPr id="7" name="Text 5"/>
          <p:cNvSpPr/>
          <p:nvPr/>
        </p:nvSpPr>
        <p:spPr>
          <a:xfrm>
            <a:off x="621792" y="2057400"/>
            <a:ext cx="6309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D6E7E6"/>
                </a:solidFill>
              </a:rPr>
              <a:t>A decision-ready investor pitch deck for teaching financial management, valuation, and strategic risk.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94360" y="5806440"/>
            <a:ext cx="9692640" cy="0"/>
          </a:xfrm>
          <a:prstGeom prst="line">
            <a:avLst/>
          </a:prstGeom>
          <a:noFill/>
          <a:ln w="12700">
            <a:solidFill>
              <a:srgbClr val="B9F2E1">
                <a:alpha val="80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94360" y="5989320"/>
            <a:ext cx="79552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C7D8D8"/>
                </a:solidFill>
              </a:rPr>
              <a:t>Prepared as a classroom case with financial assumptions, debate prompts, and investor decision points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11" name="Text 9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01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Concepts pulled from your existing cases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The new case combines recurring-revenue, D2C unit economics, capital budgeting, and scenario-based decision making.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02920" y="1234440"/>
            <a:ext cx="2011680" cy="576072"/>
          </a:xfrm>
          <a:prstGeom prst="rect">
            <a:avLst/>
          </a:prstGeom>
          <a:solidFill>
            <a:srgbClr val="102533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57784" y="1280160"/>
            <a:ext cx="190195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Source pattern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2514600" y="1234440"/>
            <a:ext cx="3977640" cy="576072"/>
          </a:xfrm>
          <a:prstGeom prst="rect">
            <a:avLst/>
          </a:prstGeom>
          <a:solidFill>
            <a:srgbClr val="102533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569464" y="1280160"/>
            <a:ext cx="386791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Concepts students should discuss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6492240" y="1234440"/>
            <a:ext cx="5074920" cy="576072"/>
          </a:xfrm>
          <a:prstGeom prst="rect">
            <a:avLst/>
          </a:prstGeom>
          <a:solidFill>
            <a:srgbClr val="102533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547104" y="1280160"/>
            <a:ext cx="496519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Advanced extension in new case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502920" y="1810512"/>
            <a:ext cx="201168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557784" y="1856232"/>
            <a:ext cx="190195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NutriBites</a:t>
            </a:r>
            <a:endParaRPr lang="en-US" sz="920" dirty="0"/>
          </a:p>
        </p:txBody>
      </p:sp>
      <p:sp>
        <p:nvSpPr>
          <p:cNvPr id="12" name="Shape 10"/>
          <p:cNvSpPr/>
          <p:nvPr/>
        </p:nvSpPr>
        <p:spPr>
          <a:xfrm>
            <a:off x="2514600" y="1810512"/>
            <a:ext cx="397764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569464" y="1856232"/>
            <a:ext cx="386791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MRR, churn, CAC, LTV, burn, subscription retention</a:t>
            </a:r>
            <a:endParaRPr lang="en-US" sz="920" dirty="0"/>
          </a:p>
        </p:txBody>
      </p:sp>
      <p:sp>
        <p:nvSpPr>
          <p:cNvPr id="14" name="Shape 12"/>
          <p:cNvSpPr/>
          <p:nvPr/>
        </p:nvSpPr>
        <p:spPr>
          <a:xfrm>
            <a:off x="6492240" y="1810512"/>
            <a:ext cx="507492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47104" y="1856232"/>
            <a:ext cx="496519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Cohort payback, retention curve, revenue quality</a:t>
            </a:r>
            <a:endParaRPr lang="en-US" sz="920" dirty="0"/>
          </a:p>
        </p:txBody>
      </p:sp>
      <p:sp>
        <p:nvSpPr>
          <p:cNvPr id="16" name="Shape 14"/>
          <p:cNvSpPr/>
          <p:nvPr/>
        </p:nvSpPr>
        <p:spPr>
          <a:xfrm>
            <a:off x="502920" y="2386584"/>
            <a:ext cx="201168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57784" y="2432304"/>
            <a:ext cx="190195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ModaTerra</a:t>
            </a:r>
            <a:endParaRPr lang="en-US" sz="920" dirty="0"/>
          </a:p>
        </p:txBody>
      </p:sp>
      <p:sp>
        <p:nvSpPr>
          <p:cNvPr id="18" name="Shape 16"/>
          <p:cNvSpPr/>
          <p:nvPr/>
        </p:nvSpPr>
        <p:spPr>
          <a:xfrm>
            <a:off x="2514600" y="2386584"/>
            <a:ext cx="397764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569464" y="2432304"/>
            <a:ext cx="386791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SKU margin, inventory turnover, returns, runway</a:t>
            </a:r>
            <a:endParaRPr lang="en-US" sz="920" dirty="0"/>
          </a:p>
        </p:txBody>
      </p:sp>
      <p:sp>
        <p:nvSpPr>
          <p:cNvPr id="20" name="Shape 18"/>
          <p:cNvSpPr/>
          <p:nvPr/>
        </p:nvSpPr>
        <p:spPr>
          <a:xfrm>
            <a:off x="6492240" y="2386584"/>
            <a:ext cx="507492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547104" y="2432304"/>
            <a:ext cx="496519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Cash conversion cycle, SKU-level capital allocation</a:t>
            </a:r>
            <a:endParaRPr lang="en-US" sz="920" dirty="0"/>
          </a:p>
        </p:txBody>
      </p:sp>
      <p:sp>
        <p:nvSpPr>
          <p:cNvPr id="22" name="Shape 20"/>
          <p:cNvSpPr/>
          <p:nvPr/>
        </p:nvSpPr>
        <p:spPr>
          <a:xfrm>
            <a:off x="502920" y="2962656"/>
            <a:ext cx="201168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557784" y="3008376"/>
            <a:ext cx="190195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Germany cases</a:t>
            </a:r>
            <a:endParaRPr lang="en-US" sz="920" dirty="0"/>
          </a:p>
        </p:txBody>
      </p:sp>
      <p:sp>
        <p:nvSpPr>
          <p:cNvPr id="24" name="Shape 22"/>
          <p:cNvSpPr/>
          <p:nvPr/>
        </p:nvSpPr>
        <p:spPr>
          <a:xfrm>
            <a:off x="2514600" y="2962656"/>
            <a:ext cx="397764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569464" y="3008376"/>
            <a:ext cx="386791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NPV, IRR, payback, subsidies, risk cards</a:t>
            </a:r>
            <a:endParaRPr lang="en-US" sz="920" dirty="0"/>
          </a:p>
        </p:txBody>
      </p:sp>
      <p:sp>
        <p:nvSpPr>
          <p:cNvPr id="26" name="Shape 24"/>
          <p:cNvSpPr/>
          <p:nvPr/>
        </p:nvSpPr>
        <p:spPr>
          <a:xfrm>
            <a:off x="6492240" y="2962656"/>
            <a:ext cx="507492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547104" y="3008376"/>
            <a:ext cx="496519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Risk-adjusted WACC, real options, DSCR, covenants</a:t>
            </a:r>
            <a:endParaRPr lang="en-US" sz="920" dirty="0"/>
          </a:p>
        </p:txBody>
      </p:sp>
      <p:sp>
        <p:nvSpPr>
          <p:cNvPr id="28" name="Shape 26"/>
          <p:cNvSpPr/>
          <p:nvPr/>
        </p:nvSpPr>
        <p:spPr>
          <a:xfrm>
            <a:off x="502920" y="3538728"/>
            <a:ext cx="201168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557784" y="3584448"/>
            <a:ext cx="190195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VedaNaturals pitch</a:t>
            </a:r>
            <a:endParaRPr lang="en-US" sz="920" dirty="0"/>
          </a:p>
        </p:txBody>
      </p:sp>
      <p:sp>
        <p:nvSpPr>
          <p:cNvPr id="30" name="Shape 28"/>
          <p:cNvSpPr/>
          <p:nvPr/>
        </p:nvSpPr>
        <p:spPr>
          <a:xfrm>
            <a:off x="2514600" y="3538728"/>
            <a:ext cx="397764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569464" y="3584448"/>
            <a:ext cx="386791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Omnichannel growth, CM1/CM2, AOV, ROI</a:t>
            </a:r>
            <a:endParaRPr lang="en-US" sz="920" dirty="0"/>
          </a:p>
        </p:txBody>
      </p:sp>
      <p:sp>
        <p:nvSpPr>
          <p:cNvPr id="32" name="Shape 30"/>
          <p:cNvSpPr/>
          <p:nvPr/>
        </p:nvSpPr>
        <p:spPr>
          <a:xfrm>
            <a:off x="6492240" y="3538728"/>
            <a:ext cx="507492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0BD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547104" y="3584448"/>
            <a:ext cx="496519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1C242B"/>
                </a:solidFill>
              </a:rPr>
              <a:t>Blended CAC, incrementality, compliance-adjusted growth</a:t>
            </a:r>
            <a:endParaRPr lang="en-US" sz="920" dirty="0"/>
          </a:p>
        </p:txBody>
      </p:sp>
      <p:sp>
        <p:nvSpPr>
          <p:cNvPr id="34" name="Shape 32"/>
          <p:cNvSpPr/>
          <p:nvPr/>
        </p:nvSpPr>
        <p:spPr>
          <a:xfrm>
            <a:off x="914400" y="4709160"/>
            <a:ext cx="1828800" cy="640080"/>
          </a:xfrm>
          <a:prstGeom prst="chevron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1143000" y="4919472"/>
            <a:ext cx="1097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Analyze</a:t>
            </a:r>
            <a:endParaRPr lang="en-US" sz="1200" dirty="0"/>
          </a:p>
        </p:txBody>
      </p:sp>
      <p:sp>
        <p:nvSpPr>
          <p:cNvPr id="36" name="Shape 34"/>
          <p:cNvSpPr/>
          <p:nvPr/>
        </p:nvSpPr>
        <p:spPr>
          <a:xfrm>
            <a:off x="3108960" y="4709160"/>
            <a:ext cx="1828800" cy="640080"/>
          </a:xfrm>
          <a:prstGeom prst="chevron">
            <a:avLst/>
          </a:prstGeom>
          <a:solidFill>
            <a:srgbClr val="6DBE45"/>
          </a:solidFill>
          <a:ln w="12700">
            <a:solidFill>
              <a:srgbClr val="6DBE45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3337560" y="4919472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Stress test</a:t>
            </a:r>
            <a:endParaRPr lang="en-US" sz="1200" dirty="0"/>
          </a:p>
        </p:txBody>
      </p:sp>
      <p:sp>
        <p:nvSpPr>
          <p:cNvPr id="38" name="Shape 36"/>
          <p:cNvSpPr/>
          <p:nvPr/>
        </p:nvSpPr>
        <p:spPr>
          <a:xfrm>
            <a:off x="5303520" y="4709160"/>
            <a:ext cx="1828800" cy="640080"/>
          </a:xfrm>
          <a:prstGeom prst="chevron">
            <a:avLst/>
          </a:prstGeom>
          <a:solidFill>
            <a:srgbClr val="E7B75F"/>
          </a:solidFill>
          <a:ln w="12700">
            <a:solidFill>
              <a:srgbClr val="E7B75F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5532120" y="4919472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Negotiate</a:t>
            </a:r>
            <a:endParaRPr lang="en-US" sz="1200" dirty="0"/>
          </a:p>
        </p:txBody>
      </p:sp>
      <p:sp>
        <p:nvSpPr>
          <p:cNvPr id="40" name="Shape 38"/>
          <p:cNvSpPr/>
          <p:nvPr/>
        </p:nvSpPr>
        <p:spPr>
          <a:xfrm>
            <a:off x="7498080" y="4709160"/>
            <a:ext cx="1828800" cy="640080"/>
          </a:xfrm>
          <a:prstGeom prst="chevron">
            <a:avLst/>
          </a:prstGeom>
          <a:solidFill>
            <a:srgbClr val="D85F51"/>
          </a:solidFill>
          <a:ln w="12700">
            <a:solidFill>
              <a:srgbClr val="D85F51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7726680" y="4919472"/>
            <a:ext cx="1097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Decide</a:t>
            </a:r>
            <a:endParaRPr lang="en-US" sz="1200" dirty="0"/>
          </a:p>
        </p:txBody>
      </p:sp>
      <p:sp>
        <p:nvSpPr>
          <p:cNvPr id="42" name="Text 40"/>
          <p:cNvSpPr/>
          <p:nvPr/>
        </p:nvSpPr>
        <p:spPr>
          <a:xfrm>
            <a:off x="640080" y="5715000"/>
            <a:ext cx="10424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Classroom output: students must recommend invest / do not invest / invest with terms, then defend the decision quantitatively.</a:t>
            </a:r>
            <a:endParaRPr lang="en-US" sz="1200" dirty="0"/>
          </a:p>
        </p:txBody>
      </p:sp>
      <p:sp>
        <p:nvSpPr>
          <p:cNvPr id="43" name="Text 41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Company snapshot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PulseGrid operates battery-swapping micro-hubs for e-bike and cargo-bike delivery fleets.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0" y="1024128"/>
            <a:ext cx="12188952" cy="1417320"/>
          </a:xfrm>
          <a:prstGeom prst="rect">
            <a:avLst/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1252728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BFD2D2"/>
                </a:solidFill>
              </a:rPr>
              <a:t>Investment ask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640080" y="1527048"/>
            <a:ext cx="1737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FFFFFF"/>
                </a:solidFill>
              </a:rPr>
              <a:t>€750,000</a:t>
            </a:r>
            <a:endParaRPr lang="en-US" sz="2300" dirty="0"/>
          </a:p>
        </p:txBody>
      </p:sp>
      <p:sp>
        <p:nvSpPr>
          <p:cNvPr id="7" name="Text 5"/>
          <p:cNvSpPr/>
          <p:nvPr/>
        </p:nvSpPr>
        <p:spPr>
          <a:xfrm>
            <a:off x="2834640" y="1252728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BFD2D2"/>
                </a:solidFill>
              </a:rPr>
              <a:t>Equity offered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834640" y="1527048"/>
            <a:ext cx="11887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FFFFFF"/>
                </a:solidFill>
              </a:rPr>
              <a:t>18%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4617720" y="1252728"/>
            <a:ext cx="1645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BFD2D2"/>
                </a:solidFill>
              </a:rPr>
              <a:t>Post-money valuation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617720" y="1527048"/>
            <a:ext cx="1645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FFFFFF"/>
                </a:solidFill>
              </a:rPr>
              <a:t>€4.17M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6766560" y="1252728"/>
            <a:ext cx="1645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BFD2D2"/>
                </a:solidFill>
              </a:rPr>
              <a:t>Current run-rate ARR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6766560" y="1527048"/>
            <a:ext cx="1645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FFFFFF"/>
                </a:solidFill>
              </a:rPr>
              <a:t>€1.34M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8961120" y="1252728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BFD2D2"/>
                </a:solidFill>
              </a:rPr>
              <a:t>Fleet utilization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8961120" y="1527048"/>
            <a:ext cx="11887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FFFFFF"/>
                </a:solidFill>
              </a:rPr>
              <a:t>64%</a:t>
            </a:r>
            <a:endParaRPr lang="en-US" sz="2300" dirty="0"/>
          </a:p>
        </p:txBody>
      </p:sp>
      <p:sp>
        <p:nvSpPr>
          <p:cNvPr id="15" name="Shape 13"/>
          <p:cNvSpPr/>
          <p:nvPr/>
        </p:nvSpPr>
        <p:spPr>
          <a:xfrm>
            <a:off x="640080" y="2880360"/>
            <a:ext cx="233172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40080" y="2880360"/>
            <a:ext cx="73152" cy="914400"/>
          </a:xfrm>
          <a:prstGeom prst="rect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41248" y="3044952"/>
            <a:ext cx="20391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36</a:t>
            </a:r>
            <a:endParaRPr lang="en-US" sz="1900" dirty="0"/>
          </a:p>
        </p:txBody>
      </p:sp>
      <p:sp>
        <p:nvSpPr>
          <p:cNvPr id="18" name="Text 16"/>
          <p:cNvSpPr/>
          <p:nvPr/>
        </p:nvSpPr>
        <p:spPr>
          <a:xfrm>
            <a:off x="841248" y="3392424"/>
            <a:ext cx="20391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Paid B2B fleet accounts</a:t>
            </a:r>
            <a:endParaRPr lang="en-US" sz="850" dirty="0"/>
          </a:p>
        </p:txBody>
      </p:sp>
      <p:sp>
        <p:nvSpPr>
          <p:cNvPr id="19" name="Shape 17"/>
          <p:cNvSpPr/>
          <p:nvPr/>
        </p:nvSpPr>
        <p:spPr>
          <a:xfrm>
            <a:off x="3154680" y="2880360"/>
            <a:ext cx="233172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154680" y="2880360"/>
            <a:ext cx="73152" cy="914400"/>
          </a:xfrm>
          <a:prstGeom prst="rect">
            <a:avLst/>
          </a:prstGeom>
          <a:solidFill>
            <a:srgbClr val="6DBE45"/>
          </a:solidFill>
          <a:ln w="12700">
            <a:solidFill>
              <a:srgbClr val="6DBE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355848" y="3044952"/>
            <a:ext cx="20391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1,080</a:t>
            </a:r>
            <a:endParaRPr lang="en-US" sz="1900" dirty="0"/>
          </a:p>
        </p:txBody>
      </p:sp>
      <p:sp>
        <p:nvSpPr>
          <p:cNvPr id="22" name="Text 20"/>
          <p:cNvSpPr/>
          <p:nvPr/>
        </p:nvSpPr>
        <p:spPr>
          <a:xfrm>
            <a:off x="3355848" y="3392424"/>
            <a:ext cx="20391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Battery modules deployed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5669280" y="2880360"/>
            <a:ext cx="233172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5669280" y="2880360"/>
            <a:ext cx="73152" cy="914400"/>
          </a:xfrm>
          <a:prstGeom prst="rect">
            <a:avLst/>
          </a:prstGeom>
          <a:solidFill>
            <a:srgbClr val="E7B75F"/>
          </a:solidFill>
          <a:ln w="12700">
            <a:solidFill>
              <a:srgbClr val="E7B75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5870448" y="3044952"/>
            <a:ext cx="20391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€112k</a:t>
            </a:r>
            <a:endParaRPr lang="en-US" sz="1900" dirty="0"/>
          </a:p>
        </p:txBody>
      </p:sp>
      <p:sp>
        <p:nvSpPr>
          <p:cNvPr id="26" name="Text 24"/>
          <p:cNvSpPr/>
          <p:nvPr/>
        </p:nvSpPr>
        <p:spPr>
          <a:xfrm>
            <a:off x="5870448" y="3392424"/>
            <a:ext cx="20391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Monthly recurring revenue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8183880" y="2880360"/>
            <a:ext cx="233172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8183880" y="2880360"/>
            <a:ext cx="73152" cy="914400"/>
          </a:xfrm>
          <a:prstGeom prst="rect">
            <a:avLst/>
          </a:prstGeom>
          <a:solidFill>
            <a:srgbClr val="D85F51"/>
          </a:solidFill>
          <a:ln w="12700">
            <a:solidFill>
              <a:srgbClr val="D85F5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8385048" y="3044952"/>
            <a:ext cx="20391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€38k</a:t>
            </a:r>
            <a:endParaRPr lang="en-US" sz="1900" dirty="0"/>
          </a:p>
        </p:txBody>
      </p:sp>
      <p:sp>
        <p:nvSpPr>
          <p:cNvPr id="30" name="Text 28"/>
          <p:cNvSpPr/>
          <p:nvPr/>
        </p:nvSpPr>
        <p:spPr>
          <a:xfrm>
            <a:off x="8385048" y="3392424"/>
            <a:ext cx="20391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Net burn per month</a:t>
            </a:r>
            <a:endParaRPr lang="en-US" sz="850" dirty="0"/>
          </a:p>
        </p:txBody>
      </p:sp>
      <p:sp>
        <p:nvSpPr>
          <p:cNvPr id="31" name="Text 29"/>
          <p:cNvSpPr/>
          <p:nvPr/>
        </p:nvSpPr>
        <p:spPr>
          <a:xfrm>
            <a:off x="868680" y="4572000"/>
            <a:ext cx="10241280" cy="9601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1C242B"/>
                </a:solidFill>
              </a:rPr>
              <a:t>• Founded 11 months ago in Hamburg; live in Hamburg, Berlin and Munich.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1C242B"/>
                </a:solidFill>
              </a:rPr>
              <a:t>• Revenue model combines subscription fees, per-swap energy margin and SLA service contracts.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1C242B"/>
                </a:solidFill>
              </a:rPr>
              <a:t>• Core investor question: is growth capital creating a defensible network or subsidizing utilization risk?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03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Problem: last-mile electrification has an operational bottleneck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Delivery fleets want zero-emission mobility, but charging downtime and battery management destroy productivity.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94360" y="1325880"/>
            <a:ext cx="475488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ED7C9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14400" y="1664208"/>
            <a:ext cx="4160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7A2A4"/>
                </a:solidFill>
              </a:rPr>
              <a:t>Pain points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914400" y="1975104"/>
            <a:ext cx="4160520" cy="266090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• 3–5 hours of charging downtime per vehicle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• High battery theft, degradation and safety risk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• Fleet managers lack battery health data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• Cities restrict combustion vehicles in central zones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• Couriers need uptime, not hardware ownership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5577840" y="2514600"/>
            <a:ext cx="960120" cy="594360"/>
          </a:xfrm>
          <a:prstGeom prst="rightArrow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720840" y="1325880"/>
            <a:ext cx="4800600" cy="3749040"/>
          </a:xfrm>
          <a:prstGeom prst="rect">
            <a:avLst/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086600" y="169164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9F2E1"/>
                </a:solidFill>
              </a:rPr>
              <a:t>Financial impact</a:t>
            </a:r>
            <a:endParaRPr lang="en-US" sz="1300" dirty="0"/>
          </a:p>
        </p:txBody>
      </p:sp>
      <p:graphicFrame>
        <p:nvGraphicFramePr>
          <p:cNvPr id="10" name="Chart 0" descr=""/>
          <p:cNvGraphicFramePr/>
          <p:nvPr/>
        </p:nvGraphicFramePr>
        <p:xfrm>
          <a:off x="7086600" y="2148840"/>
          <a:ext cx="3931920" cy="233172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1" name="Text 8"/>
          <p:cNvSpPr/>
          <p:nvPr/>
        </p:nvSpPr>
        <p:spPr>
          <a:xfrm>
            <a:off x="7086600" y="4663440"/>
            <a:ext cx="3886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Case assumption: unmanaged charging creates €470 monthly avoidable cost per active courier vehicle.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13" name="Text 10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04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Solution: battery-as-a-service micro-hubs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A managed battery network converts charging downtime into a 90-second swap.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2057400" y="2743200"/>
            <a:ext cx="1828800" cy="0"/>
          </a:xfrm>
          <a:prstGeom prst="line">
            <a:avLst/>
          </a:prstGeom>
          <a:noFill/>
          <a:ln w="12700">
            <a:solidFill>
              <a:srgbClr val="17A2A4"/>
            </a:solidFill>
            <a:prstDash val="solid"/>
            <a:headEnd type="none"/>
            <a:tailEnd type="triangle"/>
          </a:ln>
        </p:spPr>
      </p:sp>
      <p:sp>
        <p:nvSpPr>
          <p:cNvPr id="5" name="Shape 3"/>
          <p:cNvSpPr/>
          <p:nvPr/>
        </p:nvSpPr>
        <p:spPr>
          <a:xfrm>
            <a:off x="4800600" y="2743200"/>
            <a:ext cx="1828800" cy="0"/>
          </a:xfrm>
          <a:prstGeom prst="line">
            <a:avLst/>
          </a:prstGeom>
          <a:noFill/>
          <a:ln w="12700">
            <a:solidFill>
              <a:srgbClr val="17A2A4"/>
            </a:solidFill>
            <a:prstDash val="solid"/>
            <a:tailEnd type="triangle"/>
          </a:ln>
        </p:spPr>
      </p:sp>
      <p:sp>
        <p:nvSpPr>
          <p:cNvPr id="6" name="Shape 4"/>
          <p:cNvSpPr/>
          <p:nvPr/>
        </p:nvSpPr>
        <p:spPr>
          <a:xfrm>
            <a:off x="7543800" y="2743200"/>
            <a:ext cx="1828800" cy="0"/>
          </a:xfrm>
          <a:prstGeom prst="line">
            <a:avLst/>
          </a:prstGeom>
          <a:noFill/>
          <a:ln w="12700">
            <a:solidFill>
              <a:srgbClr val="17A2A4"/>
            </a:solidFill>
            <a:prstDash val="solid"/>
            <a:tailEnd type="triangle"/>
          </a:ln>
        </p:spPr>
      </p:sp>
      <p:sp>
        <p:nvSpPr>
          <p:cNvPr id="7" name="Shape 5"/>
          <p:cNvSpPr/>
          <p:nvPr/>
        </p:nvSpPr>
        <p:spPr>
          <a:xfrm>
            <a:off x="594360" y="1920240"/>
            <a:ext cx="16002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24712" y="2240280"/>
            <a:ext cx="548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17A2A4"/>
                </a:solidFill>
              </a:rPr>
              <a:t>1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320040" y="3794760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Fleet demand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274320" y="416052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dirty="0">
                <a:solidFill>
                  <a:srgbClr val="66737E"/>
                </a:solidFill>
              </a:rPr>
              <a:t>B2B fleet contracts guarantee minimum monthly swaps.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3337560" y="1920240"/>
            <a:ext cx="1600200" cy="1600200"/>
          </a:xfrm>
          <a:prstGeom prst="roundRect">
            <a:avLst>
              <a:gd name="adj" fmla="val 6857"/>
            </a:avLst>
          </a:prstGeom>
          <a:solidFill>
            <a:srgbClr val="102533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867912" y="2240280"/>
            <a:ext cx="548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BCE66A"/>
                </a:solidFill>
              </a:rPr>
              <a:t>2</a:t>
            </a:r>
            <a:endParaRPr lang="en-US" sz="2800" dirty="0"/>
          </a:p>
        </p:txBody>
      </p:sp>
      <p:sp>
        <p:nvSpPr>
          <p:cNvPr id="13" name="Text 11"/>
          <p:cNvSpPr/>
          <p:nvPr/>
        </p:nvSpPr>
        <p:spPr>
          <a:xfrm>
            <a:off x="3063240" y="3794760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Battery cloud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017520" y="416052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dirty="0">
                <a:solidFill>
                  <a:srgbClr val="66737E"/>
                </a:solidFill>
              </a:rPr>
              <a:t>IoT battery modules track state of health and utilization.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6080760" y="1920240"/>
            <a:ext cx="1600200" cy="1600200"/>
          </a:xfrm>
          <a:prstGeom prst="roundRect">
            <a:avLst>
              <a:gd name="adj" fmla="val 6857"/>
            </a:avLst>
          </a:prstGeom>
          <a:solidFill>
            <a:srgbClr val="FFFFFF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611112" y="2240280"/>
            <a:ext cx="548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17A2A4"/>
                </a:solidFill>
              </a:rPr>
              <a:t>3</a:t>
            </a:r>
            <a:endParaRPr lang="en-US" sz="2800" dirty="0"/>
          </a:p>
        </p:txBody>
      </p:sp>
      <p:sp>
        <p:nvSpPr>
          <p:cNvPr id="17" name="Text 15"/>
          <p:cNvSpPr/>
          <p:nvPr/>
        </p:nvSpPr>
        <p:spPr>
          <a:xfrm>
            <a:off x="5806440" y="3794760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Micro-hub network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5760720" y="416052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dirty="0">
                <a:solidFill>
                  <a:srgbClr val="66737E"/>
                </a:solidFill>
              </a:rPr>
              <a:t>Smart cabinets are placed near delivery density.</a:t>
            </a: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8823960" y="1920240"/>
            <a:ext cx="1600200" cy="1600200"/>
          </a:xfrm>
          <a:prstGeom prst="roundRect">
            <a:avLst>
              <a:gd name="adj" fmla="val 6857"/>
            </a:avLst>
          </a:prstGeom>
          <a:solidFill>
            <a:srgbClr val="102533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354312" y="2240280"/>
            <a:ext cx="548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BCE66A"/>
                </a:solidFill>
              </a:rPr>
              <a:t>4</a:t>
            </a:r>
            <a:endParaRPr lang="en-US" sz="2800" dirty="0"/>
          </a:p>
        </p:txBody>
      </p:sp>
      <p:sp>
        <p:nvSpPr>
          <p:cNvPr id="21" name="Text 19"/>
          <p:cNvSpPr/>
          <p:nvPr/>
        </p:nvSpPr>
        <p:spPr>
          <a:xfrm>
            <a:off x="8549640" y="3794760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Recurring revenue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8503920" y="416052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dirty="0">
                <a:solidFill>
                  <a:srgbClr val="66737E"/>
                </a:solidFill>
              </a:rPr>
              <a:t>Monthly platform fee plus per-swap energy margin.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1051560" y="5577840"/>
            <a:ext cx="100584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Operational thesis: hubs become more profitable as swap density rises, creating local network effects and stronger fleet retention.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25" name="Text 23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05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Business model and contribution margin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Revenue quality improves when subscription fees cover fixed hub costs and swaps generate incremental margin.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94360" y="1234440"/>
            <a:ext cx="1965960" cy="466344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9224" y="1280160"/>
            <a:ext cx="185623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b="1" dirty="0">
                <a:solidFill>
                  <a:srgbClr val="FFFFFF"/>
                </a:solidFill>
              </a:rPr>
              <a:t>Revenue stream</a:t>
            </a:r>
            <a:endParaRPr lang="en-US" sz="890" dirty="0"/>
          </a:p>
        </p:txBody>
      </p:sp>
      <p:sp>
        <p:nvSpPr>
          <p:cNvPr id="6" name="Shape 4"/>
          <p:cNvSpPr/>
          <p:nvPr/>
        </p:nvSpPr>
        <p:spPr>
          <a:xfrm>
            <a:off x="2560320" y="1234440"/>
            <a:ext cx="1920240" cy="466344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615184" y="1280160"/>
            <a:ext cx="1810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b="1" dirty="0">
                <a:solidFill>
                  <a:srgbClr val="FFFFFF"/>
                </a:solidFill>
              </a:rPr>
              <a:t>Price / basis</a:t>
            </a:r>
            <a:endParaRPr lang="en-US" sz="890" dirty="0"/>
          </a:p>
        </p:txBody>
      </p:sp>
      <p:sp>
        <p:nvSpPr>
          <p:cNvPr id="8" name="Shape 6"/>
          <p:cNvSpPr/>
          <p:nvPr/>
        </p:nvSpPr>
        <p:spPr>
          <a:xfrm>
            <a:off x="4480560" y="1234440"/>
            <a:ext cx="2240280" cy="466344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35424" y="1280160"/>
            <a:ext cx="21305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b="1" dirty="0">
                <a:solidFill>
                  <a:srgbClr val="FFFFFF"/>
                </a:solidFill>
              </a:rPr>
              <a:t>Variable cost</a:t>
            </a:r>
            <a:endParaRPr lang="en-US" sz="890" dirty="0"/>
          </a:p>
        </p:txBody>
      </p:sp>
      <p:sp>
        <p:nvSpPr>
          <p:cNvPr id="10" name="Shape 8"/>
          <p:cNvSpPr/>
          <p:nvPr/>
        </p:nvSpPr>
        <p:spPr>
          <a:xfrm>
            <a:off x="6720840" y="1234440"/>
            <a:ext cx="1783080" cy="466344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775704" y="1280160"/>
            <a:ext cx="16733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b="1" dirty="0">
                <a:solidFill>
                  <a:srgbClr val="FFFFFF"/>
                </a:solidFill>
              </a:rPr>
              <a:t>Contribution margin</a:t>
            </a:r>
            <a:endParaRPr lang="en-US" sz="890" dirty="0"/>
          </a:p>
        </p:txBody>
      </p:sp>
      <p:sp>
        <p:nvSpPr>
          <p:cNvPr id="12" name="Shape 10"/>
          <p:cNvSpPr/>
          <p:nvPr/>
        </p:nvSpPr>
        <p:spPr>
          <a:xfrm>
            <a:off x="8503920" y="1234440"/>
            <a:ext cx="3063240" cy="466344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58784" y="1280160"/>
            <a:ext cx="2953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b="1" dirty="0">
                <a:solidFill>
                  <a:srgbClr val="FFFFFF"/>
                </a:solidFill>
              </a:rPr>
              <a:t>Key driver</a:t>
            </a:r>
            <a:endParaRPr lang="en-US" sz="890" dirty="0"/>
          </a:p>
        </p:txBody>
      </p:sp>
      <p:sp>
        <p:nvSpPr>
          <p:cNvPr id="14" name="Shape 12"/>
          <p:cNvSpPr/>
          <p:nvPr/>
        </p:nvSpPr>
        <p:spPr>
          <a:xfrm>
            <a:off x="594360" y="1700784"/>
            <a:ext cx="196596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9224" y="1746504"/>
            <a:ext cx="185623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Fleet platform fee</a:t>
            </a:r>
            <a:endParaRPr lang="en-US" sz="890" dirty="0"/>
          </a:p>
        </p:txBody>
      </p:sp>
      <p:sp>
        <p:nvSpPr>
          <p:cNvPr id="16" name="Shape 14"/>
          <p:cNvSpPr/>
          <p:nvPr/>
        </p:nvSpPr>
        <p:spPr>
          <a:xfrm>
            <a:off x="2560320" y="1700784"/>
            <a:ext cx="1920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615184" y="1746504"/>
            <a:ext cx="1810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€89 / vehicle / month</a:t>
            </a:r>
            <a:endParaRPr lang="en-US" sz="890" dirty="0"/>
          </a:p>
        </p:txBody>
      </p:sp>
      <p:sp>
        <p:nvSpPr>
          <p:cNvPr id="18" name="Shape 16"/>
          <p:cNvSpPr/>
          <p:nvPr/>
        </p:nvSpPr>
        <p:spPr>
          <a:xfrm>
            <a:off x="4480560" y="1700784"/>
            <a:ext cx="22402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535424" y="1746504"/>
            <a:ext cx="21305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€18 support &amp; SaaS</a:t>
            </a:r>
            <a:endParaRPr lang="en-US" sz="890" dirty="0"/>
          </a:p>
        </p:txBody>
      </p:sp>
      <p:sp>
        <p:nvSpPr>
          <p:cNvPr id="20" name="Shape 18"/>
          <p:cNvSpPr/>
          <p:nvPr/>
        </p:nvSpPr>
        <p:spPr>
          <a:xfrm>
            <a:off x="6720840" y="1700784"/>
            <a:ext cx="17830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775704" y="1746504"/>
            <a:ext cx="16733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80%</a:t>
            </a:r>
            <a:endParaRPr lang="en-US" sz="890" dirty="0"/>
          </a:p>
        </p:txBody>
      </p:sp>
      <p:sp>
        <p:nvSpPr>
          <p:cNvPr id="22" name="Shape 20"/>
          <p:cNvSpPr/>
          <p:nvPr/>
        </p:nvSpPr>
        <p:spPr>
          <a:xfrm>
            <a:off x="8503920" y="1700784"/>
            <a:ext cx="3063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558784" y="1746504"/>
            <a:ext cx="2953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Contracted vehicles</a:t>
            </a:r>
            <a:endParaRPr lang="en-US" sz="890" dirty="0"/>
          </a:p>
        </p:txBody>
      </p:sp>
      <p:sp>
        <p:nvSpPr>
          <p:cNvPr id="24" name="Shape 22"/>
          <p:cNvSpPr/>
          <p:nvPr/>
        </p:nvSpPr>
        <p:spPr>
          <a:xfrm>
            <a:off x="594360" y="2167128"/>
            <a:ext cx="196596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49224" y="2212848"/>
            <a:ext cx="185623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Battery subscription</a:t>
            </a:r>
            <a:endParaRPr lang="en-US" sz="890" dirty="0"/>
          </a:p>
        </p:txBody>
      </p:sp>
      <p:sp>
        <p:nvSpPr>
          <p:cNvPr id="26" name="Shape 24"/>
          <p:cNvSpPr/>
          <p:nvPr/>
        </p:nvSpPr>
        <p:spPr>
          <a:xfrm>
            <a:off x="2560320" y="2167128"/>
            <a:ext cx="1920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2615184" y="2212848"/>
            <a:ext cx="1810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€39 / battery / month</a:t>
            </a:r>
            <a:endParaRPr lang="en-US" sz="890" dirty="0"/>
          </a:p>
        </p:txBody>
      </p:sp>
      <p:sp>
        <p:nvSpPr>
          <p:cNvPr id="28" name="Shape 26"/>
          <p:cNvSpPr/>
          <p:nvPr/>
        </p:nvSpPr>
        <p:spPr>
          <a:xfrm>
            <a:off x="4480560" y="2167128"/>
            <a:ext cx="22402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535424" y="2212848"/>
            <a:ext cx="21305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€12 depreciation reserve</a:t>
            </a:r>
            <a:endParaRPr lang="en-US" sz="890" dirty="0"/>
          </a:p>
        </p:txBody>
      </p:sp>
      <p:sp>
        <p:nvSpPr>
          <p:cNvPr id="30" name="Shape 28"/>
          <p:cNvSpPr/>
          <p:nvPr/>
        </p:nvSpPr>
        <p:spPr>
          <a:xfrm>
            <a:off x="6720840" y="2167128"/>
            <a:ext cx="17830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775704" y="2212848"/>
            <a:ext cx="16733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69%</a:t>
            </a:r>
            <a:endParaRPr lang="en-US" sz="890" dirty="0"/>
          </a:p>
        </p:txBody>
      </p:sp>
      <p:sp>
        <p:nvSpPr>
          <p:cNvPr id="32" name="Shape 30"/>
          <p:cNvSpPr/>
          <p:nvPr/>
        </p:nvSpPr>
        <p:spPr>
          <a:xfrm>
            <a:off x="8503920" y="2167128"/>
            <a:ext cx="3063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558784" y="2212848"/>
            <a:ext cx="2953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Battery cycles + health</a:t>
            </a:r>
            <a:endParaRPr lang="en-US" sz="890" dirty="0"/>
          </a:p>
        </p:txBody>
      </p:sp>
      <p:sp>
        <p:nvSpPr>
          <p:cNvPr id="34" name="Shape 32"/>
          <p:cNvSpPr/>
          <p:nvPr/>
        </p:nvSpPr>
        <p:spPr>
          <a:xfrm>
            <a:off x="594360" y="2633472"/>
            <a:ext cx="196596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49224" y="2679192"/>
            <a:ext cx="185623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Swap energy margin</a:t>
            </a:r>
            <a:endParaRPr lang="en-US" sz="890" dirty="0"/>
          </a:p>
        </p:txBody>
      </p:sp>
      <p:sp>
        <p:nvSpPr>
          <p:cNvPr id="36" name="Shape 34"/>
          <p:cNvSpPr/>
          <p:nvPr/>
        </p:nvSpPr>
        <p:spPr>
          <a:xfrm>
            <a:off x="2560320" y="2633472"/>
            <a:ext cx="1920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2615184" y="2679192"/>
            <a:ext cx="1810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€1.35 / swap</a:t>
            </a:r>
            <a:endParaRPr lang="en-US" sz="890" dirty="0"/>
          </a:p>
        </p:txBody>
      </p:sp>
      <p:sp>
        <p:nvSpPr>
          <p:cNvPr id="38" name="Shape 36"/>
          <p:cNvSpPr/>
          <p:nvPr/>
        </p:nvSpPr>
        <p:spPr>
          <a:xfrm>
            <a:off x="4480560" y="2633472"/>
            <a:ext cx="22402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4535424" y="2679192"/>
            <a:ext cx="21305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€0.62 power + payment</a:t>
            </a:r>
            <a:endParaRPr lang="en-US" sz="890" dirty="0"/>
          </a:p>
        </p:txBody>
      </p:sp>
      <p:sp>
        <p:nvSpPr>
          <p:cNvPr id="40" name="Shape 38"/>
          <p:cNvSpPr/>
          <p:nvPr/>
        </p:nvSpPr>
        <p:spPr>
          <a:xfrm>
            <a:off x="6720840" y="2633472"/>
            <a:ext cx="17830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6775704" y="2679192"/>
            <a:ext cx="16733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54%</a:t>
            </a:r>
            <a:endParaRPr lang="en-US" sz="890" dirty="0"/>
          </a:p>
        </p:txBody>
      </p:sp>
      <p:sp>
        <p:nvSpPr>
          <p:cNvPr id="42" name="Shape 40"/>
          <p:cNvSpPr/>
          <p:nvPr/>
        </p:nvSpPr>
        <p:spPr>
          <a:xfrm>
            <a:off x="8503920" y="2633472"/>
            <a:ext cx="3063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8558784" y="2679192"/>
            <a:ext cx="2953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Utilization density</a:t>
            </a:r>
            <a:endParaRPr lang="en-US" sz="890" dirty="0"/>
          </a:p>
        </p:txBody>
      </p:sp>
      <p:sp>
        <p:nvSpPr>
          <p:cNvPr id="44" name="Shape 42"/>
          <p:cNvSpPr/>
          <p:nvPr/>
        </p:nvSpPr>
        <p:spPr>
          <a:xfrm>
            <a:off x="594360" y="3099816"/>
            <a:ext cx="196596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649224" y="3145536"/>
            <a:ext cx="185623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Maintenance SLA</a:t>
            </a:r>
            <a:endParaRPr lang="en-US" sz="890" dirty="0"/>
          </a:p>
        </p:txBody>
      </p:sp>
      <p:sp>
        <p:nvSpPr>
          <p:cNvPr id="46" name="Shape 44"/>
          <p:cNvSpPr/>
          <p:nvPr/>
        </p:nvSpPr>
        <p:spPr>
          <a:xfrm>
            <a:off x="2560320" y="3099816"/>
            <a:ext cx="1920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615184" y="3145536"/>
            <a:ext cx="1810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€129 / fleet / month</a:t>
            </a:r>
            <a:endParaRPr lang="en-US" sz="890" dirty="0"/>
          </a:p>
        </p:txBody>
      </p:sp>
      <p:sp>
        <p:nvSpPr>
          <p:cNvPr id="48" name="Shape 46"/>
          <p:cNvSpPr/>
          <p:nvPr/>
        </p:nvSpPr>
        <p:spPr>
          <a:xfrm>
            <a:off x="4480560" y="3099816"/>
            <a:ext cx="22402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4535424" y="3145536"/>
            <a:ext cx="21305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€55 technician reserve</a:t>
            </a:r>
            <a:endParaRPr lang="en-US" sz="890" dirty="0"/>
          </a:p>
        </p:txBody>
      </p:sp>
      <p:sp>
        <p:nvSpPr>
          <p:cNvPr id="50" name="Shape 48"/>
          <p:cNvSpPr/>
          <p:nvPr/>
        </p:nvSpPr>
        <p:spPr>
          <a:xfrm>
            <a:off x="6720840" y="3099816"/>
            <a:ext cx="178308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6775704" y="3145536"/>
            <a:ext cx="167335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57%</a:t>
            </a:r>
            <a:endParaRPr lang="en-US" sz="890" dirty="0"/>
          </a:p>
        </p:txBody>
      </p:sp>
      <p:sp>
        <p:nvSpPr>
          <p:cNvPr id="52" name="Shape 50"/>
          <p:cNvSpPr/>
          <p:nvPr/>
        </p:nvSpPr>
        <p:spPr>
          <a:xfrm>
            <a:off x="8503920" y="3099816"/>
            <a:ext cx="30632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8558784" y="3145536"/>
            <a:ext cx="29535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90" dirty="0">
                <a:solidFill>
                  <a:srgbClr val="1C242B"/>
                </a:solidFill>
              </a:rPr>
              <a:t>Fleet churn prevention</a:t>
            </a:r>
            <a:endParaRPr lang="en-US" sz="890" dirty="0"/>
          </a:p>
        </p:txBody>
      </p:sp>
      <p:graphicFrame>
        <p:nvGraphicFramePr>
          <p:cNvPr id="54" name="Chart 0" descr=""/>
          <p:cNvGraphicFramePr/>
          <p:nvPr/>
        </p:nvGraphicFramePr>
        <p:xfrm>
          <a:off x="1005840" y="4069080"/>
          <a:ext cx="2743200" cy="18288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55" name="Shape 52"/>
          <p:cNvSpPr/>
          <p:nvPr/>
        </p:nvSpPr>
        <p:spPr>
          <a:xfrm>
            <a:off x="4297680" y="4069080"/>
            <a:ext cx="6903720" cy="1691640"/>
          </a:xfrm>
          <a:prstGeom prst="roundRect">
            <a:avLst>
              <a:gd name="adj" fmla="val 4324"/>
            </a:avLst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56" name="Text 53"/>
          <p:cNvSpPr/>
          <p:nvPr/>
        </p:nvSpPr>
        <p:spPr>
          <a:xfrm>
            <a:off x="4617720" y="4370832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9F2E1"/>
                </a:solidFill>
              </a:rPr>
              <a:t>Critical concept: revenue mix risk</a:t>
            </a:r>
            <a:endParaRPr lang="en-US" sz="1300" dirty="0"/>
          </a:p>
        </p:txBody>
      </p:sp>
      <p:sp>
        <p:nvSpPr>
          <p:cNvPr id="57" name="Text 54"/>
          <p:cNvSpPr/>
          <p:nvPr/>
        </p:nvSpPr>
        <p:spPr>
          <a:xfrm>
            <a:off x="4617720" y="4709160"/>
            <a:ext cx="6126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FFFFFF"/>
                </a:solidFill>
              </a:rPr>
              <a:t>Students should test whether reported MRR is durable. Platform fees are high-quality contracted revenue; swap margin is utilization-sensitive; battery subscription margin depends on depreciation and cycle life assumptions.</a:t>
            </a:r>
            <a:endParaRPr lang="en-US" sz="1050" dirty="0"/>
          </a:p>
        </p:txBody>
      </p:sp>
      <p:sp>
        <p:nvSpPr>
          <p:cNvPr id="58" name="Text 55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59" name="Text 56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06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Target market and go-to-market logic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Case assumptions make the TAM/SAM/SOM math transparent for classroom debate.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685800" y="1325880"/>
            <a:ext cx="10744200" cy="3383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ED7C9"/>
            </a:solidFill>
            <a:prstDash val="solid"/>
          </a:ln>
        </p:spPr>
      </p:sp>
      <p:graphicFrame>
        <p:nvGraphicFramePr>
          <p:cNvPr id="5" name="Chart 0" descr=""/>
          <p:cNvGraphicFramePr/>
          <p:nvPr/>
        </p:nvGraphicFramePr>
        <p:xfrm>
          <a:off x="914400" y="1600200"/>
          <a:ext cx="5120640" cy="265176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" name="Text 3"/>
          <p:cNvSpPr/>
          <p:nvPr/>
        </p:nvSpPr>
        <p:spPr>
          <a:xfrm>
            <a:off x="6446520" y="1627632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7A2A4"/>
                </a:solidFill>
              </a:rPr>
              <a:t>Case-only sizing logic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6446520" y="2011680"/>
            <a:ext cx="4389120" cy="1325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40" dirty="0">
                <a:solidFill>
                  <a:srgbClr val="1C242B"/>
                </a:solidFill>
              </a:rPr>
              <a:t>• TAM: 1.15M urban light-EV fleet vehicles × €8,000 annual charging, service and battery spend.</a:t>
            </a:r>
            <a:endParaRPr lang="en-US" sz="1040" dirty="0"/>
          </a:p>
          <a:p>
            <a:pPr indent="0" marL="0">
              <a:buNone/>
            </a:pPr>
            <a:r>
              <a:rPr lang="en-US" sz="1040" dirty="0">
                <a:solidFill>
                  <a:srgbClr val="1C242B"/>
                </a:solidFill>
              </a:rPr>
              <a:t>• SAM: 97,500 DACH delivery vehicles where density supports hub economics.</a:t>
            </a:r>
            <a:endParaRPr lang="en-US" sz="1040" dirty="0"/>
          </a:p>
          <a:p>
            <a:pPr indent="0" marL="0">
              <a:buNone/>
            </a:pPr>
            <a:r>
              <a:rPr lang="en-US" sz="1040" dirty="0">
                <a:solidFill>
                  <a:srgbClr val="1C242B"/>
                </a:solidFill>
              </a:rPr>
              <a:t>• SOM: 5,250 vehicles captured within 36 months at €8,000 average annualized spend.</a:t>
            </a:r>
            <a:endParaRPr lang="en-US" sz="1040" dirty="0"/>
          </a:p>
        </p:txBody>
      </p:sp>
      <p:sp>
        <p:nvSpPr>
          <p:cNvPr id="8" name="Shape 5"/>
          <p:cNvSpPr/>
          <p:nvPr/>
        </p:nvSpPr>
        <p:spPr>
          <a:xfrm>
            <a:off x="1828800" y="5486400"/>
            <a:ext cx="8046720" cy="0"/>
          </a:xfrm>
          <a:prstGeom prst="line">
            <a:avLst/>
          </a:prstGeom>
          <a:noFill/>
          <a:ln w="12700">
            <a:solidFill>
              <a:srgbClr val="17A2A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1719072" y="5367528"/>
            <a:ext cx="228600" cy="228600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143000" y="57150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1C242B"/>
                </a:solidFill>
              </a:rPr>
              <a:t>Hamburg pilot</a:t>
            </a:r>
            <a:endParaRPr lang="en-US" sz="950" dirty="0"/>
          </a:p>
        </p:txBody>
      </p:sp>
      <p:sp>
        <p:nvSpPr>
          <p:cNvPr id="11" name="Shape 8"/>
          <p:cNvSpPr/>
          <p:nvPr/>
        </p:nvSpPr>
        <p:spPr>
          <a:xfrm>
            <a:off x="4370832" y="5367528"/>
            <a:ext cx="228600" cy="228600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794760" y="57150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1C242B"/>
                </a:solidFill>
              </a:rPr>
              <a:t>Berlin expansion</a:t>
            </a:r>
            <a:endParaRPr lang="en-US" sz="950" dirty="0"/>
          </a:p>
        </p:txBody>
      </p:sp>
      <p:sp>
        <p:nvSpPr>
          <p:cNvPr id="13" name="Shape 10"/>
          <p:cNvSpPr/>
          <p:nvPr/>
        </p:nvSpPr>
        <p:spPr>
          <a:xfrm>
            <a:off x="6931152" y="5367528"/>
            <a:ext cx="228600" cy="228600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55080" y="57150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Munich courier fleets</a:t>
            </a:r>
            <a:endParaRPr lang="en-US" sz="950" dirty="0"/>
          </a:p>
        </p:txBody>
      </p:sp>
      <p:sp>
        <p:nvSpPr>
          <p:cNvPr id="15" name="Shape 12"/>
          <p:cNvSpPr/>
          <p:nvPr/>
        </p:nvSpPr>
        <p:spPr>
          <a:xfrm>
            <a:off x="9628632" y="5367528"/>
            <a:ext cx="228600" cy="228600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9052560" y="57150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DACH franchise test</a:t>
            </a:r>
            <a:endParaRPr lang="en-US" sz="950" dirty="0"/>
          </a:p>
        </p:txBody>
      </p:sp>
      <p:sp>
        <p:nvSpPr>
          <p:cNvPr id="17" name="Text 14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18" name="Text 15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07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Traction: operational scale with visible efficiency gains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The business has early commercial traction but still needs proof that utilization can compound.</a:t>
            </a:r>
            <a:endParaRPr lang="en-US" sz="1050" dirty="0"/>
          </a:p>
        </p:txBody>
      </p:sp>
      <p:graphicFrame>
        <p:nvGraphicFramePr>
          <p:cNvPr id="4" name="Chart 0" descr=""/>
          <p:cNvGraphicFramePr/>
          <p:nvPr/>
        </p:nvGraphicFramePr>
        <p:xfrm>
          <a:off x="777240" y="1261872"/>
          <a:ext cx="6400800" cy="356616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5" name="Shape 2"/>
          <p:cNvSpPr/>
          <p:nvPr/>
        </p:nvSpPr>
        <p:spPr>
          <a:xfrm>
            <a:off x="7543800" y="1325880"/>
            <a:ext cx="283464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543800" y="1325880"/>
            <a:ext cx="73152" cy="914400"/>
          </a:xfrm>
          <a:prstGeom prst="rect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44968" y="1490472"/>
            <a:ext cx="25420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36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7744968" y="1837944"/>
            <a:ext cx="25420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Contracted fleet accounts</a:t>
            </a:r>
            <a:endParaRPr lang="en-US" sz="850" dirty="0"/>
          </a:p>
        </p:txBody>
      </p:sp>
      <p:sp>
        <p:nvSpPr>
          <p:cNvPr id="9" name="Shape 6"/>
          <p:cNvSpPr/>
          <p:nvPr/>
        </p:nvSpPr>
        <p:spPr>
          <a:xfrm>
            <a:off x="7543800" y="2423160"/>
            <a:ext cx="283464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543800" y="2423160"/>
            <a:ext cx="73152" cy="914400"/>
          </a:xfrm>
          <a:prstGeom prst="rect">
            <a:avLst/>
          </a:prstGeom>
          <a:solidFill>
            <a:srgbClr val="6DBE45"/>
          </a:solidFill>
          <a:ln w="12700">
            <a:solidFill>
              <a:srgbClr val="6DBE4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744968" y="2587752"/>
            <a:ext cx="25420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94%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7744968" y="2935224"/>
            <a:ext cx="25420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Logo retention</a:t>
            </a:r>
            <a:endParaRPr lang="en-US" sz="850" dirty="0"/>
          </a:p>
        </p:txBody>
      </p:sp>
      <p:sp>
        <p:nvSpPr>
          <p:cNvPr id="13" name="Shape 10"/>
          <p:cNvSpPr/>
          <p:nvPr/>
        </p:nvSpPr>
        <p:spPr>
          <a:xfrm>
            <a:off x="7543800" y="3520440"/>
            <a:ext cx="2834640" cy="914400"/>
          </a:xfrm>
          <a:prstGeom prst="roundRect">
            <a:avLst>
              <a:gd name="adj" fmla="val 8000"/>
            </a:avLst>
          </a:prstGeom>
          <a:solidFill>
            <a:srgbClr val="FFFFFF">
              <a:alpha val="98000"/>
            </a:srgbClr>
          </a:solidFill>
          <a:ln w="12700">
            <a:solidFill>
              <a:srgbClr val="DAD6C8">
                <a:alpha val="80000"/>
              </a:srgbClr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7543800" y="3520440"/>
            <a:ext cx="73152" cy="914400"/>
          </a:xfrm>
          <a:prstGeom prst="rect">
            <a:avLst/>
          </a:prstGeom>
          <a:solidFill>
            <a:srgbClr val="E7B75F"/>
          </a:solidFill>
          <a:ln w="12700">
            <a:solidFill>
              <a:srgbClr val="E7B75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7744968" y="3685032"/>
            <a:ext cx="25420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1C242B"/>
                </a:solidFill>
              </a:rPr>
              <a:t>89 sec</a:t>
            </a:r>
            <a:endParaRPr lang="en-US" sz="1900" dirty="0"/>
          </a:p>
        </p:txBody>
      </p:sp>
      <p:sp>
        <p:nvSpPr>
          <p:cNvPr id="16" name="Text 13"/>
          <p:cNvSpPr/>
          <p:nvPr/>
        </p:nvSpPr>
        <p:spPr>
          <a:xfrm>
            <a:off x="7744968" y="4032504"/>
            <a:ext cx="25420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6737E"/>
                </a:solidFill>
              </a:rPr>
              <a:t>Average swap time</a:t>
            </a:r>
            <a:endParaRPr lang="en-US" sz="850" dirty="0"/>
          </a:p>
        </p:txBody>
      </p:sp>
      <p:sp>
        <p:nvSpPr>
          <p:cNvPr id="17" name="Shape 14"/>
          <p:cNvSpPr/>
          <p:nvPr/>
        </p:nvSpPr>
        <p:spPr>
          <a:xfrm>
            <a:off x="822960" y="5303520"/>
            <a:ext cx="10469880" cy="640080"/>
          </a:xfrm>
          <a:prstGeom prst="roundRect">
            <a:avLst>
              <a:gd name="adj" fmla="val 11429"/>
            </a:avLst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051560" y="5522976"/>
            <a:ext cx="1001268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C242B"/>
                </a:solidFill>
              </a:rPr>
              <a:t>Teaching tension: MRR is growing, but the negative burn means students must separate real product-market fit from paid-market acceleration.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20" name="Text 17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08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Unit economics and KPI dashboard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A good investment case depends on cohort payback, not only headline growth.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94360" y="1234440"/>
            <a:ext cx="2194560" cy="398417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9224" y="1280160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Metric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2788920" y="1234440"/>
            <a:ext cx="1280160" cy="398417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843784" y="1280160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Current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4069080" y="1234440"/>
            <a:ext cx="1691640" cy="398417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123944" y="1280160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Target after funding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5760720" y="1234440"/>
            <a:ext cx="5806440" cy="398417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5815584" y="1280160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Decision implication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594360" y="1632857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9224" y="1678577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Blended CAC / vehicle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2788920" y="1632857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843784" y="1678577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€146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4069080" y="1632857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123944" y="1678577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€128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5760720" y="1632857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815584" y="1678577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Payback depends on direct sales productivity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594360" y="2031274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49224" y="2076994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Gross monthly profit / vehicle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2788920" y="2031274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2843784" y="2076994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€54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4069080" y="2031274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123944" y="2076994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€67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5760720" y="2031274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815584" y="2076994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Driven by utilization and energy margin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594360" y="2429691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9224" y="2475411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Contribution payback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2788920" y="2429691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843784" y="2475411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2.7 months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4069080" y="2429691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123944" y="2475411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1.9 months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5760720" y="2429691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5815584" y="2475411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Strong if churn stays below threshold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594360" y="2828109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49224" y="2873829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Monthly fleet churn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2788920" y="2828109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2843784" y="2873829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3.2%</a:t>
            </a:r>
            <a:endParaRPr lang="en-US" sz="900" dirty="0"/>
          </a:p>
        </p:txBody>
      </p:sp>
      <p:sp>
        <p:nvSpPr>
          <p:cNvPr id="40" name="Shape 38"/>
          <p:cNvSpPr/>
          <p:nvPr/>
        </p:nvSpPr>
        <p:spPr>
          <a:xfrm>
            <a:off x="4069080" y="2828109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4123944" y="2873829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2.0%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5760720" y="2828109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5815584" y="2873829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Major driver of LTV</a:t>
            </a:r>
            <a:endParaRPr lang="en-US" sz="900" dirty="0"/>
          </a:p>
        </p:txBody>
      </p:sp>
      <p:sp>
        <p:nvSpPr>
          <p:cNvPr id="44" name="Shape 42"/>
          <p:cNvSpPr/>
          <p:nvPr/>
        </p:nvSpPr>
        <p:spPr>
          <a:xfrm>
            <a:off x="594360" y="3226526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649224" y="3272246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LTV:CAC</a:t>
            </a:r>
            <a:endParaRPr lang="en-US" sz="900" dirty="0"/>
          </a:p>
        </p:txBody>
      </p:sp>
      <p:sp>
        <p:nvSpPr>
          <p:cNvPr id="46" name="Shape 44"/>
          <p:cNvSpPr/>
          <p:nvPr/>
        </p:nvSpPr>
        <p:spPr>
          <a:xfrm>
            <a:off x="2788920" y="3226526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843784" y="3272246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6.1x</a:t>
            </a:r>
            <a:endParaRPr lang="en-US" sz="900" dirty="0"/>
          </a:p>
        </p:txBody>
      </p:sp>
      <p:sp>
        <p:nvSpPr>
          <p:cNvPr id="48" name="Shape 46"/>
          <p:cNvSpPr/>
          <p:nvPr/>
        </p:nvSpPr>
        <p:spPr>
          <a:xfrm>
            <a:off x="4069080" y="3226526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4123944" y="3272246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9.4x</a:t>
            </a:r>
            <a:endParaRPr lang="en-US" sz="900" dirty="0"/>
          </a:p>
        </p:txBody>
      </p:sp>
      <p:sp>
        <p:nvSpPr>
          <p:cNvPr id="50" name="Shape 48"/>
          <p:cNvSpPr/>
          <p:nvPr/>
        </p:nvSpPr>
        <p:spPr>
          <a:xfrm>
            <a:off x="5760720" y="3226526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5815584" y="3272246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Attractive but sensitive to churn</a:t>
            </a:r>
            <a:endParaRPr lang="en-US" sz="900" dirty="0"/>
          </a:p>
        </p:txBody>
      </p:sp>
      <p:sp>
        <p:nvSpPr>
          <p:cNvPr id="52" name="Shape 50"/>
          <p:cNvSpPr/>
          <p:nvPr/>
        </p:nvSpPr>
        <p:spPr>
          <a:xfrm>
            <a:off x="594360" y="3624943"/>
            <a:ext cx="21945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649224" y="3670663"/>
            <a:ext cx="20848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Cash conversion cycle</a:t>
            </a:r>
            <a:endParaRPr lang="en-US" sz="900" dirty="0"/>
          </a:p>
        </p:txBody>
      </p:sp>
      <p:sp>
        <p:nvSpPr>
          <p:cNvPr id="54" name="Shape 52"/>
          <p:cNvSpPr/>
          <p:nvPr/>
        </p:nvSpPr>
        <p:spPr>
          <a:xfrm>
            <a:off x="2788920" y="3624943"/>
            <a:ext cx="128016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2843784" y="3670663"/>
            <a:ext cx="117043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48 days</a:t>
            </a:r>
            <a:endParaRPr lang="en-US" sz="900" dirty="0"/>
          </a:p>
        </p:txBody>
      </p:sp>
      <p:sp>
        <p:nvSpPr>
          <p:cNvPr id="56" name="Shape 54"/>
          <p:cNvSpPr/>
          <p:nvPr/>
        </p:nvSpPr>
        <p:spPr>
          <a:xfrm>
            <a:off x="4069080" y="3624943"/>
            <a:ext cx="16916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7" name="Text 55"/>
          <p:cNvSpPr/>
          <p:nvPr/>
        </p:nvSpPr>
        <p:spPr>
          <a:xfrm>
            <a:off x="4123944" y="3670663"/>
            <a:ext cx="15819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36 days</a:t>
            </a:r>
            <a:endParaRPr lang="en-US" sz="900" dirty="0"/>
          </a:p>
        </p:txBody>
      </p:sp>
      <p:sp>
        <p:nvSpPr>
          <p:cNvPr id="58" name="Shape 56"/>
          <p:cNvSpPr/>
          <p:nvPr/>
        </p:nvSpPr>
        <p:spPr>
          <a:xfrm>
            <a:off x="5760720" y="3624943"/>
            <a:ext cx="5806440" cy="398417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9" name="Text 57"/>
          <p:cNvSpPr/>
          <p:nvPr/>
        </p:nvSpPr>
        <p:spPr>
          <a:xfrm>
            <a:off x="5815584" y="3670663"/>
            <a:ext cx="5696712" cy="30697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C242B"/>
                </a:solidFill>
              </a:rPr>
              <a:t>Inventory and receivables risk</a:t>
            </a:r>
            <a:endParaRPr lang="en-US" sz="900" dirty="0"/>
          </a:p>
        </p:txBody>
      </p:sp>
      <p:graphicFrame>
        <p:nvGraphicFramePr>
          <p:cNvPr id="60" name="Chart 0" descr=""/>
          <p:cNvGraphicFramePr/>
          <p:nvPr/>
        </p:nvGraphicFramePr>
        <p:xfrm>
          <a:off x="914400" y="4434840"/>
          <a:ext cx="4754880" cy="16002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1" name="Text 58"/>
          <p:cNvSpPr/>
          <p:nvPr/>
        </p:nvSpPr>
        <p:spPr>
          <a:xfrm>
            <a:off x="6263640" y="4526280"/>
            <a:ext cx="3383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7A2A4"/>
                </a:solidFill>
              </a:rPr>
              <a:t>New critical concept: cohort payback sensitivity</a:t>
            </a:r>
            <a:endParaRPr lang="en-US" sz="1300" dirty="0"/>
          </a:p>
        </p:txBody>
      </p:sp>
      <p:sp>
        <p:nvSpPr>
          <p:cNvPr id="62" name="Text 59"/>
          <p:cNvSpPr/>
          <p:nvPr/>
        </p:nvSpPr>
        <p:spPr>
          <a:xfrm>
            <a:off x="6263640" y="4892040"/>
            <a:ext cx="43891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Students should calculate how payback changes when CAC, churn, and utilization move together. A single KPI rarely fails alone.</a:t>
            </a:r>
            <a:endParaRPr lang="en-US" sz="1100" dirty="0"/>
          </a:p>
        </p:txBody>
      </p:sp>
      <p:sp>
        <p:nvSpPr>
          <p:cNvPr id="63" name="Text 6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64" name="Text 6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09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Financial projection: 24-month operating plan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Case model assumes network density improves margins while expansion absorbs cash.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94360" y="1143000"/>
            <a:ext cx="2103120" cy="463731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9224" y="1188720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b="1" dirty="0">
                <a:solidFill>
                  <a:srgbClr val="FFFFFF"/>
                </a:solidFill>
              </a:rPr>
              <a:t>€000 unless stated</a:t>
            </a:r>
            <a:endParaRPr lang="en-US" sz="930" dirty="0"/>
          </a:p>
        </p:txBody>
      </p:sp>
      <p:sp>
        <p:nvSpPr>
          <p:cNvPr id="6" name="Shape 4"/>
          <p:cNvSpPr/>
          <p:nvPr/>
        </p:nvSpPr>
        <p:spPr>
          <a:xfrm>
            <a:off x="2697480" y="1143000"/>
            <a:ext cx="1097280" cy="463731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52344" y="1188720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b="1" dirty="0">
                <a:solidFill>
                  <a:srgbClr val="FFFFFF"/>
                </a:solidFill>
              </a:rPr>
              <a:t>Current run-rate</a:t>
            </a:r>
            <a:endParaRPr lang="en-US" sz="930" dirty="0"/>
          </a:p>
        </p:txBody>
      </p:sp>
      <p:sp>
        <p:nvSpPr>
          <p:cNvPr id="8" name="Shape 6"/>
          <p:cNvSpPr/>
          <p:nvPr/>
        </p:nvSpPr>
        <p:spPr>
          <a:xfrm>
            <a:off x="3794760" y="1143000"/>
            <a:ext cx="1097280" cy="463731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849624" y="1188720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b="1" dirty="0">
                <a:solidFill>
                  <a:srgbClr val="FFFFFF"/>
                </a:solidFill>
              </a:rPr>
              <a:t>Year 1</a:t>
            </a:r>
            <a:endParaRPr lang="en-US" sz="930" dirty="0"/>
          </a:p>
        </p:txBody>
      </p:sp>
      <p:sp>
        <p:nvSpPr>
          <p:cNvPr id="10" name="Shape 8"/>
          <p:cNvSpPr/>
          <p:nvPr/>
        </p:nvSpPr>
        <p:spPr>
          <a:xfrm>
            <a:off x="4892040" y="1143000"/>
            <a:ext cx="1097280" cy="463731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946904" y="1188720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b="1" dirty="0">
                <a:solidFill>
                  <a:srgbClr val="FFFFFF"/>
                </a:solidFill>
              </a:rPr>
              <a:t>Year 2</a:t>
            </a:r>
            <a:endParaRPr lang="en-US" sz="930" dirty="0"/>
          </a:p>
        </p:txBody>
      </p:sp>
      <p:sp>
        <p:nvSpPr>
          <p:cNvPr id="12" name="Shape 10"/>
          <p:cNvSpPr/>
          <p:nvPr/>
        </p:nvSpPr>
        <p:spPr>
          <a:xfrm>
            <a:off x="594360" y="1606731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9224" y="1652451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Revenue</a:t>
            </a:r>
            <a:endParaRPr lang="en-US" sz="930" dirty="0"/>
          </a:p>
        </p:txBody>
      </p:sp>
      <p:sp>
        <p:nvSpPr>
          <p:cNvPr id="14" name="Shape 12"/>
          <p:cNvSpPr/>
          <p:nvPr/>
        </p:nvSpPr>
        <p:spPr>
          <a:xfrm>
            <a:off x="2697480" y="1606731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752344" y="1652451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1,344</a:t>
            </a:r>
            <a:endParaRPr lang="en-US" sz="930" dirty="0"/>
          </a:p>
        </p:txBody>
      </p:sp>
      <p:sp>
        <p:nvSpPr>
          <p:cNvPr id="16" name="Shape 14"/>
          <p:cNvSpPr/>
          <p:nvPr/>
        </p:nvSpPr>
        <p:spPr>
          <a:xfrm>
            <a:off x="3794760" y="1606731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849624" y="1652451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2,850</a:t>
            </a:r>
            <a:endParaRPr lang="en-US" sz="930" dirty="0"/>
          </a:p>
        </p:txBody>
      </p:sp>
      <p:sp>
        <p:nvSpPr>
          <p:cNvPr id="18" name="Shape 16"/>
          <p:cNvSpPr/>
          <p:nvPr/>
        </p:nvSpPr>
        <p:spPr>
          <a:xfrm>
            <a:off x="4892040" y="1606731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946904" y="1652451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6,780</a:t>
            </a:r>
            <a:endParaRPr lang="en-US" sz="930" dirty="0"/>
          </a:p>
        </p:txBody>
      </p:sp>
      <p:sp>
        <p:nvSpPr>
          <p:cNvPr id="20" name="Shape 18"/>
          <p:cNvSpPr/>
          <p:nvPr/>
        </p:nvSpPr>
        <p:spPr>
          <a:xfrm>
            <a:off x="594360" y="2070463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49224" y="2116183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Gross profit</a:t>
            </a:r>
            <a:endParaRPr lang="en-US" sz="930" dirty="0"/>
          </a:p>
        </p:txBody>
      </p:sp>
      <p:sp>
        <p:nvSpPr>
          <p:cNvPr id="22" name="Shape 20"/>
          <p:cNvSpPr/>
          <p:nvPr/>
        </p:nvSpPr>
        <p:spPr>
          <a:xfrm>
            <a:off x="2697480" y="2070463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2752344" y="2116183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712</a:t>
            </a:r>
            <a:endParaRPr lang="en-US" sz="930" dirty="0"/>
          </a:p>
        </p:txBody>
      </p:sp>
      <p:sp>
        <p:nvSpPr>
          <p:cNvPr id="24" name="Shape 22"/>
          <p:cNvSpPr/>
          <p:nvPr/>
        </p:nvSpPr>
        <p:spPr>
          <a:xfrm>
            <a:off x="3794760" y="2070463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849624" y="2116183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1,596</a:t>
            </a:r>
            <a:endParaRPr lang="en-US" sz="930" dirty="0"/>
          </a:p>
        </p:txBody>
      </p:sp>
      <p:sp>
        <p:nvSpPr>
          <p:cNvPr id="26" name="Shape 24"/>
          <p:cNvSpPr/>
          <p:nvPr/>
        </p:nvSpPr>
        <p:spPr>
          <a:xfrm>
            <a:off x="4892040" y="2070463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946904" y="2116183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4,136</a:t>
            </a:r>
            <a:endParaRPr lang="en-US" sz="930" dirty="0"/>
          </a:p>
        </p:txBody>
      </p:sp>
      <p:sp>
        <p:nvSpPr>
          <p:cNvPr id="28" name="Shape 26"/>
          <p:cNvSpPr/>
          <p:nvPr/>
        </p:nvSpPr>
        <p:spPr>
          <a:xfrm>
            <a:off x="594360" y="2534194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9224" y="2579914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Operating expenses</a:t>
            </a:r>
            <a:endParaRPr lang="en-US" sz="930" dirty="0"/>
          </a:p>
        </p:txBody>
      </p:sp>
      <p:sp>
        <p:nvSpPr>
          <p:cNvPr id="30" name="Shape 28"/>
          <p:cNvSpPr/>
          <p:nvPr/>
        </p:nvSpPr>
        <p:spPr>
          <a:xfrm>
            <a:off x="2697480" y="2534194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752344" y="2579914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1,168</a:t>
            </a:r>
            <a:endParaRPr lang="en-US" sz="930" dirty="0"/>
          </a:p>
        </p:txBody>
      </p:sp>
      <p:sp>
        <p:nvSpPr>
          <p:cNvPr id="32" name="Shape 30"/>
          <p:cNvSpPr/>
          <p:nvPr/>
        </p:nvSpPr>
        <p:spPr>
          <a:xfrm>
            <a:off x="3794760" y="2534194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3849624" y="2579914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2,520</a:t>
            </a:r>
            <a:endParaRPr lang="en-US" sz="930" dirty="0"/>
          </a:p>
        </p:txBody>
      </p:sp>
      <p:sp>
        <p:nvSpPr>
          <p:cNvPr id="34" name="Shape 32"/>
          <p:cNvSpPr/>
          <p:nvPr/>
        </p:nvSpPr>
        <p:spPr>
          <a:xfrm>
            <a:off x="4892040" y="2534194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4946904" y="2579914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3,880</a:t>
            </a:r>
            <a:endParaRPr lang="en-US" sz="930" dirty="0"/>
          </a:p>
        </p:txBody>
      </p:sp>
      <p:sp>
        <p:nvSpPr>
          <p:cNvPr id="36" name="Shape 34"/>
          <p:cNvSpPr/>
          <p:nvPr/>
        </p:nvSpPr>
        <p:spPr>
          <a:xfrm>
            <a:off x="594360" y="2997926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49224" y="3043646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EBITDA</a:t>
            </a:r>
            <a:endParaRPr lang="en-US" sz="930" dirty="0"/>
          </a:p>
        </p:txBody>
      </p:sp>
      <p:sp>
        <p:nvSpPr>
          <p:cNvPr id="38" name="Shape 36"/>
          <p:cNvSpPr/>
          <p:nvPr/>
        </p:nvSpPr>
        <p:spPr>
          <a:xfrm>
            <a:off x="2697480" y="2997926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2752344" y="3043646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-456</a:t>
            </a:r>
            <a:endParaRPr lang="en-US" sz="930" dirty="0"/>
          </a:p>
        </p:txBody>
      </p:sp>
      <p:sp>
        <p:nvSpPr>
          <p:cNvPr id="40" name="Shape 38"/>
          <p:cNvSpPr/>
          <p:nvPr/>
        </p:nvSpPr>
        <p:spPr>
          <a:xfrm>
            <a:off x="3794760" y="2997926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3849624" y="3043646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-924</a:t>
            </a:r>
            <a:endParaRPr lang="en-US" sz="930" dirty="0"/>
          </a:p>
        </p:txBody>
      </p:sp>
      <p:sp>
        <p:nvSpPr>
          <p:cNvPr id="42" name="Shape 40"/>
          <p:cNvSpPr/>
          <p:nvPr/>
        </p:nvSpPr>
        <p:spPr>
          <a:xfrm>
            <a:off x="4892040" y="2997926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4946904" y="3043646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256</a:t>
            </a:r>
            <a:endParaRPr lang="en-US" sz="930" dirty="0"/>
          </a:p>
        </p:txBody>
      </p:sp>
      <p:sp>
        <p:nvSpPr>
          <p:cNvPr id="44" name="Shape 42"/>
          <p:cNvSpPr/>
          <p:nvPr/>
        </p:nvSpPr>
        <p:spPr>
          <a:xfrm>
            <a:off x="594360" y="3461657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649224" y="3507377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Ending cash before funding</a:t>
            </a:r>
            <a:endParaRPr lang="en-US" sz="930" dirty="0"/>
          </a:p>
        </p:txBody>
      </p:sp>
      <p:sp>
        <p:nvSpPr>
          <p:cNvPr id="46" name="Shape 44"/>
          <p:cNvSpPr/>
          <p:nvPr/>
        </p:nvSpPr>
        <p:spPr>
          <a:xfrm>
            <a:off x="2697480" y="3461657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752344" y="3507377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82</a:t>
            </a:r>
            <a:endParaRPr lang="en-US" sz="930" dirty="0"/>
          </a:p>
        </p:txBody>
      </p:sp>
      <p:sp>
        <p:nvSpPr>
          <p:cNvPr id="48" name="Shape 46"/>
          <p:cNvSpPr/>
          <p:nvPr/>
        </p:nvSpPr>
        <p:spPr>
          <a:xfrm>
            <a:off x="3794760" y="3461657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3849624" y="3507377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-842</a:t>
            </a:r>
            <a:endParaRPr lang="en-US" sz="930" dirty="0"/>
          </a:p>
        </p:txBody>
      </p:sp>
      <p:sp>
        <p:nvSpPr>
          <p:cNvPr id="50" name="Shape 48"/>
          <p:cNvSpPr/>
          <p:nvPr/>
        </p:nvSpPr>
        <p:spPr>
          <a:xfrm>
            <a:off x="4892040" y="3461657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4946904" y="3507377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-586</a:t>
            </a:r>
            <a:endParaRPr lang="en-US" sz="930" dirty="0"/>
          </a:p>
        </p:txBody>
      </p:sp>
      <p:sp>
        <p:nvSpPr>
          <p:cNvPr id="52" name="Shape 50"/>
          <p:cNvSpPr/>
          <p:nvPr/>
        </p:nvSpPr>
        <p:spPr>
          <a:xfrm>
            <a:off x="594360" y="3925389"/>
            <a:ext cx="210312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649224" y="3971109"/>
            <a:ext cx="199339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Ending cash after €750k</a:t>
            </a:r>
            <a:endParaRPr lang="en-US" sz="930" dirty="0"/>
          </a:p>
        </p:txBody>
      </p:sp>
      <p:sp>
        <p:nvSpPr>
          <p:cNvPr id="54" name="Shape 52"/>
          <p:cNvSpPr/>
          <p:nvPr/>
        </p:nvSpPr>
        <p:spPr>
          <a:xfrm>
            <a:off x="2697480" y="3925389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2752344" y="3971109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832</a:t>
            </a:r>
            <a:endParaRPr lang="en-US" sz="930" dirty="0"/>
          </a:p>
        </p:txBody>
      </p:sp>
      <p:sp>
        <p:nvSpPr>
          <p:cNvPr id="56" name="Shape 54"/>
          <p:cNvSpPr/>
          <p:nvPr/>
        </p:nvSpPr>
        <p:spPr>
          <a:xfrm>
            <a:off x="3794760" y="3925389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7" name="Text 55"/>
          <p:cNvSpPr/>
          <p:nvPr/>
        </p:nvSpPr>
        <p:spPr>
          <a:xfrm>
            <a:off x="3849624" y="3971109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-92</a:t>
            </a:r>
            <a:endParaRPr lang="en-US" sz="930" dirty="0"/>
          </a:p>
        </p:txBody>
      </p:sp>
      <p:sp>
        <p:nvSpPr>
          <p:cNvPr id="58" name="Shape 56"/>
          <p:cNvSpPr/>
          <p:nvPr/>
        </p:nvSpPr>
        <p:spPr>
          <a:xfrm>
            <a:off x="4892040" y="3925389"/>
            <a:ext cx="1097280" cy="463731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9" name="Text 57"/>
          <p:cNvSpPr/>
          <p:nvPr/>
        </p:nvSpPr>
        <p:spPr>
          <a:xfrm>
            <a:off x="4946904" y="3971109"/>
            <a:ext cx="987552" cy="3722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30" dirty="0">
                <a:solidFill>
                  <a:srgbClr val="1C242B"/>
                </a:solidFill>
              </a:rPr>
              <a:t>164</a:t>
            </a:r>
            <a:endParaRPr lang="en-US" sz="930" dirty="0"/>
          </a:p>
        </p:txBody>
      </p:sp>
      <p:graphicFrame>
        <p:nvGraphicFramePr>
          <p:cNvPr id="60" name="Chart 0" descr=""/>
          <p:cNvGraphicFramePr/>
          <p:nvPr/>
        </p:nvGraphicFramePr>
        <p:xfrm>
          <a:off x="6400800" y="1234440"/>
          <a:ext cx="4572000" cy="29260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1" name="Shape 58"/>
          <p:cNvSpPr/>
          <p:nvPr/>
        </p:nvSpPr>
        <p:spPr>
          <a:xfrm>
            <a:off x="822960" y="5074920"/>
            <a:ext cx="10515600" cy="640080"/>
          </a:xfrm>
          <a:prstGeom prst="roundRect">
            <a:avLst>
              <a:gd name="adj" fmla="val 11429"/>
            </a:avLst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62" name="Text 59"/>
          <p:cNvSpPr/>
          <p:nvPr/>
        </p:nvSpPr>
        <p:spPr>
          <a:xfrm>
            <a:off x="1097280" y="5303520"/>
            <a:ext cx="98755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Investor tension: the company reaches EBITDA positive in Year 2, but only if the fundraise is deployed without CAC inflation or battery underutilization.</a:t>
            </a:r>
            <a:endParaRPr lang="en-US" sz="1150" dirty="0"/>
          </a:p>
        </p:txBody>
      </p:sp>
      <p:sp>
        <p:nvSpPr>
          <p:cNvPr id="63" name="Text 6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64" name="Text 6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10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Capital budgeting: hub expansion decision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Students evaluate whether opening 42 new hubs creates positive risk-adjusted value.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94360" y="1143000"/>
            <a:ext cx="2125980" cy="462915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9224" y="1188720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Project metric</a:t>
            </a:r>
            <a:endParaRPr lang="en-US" sz="910" dirty="0"/>
          </a:p>
        </p:txBody>
      </p:sp>
      <p:sp>
        <p:nvSpPr>
          <p:cNvPr id="6" name="Shape 4"/>
          <p:cNvSpPr/>
          <p:nvPr/>
        </p:nvSpPr>
        <p:spPr>
          <a:xfrm>
            <a:off x="2720340" y="1143000"/>
            <a:ext cx="1181100" cy="462915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75204" y="118872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Base case</a:t>
            </a:r>
            <a:endParaRPr lang="en-US" sz="910" dirty="0"/>
          </a:p>
        </p:txBody>
      </p:sp>
      <p:sp>
        <p:nvSpPr>
          <p:cNvPr id="8" name="Shape 6"/>
          <p:cNvSpPr/>
          <p:nvPr/>
        </p:nvSpPr>
        <p:spPr>
          <a:xfrm>
            <a:off x="3901440" y="1143000"/>
            <a:ext cx="1181100" cy="462915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956304" y="118872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Downside</a:t>
            </a:r>
            <a:endParaRPr lang="en-US" sz="910" dirty="0"/>
          </a:p>
        </p:txBody>
      </p:sp>
      <p:sp>
        <p:nvSpPr>
          <p:cNvPr id="10" name="Shape 8"/>
          <p:cNvSpPr/>
          <p:nvPr/>
        </p:nvSpPr>
        <p:spPr>
          <a:xfrm>
            <a:off x="5082540" y="1143000"/>
            <a:ext cx="1181100" cy="462915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5137404" y="118872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Upside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594360" y="1605915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9224" y="1651635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Initial capex</a:t>
            </a:r>
            <a:endParaRPr lang="en-US" sz="910" dirty="0"/>
          </a:p>
        </p:txBody>
      </p:sp>
      <p:sp>
        <p:nvSpPr>
          <p:cNvPr id="14" name="Shape 12"/>
          <p:cNvSpPr/>
          <p:nvPr/>
        </p:nvSpPr>
        <p:spPr>
          <a:xfrm>
            <a:off x="2720340" y="160591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775204" y="165163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€1.20M</a:t>
            </a:r>
            <a:endParaRPr lang="en-US" sz="910" dirty="0"/>
          </a:p>
        </p:txBody>
      </p:sp>
      <p:sp>
        <p:nvSpPr>
          <p:cNvPr id="16" name="Shape 14"/>
          <p:cNvSpPr/>
          <p:nvPr/>
        </p:nvSpPr>
        <p:spPr>
          <a:xfrm>
            <a:off x="3901440" y="160591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956304" y="165163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€1.20M</a:t>
            </a:r>
            <a:endParaRPr lang="en-US" sz="910" dirty="0"/>
          </a:p>
        </p:txBody>
      </p:sp>
      <p:sp>
        <p:nvSpPr>
          <p:cNvPr id="18" name="Shape 16"/>
          <p:cNvSpPr/>
          <p:nvPr/>
        </p:nvSpPr>
        <p:spPr>
          <a:xfrm>
            <a:off x="5082540" y="160591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137404" y="165163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€1.20M</a:t>
            </a:r>
            <a:endParaRPr lang="en-US" sz="910" dirty="0"/>
          </a:p>
        </p:txBody>
      </p:sp>
      <p:sp>
        <p:nvSpPr>
          <p:cNvPr id="20" name="Shape 18"/>
          <p:cNvSpPr/>
          <p:nvPr/>
        </p:nvSpPr>
        <p:spPr>
          <a:xfrm>
            <a:off x="594360" y="2068830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49224" y="2114550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Annual operating cash flow Y2</a:t>
            </a:r>
            <a:endParaRPr lang="en-US" sz="910" dirty="0"/>
          </a:p>
        </p:txBody>
      </p:sp>
      <p:sp>
        <p:nvSpPr>
          <p:cNvPr id="22" name="Shape 20"/>
          <p:cNvSpPr/>
          <p:nvPr/>
        </p:nvSpPr>
        <p:spPr>
          <a:xfrm>
            <a:off x="2720340" y="206883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2775204" y="211455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€0.52M</a:t>
            </a:r>
            <a:endParaRPr lang="en-US" sz="910" dirty="0"/>
          </a:p>
        </p:txBody>
      </p:sp>
      <p:sp>
        <p:nvSpPr>
          <p:cNvPr id="24" name="Shape 22"/>
          <p:cNvSpPr/>
          <p:nvPr/>
        </p:nvSpPr>
        <p:spPr>
          <a:xfrm>
            <a:off x="3901440" y="206883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956304" y="211455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€0.28M</a:t>
            </a:r>
            <a:endParaRPr lang="en-US" sz="910" dirty="0"/>
          </a:p>
        </p:txBody>
      </p:sp>
      <p:sp>
        <p:nvSpPr>
          <p:cNvPr id="26" name="Shape 24"/>
          <p:cNvSpPr/>
          <p:nvPr/>
        </p:nvSpPr>
        <p:spPr>
          <a:xfrm>
            <a:off x="5082540" y="206883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137404" y="211455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€0.78M</a:t>
            </a:r>
            <a:endParaRPr lang="en-US" sz="910" dirty="0"/>
          </a:p>
        </p:txBody>
      </p:sp>
      <p:sp>
        <p:nvSpPr>
          <p:cNvPr id="28" name="Shape 26"/>
          <p:cNvSpPr/>
          <p:nvPr/>
        </p:nvSpPr>
        <p:spPr>
          <a:xfrm>
            <a:off x="594360" y="2531745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9224" y="2577465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Terminal value multiple</a:t>
            </a:r>
            <a:endParaRPr lang="en-US" sz="910" dirty="0"/>
          </a:p>
        </p:txBody>
      </p:sp>
      <p:sp>
        <p:nvSpPr>
          <p:cNvPr id="30" name="Shape 28"/>
          <p:cNvSpPr/>
          <p:nvPr/>
        </p:nvSpPr>
        <p:spPr>
          <a:xfrm>
            <a:off x="2720340" y="253174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775204" y="257746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4.0x EBITDA</a:t>
            </a:r>
            <a:endParaRPr lang="en-US" sz="910" dirty="0"/>
          </a:p>
        </p:txBody>
      </p:sp>
      <p:sp>
        <p:nvSpPr>
          <p:cNvPr id="32" name="Shape 30"/>
          <p:cNvSpPr/>
          <p:nvPr/>
        </p:nvSpPr>
        <p:spPr>
          <a:xfrm>
            <a:off x="3901440" y="253174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3956304" y="257746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2.5x EBITDA</a:t>
            </a:r>
            <a:endParaRPr lang="en-US" sz="910" dirty="0"/>
          </a:p>
        </p:txBody>
      </p:sp>
      <p:sp>
        <p:nvSpPr>
          <p:cNvPr id="34" name="Shape 32"/>
          <p:cNvSpPr/>
          <p:nvPr/>
        </p:nvSpPr>
        <p:spPr>
          <a:xfrm>
            <a:off x="5082540" y="253174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5137404" y="257746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5.5x EBITDA</a:t>
            </a:r>
            <a:endParaRPr lang="en-US" sz="910" dirty="0"/>
          </a:p>
        </p:txBody>
      </p:sp>
      <p:sp>
        <p:nvSpPr>
          <p:cNvPr id="36" name="Shape 34"/>
          <p:cNvSpPr/>
          <p:nvPr/>
        </p:nvSpPr>
        <p:spPr>
          <a:xfrm>
            <a:off x="594360" y="2994660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49224" y="3040380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WACC / discount rate</a:t>
            </a:r>
            <a:endParaRPr lang="en-US" sz="910" dirty="0"/>
          </a:p>
        </p:txBody>
      </p:sp>
      <p:sp>
        <p:nvSpPr>
          <p:cNvPr id="38" name="Shape 36"/>
          <p:cNvSpPr/>
          <p:nvPr/>
        </p:nvSpPr>
        <p:spPr>
          <a:xfrm>
            <a:off x="2720340" y="299466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2775204" y="304038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15%</a:t>
            </a:r>
            <a:endParaRPr lang="en-US" sz="910" dirty="0"/>
          </a:p>
        </p:txBody>
      </p:sp>
      <p:sp>
        <p:nvSpPr>
          <p:cNvPr id="40" name="Shape 38"/>
          <p:cNvSpPr/>
          <p:nvPr/>
        </p:nvSpPr>
        <p:spPr>
          <a:xfrm>
            <a:off x="3901440" y="299466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3956304" y="304038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19%</a:t>
            </a:r>
            <a:endParaRPr lang="en-US" sz="910" dirty="0"/>
          </a:p>
        </p:txBody>
      </p:sp>
      <p:sp>
        <p:nvSpPr>
          <p:cNvPr id="42" name="Shape 40"/>
          <p:cNvSpPr/>
          <p:nvPr/>
        </p:nvSpPr>
        <p:spPr>
          <a:xfrm>
            <a:off x="5082540" y="299466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5137404" y="304038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13%</a:t>
            </a:r>
            <a:endParaRPr lang="en-US" sz="910" dirty="0"/>
          </a:p>
        </p:txBody>
      </p:sp>
      <p:sp>
        <p:nvSpPr>
          <p:cNvPr id="44" name="Shape 42"/>
          <p:cNvSpPr/>
          <p:nvPr/>
        </p:nvSpPr>
        <p:spPr>
          <a:xfrm>
            <a:off x="594360" y="3457575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649224" y="3503295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NPV</a:t>
            </a:r>
            <a:endParaRPr lang="en-US" sz="910" dirty="0"/>
          </a:p>
        </p:txBody>
      </p:sp>
      <p:sp>
        <p:nvSpPr>
          <p:cNvPr id="46" name="Shape 44"/>
          <p:cNvSpPr/>
          <p:nvPr/>
        </p:nvSpPr>
        <p:spPr>
          <a:xfrm>
            <a:off x="2720340" y="345757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775204" y="350329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€0.84M</a:t>
            </a:r>
            <a:endParaRPr lang="en-US" sz="910" dirty="0"/>
          </a:p>
        </p:txBody>
      </p:sp>
      <p:sp>
        <p:nvSpPr>
          <p:cNvPr id="48" name="Shape 46"/>
          <p:cNvSpPr/>
          <p:nvPr/>
        </p:nvSpPr>
        <p:spPr>
          <a:xfrm>
            <a:off x="3901440" y="345757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3956304" y="350329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-€0.31M</a:t>
            </a:r>
            <a:endParaRPr lang="en-US" sz="910" dirty="0"/>
          </a:p>
        </p:txBody>
      </p:sp>
      <p:sp>
        <p:nvSpPr>
          <p:cNvPr id="50" name="Shape 48"/>
          <p:cNvSpPr/>
          <p:nvPr/>
        </p:nvSpPr>
        <p:spPr>
          <a:xfrm>
            <a:off x="5082540" y="345757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5137404" y="350329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€2.16M</a:t>
            </a:r>
            <a:endParaRPr lang="en-US" sz="910" dirty="0"/>
          </a:p>
        </p:txBody>
      </p:sp>
      <p:sp>
        <p:nvSpPr>
          <p:cNvPr id="52" name="Shape 50"/>
          <p:cNvSpPr/>
          <p:nvPr/>
        </p:nvSpPr>
        <p:spPr>
          <a:xfrm>
            <a:off x="594360" y="3920490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649224" y="3966210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IRR</a:t>
            </a:r>
            <a:endParaRPr lang="en-US" sz="910" dirty="0"/>
          </a:p>
        </p:txBody>
      </p:sp>
      <p:sp>
        <p:nvSpPr>
          <p:cNvPr id="54" name="Shape 52"/>
          <p:cNvSpPr/>
          <p:nvPr/>
        </p:nvSpPr>
        <p:spPr>
          <a:xfrm>
            <a:off x="2720340" y="392049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2775204" y="396621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31%</a:t>
            </a:r>
            <a:endParaRPr lang="en-US" sz="910" dirty="0"/>
          </a:p>
        </p:txBody>
      </p:sp>
      <p:sp>
        <p:nvSpPr>
          <p:cNvPr id="56" name="Shape 54"/>
          <p:cNvSpPr/>
          <p:nvPr/>
        </p:nvSpPr>
        <p:spPr>
          <a:xfrm>
            <a:off x="3901440" y="392049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7" name="Text 55"/>
          <p:cNvSpPr/>
          <p:nvPr/>
        </p:nvSpPr>
        <p:spPr>
          <a:xfrm>
            <a:off x="3956304" y="396621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9%</a:t>
            </a:r>
            <a:endParaRPr lang="en-US" sz="910" dirty="0"/>
          </a:p>
        </p:txBody>
      </p:sp>
      <p:sp>
        <p:nvSpPr>
          <p:cNvPr id="58" name="Shape 56"/>
          <p:cNvSpPr/>
          <p:nvPr/>
        </p:nvSpPr>
        <p:spPr>
          <a:xfrm>
            <a:off x="5082540" y="3920490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9" name="Text 57"/>
          <p:cNvSpPr/>
          <p:nvPr/>
        </p:nvSpPr>
        <p:spPr>
          <a:xfrm>
            <a:off x="5137404" y="3966210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48%</a:t>
            </a:r>
            <a:endParaRPr lang="en-US" sz="910" dirty="0"/>
          </a:p>
        </p:txBody>
      </p:sp>
      <p:sp>
        <p:nvSpPr>
          <p:cNvPr id="60" name="Shape 58"/>
          <p:cNvSpPr/>
          <p:nvPr/>
        </p:nvSpPr>
        <p:spPr>
          <a:xfrm>
            <a:off x="594360" y="4383405"/>
            <a:ext cx="212598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61" name="Text 59"/>
          <p:cNvSpPr/>
          <p:nvPr/>
        </p:nvSpPr>
        <p:spPr>
          <a:xfrm>
            <a:off x="649224" y="4429125"/>
            <a:ext cx="201625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Payback period</a:t>
            </a:r>
            <a:endParaRPr lang="en-US" sz="910" dirty="0"/>
          </a:p>
        </p:txBody>
      </p:sp>
      <p:sp>
        <p:nvSpPr>
          <p:cNvPr id="62" name="Shape 60"/>
          <p:cNvSpPr/>
          <p:nvPr/>
        </p:nvSpPr>
        <p:spPr>
          <a:xfrm>
            <a:off x="2720340" y="438340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63" name="Text 61"/>
          <p:cNvSpPr/>
          <p:nvPr/>
        </p:nvSpPr>
        <p:spPr>
          <a:xfrm>
            <a:off x="2775204" y="442912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3.1 yrs</a:t>
            </a:r>
            <a:endParaRPr lang="en-US" sz="910" dirty="0"/>
          </a:p>
        </p:txBody>
      </p:sp>
      <p:sp>
        <p:nvSpPr>
          <p:cNvPr id="64" name="Shape 62"/>
          <p:cNvSpPr/>
          <p:nvPr/>
        </p:nvSpPr>
        <p:spPr>
          <a:xfrm>
            <a:off x="3901440" y="438340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65" name="Text 63"/>
          <p:cNvSpPr/>
          <p:nvPr/>
        </p:nvSpPr>
        <p:spPr>
          <a:xfrm>
            <a:off x="3956304" y="442912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5.4 yrs</a:t>
            </a:r>
            <a:endParaRPr lang="en-US" sz="910" dirty="0"/>
          </a:p>
        </p:txBody>
      </p:sp>
      <p:sp>
        <p:nvSpPr>
          <p:cNvPr id="66" name="Shape 64"/>
          <p:cNvSpPr/>
          <p:nvPr/>
        </p:nvSpPr>
        <p:spPr>
          <a:xfrm>
            <a:off x="5082540" y="4383405"/>
            <a:ext cx="1181100" cy="462915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67" name="Text 65"/>
          <p:cNvSpPr/>
          <p:nvPr/>
        </p:nvSpPr>
        <p:spPr>
          <a:xfrm>
            <a:off x="5137404" y="4429125"/>
            <a:ext cx="107137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C242B"/>
                </a:solidFill>
              </a:rPr>
              <a:t>2.3 yrs</a:t>
            </a:r>
            <a:endParaRPr lang="en-US" sz="910" dirty="0"/>
          </a:p>
        </p:txBody>
      </p:sp>
      <p:graphicFrame>
        <p:nvGraphicFramePr>
          <p:cNvPr id="68" name="Chart 0" descr=""/>
          <p:cNvGraphicFramePr/>
          <p:nvPr/>
        </p:nvGraphicFramePr>
        <p:xfrm>
          <a:off x="6629400" y="1417320"/>
          <a:ext cx="4160520" cy="24688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9" name="Text 66"/>
          <p:cNvSpPr/>
          <p:nvPr/>
        </p:nvSpPr>
        <p:spPr>
          <a:xfrm>
            <a:off x="6629400" y="4343400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7A2A4"/>
                </a:solidFill>
              </a:rPr>
              <a:t>New critical concept</a:t>
            </a:r>
            <a:endParaRPr lang="en-US" sz="1050" dirty="0"/>
          </a:p>
        </p:txBody>
      </p:sp>
      <p:sp>
        <p:nvSpPr>
          <p:cNvPr id="70" name="Text 67"/>
          <p:cNvSpPr/>
          <p:nvPr/>
        </p:nvSpPr>
        <p:spPr>
          <a:xfrm>
            <a:off x="6629400" y="4654296"/>
            <a:ext cx="4297680" cy="7863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C242B"/>
                </a:solidFill>
              </a:rPr>
              <a:t>Use real-options logic: if Berlin utilization misses 55% after 90 days, delay Munich expansion and preserve cash. The option to wait has value when uncertainty is high.</a:t>
            </a:r>
            <a:endParaRPr lang="en-US" sz="1100" dirty="0"/>
          </a:p>
        </p:txBody>
      </p:sp>
      <p:sp>
        <p:nvSpPr>
          <p:cNvPr id="71" name="Text 68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72" name="Text 69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11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Investment ask and use of funds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The raise is tied to measurable operating milestones, not vague growth.</a:t>
            </a:r>
            <a:endParaRPr lang="en-US" sz="1050" dirty="0"/>
          </a:p>
        </p:txBody>
      </p:sp>
      <p:graphicFrame>
        <p:nvGraphicFramePr>
          <p:cNvPr id="4" name="Chart 0" descr=""/>
          <p:cNvGraphicFramePr/>
          <p:nvPr/>
        </p:nvGraphicFramePr>
        <p:xfrm>
          <a:off x="822960" y="1234440"/>
          <a:ext cx="3931920" cy="329184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5" name="Shape 2"/>
          <p:cNvSpPr/>
          <p:nvPr/>
        </p:nvSpPr>
        <p:spPr>
          <a:xfrm>
            <a:off x="5074920" y="1234440"/>
            <a:ext cx="1828800" cy="45720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129784" y="12801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b="1" dirty="0">
                <a:solidFill>
                  <a:srgbClr val="FFFFFF"/>
                </a:solidFill>
              </a:rPr>
              <a:t>Allocation</a:t>
            </a:r>
            <a:endParaRPr lang="en-US" sz="880" dirty="0"/>
          </a:p>
        </p:txBody>
      </p:sp>
      <p:sp>
        <p:nvSpPr>
          <p:cNvPr id="7" name="Shape 4"/>
          <p:cNvSpPr/>
          <p:nvPr/>
        </p:nvSpPr>
        <p:spPr>
          <a:xfrm>
            <a:off x="6903720" y="1234440"/>
            <a:ext cx="731520" cy="45720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958584" y="12801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b="1" dirty="0">
                <a:solidFill>
                  <a:srgbClr val="FFFFFF"/>
                </a:solidFill>
              </a:rPr>
              <a:t>€000</a:t>
            </a:r>
            <a:endParaRPr lang="en-US" sz="880" dirty="0"/>
          </a:p>
        </p:txBody>
      </p:sp>
      <p:sp>
        <p:nvSpPr>
          <p:cNvPr id="9" name="Shape 6"/>
          <p:cNvSpPr/>
          <p:nvPr/>
        </p:nvSpPr>
        <p:spPr>
          <a:xfrm>
            <a:off x="7635240" y="1234440"/>
            <a:ext cx="3749040" cy="45720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690104" y="12801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b="1" dirty="0">
                <a:solidFill>
                  <a:srgbClr val="FFFFFF"/>
                </a:solidFill>
              </a:rPr>
              <a:t>Milestone created</a:t>
            </a:r>
            <a:endParaRPr lang="en-US" sz="880" dirty="0"/>
          </a:p>
        </p:txBody>
      </p:sp>
      <p:sp>
        <p:nvSpPr>
          <p:cNvPr id="11" name="Shape 8"/>
          <p:cNvSpPr/>
          <p:nvPr/>
        </p:nvSpPr>
        <p:spPr>
          <a:xfrm>
            <a:off x="5074920" y="16916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129784" y="17373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Hub capex</a:t>
            </a:r>
            <a:endParaRPr lang="en-US" sz="880" dirty="0"/>
          </a:p>
        </p:txBody>
      </p:sp>
      <p:sp>
        <p:nvSpPr>
          <p:cNvPr id="13" name="Shape 10"/>
          <p:cNvSpPr/>
          <p:nvPr/>
        </p:nvSpPr>
        <p:spPr>
          <a:xfrm>
            <a:off x="6903720" y="16916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958584" y="17373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240</a:t>
            </a:r>
            <a:endParaRPr lang="en-US" sz="880" dirty="0"/>
          </a:p>
        </p:txBody>
      </p:sp>
      <p:sp>
        <p:nvSpPr>
          <p:cNvPr id="15" name="Shape 12"/>
          <p:cNvSpPr/>
          <p:nvPr/>
        </p:nvSpPr>
        <p:spPr>
          <a:xfrm>
            <a:off x="7635240" y="16916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690104" y="17373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42 new cabinets with 72% target utilization</a:t>
            </a:r>
            <a:endParaRPr lang="en-US" sz="880" dirty="0"/>
          </a:p>
        </p:txBody>
      </p:sp>
      <p:sp>
        <p:nvSpPr>
          <p:cNvPr id="17" name="Shape 14"/>
          <p:cNvSpPr/>
          <p:nvPr/>
        </p:nvSpPr>
        <p:spPr>
          <a:xfrm>
            <a:off x="5074920" y="21488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5129784" y="21945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Battery modules</a:t>
            </a:r>
            <a:endParaRPr lang="en-US" sz="880" dirty="0"/>
          </a:p>
        </p:txBody>
      </p:sp>
      <p:sp>
        <p:nvSpPr>
          <p:cNvPr id="19" name="Shape 16"/>
          <p:cNvSpPr/>
          <p:nvPr/>
        </p:nvSpPr>
        <p:spPr>
          <a:xfrm>
            <a:off x="6903720" y="21488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6958584" y="21945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180</a:t>
            </a:r>
            <a:endParaRPr lang="en-US" sz="880" dirty="0"/>
          </a:p>
        </p:txBody>
      </p:sp>
      <p:sp>
        <p:nvSpPr>
          <p:cNvPr id="21" name="Shape 18"/>
          <p:cNvSpPr/>
          <p:nvPr/>
        </p:nvSpPr>
        <p:spPr>
          <a:xfrm>
            <a:off x="7635240" y="21488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7690104" y="21945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1,600 added modules, &lt;2% monthly loss</a:t>
            </a:r>
            <a:endParaRPr lang="en-US" sz="880" dirty="0"/>
          </a:p>
        </p:txBody>
      </p:sp>
      <p:sp>
        <p:nvSpPr>
          <p:cNvPr id="23" name="Shape 20"/>
          <p:cNvSpPr/>
          <p:nvPr/>
        </p:nvSpPr>
        <p:spPr>
          <a:xfrm>
            <a:off x="5074920" y="26060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5129784" y="26517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Sales &amp; GTM</a:t>
            </a:r>
            <a:endParaRPr lang="en-US" sz="880" dirty="0"/>
          </a:p>
        </p:txBody>
      </p:sp>
      <p:sp>
        <p:nvSpPr>
          <p:cNvPr id="25" name="Shape 22"/>
          <p:cNvSpPr/>
          <p:nvPr/>
        </p:nvSpPr>
        <p:spPr>
          <a:xfrm>
            <a:off x="6903720" y="26060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6958584" y="26517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135</a:t>
            </a:r>
            <a:endParaRPr lang="en-US" sz="880" dirty="0"/>
          </a:p>
        </p:txBody>
      </p:sp>
      <p:sp>
        <p:nvSpPr>
          <p:cNvPr id="27" name="Shape 24"/>
          <p:cNvSpPr/>
          <p:nvPr/>
        </p:nvSpPr>
        <p:spPr>
          <a:xfrm>
            <a:off x="7635240" y="26060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7690104" y="26517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72 new fleet accounts, CAC ≤ €135/vehicle</a:t>
            </a:r>
            <a:endParaRPr lang="en-US" sz="880" dirty="0"/>
          </a:p>
        </p:txBody>
      </p:sp>
      <p:sp>
        <p:nvSpPr>
          <p:cNvPr id="29" name="Shape 26"/>
          <p:cNvSpPr/>
          <p:nvPr/>
        </p:nvSpPr>
        <p:spPr>
          <a:xfrm>
            <a:off x="5074920" y="30632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5129784" y="31089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Software &amp; data</a:t>
            </a:r>
            <a:endParaRPr lang="en-US" sz="880" dirty="0"/>
          </a:p>
        </p:txBody>
      </p:sp>
      <p:sp>
        <p:nvSpPr>
          <p:cNvPr id="31" name="Shape 28"/>
          <p:cNvSpPr/>
          <p:nvPr/>
        </p:nvSpPr>
        <p:spPr>
          <a:xfrm>
            <a:off x="6903720" y="30632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>
            <a:off x="6958584" y="31089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75</a:t>
            </a:r>
            <a:endParaRPr lang="en-US" sz="880" dirty="0"/>
          </a:p>
        </p:txBody>
      </p:sp>
      <p:sp>
        <p:nvSpPr>
          <p:cNvPr id="33" name="Shape 30"/>
          <p:cNvSpPr/>
          <p:nvPr/>
        </p:nvSpPr>
        <p:spPr>
          <a:xfrm>
            <a:off x="7635240" y="30632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4" name="Text 31"/>
          <p:cNvSpPr/>
          <p:nvPr/>
        </p:nvSpPr>
        <p:spPr>
          <a:xfrm>
            <a:off x="7690104" y="31089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predictive maintenance + billing automation</a:t>
            </a:r>
            <a:endParaRPr lang="en-US" sz="880" dirty="0"/>
          </a:p>
        </p:txBody>
      </p:sp>
      <p:sp>
        <p:nvSpPr>
          <p:cNvPr id="35" name="Shape 32"/>
          <p:cNvSpPr/>
          <p:nvPr/>
        </p:nvSpPr>
        <p:spPr>
          <a:xfrm>
            <a:off x="5074920" y="35204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6" name="Text 33"/>
          <p:cNvSpPr/>
          <p:nvPr/>
        </p:nvSpPr>
        <p:spPr>
          <a:xfrm>
            <a:off x="5129784" y="35661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Working capital</a:t>
            </a:r>
            <a:endParaRPr lang="en-US" sz="880" dirty="0"/>
          </a:p>
        </p:txBody>
      </p:sp>
      <p:sp>
        <p:nvSpPr>
          <p:cNvPr id="37" name="Shape 34"/>
          <p:cNvSpPr/>
          <p:nvPr/>
        </p:nvSpPr>
        <p:spPr>
          <a:xfrm>
            <a:off x="6903720" y="35204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8" name="Text 35"/>
          <p:cNvSpPr/>
          <p:nvPr/>
        </p:nvSpPr>
        <p:spPr>
          <a:xfrm>
            <a:off x="6958584" y="35661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90</a:t>
            </a:r>
            <a:endParaRPr lang="en-US" sz="880" dirty="0"/>
          </a:p>
        </p:txBody>
      </p:sp>
      <p:sp>
        <p:nvSpPr>
          <p:cNvPr id="39" name="Shape 36"/>
          <p:cNvSpPr/>
          <p:nvPr/>
        </p:nvSpPr>
        <p:spPr>
          <a:xfrm>
            <a:off x="7635240" y="35204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0" name="Text 37"/>
          <p:cNvSpPr/>
          <p:nvPr/>
        </p:nvSpPr>
        <p:spPr>
          <a:xfrm>
            <a:off x="7690104" y="35661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inventory and receivables buffer</a:t>
            </a:r>
            <a:endParaRPr lang="en-US" sz="880" dirty="0"/>
          </a:p>
        </p:txBody>
      </p:sp>
      <p:sp>
        <p:nvSpPr>
          <p:cNvPr id="41" name="Shape 38"/>
          <p:cNvSpPr/>
          <p:nvPr/>
        </p:nvSpPr>
        <p:spPr>
          <a:xfrm>
            <a:off x="5074920" y="397764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2" name="Text 39"/>
          <p:cNvSpPr/>
          <p:nvPr/>
        </p:nvSpPr>
        <p:spPr>
          <a:xfrm>
            <a:off x="5129784" y="4023360"/>
            <a:ext cx="17190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Compliance / insurance</a:t>
            </a:r>
            <a:endParaRPr lang="en-US" sz="880" dirty="0"/>
          </a:p>
        </p:txBody>
      </p:sp>
      <p:sp>
        <p:nvSpPr>
          <p:cNvPr id="43" name="Shape 40"/>
          <p:cNvSpPr/>
          <p:nvPr/>
        </p:nvSpPr>
        <p:spPr>
          <a:xfrm>
            <a:off x="6903720" y="3977640"/>
            <a:ext cx="7315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4" name="Text 41"/>
          <p:cNvSpPr/>
          <p:nvPr/>
        </p:nvSpPr>
        <p:spPr>
          <a:xfrm>
            <a:off x="6958584" y="4023360"/>
            <a:ext cx="621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30</a:t>
            </a:r>
            <a:endParaRPr lang="en-US" sz="880" dirty="0"/>
          </a:p>
        </p:txBody>
      </p:sp>
      <p:sp>
        <p:nvSpPr>
          <p:cNvPr id="45" name="Shape 42"/>
          <p:cNvSpPr/>
          <p:nvPr/>
        </p:nvSpPr>
        <p:spPr>
          <a:xfrm>
            <a:off x="7635240" y="3977640"/>
            <a:ext cx="374904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6" name="Text 43"/>
          <p:cNvSpPr/>
          <p:nvPr/>
        </p:nvSpPr>
        <p:spPr>
          <a:xfrm>
            <a:off x="7690104" y="4023360"/>
            <a:ext cx="3639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80" dirty="0">
                <a:solidFill>
                  <a:srgbClr val="1C242B"/>
                </a:solidFill>
              </a:rPr>
              <a:t>fire safety, cyber, liability controls</a:t>
            </a:r>
            <a:endParaRPr lang="en-US" sz="880" dirty="0"/>
          </a:p>
        </p:txBody>
      </p:sp>
      <p:sp>
        <p:nvSpPr>
          <p:cNvPr id="47" name="Text 44"/>
          <p:cNvSpPr/>
          <p:nvPr/>
        </p:nvSpPr>
        <p:spPr>
          <a:xfrm>
            <a:off x="1051560" y="5212080"/>
            <a:ext cx="9966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Suggested investor protection: release 30% of funds after utilization and CAC milestones are independently reported.</a:t>
            </a:r>
            <a:endParaRPr lang="en-US" sz="1300" dirty="0"/>
          </a:p>
        </p:txBody>
      </p:sp>
      <p:sp>
        <p:nvSpPr>
          <p:cNvPr id="48" name="Text 45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49" name="Text 46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12</a:t>
            </a:r>
            <a:endParaRPr lang="en-US" sz="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Valuation, dilution and term-sheet debate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Students must decide whether the valuation is fair for the risk profile.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685800" y="1234440"/>
            <a:ext cx="1737360" cy="43434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40664" y="128016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Ownership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2423160" y="1234440"/>
            <a:ext cx="1143000" cy="43434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478024" y="128016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Pre-money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3566160" y="1234440"/>
            <a:ext cx="1234440" cy="434340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621024" y="128016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Post-money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685800" y="1668780"/>
            <a:ext cx="173736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40664" y="171450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Founders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2423160" y="1668780"/>
            <a:ext cx="114300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478024" y="171450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74.0%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3566160" y="1668780"/>
            <a:ext cx="123444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621024" y="171450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60.7%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685800" y="2103120"/>
            <a:ext cx="173736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40664" y="214884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Angel investors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2423160" y="2103120"/>
            <a:ext cx="114300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478024" y="214884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14.0%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3566160" y="2103120"/>
            <a:ext cx="123444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621024" y="214884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11.5%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685800" y="2537460"/>
            <a:ext cx="173736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0664" y="258318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Employee option pool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2423160" y="2537460"/>
            <a:ext cx="114300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478024" y="258318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12.0%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3566160" y="2537460"/>
            <a:ext cx="123444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3621024" y="258318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9.8%</a:t>
            </a:r>
            <a:endParaRPr lang="en-US" sz="950" dirty="0"/>
          </a:p>
        </p:txBody>
      </p:sp>
      <p:sp>
        <p:nvSpPr>
          <p:cNvPr id="28" name="Shape 26"/>
          <p:cNvSpPr/>
          <p:nvPr/>
        </p:nvSpPr>
        <p:spPr>
          <a:xfrm>
            <a:off x="685800" y="2971800"/>
            <a:ext cx="173736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40664" y="301752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New investor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2423160" y="2971800"/>
            <a:ext cx="114300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478024" y="301752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0.0%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3566160" y="2971800"/>
            <a:ext cx="123444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3621024" y="301752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18.0%</a:t>
            </a:r>
            <a:endParaRPr lang="en-US" sz="950" dirty="0"/>
          </a:p>
        </p:txBody>
      </p:sp>
      <p:sp>
        <p:nvSpPr>
          <p:cNvPr id="34" name="Shape 32"/>
          <p:cNvSpPr/>
          <p:nvPr/>
        </p:nvSpPr>
        <p:spPr>
          <a:xfrm>
            <a:off x="685800" y="3406140"/>
            <a:ext cx="173736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740664" y="3451860"/>
            <a:ext cx="162763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Total</a:t>
            </a:r>
            <a:endParaRPr lang="en-US" sz="950" dirty="0"/>
          </a:p>
        </p:txBody>
      </p:sp>
      <p:sp>
        <p:nvSpPr>
          <p:cNvPr id="36" name="Shape 34"/>
          <p:cNvSpPr/>
          <p:nvPr/>
        </p:nvSpPr>
        <p:spPr>
          <a:xfrm>
            <a:off x="2423160" y="3406140"/>
            <a:ext cx="114300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2478024" y="3451860"/>
            <a:ext cx="10332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100.0%</a:t>
            </a:r>
            <a:endParaRPr lang="en-US" sz="950" dirty="0"/>
          </a:p>
        </p:txBody>
      </p:sp>
      <p:sp>
        <p:nvSpPr>
          <p:cNvPr id="38" name="Shape 36"/>
          <p:cNvSpPr/>
          <p:nvPr/>
        </p:nvSpPr>
        <p:spPr>
          <a:xfrm>
            <a:off x="3566160" y="3406140"/>
            <a:ext cx="1234440" cy="43434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3621024" y="3451860"/>
            <a:ext cx="112471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1C242B"/>
                </a:solidFill>
              </a:rPr>
              <a:t>100.0%</a:t>
            </a:r>
            <a:endParaRPr lang="en-US" sz="950" dirty="0"/>
          </a:p>
        </p:txBody>
      </p:sp>
      <p:graphicFrame>
        <p:nvGraphicFramePr>
          <p:cNvPr id="40" name="Chart 0" descr=""/>
          <p:cNvGraphicFramePr/>
          <p:nvPr/>
        </p:nvGraphicFramePr>
        <p:xfrm>
          <a:off x="5486400" y="1325880"/>
          <a:ext cx="4937760" cy="24688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41" name="Shape 38"/>
          <p:cNvSpPr/>
          <p:nvPr/>
        </p:nvSpPr>
        <p:spPr>
          <a:xfrm>
            <a:off x="731520" y="4617720"/>
            <a:ext cx="10789920" cy="822960"/>
          </a:xfrm>
          <a:prstGeom prst="roundRect">
            <a:avLst>
              <a:gd name="adj" fmla="val 8889"/>
            </a:avLst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42" name="Text 39"/>
          <p:cNvSpPr/>
          <p:nvPr/>
        </p:nvSpPr>
        <p:spPr>
          <a:xfrm>
            <a:off x="960120" y="4910328"/>
            <a:ext cx="10332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Debate terms: clean equity at 18%, convertible note with 20% discount and 8% interest, or tranched equity with utilization milestones.</a:t>
            </a:r>
            <a:endParaRPr lang="en-US" sz="1200" dirty="0"/>
          </a:p>
        </p:txBody>
      </p:sp>
      <p:sp>
        <p:nvSpPr>
          <p:cNvPr id="43" name="Text 4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44" name="Text 4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13</a:t>
            </a:r>
            <a:endParaRPr lang="en-US" sz="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Risk map and mitigation plan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The case forces students to connect risk management to valuation and financing terms.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777240" y="1234440"/>
            <a:ext cx="4572000" cy="4114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68680" y="1325880"/>
            <a:ext cx="548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66737E"/>
                </a:solidFill>
              </a:rPr>
              <a:t>Impact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4069080" y="5074920"/>
            <a:ext cx="822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66737E"/>
                </a:solidFill>
              </a:rPr>
              <a:t>Probability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2304288" y="1645920"/>
            <a:ext cx="0" cy="3246120"/>
          </a:xfrm>
          <a:prstGeom prst="line">
            <a:avLst/>
          </a:prstGeom>
          <a:noFill/>
          <a:ln w="12700">
            <a:solidFill>
              <a:srgbClr val="E7E0D2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960120" y="2724912"/>
            <a:ext cx="4114800" cy="0"/>
          </a:xfrm>
          <a:prstGeom prst="line">
            <a:avLst/>
          </a:prstGeom>
          <a:noFill/>
          <a:ln w="12700">
            <a:solidFill>
              <a:srgbClr val="E7E0D2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831336" y="1645920"/>
            <a:ext cx="0" cy="3246120"/>
          </a:xfrm>
          <a:prstGeom prst="line">
            <a:avLst/>
          </a:prstGeom>
          <a:noFill/>
          <a:ln w="12700">
            <a:solidFill>
              <a:srgbClr val="E7E0D2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60120" y="3803904"/>
            <a:ext cx="4114800" cy="0"/>
          </a:xfrm>
          <a:prstGeom prst="line">
            <a:avLst/>
          </a:prstGeom>
          <a:noFill/>
          <a:ln w="12700">
            <a:solidFill>
              <a:srgbClr val="E7E0D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206240" y="1920240"/>
            <a:ext cx="237744" cy="237744"/>
          </a:xfrm>
          <a:prstGeom prst="ellipse">
            <a:avLst/>
          </a:prstGeom>
          <a:solidFill>
            <a:srgbClr val="D85F51"/>
          </a:solidFill>
          <a:ln w="12700">
            <a:solidFill>
              <a:srgbClr val="D85F5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840480" y="2176272"/>
            <a:ext cx="10515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80" dirty="0">
                <a:solidFill>
                  <a:srgbClr val="1C242B"/>
                </a:solidFill>
              </a:rPr>
              <a:t>Battery safety</a:t>
            </a:r>
            <a:endParaRPr lang="en-US" sz="780" dirty="0"/>
          </a:p>
        </p:txBody>
      </p:sp>
      <p:sp>
        <p:nvSpPr>
          <p:cNvPr id="13" name="Shape 11"/>
          <p:cNvSpPr/>
          <p:nvPr/>
        </p:nvSpPr>
        <p:spPr>
          <a:xfrm>
            <a:off x="3200400" y="2743200"/>
            <a:ext cx="237744" cy="237744"/>
          </a:xfrm>
          <a:prstGeom prst="ellipse">
            <a:avLst/>
          </a:prstGeom>
          <a:solidFill>
            <a:srgbClr val="E7B75F"/>
          </a:solidFill>
          <a:ln w="12700">
            <a:solidFill>
              <a:srgbClr val="E7B75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834640" y="2999232"/>
            <a:ext cx="10515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80" dirty="0">
                <a:solidFill>
                  <a:srgbClr val="1C242B"/>
                </a:solidFill>
              </a:rPr>
              <a:t>CAC inflation</a:t>
            </a:r>
            <a:endParaRPr lang="en-US" sz="780" dirty="0"/>
          </a:p>
        </p:txBody>
      </p:sp>
      <p:sp>
        <p:nvSpPr>
          <p:cNvPr id="15" name="Shape 13"/>
          <p:cNvSpPr/>
          <p:nvPr/>
        </p:nvSpPr>
        <p:spPr>
          <a:xfrm>
            <a:off x="3840480" y="3703320"/>
            <a:ext cx="237744" cy="237744"/>
          </a:xfrm>
          <a:prstGeom prst="ellipse">
            <a:avLst/>
          </a:prstGeom>
          <a:solidFill>
            <a:srgbClr val="D85F51"/>
          </a:solidFill>
          <a:ln w="12700">
            <a:solidFill>
              <a:srgbClr val="D85F5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474720" y="3959352"/>
            <a:ext cx="10515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80" dirty="0">
                <a:solidFill>
                  <a:srgbClr val="1C242B"/>
                </a:solidFill>
              </a:rPr>
              <a:t>Utilization miss</a:t>
            </a:r>
            <a:endParaRPr lang="en-US" sz="780" dirty="0"/>
          </a:p>
        </p:txBody>
      </p:sp>
      <p:sp>
        <p:nvSpPr>
          <p:cNvPr id="17" name="Shape 15"/>
          <p:cNvSpPr/>
          <p:nvPr/>
        </p:nvSpPr>
        <p:spPr>
          <a:xfrm>
            <a:off x="2011680" y="3931920"/>
            <a:ext cx="237744" cy="237744"/>
          </a:xfrm>
          <a:prstGeom prst="ellipse">
            <a:avLst/>
          </a:prstGeom>
          <a:solidFill>
            <a:srgbClr val="E7B75F"/>
          </a:solidFill>
          <a:ln w="12700">
            <a:solidFill>
              <a:srgbClr val="E7B75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645920" y="4187952"/>
            <a:ext cx="10515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80" dirty="0">
                <a:solidFill>
                  <a:srgbClr val="1C242B"/>
                </a:solidFill>
              </a:rPr>
              <a:t>Receivables delay</a:t>
            </a:r>
            <a:endParaRPr lang="en-US" sz="780" dirty="0"/>
          </a:p>
        </p:txBody>
      </p:sp>
      <p:sp>
        <p:nvSpPr>
          <p:cNvPr id="19" name="Shape 17"/>
          <p:cNvSpPr/>
          <p:nvPr/>
        </p:nvSpPr>
        <p:spPr>
          <a:xfrm>
            <a:off x="1828800" y="2194560"/>
            <a:ext cx="237744" cy="237744"/>
          </a:xfrm>
          <a:prstGeom prst="ellipse">
            <a:avLst/>
          </a:prstGeom>
          <a:solidFill>
            <a:srgbClr val="4E7FB9"/>
          </a:solidFill>
          <a:ln w="12700">
            <a:solidFill>
              <a:srgbClr val="4E7FB9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463040" y="2450592"/>
            <a:ext cx="10515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80" dirty="0">
                <a:solidFill>
                  <a:srgbClr val="1C242B"/>
                </a:solidFill>
              </a:rPr>
              <a:t>Regulatory delay</a:t>
            </a:r>
            <a:endParaRPr lang="en-US" sz="780" dirty="0"/>
          </a:p>
        </p:txBody>
      </p:sp>
      <p:sp>
        <p:nvSpPr>
          <p:cNvPr id="21" name="Shape 19"/>
          <p:cNvSpPr/>
          <p:nvPr/>
        </p:nvSpPr>
        <p:spPr>
          <a:xfrm>
            <a:off x="5897880" y="1234440"/>
            <a:ext cx="1371600" cy="795528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952744" y="1280160"/>
            <a:ext cx="126187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Risk</a:t>
            </a:r>
            <a:endParaRPr lang="en-US" sz="870" dirty="0"/>
          </a:p>
        </p:txBody>
      </p:sp>
      <p:sp>
        <p:nvSpPr>
          <p:cNvPr id="23" name="Shape 21"/>
          <p:cNvSpPr/>
          <p:nvPr/>
        </p:nvSpPr>
        <p:spPr>
          <a:xfrm>
            <a:off x="7269480" y="1234440"/>
            <a:ext cx="2468880" cy="795528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324344" y="1280160"/>
            <a:ext cx="235915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Mitigation</a:t>
            </a:r>
            <a:endParaRPr lang="en-US" sz="870" dirty="0"/>
          </a:p>
        </p:txBody>
      </p:sp>
      <p:sp>
        <p:nvSpPr>
          <p:cNvPr id="25" name="Shape 23"/>
          <p:cNvSpPr/>
          <p:nvPr/>
        </p:nvSpPr>
        <p:spPr>
          <a:xfrm>
            <a:off x="9738360" y="1234440"/>
            <a:ext cx="1508760" cy="795528"/>
          </a:xfrm>
          <a:prstGeom prst="rect">
            <a:avLst/>
          </a:prstGeom>
          <a:solidFill>
            <a:srgbClr val="102533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793224" y="1280160"/>
            <a:ext cx="139903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Metric trigger</a:t>
            </a:r>
            <a:endParaRPr lang="en-US" sz="870" dirty="0"/>
          </a:p>
        </p:txBody>
      </p:sp>
      <p:sp>
        <p:nvSpPr>
          <p:cNvPr id="27" name="Shape 25"/>
          <p:cNvSpPr/>
          <p:nvPr/>
        </p:nvSpPr>
        <p:spPr>
          <a:xfrm>
            <a:off x="5897880" y="2029968"/>
            <a:ext cx="137160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5952744" y="2075688"/>
            <a:ext cx="126187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Battery safety</a:t>
            </a:r>
            <a:endParaRPr lang="en-US" sz="870" dirty="0"/>
          </a:p>
        </p:txBody>
      </p:sp>
      <p:sp>
        <p:nvSpPr>
          <p:cNvPr id="29" name="Shape 27"/>
          <p:cNvSpPr/>
          <p:nvPr/>
        </p:nvSpPr>
        <p:spPr>
          <a:xfrm>
            <a:off x="7269480" y="2029968"/>
            <a:ext cx="246888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324344" y="2075688"/>
            <a:ext cx="235915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UL-certified packs, cabinet sensors, insurance</a:t>
            </a:r>
            <a:endParaRPr lang="en-US" sz="870" dirty="0"/>
          </a:p>
        </p:txBody>
      </p:sp>
      <p:sp>
        <p:nvSpPr>
          <p:cNvPr id="31" name="Shape 29"/>
          <p:cNvSpPr/>
          <p:nvPr/>
        </p:nvSpPr>
        <p:spPr>
          <a:xfrm>
            <a:off x="9738360" y="2029968"/>
            <a:ext cx="150876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793224" y="2075688"/>
            <a:ext cx="139903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thermal incident = board review</a:t>
            </a:r>
            <a:endParaRPr lang="en-US" sz="870" dirty="0"/>
          </a:p>
        </p:txBody>
      </p:sp>
      <p:sp>
        <p:nvSpPr>
          <p:cNvPr id="33" name="Shape 31"/>
          <p:cNvSpPr/>
          <p:nvPr/>
        </p:nvSpPr>
        <p:spPr>
          <a:xfrm>
            <a:off x="5897880" y="2825496"/>
            <a:ext cx="137160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5952744" y="2871216"/>
            <a:ext cx="126187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Utilization risk</a:t>
            </a:r>
            <a:endParaRPr lang="en-US" sz="870" dirty="0"/>
          </a:p>
        </p:txBody>
      </p:sp>
      <p:sp>
        <p:nvSpPr>
          <p:cNvPr id="35" name="Shape 33"/>
          <p:cNvSpPr/>
          <p:nvPr/>
        </p:nvSpPr>
        <p:spPr>
          <a:xfrm>
            <a:off x="7269480" y="2825496"/>
            <a:ext cx="246888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7324344" y="2871216"/>
            <a:ext cx="235915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fleet minimums + launch density gate</a:t>
            </a:r>
            <a:endParaRPr lang="en-US" sz="870" dirty="0"/>
          </a:p>
        </p:txBody>
      </p:sp>
      <p:sp>
        <p:nvSpPr>
          <p:cNvPr id="37" name="Shape 35"/>
          <p:cNvSpPr/>
          <p:nvPr/>
        </p:nvSpPr>
        <p:spPr>
          <a:xfrm>
            <a:off x="9738360" y="2825496"/>
            <a:ext cx="150876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9793224" y="2871216"/>
            <a:ext cx="139903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&lt;55% after 90 days</a:t>
            </a:r>
            <a:endParaRPr lang="en-US" sz="870" dirty="0"/>
          </a:p>
        </p:txBody>
      </p:sp>
      <p:sp>
        <p:nvSpPr>
          <p:cNvPr id="39" name="Shape 37"/>
          <p:cNvSpPr/>
          <p:nvPr/>
        </p:nvSpPr>
        <p:spPr>
          <a:xfrm>
            <a:off x="5897880" y="3621024"/>
            <a:ext cx="137160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5952744" y="3666744"/>
            <a:ext cx="126187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CAC inflation</a:t>
            </a:r>
            <a:endParaRPr lang="en-US" sz="870" dirty="0"/>
          </a:p>
        </p:txBody>
      </p:sp>
      <p:sp>
        <p:nvSpPr>
          <p:cNvPr id="41" name="Shape 39"/>
          <p:cNvSpPr/>
          <p:nvPr/>
        </p:nvSpPr>
        <p:spPr>
          <a:xfrm>
            <a:off x="7269480" y="3621024"/>
            <a:ext cx="246888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7324344" y="3666744"/>
            <a:ext cx="235915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direct fleet partnerships and referral incentives</a:t>
            </a:r>
            <a:endParaRPr lang="en-US" sz="870" dirty="0"/>
          </a:p>
        </p:txBody>
      </p:sp>
      <p:sp>
        <p:nvSpPr>
          <p:cNvPr id="43" name="Shape 41"/>
          <p:cNvSpPr/>
          <p:nvPr/>
        </p:nvSpPr>
        <p:spPr>
          <a:xfrm>
            <a:off x="9738360" y="3621024"/>
            <a:ext cx="150876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9793224" y="3666744"/>
            <a:ext cx="139903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CAC &gt; €160/vehicle</a:t>
            </a:r>
            <a:endParaRPr lang="en-US" sz="870" dirty="0"/>
          </a:p>
        </p:txBody>
      </p:sp>
      <p:sp>
        <p:nvSpPr>
          <p:cNvPr id="45" name="Shape 43"/>
          <p:cNvSpPr/>
          <p:nvPr/>
        </p:nvSpPr>
        <p:spPr>
          <a:xfrm>
            <a:off x="5897880" y="4416552"/>
            <a:ext cx="137160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5952744" y="4462272"/>
            <a:ext cx="126187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Working capital</a:t>
            </a:r>
            <a:endParaRPr lang="en-US" sz="870" dirty="0"/>
          </a:p>
        </p:txBody>
      </p:sp>
      <p:sp>
        <p:nvSpPr>
          <p:cNvPr id="47" name="Shape 45"/>
          <p:cNvSpPr/>
          <p:nvPr/>
        </p:nvSpPr>
        <p:spPr>
          <a:xfrm>
            <a:off x="7269480" y="4416552"/>
            <a:ext cx="246888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7324344" y="4462272"/>
            <a:ext cx="235915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deposits, factoring, inventory reorder limits</a:t>
            </a:r>
            <a:endParaRPr lang="en-US" sz="870" dirty="0"/>
          </a:p>
        </p:txBody>
      </p:sp>
      <p:sp>
        <p:nvSpPr>
          <p:cNvPr id="49" name="Shape 47"/>
          <p:cNvSpPr/>
          <p:nvPr/>
        </p:nvSpPr>
        <p:spPr>
          <a:xfrm>
            <a:off x="9738360" y="4416552"/>
            <a:ext cx="1508760" cy="795528"/>
          </a:xfrm>
          <a:prstGeom prst="rect">
            <a:avLst/>
          </a:prstGeom>
          <a:solidFill>
            <a:srgbClr val="FFFFFF"/>
          </a:solidFill>
          <a:ln w="12700">
            <a:solidFill>
              <a:srgbClr val="DAD5C7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9793224" y="4462272"/>
            <a:ext cx="1399032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70" dirty="0">
                <a:solidFill>
                  <a:srgbClr val="1C242B"/>
                </a:solidFill>
              </a:rPr>
              <a:t>CCC &gt; 55 days</a:t>
            </a:r>
            <a:endParaRPr lang="en-US" sz="870" dirty="0"/>
          </a:p>
        </p:txBody>
      </p:sp>
      <p:sp>
        <p:nvSpPr>
          <p:cNvPr id="51" name="Text 49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52" name="Text 50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14</a:t>
            </a:r>
            <a:endParaRPr lang="en-US" sz="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C242B"/>
                </a:solidFill>
              </a:rPr>
              <a:t>Student decision brief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21208" y="758952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6737E"/>
                </a:solidFill>
              </a:rPr>
              <a:t>Students act as the investment committee. They must vote, negotiate terms, and justify the recommendation.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868680" y="1234440"/>
            <a:ext cx="566928" cy="566928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005840" y="1399032"/>
            <a:ext cx="274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691640" y="1252728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Calculate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3520440" y="125272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66737E"/>
                </a:solidFill>
              </a:rPr>
              <a:t>NPV, IRR, payback, runway, DSCR and dilution. Rebuild assumptions where data is incomplete.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868680" y="2377440"/>
            <a:ext cx="566928" cy="566928"/>
          </a:xfrm>
          <a:prstGeom prst="ellipse">
            <a:avLst/>
          </a:prstGeom>
          <a:solidFill>
            <a:srgbClr val="6DBE45"/>
          </a:solidFill>
          <a:ln w="12700">
            <a:solidFill>
              <a:srgbClr val="6DBE4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05840" y="2542032"/>
            <a:ext cx="274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691640" y="2395728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Stress test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520440" y="239572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66737E"/>
                </a:solidFill>
              </a:rPr>
              <a:t>Change CAC, churn, utilization, WACC, subsidy and working-capital assumptions.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68680" y="3520440"/>
            <a:ext cx="566928" cy="566928"/>
          </a:xfrm>
          <a:prstGeom prst="ellipse">
            <a:avLst/>
          </a:prstGeom>
          <a:solidFill>
            <a:srgbClr val="17A2A4"/>
          </a:solidFill>
          <a:ln w="12700">
            <a:solidFill>
              <a:srgbClr val="17A2A4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05840" y="3685032"/>
            <a:ext cx="274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691640" y="3538728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Negotiate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520440" y="353872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66737E"/>
                </a:solidFill>
              </a:rPr>
              <a:t>Choose clean equity, convertible note, staged funding or no-deal. Define investor protections.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868680" y="4663440"/>
            <a:ext cx="566928" cy="566928"/>
          </a:xfrm>
          <a:prstGeom prst="ellipse">
            <a:avLst/>
          </a:prstGeom>
          <a:solidFill>
            <a:srgbClr val="6DBE45"/>
          </a:solidFill>
          <a:ln w="12700">
            <a:solidFill>
              <a:srgbClr val="6DBE4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05840" y="4828032"/>
            <a:ext cx="274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4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691640" y="4681728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C242B"/>
                </a:solidFill>
              </a:rPr>
              <a:t>Decide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3520440" y="468172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66737E"/>
                </a:solidFill>
              </a:rPr>
              <a:t>Recommend invest / invest with conditions / reject. Present a 3-minute IC memo.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960120" y="5897880"/>
            <a:ext cx="10378440" cy="420624"/>
          </a:xfrm>
          <a:prstGeom prst="roundRect">
            <a:avLst>
              <a:gd name="adj" fmla="val 17391"/>
            </a:avLst>
          </a:prstGeom>
          <a:solidFill>
            <a:srgbClr val="102533"/>
          </a:solidFill>
          <a:ln w="12700">
            <a:solidFill>
              <a:srgbClr val="102533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143000" y="6035040"/>
            <a:ext cx="100126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Deliverable: a one-page investor memo plus a decision slide showing the financial model output and negotiated terms.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15</a:t>
            </a:r>
            <a:endParaRPr lang="en-US" sz="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1025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411480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FFFFFF"/>
                </a:solidFill>
              </a:rPr>
              <a:t>Appendix: instructor data pack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731520" y="1234440"/>
            <a:ext cx="1828800" cy="502920"/>
          </a:xfrm>
          <a:prstGeom prst="rect">
            <a:avLst/>
          </a:prstGeom>
          <a:solidFill>
            <a:srgbClr val="17A2A4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86384" y="128016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Variable</a:t>
            </a:r>
            <a:endParaRPr lang="en-US" sz="910" dirty="0"/>
          </a:p>
        </p:txBody>
      </p:sp>
      <p:sp>
        <p:nvSpPr>
          <p:cNvPr id="5" name="Shape 3"/>
          <p:cNvSpPr/>
          <p:nvPr/>
        </p:nvSpPr>
        <p:spPr>
          <a:xfrm>
            <a:off x="2560320" y="1234440"/>
            <a:ext cx="1828800" cy="502920"/>
          </a:xfrm>
          <a:prstGeom prst="rect">
            <a:avLst/>
          </a:prstGeom>
          <a:solidFill>
            <a:srgbClr val="17A2A4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615184" y="128016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Base</a:t>
            </a:r>
            <a:endParaRPr lang="en-US" sz="910" dirty="0"/>
          </a:p>
        </p:txBody>
      </p:sp>
      <p:sp>
        <p:nvSpPr>
          <p:cNvPr id="7" name="Shape 5"/>
          <p:cNvSpPr/>
          <p:nvPr/>
        </p:nvSpPr>
        <p:spPr>
          <a:xfrm>
            <a:off x="4389120" y="1234440"/>
            <a:ext cx="3566160" cy="502920"/>
          </a:xfrm>
          <a:prstGeom prst="rect">
            <a:avLst/>
          </a:prstGeom>
          <a:solidFill>
            <a:srgbClr val="17A2A4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443984" y="128016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Shock card A</a:t>
            </a:r>
            <a:endParaRPr lang="en-US" sz="910" dirty="0"/>
          </a:p>
        </p:txBody>
      </p:sp>
      <p:sp>
        <p:nvSpPr>
          <p:cNvPr id="9" name="Shape 7"/>
          <p:cNvSpPr/>
          <p:nvPr/>
        </p:nvSpPr>
        <p:spPr>
          <a:xfrm>
            <a:off x="7955280" y="1234440"/>
            <a:ext cx="3520440" cy="502920"/>
          </a:xfrm>
          <a:prstGeom prst="rect">
            <a:avLst/>
          </a:prstGeom>
          <a:solidFill>
            <a:srgbClr val="17A2A4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010144" y="128016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b="1" dirty="0">
                <a:solidFill>
                  <a:srgbClr val="FFFFFF"/>
                </a:solidFill>
              </a:rPr>
              <a:t>Shock card B</a:t>
            </a:r>
            <a:endParaRPr lang="en-US" sz="910" dirty="0"/>
          </a:p>
        </p:txBody>
      </p:sp>
      <p:sp>
        <p:nvSpPr>
          <p:cNvPr id="11" name="Shape 9"/>
          <p:cNvSpPr/>
          <p:nvPr/>
        </p:nvSpPr>
        <p:spPr>
          <a:xfrm>
            <a:off x="731520" y="173736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86384" y="178308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City subsidy</a:t>
            </a:r>
            <a:endParaRPr lang="en-US" sz="910" dirty="0"/>
          </a:p>
        </p:txBody>
      </p:sp>
      <p:sp>
        <p:nvSpPr>
          <p:cNvPr id="13" name="Shape 11"/>
          <p:cNvSpPr/>
          <p:nvPr/>
        </p:nvSpPr>
        <p:spPr>
          <a:xfrm>
            <a:off x="2560320" y="173736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615184" y="178308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€0</a:t>
            </a:r>
            <a:endParaRPr lang="en-US" sz="910" dirty="0"/>
          </a:p>
        </p:txBody>
      </p:sp>
      <p:sp>
        <p:nvSpPr>
          <p:cNvPr id="15" name="Shape 13"/>
          <p:cNvSpPr/>
          <p:nvPr/>
        </p:nvSpPr>
        <p:spPr>
          <a:xfrm>
            <a:off x="4389120" y="1737360"/>
            <a:ext cx="356616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443984" y="178308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Berlin offers €180k grant</a:t>
            </a:r>
            <a:endParaRPr lang="en-US" sz="910" dirty="0"/>
          </a:p>
        </p:txBody>
      </p:sp>
      <p:sp>
        <p:nvSpPr>
          <p:cNvPr id="17" name="Shape 15"/>
          <p:cNvSpPr/>
          <p:nvPr/>
        </p:nvSpPr>
        <p:spPr>
          <a:xfrm>
            <a:off x="7955280" y="1737360"/>
            <a:ext cx="352044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010144" y="178308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Munich approval delayed 4 months</a:t>
            </a:r>
            <a:endParaRPr lang="en-US" sz="910" dirty="0"/>
          </a:p>
        </p:txBody>
      </p:sp>
      <p:sp>
        <p:nvSpPr>
          <p:cNvPr id="19" name="Shape 17"/>
          <p:cNvSpPr/>
          <p:nvPr/>
        </p:nvSpPr>
        <p:spPr>
          <a:xfrm>
            <a:off x="731520" y="224028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86384" y="228600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Energy price</a:t>
            </a:r>
            <a:endParaRPr lang="en-US" sz="910" dirty="0"/>
          </a:p>
        </p:txBody>
      </p:sp>
      <p:sp>
        <p:nvSpPr>
          <p:cNvPr id="21" name="Shape 19"/>
          <p:cNvSpPr/>
          <p:nvPr/>
        </p:nvSpPr>
        <p:spPr>
          <a:xfrm>
            <a:off x="2560320" y="224028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615184" y="228600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€0.32/kWh</a:t>
            </a:r>
            <a:endParaRPr lang="en-US" sz="910" dirty="0"/>
          </a:p>
        </p:txBody>
      </p:sp>
      <p:sp>
        <p:nvSpPr>
          <p:cNvPr id="23" name="Shape 21"/>
          <p:cNvSpPr/>
          <p:nvPr/>
        </p:nvSpPr>
        <p:spPr>
          <a:xfrm>
            <a:off x="4389120" y="2240280"/>
            <a:ext cx="356616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443984" y="228600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+35% spike</a:t>
            </a:r>
            <a:endParaRPr lang="en-US" sz="910" dirty="0"/>
          </a:p>
        </p:txBody>
      </p:sp>
      <p:sp>
        <p:nvSpPr>
          <p:cNvPr id="25" name="Shape 23"/>
          <p:cNvSpPr/>
          <p:nvPr/>
        </p:nvSpPr>
        <p:spPr>
          <a:xfrm>
            <a:off x="7955280" y="2240280"/>
            <a:ext cx="352044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8010144" y="228600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-15% renewable contract</a:t>
            </a:r>
            <a:endParaRPr lang="en-US" sz="910" dirty="0"/>
          </a:p>
        </p:txBody>
      </p:sp>
      <p:sp>
        <p:nvSpPr>
          <p:cNvPr id="27" name="Shape 25"/>
          <p:cNvSpPr/>
          <p:nvPr/>
        </p:nvSpPr>
        <p:spPr>
          <a:xfrm>
            <a:off x="731520" y="274320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86384" y="278892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Fleet churn</a:t>
            </a:r>
            <a:endParaRPr lang="en-US" sz="910" dirty="0"/>
          </a:p>
        </p:txBody>
      </p:sp>
      <p:sp>
        <p:nvSpPr>
          <p:cNvPr id="29" name="Shape 27"/>
          <p:cNvSpPr/>
          <p:nvPr/>
        </p:nvSpPr>
        <p:spPr>
          <a:xfrm>
            <a:off x="2560320" y="274320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2615184" y="278892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3.2% monthly</a:t>
            </a:r>
            <a:endParaRPr lang="en-US" sz="910" dirty="0"/>
          </a:p>
        </p:txBody>
      </p:sp>
      <p:sp>
        <p:nvSpPr>
          <p:cNvPr id="31" name="Shape 29"/>
          <p:cNvSpPr/>
          <p:nvPr/>
        </p:nvSpPr>
        <p:spPr>
          <a:xfrm>
            <a:off x="4389120" y="2743200"/>
            <a:ext cx="356616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443984" y="278892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5.5% monthly</a:t>
            </a:r>
            <a:endParaRPr lang="en-US" sz="910" dirty="0"/>
          </a:p>
        </p:txBody>
      </p:sp>
      <p:sp>
        <p:nvSpPr>
          <p:cNvPr id="33" name="Shape 31"/>
          <p:cNvSpPr/>
          <p:nvPr/>
        </p:nvSpPr>
        <p:spPr>
          <a:xfrm>
            <a:off x="7955280" y="2743200"/>
            <a:ext cx="352044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8010144" y="278892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2.1% monthly with SLA upgrade</a:t>
            </a:r>
            <a:endParaRPr lang="en-US" sz="910" dirty="0"/>
          </a:p>
        </p:txBody>
      </p:sp>
      <p:sp>
        <p:nvSpPr>
          <p:cNvPr id="35" name="Shape 33"/>
          <p:cNvSpPr/>
          <p:nvPr/>
        </p:nvSpPr>
        <p:spPr>
          <a:xfrm>
            <a:off x="731520" y="324612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786384" y="329184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Battery cycle life</a:t>
            </a:r>
            <a:endParaRPr lang="en-US" sz="910" dirty="0"/>
          </a:p>
        </p:txBody>
      </p:sp>
      <p:sp>
        <p:nvSpPr>
          <p:cNvPr id="37" name="Shape 35"/>
          <p:cNvSpPr/>
          <p:nvPr/>
        </p:nvSpPr>
        <p:spPr>
          <a:xfrm>
            <a:off x="2560320" y="324612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2615184" y="329184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900 cycles</a:t>
            </a:r>
            <a:endParaRPr lang="en-US" sz="910" dirty="0"/>
          </a:p>
        </p:txBody>
      </p:sp>
      <p:sp>
        <p:nvSpPr>
          <p:cNvPr id="39" name="Shape 37"/>
          <p:cNvSpPr/>
          <p:nvPr/>
        </p:nvSpPr>
        <p:spPr>
          <a:xfrm>
            <a:off x="4389120" y="3246120"/>
            <a:ext cx="356616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4443984" y="329184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650 cycles due to abuse</a:t>
            </a:r>
            <a:endParaRPr lang="en-US" sz="910" dirty="0"/>
          </a:p>
        </p:txBody>
      </p:sp>
      <p:sp>
        <p:nvSpPr>
          <p:cNvPr id="41" name="Shape 39"/>
          <p:cNvSpPr/>
          <p:nvPr/>
        </p:nvSpPr>
        <p:spPr>
          <a:xfrm>
            <a:off x="7955280" y="3246120"/>
            <a:ext cx="352044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8010144" y="329184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1,100 cycles after software update</a:t>
            </a:r>
            <a:endParaRPr lang="en-US" sz="910" dirty="0"/>
          </a:p>
        </p:txBody>
      </p:sp>
      <p:sp>
        <p:nvSpPr>
          <p:cNvPr id="43" name="Shape 41"/>
          <p:cNvSpPr/>
          <p:nvPr/>
        </p:nvSpPr>
        <p:spPr>
          <a:xfrm>
            <a:off x="731520" y="374904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86384" y="379476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Debt option</a:t>
            </a:r>
            <a:endParaRPr lang="en-US" sz="910" dirty="0"/>
          </a:p>
        </p:txBody>
      </p:sp>
      <p:sp>
        <p:nvSpPr>
          <p:cNvPr id="45" name="Shape 43"/>
          <p:cNvSpPr/>
          <p:nvPr/>
        </p:nvSpPr>
        <p:spPr>
          <a:xfrm>
            <a:off x="2560320" y="3749040"/>
            <a:ext cx="182880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2615184" y="3794760"/>
            <a:ext cx="1719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10.5% interest</a:t>
            </a:r>
            <a:endParaRPr lang="en-US" sz="910" dirty="0"/>
          </a:p>
        </p:txBody>
      </p:sp>
      <p:sp>
        <p:nvSpPr>
          <p:cNvPr id="47" name="Shape 45"/>
          <p:cNvSpPr/>
          <p:nvPr/>
        </p:nvSpPr>
        <p:spPr>
          <a:xfrm>
            <a:off x="4389120" y="3749040"/>
            <a:ext cx="356616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4443984" y="3794760"/>
            <a:ext cx="345643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12.5% + DSCR covenant</a:t>
            </a:r>
            <a:endParaRPr lang="en-US" sz="910" dirty="0"/>
          </a:p>
        </p:txBody>
      </p:sp>
      <p:sp>
        <p:nvSpPr>
          <p:cNvPr id="49" name="Shape 47"/>
          <p:cNvSpPr/>
          <p:nvPr/>
        </p:nvSpPr>
        <p:spPr>
          <a:xfrm>
            <a:off x="7955280" y="3749040"/>
            <a:ext cx="3520440" cy="502920"/>
          </a:xfrm>
          <a:prstGeom prst="rect">
            <a:avLst/>
          </a:prstGeom>
          <a:solidFill>
            <a:srgbClr val="173543"/>
          </a:solidFill>
          <a:ln w="12700">
            <a:solidFill>
              <a:srgbClr val="55706F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8010144" y="3794760"/>
            <a:ext cx="3410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FFFFFF"/>
                </a:solidFill>
              </a:rPr>
              <a:t>9.2% with equipment collateral</a:t>
            </a:r>
            <a:endParaRPr lang="en-US" sz="910" dirty="0"/>
          </a:p>
        </p:txBody>
      </p:sp>
      <p:sp>
        <p:nvSpPr>
          <p:cNvPr id="51" name="Text 49"/>
          <p:cNvSpPr/>
          <p:nvPr/>
        </p:nvSpPr>
        <p:spPr>
          <a:xfrm>
            <a:off x="868680" y="4892040"/>
            <a:ext cx="10424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B9F2E1"/>
                </a:solidFill>
              </a:rPr>
              <a:t>Use these shock cards during class to force recalculation of NPV, IRR, payback, LTV:CAC, DSCR and runway in real time.</a:t>
            </a:r>
            <a:endParaRPr lang="en-US" sz="1300" dirty="0"/>
          </a:p>
        </p:txBody>
      </p:sp>
      <p:sp>
        <p:nvSpPr>
          <p:cNvPr id="52" name="Text 50"/>
          <p:cNvSpPr/>
          <p:nvPr/>
        </p:nvSpPr>
        <p:spPr>
          <a:xfrm>
            <a:off x="502920" y="6537960"/>
            <a:ext cx="6858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37E"/>
                </a:solidFill>
              </a:rPr>
              <a:t>Teaching case: Financial Management &amp; Decision Making</a:t>
            </a:r>
            <a:endParaRPr lang="en-US" sz="750" dirty="0"/>
          </a:p>
        </p:txBody>
      </p:sp>
      <p:sp>
        <p:nvSpPr>
          <p:cNvPr id="53" name="Text 51"/>
          <p:cNvSpPr/>
          <p:nvPr/>
        </p:nvSpPr>
        <p:spPr>
          <a:xfrm>
            <a:off x="11201400" y="6510528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17A2A4"/>
                </a:solidFill>
              </a:rPr>
              <a:t>16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Teaching case deck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PulseGrid Mobility GmbH Investor Case Study</dc:title>
  <dc:subject>Financial management and decision making case study</dc:subject>
  <dc:creator>OpenAI</dc:creator>
  <cp:lastModifiedBy>OpenAI</cp:lastModifiedBy>
  <cp:revision>1</cp:revision>
  <dcterms:created xsi:type="dcterms:W3CDTF">2026-06-15T06:22:59Z</dcterms:created>
  <dcterms:modified xsi:type="dcterms:W3CDTF">2026-06-15T06:22:59Z</dcterms:modified>
</cp:coreProperties>
</file>