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1"/>
  </p:notesMasterIdLst>
  <p:handoutMasterIdLst>
    <p:handoutMasterId r:id="rId42"/>
  </p:handoutMasterIdLst>
  <p:sldIdLst>
    <p:sldId id="256" r:id="rId5"/>
    <p:sldId id="257" r:id="rId6"/>
    <p:sldId id="268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302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3" r:id="rId39"/>
    <p:sldId id="269" r:id="rId40"/>
  </p:sldIdLst>
  <p:sldSz cx="1219835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Georgia" panose="02040502050405020303" pitchFamily="18" charset="0"/>
      <p:regular r:id="rId47"/>
      <p:bold r:id="rId48"/>
      <p:italic r:id="rId49"/>
      <p:boldItalic r:id="rId50"/>
    </p:embeddedFont>
    <p:embeddedFont>
      <p:font typeface="Minion" panose="02000503070000020003" pitchFamily="2" charset="0"/>
      <p:regular r:id="rId51"/>
      <p:bold r:id="rId52"/>
      <p:italic r:id="rId53"/>
      <p:boldItalic r:id="rId54"/>
    </p:embeddedFont>
  </p:embeddedFontLst>
  <p:custDataLst>
    <p:tags r:id="rId5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7" d="100"/>
          <a:sy n="117" d="100"/>
        </p:scale>
        <p:origin x="344" y="16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9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2.fntdata"/><Relationship Id="rId5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04-07-2025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04-07-2025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04-07-2025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Availability Management in </a:t>
            </a:r>
            <a:r>
              <a:rPr lang="nl-NL" dirty="0" err="1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A </a:t>
            </a:r>
            <a:r>
              <a:rPr lang="nl-NL" dirty="0" err="1"/>
              <a:t>Historical</a:t>
            </a:r>
            <a:r>
              <a:rPr lang="nl-NL" dirty="0"/>
              <a:t> Development of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Understanding Availability Management</a:t>
            </a:r>
          </a:p>
          <a:p>
            <a:r>
              <a:rPr lang="nl-NL" dirty="0"/>
              <a:t>The </a:t>
            </a:r>
            <a:r>
              <a:rPr lang="nl-NL" dirty="0" err="1"/>
              <a:t>Importance</a:t>
            </a:r>
            <a:r>
              <a:rPr lang="nl-NL" dirty="0"/>
              <a:t> of Availability Management</a:t>
            </a:r>
          </a:p>
          <a:p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Sector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B11C7E-9CF2-3BCD-4BD8-C08060C9D330}"/>
              </a:ext>
            </a:extLst>
          </p:cNvPr>
          <p:cNvSpPr txBox="1"/>
          <p:nvPr/>
        </p:nvSpPr>
        <p:spPr>
          <a:xfrm>
            <a:off x="2525486" y="143691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Tourism and Hospitality Management System: Empowering the Future of Tourism">
            <a:extLst>
              <a:ext uri="{FF2B5EF4-FFF2-40B4-BE49-F238E27FC236}">
                <a16:creationId xmlns:a16="http://schemas.microsoft.com/office/drawing/2014/main" id="{FB54B9AD-DA4F-83BD-938B-48ECFBB0A531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3" r="1983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Origins</a:t>
            </a:r>
            <a:r>
              <a:rPr lang="nl-NL" dirty="0"/>
              <a:t> of </a:t>
            </a:r>
            <a:r>
              <a:rPr lang="nl-NL" dirty="0" err="1"/>
              <a:t>Tourism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dates back </a:t>
            </a:r>
            <a:r>
              <a:rPr lang="nl-NL" b="0" dirty="0" err="1"/>
              <a:t>to</a:t>
            </a:r>
            <a:r>
              <a:rPr lang="nl-NL" b="0" dirty="0"/>
              <a:t> pre-</a:t>
            </a:r>
            <a:r>
              <a:rPr lang="nl-NL" b="0" dirty="0" err="1"/>
              <a:t>Egyptian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was </a:t>
            </a:r>
            <a:r>
              <a:rPr lang="nl-NL" b="0" dirty="0" err="1"/>
              <a:t>linked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Festivals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Religious</a:t>
            </a:r>
            <a:r>
              <a:rPr lang="nl-NL" b="0" dirty="0"/>
              <a:t>/spiritual events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Trade</a:t>
            </a:r>
          </a:p>
          <a:p>
            <a:pPr lvl="3"/>
            <a:r>
              <a:rPr lang="nl-NL" b="0" dirty="0"/>
              <a:t>- Over time,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r>
              <a:rPr lang="nl-NL" b="0" dirty="0"/>
              <a:t> expanded</a:t>
            </a:r>
          </a:p>
          <a:p>
            <a:pPr lvl="3"/>
            <a:r>
              <a:rPr lang="nl-NL" b="0" dirty="0"/>
              <a:t>- Shift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individual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mass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TRAVEL IN ANCIENT EGYPT | Facts and Details">
            <a:extLst>
              <a:ext uri="{FF2B5EF4-FFF2-40B4-BE49-F238E27FC236}">
                <a16:creationId xmlns:a16="http://schemas.microsoft.com/office/drawing/2014/main" id="{976863E3-57EB-C96A-99F9-03CCF6EF8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99" y="907308"/>
            <a:ext cx="4049886" cy="304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cient Egypt - Kids | Britannica Kids | Homework Help">
            <a:extLst>
              <a:ext uri="{FF2B5EF4-FFF2-40B4-BE49-F238E27FC236}">
                <a16:creationId xmlns:a16="http://schemas.microsoft.com/office/drawing/2014/main" id="{7D10ECEF-F42E-8D97-A70A-3B65555F02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063" y="2996952"/>
            <a:ext cx="4212580" cy="334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Travel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Prehistoric</a:t>
            </a:r>
            <a:r>
              <a:rPr lang="nl-NL" dirty="0"/>
              <a:t> </a:t>
            </a:r>
            <a:r>
              <a:rPr lang="nl-NL" dirty="0" err="1"/>
              <a:t>Period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humans</a:t>
            </a:r>
            <a:r>
              <a:rPr lang="nl-NL" b="0" dirty="0"/>
              <a:t> </a:t>
            </a:r>
            <a:r>
              <a:rPr lang="nl-NL" b="0" dirty="0" err="1"/>
              <a:t>traveled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find</a:t>
            </a:r>
            <a:r>
              <a:rPr lang="nl-NL" b="0" dirty="0"/>
              <a:t> food, water, </a:t>
            </a:r>
            <a:r>
              <a:rPr lang="nl-NL" b="0" dirty="0" err="1"/>
              <a:t>and</a:t>
            </a:r>
            <a:r>
              <a:rPr lang="nl-NL" b="0" dirty="0"/>
              <a:t> shelter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Lived</a:t>
            </a:r>
            <a:r>
              <a:rPr lang="nl-NL" b="0" dirty="0"/>
              <a:t> as </a:t>
            </a:r>
            <a:r>
              <a:rPr lang="nl-NL" b="0" dirty="0" err="1"/>
              <a:t>hunters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gatherers</a:t>
            </a:r>
            <a:endParaRPr lang="nl-NL" b="0" dirty="0"/>
          </a:p>
          <a:p>
            <a:pPr lvl="3"/>
            <a:r>
              <a:rPr lang="nl-NL" b="0" dirty="0"/>
              <a:t>- No permanent homes or </a:t>
            </a:r>
            <a:r>
              <a:rPr lang="nl-NL" b="0" dirty="0" err="1"/>
              <a:t>settlements</a:t>
            </a:r>
            <a:endParaRPr lang="nl-NL" b="0" dirty="0"/>
          </a:p>
          <a:p>
            <a:pPr lvl="3"/>
            <a:r>
              <a:rPr lang="nl-NL" b="0" dirty="0"/>
              <a:t>- First </a:t>
            </a:r>
            <a:r>
              <a:rPr lang="nl-NL" b="0" dirty="0" err="1"/>
              <a:t>foot</a:t>
            </a:r>
            <a:r>
              <a:rPr lang="nl-NL" b="0" dirty="0"/>
              <a:t> </a:t>
            </a:r>
            <a:r>
              <a:rPr lang="nl-NL" b="0" dirty="0" err="1"/>
              <a:t>trails</a:t>
            </a:r>
            <a:r>
              <a:rPr lang="nl-NL" b="0" dirty="0"/>
              <a:t> </a:t>
            </a:r>
            <a:r>
              <a:rPr lang="nl-NL" b="0" dirty="0" err="1"/>
              <a:t>eventually</a:t>
            </a:r>
            <a:r>
              <a:rPr lang="nl-NL" b="0" dirty="0"/>
              <a:t> </a:t>
            </a:r>
            <a:r>
              <a:rPr lang="nl-NL" b="0" dirty="0" err="1"/>
              <a:t>became</a:t>
            </a:r>
            <a:r>
              <a:rPr lang="nl-NL" b="0" dirty="0"/>
              <a:t>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roads</a:t>
            </a:r>
            <a:endParaRPr lang="nl-NL" b="0" dirty="0"/>
          </a:p>
          <a:p>
            <a:pPr lvl="3"/>
            <a:r>
              <a:rPr lang="nl-NL" b="0" dirty="0"/>
              <a:t>- Travel was </a:t>
            </a:r>
            <a:r>
              <a:rPr lang="nl-NL" b="0" dirty="0" err="1"/>
              <a:t>dangerous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required</a:t>
            </a:r>
            <a:r>
              <a:rPr lang="nl-NL" b="0" dirty="0"/>
              <a:t> </a:t>
            </a:r>
            <a:r>
              <a:rPr lang="nl-NL" b="0" dirty="0" err="1"/>
              <a:t>skill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caution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Despite</a:t>
            </a:r>
            <a:r>
              <a:rPr lang="nl-NL" b="0" dirty="0"/>
              <a:t> </a:t>
            </a:r>
            <a:r>
              <a:rPr lang="nl-NL" b="0" dirty="0" err="1"/>
              <a:t>risks</a:t>
            </a:r>
            <a:r>
              <a:rPr lang="nl-NL" b="0" dirty="0"/>
              <a:t>, </a:t>
            </a:r>
            <a:r>
              <a:rPr lang="nl-NL" b="0" dirty="0" err="1"/>
              <a:t>humans</a:t>
            </a:r>
            <a:r>
              <a:rPr lang="nl-NL" b="0" dirty="0"/>
              <a:t> </a:t>
            </a:r>
            <a:r>
              <a:rPr lang="nl-NL" b="0" dirty="0" err="1"/>
              <a:t>continued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move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land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Prehistory - 6th Grade Social Studies">
            <a:extLst>
              <a:ext uri="{FF2B5EF4-FFF2-40B4-BE49-F238E27FC236}">
                <a16:creationId xmlns:a16="http://schemas.microsoft.com/office/drawing/2014/main" id="{1685CC7B-EC70-3E3D-941A-9D4E8EDCB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207" y="2780928"/>
            <a:ext cx="5668144" cy="349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566780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Travel in </a:t>
            </a:r>
            <a:r>
              <a:rPr lang="nl-NL" dirty="0" err="1"/>
              <a:t>Neolithic</a:t>
            </a:r>
            <a:r>
              <a:rPr lang="nl-NL" dirty="0"/>
              <a:t> Times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appearance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agricultural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lvl="3"/>
            <a:r>
              <a:rPr lang="nl-NL" b="0" dirty="0"/>
              <a:t>- New </a:t>
            </a:r>
            <a:r>
              <a:rPr lang="nl-NL" b="0" dirty="0" err="1"/>
              <a:t>ways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food storage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innovations</a:t>
            </a:r>
            <a:r>
              <a:rPr lang="nl-NL" dirty="0"/>
              <a:t> </a:t>
            </a:r>
            <a:r>
              <a:rPr lang="nl-NL" dirty="0" err="1"/>
              <a:t>improved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Domestication</a:t>
            </a:r>
            <a:r>
              <a:rPr lang="nl-NL" b="0" dirty="0"/>
              <a:t> of </a:t>
            </a:r>
            <a:r>
              <a:rPr lang="nl-NL" b="0" dirty="0" err="1"/>
              <a:t>animals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transport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Sailing</a:t>
            </a:r>
            <a:r>
              <a:rPr lang="nl-NL" b="0" dirty="0"/>
              <a:t> </a:t>
            </a:r>
            <a:r>
              <a:rPr lang="nl-NL" b="0" dirty="0" err="1"/>
              <a:t>ships</a:t>
            </a:r>
            <a:r>
              <a:rPr lang="nl-NL" b="0" dirty="0"/>
              <a:t> built in </a:t>
            </a:r>
            <a:r>
              <a:rPr lang="nl-NL" b="0" dirty="0" err="1"/>
              <a:t>ancient</a:t>
            </a:r>
            <a:r>
              <a:rPr lang="nl-NL" b="0" dirty="0"/>
              <a:t> Egypt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</a:t>
            </a:r>
            <a:r>
              <a:rPr lang="nl-NL" b="0" dirty="0" err="1"/>
              <a:t>invention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wheel</a:t>
            </a:r>
            <a:endParaRPr lang="en-GB" b="0" dirty="0"/>
          </a:p>
          <a:p>
            <a:pPr lvl="3"/>
            <a:endParaRPr lang="en-GB" dirty="0"/>
          </a:p>
          <a:p>
            <a:pPr lvl="3"/>
            <a:r>
              <a:rPr lang="en-GB" dirty="0"/>
              <a:t>- People travelled for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Festivals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Religious</a:t>
            </a:r>
            <a:r>
              <a:rPr lang="nl-NL" b="0" dirty="0"/>
              <a:t>/spiritual events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Trade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Neolithic period - Q-files - Search • Read • Discover">
            <a:extLst>
              <a:ext uri="{FF2B5EF4-FFF2-40B4-BE49-F238E27FC236}">
                <a16:creationId xmlns:a16="http://schemas.microsoft.com/office/drawing/2014/main" id="{5BCAD352-3A41-50F0-0C5D-6B2A685F6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039" y="2780928"/>
            <a:ext cx="7107287" cy="351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38990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Travel in Ancient </a:t>
            </a:r>
            <a:r>
              <a:rPr lang="nl-NL" dirty="0" err="1"/>
              <a:t>Civilizations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Growth</a:t>
            </a:r>
            <a:r>
              <a:rPr lang="nl-NL" b="0" dirty="0"/>
              <a:t> of commerce led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wealth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Wealthy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began</a:t>
            </a:r>
            <a:r>
              <a:rPr lang="nl-NL" b="0" dirty="0"/>
              <a:t> </a:t>
            </a:r>
            <a:r>
              <a:rPr lang="nl-NL" b="0" dirty="0" err="1"/>
              <a:t>traveling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pleasure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Civilizations</a:t>
            </a:r>
            <a:r>
              <a:rPr lang="nl-NL" b="0" dirty="0"/>
              <a:t> like Greece, Egypt, </a:t>
            </a:r>
            <a:r>
              <a:rPr lang="nl-NL" b="0" dirty="0" err="1"/>
              <a:t>and</a:t>
            </a:r>
            <a:r>
              <a:rPr lang="nl-NL" b="0" dirty="0"/>
              <a:t> Rome </a:t>
            </a:r>
            <a:r>
              <a:rPr lang="nl-NL" b="0" dirty="0" err="1"/>
              <a:t>encouraged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Travel </a:t>
            </a:r>
            <a:r>
              <a:rPr lang="nl-NL" b="0" dirty="0" err="1"/>
              <a:t>became</a:t>
            </a:r>
            <a:r>
              <a:rPr lang="nl-NL" b="0" dirty="0"/>
              <a:t> a </a:t>
            </a:r>
            <a:r>
              <a:rPr lang="nl-NL" b="0" dirty="0" err="1"/>
              <a:t>symbol</a:t>
            </a:r>
            <a:r>
              <a:rPr lang="nl-NL" b="0" dirty="0"/>
              <a:t> of status </a:t>
            </a:r>
            <a:r>
              <a:rPr lang="nl-NL" b="0" dirty="0" err="1"/>
              <a:t>and</a:t>
            </a:r>
            <a:r>
              <a:rPr lang="nl-NL" b="0" dirty="0"/>
              <a:t> culture</a:t>
            </a:r>
            <a:endParaRPr lang="en-GB" b="0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The Rookies - Jacky Zheng | Ancient Civilizations, by jackyzheng">
            <a:extLst>
              <a:ext uri="{FF2B5EF4-FFF2-40B4-BE49-F238E27FC236}">
                <a16:creationId xmlns:a16="http://schemas.microsoft.com/office/drawing/2014/main" id="{11C27092-D87D-E8F3-6859-4F5A37D92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103" y="3645024"/>
            <a:ext cx="6578752" cy="275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4344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Travel in Ancient </a:t>
            </a:r>
            <a:r>
              <a:rPr lang="nl-NL" dirty="0" err="1"/>
              <a:t>Civilizations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Main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reasons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Military </a:t>
            </a:r>
            <a:r>
              <a:rPr lang="nl-NL" b="0" dirty="0" err="1"/>
              <a:t>and</a:t>
            </a:r>
            <a:r>
              <a:rPr lang="nl-NL" b="0" dirty="0"/>
              <a:t> commerce                 - </a:t>
            </a:r>
            <a:r>
              <a:rPr lang="nl-NL" b="0" dirty="0" err="1"/>
              <a:t>Pleasure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exploration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Religious</a:t>
            </a:r>
            <a:r>
              <a:rPr lang="nl-NL" b="0" dirty="0"/>
              <a:t> </a:t>
            </a:r>
            <a:r>
              <a:rPr lang="nl-NL" b="0" dirty="0" err="1"/>
              <a:t>reasons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Along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Nile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To</a:t>
            </a:r>
            <a:r>
              <a:rPr lang="nl-NL" b="0" dirty="0"/>
              <a:t> Jerusalem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Cultural</a:t>
            </a:r>
            <a:r>
              <a:rPr lang="nl-NL" b="0" dirty="0"/>
              <a:t> Events: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Olympic Games in Greece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circus games in </a:t>
            </a:r>
            <a:r>
              <a:rPr lang="nl-NL" b="0" dirty="0" err="1"/>
              <a:t>the</a:t>
            </a:r>
            <a:r>
              <a:rPr lang="nl-NL" b="0" dirty="0"/>
              <a:t> Coliseum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Circus Maximus: Your Essential Guide - Carpe Diem Tours">
            <a:extLst>
              <a:ext uri="{FF2B5EF4-FFF2-40B4-BE49-F238E27FC236}">
                <a16:creationId xmlns:a16="http://schemas.microsoft.com/office/drawing/2014/main" id="{18DCA024-B6A4-BB13-5DE9-3EB3CC6D4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997" y="836712"/>
            <a:ext cx="4719960" cy="294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236951-13A1-B554-D9C7-F2E2BC6FB0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50"/>
          <a:stretch/>
        </p:blipFill>
        <p:spPr>
          <a:xfrm>
            <a:off x="5811143" y="3806426"/>
            <a:ext cx="5451103" cy="264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18226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Egyptian pyramids - Wikipedia">
            <a:extLst>
              <a:ext uri="{FF2B5EF4-FFF2-40B4-BE49-F238E27FC236}">
                <a16:creationId xmlns:a16="http://schemas.microsoft.com/office/drawing/2014/main" id="{1639B940-129B-9CB7-3C05-3B0084DDE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230" y="2669699"/>
            <a:ext cx="3969660" cy="2638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anging Gardens of Babylon - Wikipedia">
            <a:extLst>
              <a:ext uri="{FF2B5EF4-FFF2-40B4-BE49-F238E27FC236}">
                <a16:creationId xmlns:a16="http://schemas.microsoft.com/office/drawing/2014/main" id="{81A46A13-C3A6-648B-93E8-A40ABB5DF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30" y="1110286"/>
            <a:ext cx="3537965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Mausoleum at Halicarnassus | Wonders of The World - Wilstar.com">
            <a:extLst>
              <a:ext uri="{FF2B5EF4-FFF2-40B4-BE49-F238E27FC236}">
                <a16:creationId xmlns:a16="http://schemas.microsoft.com/office/drawing/2014/main" id="{715B3805-ABEC-EB26-70A1-2B8C13C91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03" y="3832131"/>
            <a:ext cx="3682380" cy="2454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340E62-A6C2-0349-E688-8315E41F3A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6930" y="966855"/>
            <a:ext cx="3885245" cy="2799662"/>
          </a:xfrm>
          <a:prstGeom prst="rect">
            <a:avLst/>
          </a:prstGeom>
        </p:spPr>
      </p:pic>
      <p:pic>
        <p:nvPicPr>
          <p:cNvPr id="6154" name="Picture 10" descr="The Colossus Of Rhodes — What Happened To This Wonder Of The Ancient World?">
            <a:extLst>
              <a:ext uri="{FF2B5EF4-FFF2-40B4-BE49-F238E27FC236}">
                <a16:creationId xmlns:a16="http://schemas.microsoft.com/office/drawing/2014/main" id="{DA84E593-55F8-D4DD-6393-8E5F201B3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121" y="3109703"/>
            <a:ext cx="2350517" cy="332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Great Lighthouse at Alexandria">
            <a:extLst>
              <a:ext uri="{FF2B5EF4-FFF2-40B4-BE49-F238E27FC236}">
                <a16:creationId xmlns:a16="http://schemas.microsoft.com/office/drawing/2014/main" id="{69A11057-1F48-C4E6-4564-C691AD2FE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332" y="979262"/>
            <a:ext cx="3682381" cy="235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The Temple of Artemis at Ephesus – Drive Thru History">
            <a:extLst>
              <a:ext uri="{FF2B5EF4-FFF2-40B4-BE49-F238E27FC236}">
                <a16:creationId xmlns:a16="http://schemas.microsoft.com/office/drawing/2014/main" id="{C52DFC5B-944E-E61B-B1D5-5FD9C1C98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023" y="4749432"/>
            <a:ext cx="4401761" cy="169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CDEFE1-B952-0AA6-2C91-B2FD74F94435}"/>
              </a:ext>
            </a:extLst>
          </p:cNvPr>
          <p:cNvSpPr txBox="1"/>
          <p:nvPr/>
        </p:nvSpPr>
        <p:spPr>
          <a:xfrm>
            <a:off x="220809" y="6191222"/>
            <a:ext cx="357518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The tomb of mausolus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4D470C-2969-4755-86B2-9C99BB6E406D}"/>
              </a:ext>
            </a:extLst>
          </p:cNvPr>
          <p:cNvSpPr txBox="1"/>
          <p:nvPr/>
        </p:nvSpPr>
        <p:spPr>
          <a:xfrm>
            <a:off x="9368853" y="6187797"/>
            <a:ext cx="2381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>
                <a:solidFill>
                  <a:schemeClr val="bg1"/>
                </a:solidFill>
              </a:rPr>
              <a:t>colossus of Rhodes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6187CCB-D0BD-1569-13F7-403B0D6517FA}"/>
              </a:ext>
            </a:extLst>
          </p:cNvPr>
          <p:cNvSpPr txBox="1"/>
          <p:nvPr/>
        </p:nvSpPr>
        <p:spPr>
          <a:xfrm>
            <a:off x="4672286" y="6194448"/>
            <a:ext cx="373007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>
                <a:solidFill>
                  <a:schemeClr val="bg1"/>
                </a:solidFill>
              </a:rPr>
              <a:t>The temple of Artemis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1A2E809-E2F3-B72D-168D-74394FCA2346}"/>
              </a:ext>
            </a:extLst>
          </p:cNvPr>
          <p:cNvSpPr txBox="1"/>
          <p:nvPr/>
        </p:nvSpPr>
        <p:spPr>
          <a:xfrm>
            <a:off x="159923" y="3492947"/>
            <a:ext cx="353796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/>
              <a:t>The hanging gardens of Babylon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345795-40A8-3678-04A7-3A714CD781AC}"/>
              </a:ext>
            </a:extLst>
          </p:cNvPr>
          <p:cNvSpPr txBox="1"/>
          <p:nvPr/>
        </p:nvSpPr>
        <p:spPr>
          <a:xfrm>
            <a:off x="7934722" y="3518728"/>
            <a:ext cx="396966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200" dirty="0">
                <a:solidFill>
                  <a:schemeClr val="bg1"/>
                </a:solidFill>
              </a:rPr>
              <a:t>The statue of zues</a:t>
            </a:r>
          </a:p>
        </p:txBody>
      </p:sp>
    </p:spTree>
    <p:extLst>
      <p:ext uri="{BB962C8B-B14F-4D97-AF65-F5344CB8AC3E}">
        <p14:creationId xmlns:p14="http://schemas.microsoft.com/office/powerpoint/2010/main" val="3733386394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1.4- Travel in </a:t>
            </a:r>
            <a:r>
              <a:rPr lang="nl-NL" dirty="0" err="1"/>
              <a:t>Medieval</a:t>
            </a:r>
            <a:r>
              <a:rPr lang="nl-NL" dirty="0"/>
              <a:t> Times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Fall</a:t>
            </a:r>
            <a:r>
              <a:rPr lang="nl-NL" b="0" dirty="0"/>
              <a:t> of Roman Empire led </a:t>
            </a:r>
            <a:r>
              <a:rPr lang="nl-NL" b="0" dirty="0" err="1"/>
              <a:t>to</a:t>
            </a:r>
            <a:r>
              <a:rPr lang="nl-NL" b="0" dirty="0"/>
              <a:t> a </a:t>
            </a:r>
            <a:r>
              <a:rPr lang="nl-NL" b="0" dirty="0" err="1"/>
              <a:t>sharp</a:t>
            </a:r>
            <a:r>
              <a:rPr lang="nl-NL" b="0" dirty="0"/>
              <a:t> </a:t>
            </a:r>
            <a:r>
              <a:rPr lang="nl-NL" b="0" dirty="0" err="1"/>
              <a:t>decline</a:t>
            </a:r>
            <a:r>
              <a:rPr lang="nl-NL" b="0" dirty="0"/>
              <a:t> in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Middle</a:t>
            </a:r>
            <a:r>
              <a:rPr lang="nl-NL" b="0" dirty="0"/>
              <a:t> </a:t>
            </a:r>
            <a:r>
              <a:rPr lang="nl-NL" b="0" dirty="0" err="1"/>
              <a:t>Ages</a:t>
            </a:r>
            <a:r>
              <a:rPr lang="nl-NL" b="0" dirty="0"/>
              <a:t> (Dark </a:t>
            </a:r>
            <a:r>
              <a:rPr lang="nl-NL" b="0" dirty="0" err="1"/>
              <a:t>Ages</a:t>
            </a:r>
            <a:r>
              <a:rPr lang="nl-NL" b="0" dirty="0"/>
              <a:t>):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Travel </a:t>
            </a:r>
            <a:r>
              <a:rPr lang="nl-NL" b="0" dirty="0" err="1"/>
              <a:t>became</a:t>
            </a:r>
            <a:r>
              <a:rPr lang="nl-NL" b="0" dirty="0"/>
              <a:t> </a:t>
            </a:r>
            <a:r>
              <a:rPr lang="nl-NL" b="0" dirty="0" err="1"/>
              <a:t>dangerous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difficult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Roads</a:t>
            </a:r>
            <a:r>
              <a:rPr lang="nl-NL" b="0" dirty="0"/>
              <a:t> </a:t>
            </a:r>
            <a:r>
              <a:rPr lang="nl-NL" b="0" dirty="0" err="1"/>
              <a:t>unsafe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bandits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ongoing</a:t>
            </a:r>
            <a:r>
              <a:rPr lang="nl-NL" b="0" dirty="0"/>
              <a:t> wars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accommodations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services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Only</a:t>
            </a:r>
            <a:r>
              <a:rPr lang="nl-NL" b="0" dirty="0"/>
              <a:t> </a:t>
            </a:r>
            <a:r>
              <a:rPr lang="nl-NL" b="0" dirty="0" err="1"/>
              <a:t>limited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trade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military </a:t>
            </a:r>
            <a:r>
              <a:rPr lang="nl-NL" b="0" dirty="0" err="1"/>
              <a:t>purposes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2" name="Picture 4" descr="Bandits or Highway Robbers in Morocco (Nov 1904) Vintage Illustration Stock  Photo - Alamy">
            <a:extLst>
              <a:ext uri="{FF2B5EF4-FFF2-40B4-BE49-F238E27FC236}">
                <a16:creationId xmlns:a16="http://schemas.microsoft.com/office/drawing/2014/main" id="{1E19549C-CFED-B25F-BC29-11A734DEA5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68"/>
          <a:stretch/>
        </p:blipFill>
        <p:spPr bwMode="auto">
          <a:xfrm>
            <a:off x="6856313" y="932095"/>
            <a:ext cx="4920332" cy="550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693749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1.4- Travel in </a:t>
            </a:r>
            <a:r>
              <a:rPr lang="nl-NL" dirty="0" err="1"/>
              <a:t>Medieval</a:t>
            </a:r>
            <a:r>
              <a:rPr lang="nl-NL" dirty="0"/>
              <a:t> Times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The Roman </a:t>
            </a:r>
            <a:r>
              <a:rPr lang="nl-NL" b="0" dirty="0" err="1"/>
              <a:t>Catholic</a:t>
            </a:r>
            <a:r>
              <a:rPr lang="nl-NL" b="0" dirty="0"/>
              <a:t> </a:t>
            </a:r>
            <a:r>
              <a:rPr lang="nl-NL" b="0" dirty="0" err="1"/>
              <a:t>Church</a:t>
            </a:r>
            <a:r>
              <a:rPr lang="nl-NL" b="0" dirty="0"/>
              <a:t> </a:t>
            </a:r>
            <a:r>
              <a:rPr lang="nl-NL" b="0" dirty="0" err="1"/>
              <a:t>became</a:t>
            </a:r>
            <a:r>
              <a:rPr lang="nl-NL" b="0" dirty="0"/>
              <a:t> a dominant force in Europe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Church</a:t>
            </a:r>
            <a:r>
              <a:rPr lang="nl-NL" b="0" dirty="0"/>
              <a:t> </a:t>
            </a:r>
            <a:r>
              <a:rPr lang="nl-NL" b="0" dirty="0" err="1"/>
              <a:t>offered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confort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chaotic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Emphasis</a:t>
            </a:r>
            <a:r>
              <a:rPr lang="nl-NL" b="0" dirty="0"/>
              <a:t> on </a:t>
            </a:r>
            <a:r>
              <a:rPr lang="nl-NL" b="0" dirty="0" err="1"/>
              <a:t>serious</a:t>
            </a:r>
            <a:r>
              <a:rPr lang="nl-NL" b="0" dirty="0"/>
              <a:t> </a:t>
            </a:r>
            <a:r>
              <a:rPr lang="nl-NL" b="0" dirty="0" err="1"/>
              <a:t>religious</a:t>
            </a:r>
            <a:r>
              <a:rPr lang="nl-NL" b="0" dirty="0"/>
              <a:t> </a:t>
            </a:r>
            <a:r>
              <a:rPr lang="nl-NL" b="0" dirty="0" err="1"/>
              <a:t>reflection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Main</a:t>
            </a:r>
            <a:r>
              <a:rPr lang="nl-NL" dirty="0"/>
              <a:t> </a:t>
            </a:r>
            <a:r>
              <a:rPr lang="nl-NL" dirty="0" err="1"/>
              <a:t>forms</a:t>
            </a:r>
            <a:r>
              <a:rPr lang="nl-NL" dirty="0"/>
              <a:t> of </a:t>
            </a:r>
            <a:r>
              <a:rPr lang="nl-NL" dirty="0" err="1"/>
              <a:t>travel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Pilgrimages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Crusades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 descr="Medieval Irish Pilgrims to Santiago de Compostela - Fundación Jacobea">
            <a:extLst>
              <a:ext uri="{FF2B5EF4-FFF2-40B4-BE49-F238E27FC236}">
                <a16:creationId xmlns:a16="http://schemas.microsoft.com/office/drawing/2014/main" id="{706017DF-2486-2408-7810-AD3A53C6E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606" y="911876"/>
            <a:ext cx="5024744" cy="2927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You ever wish you could go back in time to join a crusade? : r/knightposting">
            <a:extLst>
              <a:ext uri="{FF2B5EF4-FFF2-40B4-BE49-F238E27FC236}">
                <a16:creationId xmlns:a16="http://schemas.microsoft.com/office/drawing/2014/main" id="{87E7A34C-575E-8D97-84CC-A525B6DC3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031" y="3695011"/>
            <a:ext cx="5204138" cy="273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299111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Travel in </a:t>
            </a:r>
            <a:r>
              <a:rPr lang="nl-NL" dirty="0" err="1"/>
              <a:t>the</a:t>
            </a:r>
            <a:r>
              <a:rPr lang="nl-NL" dirty="0"/>
              <a:t> Renaissance (14th–17th </a:t>
            </a:r>
            <a:r>
              <a:rPr lang="nl-NL" dirty="0" err="1"/>
              <a:t>Century</a:t>
            </a:r>
            <a:r>
              <a:rPr lang="nl-NL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Period</a:t>
            </a:r>
            <a:r>
              <a:rPr lang="nl-NL" b="0" dirty="0"/>
              <a:t> of </a:t>
            </a:r>
            <a:r>
              <a:rPr lang="nl-NL" b="0" dirty="0" err="1"/>
              <a:t>enlightenment</a:t>
            </a:r>
            <a:r>
              <a:rPr lang="nl-NL" b="0" dirty="0"/>
              <a:t>, change,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exploration</a:t>
            </a:r>
            <a:endParaRPr lang="nl-NL" b="0" dirty="0"/>
          </a:p>
          <a:p>
            <a:pPr lvl="3"/>
            <a:r>
              <a:rPr lang="nl-NL" b="0" dirty="0"/>
              <a:t>- Rise of </a:t>
            </a:r>
            <a:r>
              <a:rPr lang="nl-NL" b="0" dirty="0" err="1"/>
              <a:t>Upper</a:t>
            </a:r>
            <a:r>
              <a:rPr lang="nl-NL" b="0" dirty="0"/>
              <a:t>-class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Grand Tour of Europe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Seen</a:t>
            </a:r>
            <a:r>
              <a:rPr lang="nl-NL" b="0" dirty="0"/>
              <a:t> as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beginning</a:t>
            </a:r>
            <a:r>
              <a:rPr lang="nl-NL" b="0" dirty="0"/>
              <a:t> of modern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The Grand Tour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Educational</a:t>
            </a:r>
            <a:r>
              <a:rPr lang="nl-NL" b="0" dirty="0"/>
              <a:t> </a:t>
            </a:r>
            <a:r>
              <a:rPr lang="nl-NL" b="0" dirty="0" err="1"/>
              <a:t>journey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sons</a:t>
            </a:r>
            <a:r>
              <a:rPr lang="nl-NL" b="0" dirty="0"/>
              <a:t> of English </a:t>
            </a:r>
            <a:r>
              <a:rPr lang="nl-NL" b="0" dirty="0" err="1"/>
              <a:t>aristocracy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Started</a:t>
            </a:r>
            <a:r>
              <a:rPr lang="nl-NL" b="0" dirty="0"/>
              <a:t> in England, </a:t>
            </a:r>
            <a:r>
              <a:rPr lang="nl-NL" b="0" dirty="0" err="1"/>
              <a:t>with</a:t>
            </a:r>
            <a:r>
              <a:rPr lang="nl-NL" b="0" dirty="0"/>
              <a:t> Italy as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Motivations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Culture </a:t>
            </a:r>
            <a:r>
              <a:rPr lang="nl-NL" b="0" dirty="0" err="1"/>
              <a:t>and</a:t>
            </a:r>
            <a:r>
              <a:rPr lang="nl-NL" b="0" dirty="0"/>
              <a:t> art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Health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pleasure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Career</a:t>
            </a:r>
            <a:r>
              <a:rPr lang="nl-NL" b="0" dirty="0"/>
              <a:t> development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218" name="Picture 2" descr="Grand tour | European, Itinerary, Countries, &amp; Tourism | Britannica">
            <a:extLst>
              <a:ext uri="{FF2B5EF4-FFF2-40B4-BE49-F238E27FC236}">
                <a16:creationId xmlns:a16="http://schemas.microsoft.com/office/drawing/2014/main" id="{2C845966-26C8-96FE-FFF1-A3026A25D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95" y="2233443"/>
            <a:ext cx="5775978" cy="421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165569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Travel in </a:t>
            </a:r>
            <a:r>
              <a:rPr lang="nl-NL" dirty="0" err="1"/>
              <a:t>the</a:t>
            </a:r>
            <a:r>
              <a:rPr lang="nl-NL" dirty="0"/>
              <a:t> Renaissance (14th–17th </a:t>
            </a:r>
            <a:r>
              <a:rPr lang="nl-NL" dirty="0" err="1"/>
              <a:t>Century</a:t>
            </a:r>
            <a:r>
              <a:rPr lang="nl-NL" dirty="0"/>
              <a:t>)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The Grand Tour </a:t>
            </a:r>
            <a:r>
              <a:rPr lang="nl-NL" b="0" dirty="0" err="1"/>
              <a:t>by</a:t>
            </a:r>
            <a:r>
              <a:rPr lang="nl-NL" b="0" dirty="0"/>
              <a:t> 1800</a:t>
            </a:r>
          </a:p>
          <a:p>
            <a:pPr lvl="3"/>
            <a:r>
              <a:rPr lang="nl-NL" b="0" dirty="0"/>
              <a:t>- No </a:t>
            </a:r>
            <a:r>
              <a:rPr lang="nl-NL" b="0" dirty="0" err="1"/>
              <a:t>longer</a:t>
            </a:r>
            <a:r>
              <a:rPr lang="nl-NL" b="0" dirty="0"/>
              <a:t> </a:t>
            </a:r>
            <a:r>
              <a:rPr lang="nl-NL" b="0" dirty="0" err="1"/>
              <a:t>exclusive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upper</a:t>
            </a:r>
            <a:r>
              <a:rPr lang="nl-NL" b="0" dirty="0"/>
              <a:t> class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Middle</a:t>
            </a:r>
            <a:r>
              <a:rPr lang="nl-NL" b="0" dirty="0"/>
              <a:t>-class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began</a:t>
            </a:r>
            <a:r>
              <a:rPr lang="nl-NL" b="0" dirty="0"/>
              <a:t> </a:t>
            </a:r>
            <a:r>
              <a:rPr lang="nl-NL" b="0" dirty="0" err="1"/>
              <a:t>participating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Typical</a:t>
            </a:r>
            <a:r>
              <a:rPr lang="nl-NL" b="0" dirty="0"/>
              <a:t> </a:t>
            </a:r>
            <a:r>
              <a:rPr lang="nl-NL" b="0" dirty="0" err="1"/>
              <a:t>duration</a:t>
            </a:r>
            <a:r>
              <a:rPr lang="nl-NL" b="0" dirty="0"/>
              <a:t>: </a:t>
            </a:r>
            <a:r>
              <a:rPr lang="nl-NL" b="0" dirty="0" err="1"/>
              <a:t>around</a:t>
            </a:r>
            <a:r>
              <a:rPr lang="nl-NL" b="0" dirty="0"/>
              <a:t> 4 </a:t>
            </a:r>
            <a:r>
              <a:rPr lang="nl-NL" b="0" dirty="0" err="1"/>
              <a:t>months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Shift in </a:t>
            </a:r>
            <a:r>
              <a:rPr lang="nl-NL" dirty="0" err="1"/>
              <a:t>purpose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educational</a:t>
            </a:r>
            <a:r>
              <a:rPr lang="nl-NL" b="0" dirty="0"/>
              <a:t> goals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To</a:t>
            </a:r>
            <a:r>
              <a:rPr lang="nl-NL" b="0" dirty="0"/>
              <a:t> more </a:t>
            </a:r>
            <a:r>
              <a:rPr lang="nl-NL" b="0" dirty="0" err="1"/>
              <a:t>pleasure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leisure-oriented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42" name="Picture 2" descr="How the Grand Tour transformed eighteenth-century culture in Britain |  House &amp; Garden">
            <a:extLst>
              <a:ext uri="{FF2B5EF4-FFF2-40B4-BE49-F238E27FC236}">
                <a16:creationId xmlns:a16="http://schemas.microsoft.com/office/drawing/2014/main" id="{5DDD7D30-91F0-C6B9-945B-CE2DE532B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81" y="2588861"/>
            <a:ext cx="6528048" cy="367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37646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1.6 Travel in </a:t>
            </a:r>
            <a:r>
              <a:rPr lang="nl-NL" dirty="0" err="1"/>
              <a:t>the</a:t>
            </a:r>
            <a:r>
              <a:rPr lang="nl-NL" dirty="0"/>
              <a:t> Industrial Age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Shift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rural</a:t>
            </a:r>
            <a:r>
              <a:rPr lang="nl-NL" b="0" dirty="0"/>
              <a:t> </a:t>
            </a:r>
            <a:r>
              <a:rPr lang="nl-NL" b="0" dirty="0" err="1"/>
              <a:t>agricultural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urban</a:t>
            </a:r>
            <a:r>
              <a:rPr lang="nl-NL" b="0" dirty="0"/>
              <a:t> </a:t>
            </a:r>
            <a:r>
              <a:rPr lang="nl-NL" b="0" dirty="0" err="1"/>
              <a:t>industrial</a:t>
            </a:r>
            <a:r>
              <a:rPr lang="nl-NL" b="0" dirty="0"/>
              <a:t> </a:t>
            </a:r>
            <a:r>
              <a:rPr lang="nl-NL" b="0" dirty="0" err="1"/>
              <a:t>societies</a:t>
            </a:r>
            <a:endParaRPr lang="nl-NL" b="0" dirty="0"/>
          </a:p>
          <a:p>
            <a:pPr lvl="3"/>
            <a:r>
              <a:rPr lang="nl-NL" b="0" dirty="0"/>
              <a:t>- Changes in </a:t>
            </a:r>
            <a:r>
              <a:rPr lang="nl-NL" b="0" dirty="0" err="1"/>
              <a:t>employment</a:t>
            </a:r>
            <a:r>
              <a:rPr lang="nl-NL" b="0" dirty="0"/>
              <a:t> </a:t>
            </a:r>
            <a:r>
              <a:rPr lang="nl-NL" b="0" dirty="0" err="1"/>
              <a:t>structure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income</a:t>
            </a:r>
            <a:r>
              <a:rPr lang="nl-NL" b="0" dirty="0"/>
              <a:t> levels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Increased</a:t>
            </a:r>
            <a:r>
              <a:rPr lang="nl-NL" b="0" dirty="0"/>
              <a:t>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health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pleasure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Early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focused</a:t>
            </a:r>
            <a:r>
              <a:rPr lang="nl-NL" dirty="0"/>
              <a:t> on </a:t>
            </a:r>
            <a:r>
              <a:rPr lang="nl-NL" dirty="0" err="1"/>
              <a:t>spas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hot </a:t>
            </a:r>
            <a:r>
              <a:rPr lang="nl-NL" dirty="0" err="1"/>
              <a:t>springs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Popular</a:t>
            </a:r>
            <a:r>
              <a:rPr lang="nl-NL" b="0" dirty="0"/>
              <a:t> </a:t>
            </a:r>
            <a:r>
              <a:rPr lang="nl-NL" b="0" dirty="0" err="1"/>
              <a:t>among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wealthy</a:t>
            </a:r>
            <a:r>
              <a:rPr lang="nl-NL" b="0" dirty="0"/>
              <a:t> in Europe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U.S.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Believed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healing</a:t>
            </a:r>
            <a:r>
              <a:rPr lang="nl-NL" b="0" dirty="0"/>
              <a:t> </a:t>
            </a:r>
            <a:r>
              <a:rPr lang="nl-NL" b="0" dirty="0" err="1"/>
              <a:t>powers</a:t>
            </a:r>
            <a:r>
              <a:rPr lang="nl-NL" b="0" dirty="0"/>
              <a:t> of </a:t>
            </a:r>
            <a:r>
              <a:rPr lang="nl-NL" b="0" dirty="0" err="1"/>
              <a:t>mineral</a:t>
            </a:r>
            <a:r>
              <a:rPr lang="nl-NL" b="0" dirty="0"/>
              <a:t> waters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266" name="Picture 2" descr="Hot Springs Throughout History | SpringerLink">
            <a:extLst>
              <a:ext uri="{FF2B5EF4-FFF2-40B4-BE49-F238E27FC236}">
                <a16:creationId xmlns:a16="http://schemas.microsoft.com/office/drawing/2014/main" id="{9C8CCA9D-2B73-D6DE-4F4B-ABD327C08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239" y="2924944"/>
            <a:ext cx="5409856" cy="330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36388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1.6 Travel in </a:t>
            </a:r>
            <a:r>
              <a:rPr lang="nl-NL" dirty="0" err="1"/>
              <a:t>the</a:t>
            </a:r>
            <a:r>
              <a:rPr lang="nl-NL" dirty="0"/>
              <a:t> Industrial Age </a:t>
            </a:r>
          </a:p>
          <a:p>
            <a:pPr lvl="3"/>
            <a:r>
              <a:rPr lang="nl-NL" dirty="0"/>
              <a:t>Industrial Age </a:t>
            </a:r>
            <a:r>
              <a:rPr lang="nl-NL" dirty="0" err="1"/>
              <a:t>and</a:t>
            </a:r>
            <a:r>
              <a:rPr lang="nl-NL" dirty="0"/>
              <a:t> Transportation Development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Coach System Expansion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Connected</a:t>
            </a:r>
            <a:r>
              <a:rPr lang="nl-NL" b="0" dirty="0"/>
              <a:t> most English </a:t>
            </a:r>
            <a:r>
              <a:rPr lang="nl-NL" b="0" dirty="0" err="1"/>
              <a:t>cities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1770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Supported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, business,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postal</a:t>
            </a:r>
            <a:r>
              <a:rPr lang="nl-NL" b="0" dirty="0"/>
              <a:t> services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Water Travel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Ships</a:t>
            </a:r>
            <a:r>
              <a:rPr lang="nl-NL" b="0" dirty="0"/>
              <a:t> </a:t>
            </a:r>
            <a:r>
              <a:rPr lang="nl-NL" b="0" dirty="0" err="1"/>
              <a:t>evolved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sailing</a:t>
            </a:r>
            <a:r>
              <a:rPr lang="nl-NL" b="0" dirty="0"/>
              <a:t> </a:t>
            </a:r>
            <a:r>
              <a:rPr lang="nl-NL" b="0" dirty="0" err="1"/>
              <a:t>vessels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steamships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, speed, </a:t>
            </a:r>
            <a:r>
              <a:rPr lang="nl-NL" b="0" dirty="0" err="1"/>
              <a:t>and</a:t>
            </a:r>
            <a:r>
              <a:rPr lang="nl-NL" b="0" dirty="0"/>
              <a:t> comfort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sea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3314" name="Picture 2" descr="Industrial Revolution: Transportation for Kids">
            <a:extLst>
              <a:ext uri="{FF2B5EF4-FFF2-40B4-BE49-F238E27FC236}">
                <a16:creationId xmlns:a16="http://schemas.microsoft.com/office/drawing/2014/main" id="{16DCB229-DAD9-98AE-F6DF-E029CCB84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287" y="3391814"/>
            <a:ext cx="4898628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10 ways London's transport helped during wartime | London Transport Museum">
            <a:extLst>
              <a:ext uri="{FF2B5EF4-FFF2-40B4-BE49-F238E27FC236}">
                <a16:creationId xmlns:a16="http://schemas.microsoft.com/office/drawing/2014/main" id="{EDAE201D-CA3E-0672-5E13-525B7A818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262" y="809328"/>
            <a:ext cx="4602088" cy="330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94462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1.6 Travel in </a:t>
            </a:r>
            <a:r>
              <a:rPr lang="nl-NL" dirty="0" err="1"/>
              <a:t>the</a:t>
            </a:r>
            <a:r>
              <a:rPr lang="nl-NL" dirty="0"/>
              <a:t> Industrial Age</a:t>
            </a:r>
          </a:p>
          <a:p>
            <a:pPr lvl="3"/>
            <a:r>
              <a:rPr lang="nl-NL" dirty="0"/>
              <a:t>Industrial Age </a:t>
            </a:r>
            <a:r>
              <a:rPr lang="nl-NL" dirty="0" err="1"/>
              <a:t>and</a:t>
            </a:r>
            <a:r>
              <a:rPr lang="nl-NL" dirty="0"/>
              <a:t> Transportation Development 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Railroads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Steam</a:t>
            </a:r>
            <a:r>
              <a:rPr lang="nl-NL" dirty="0"/>
              <a:t> Engines</a:t>
            </a:r>
          </a:p>
          <a:p>
            <a:pPr lvl="3"/>
            <a:r>
              <a:rPr lang="nl-NL" b="0" dirty="0"/>
              <a:t>- Rail </a:t>
            </a:r>
            <a:r>
              <a:rPr lang="nl-NL" b="0" dirty="0" err="1"/>
              <a:t>became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symbol</a:t>
            </a:r>
            <a:r>
              <a:rPr lang="nl-NL" b="0" dirty="0"/>
              <a:t> of </a:t>
            </a:r>
            <a:r>
              <a:rPr lang="nl-NL" b="0" dirty="0" err="1"/>
              <a:t>mass</a:t>
            </a:r>
            <a:r>
              <a:rPr lang="nl-NL" b="0" dirty="0"/>
              <a:t> land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Rapid </a:t>
            </a:r>
            <a:r>
              <a:rPr lang="nl-NL" b="0" dirty="0" err="1"/>
              <a:t>connection</a:t>
            </a:r>
            <a:r>
              <a:rPr lang="nl-NL" b="0" dirty="0"/>
              <a:t> of </a:t>
            </a:r>
            <a:r>
              <a:rPr lang="nl-NL" b="0" dirty="0" err="1"/>
              <a:t>cities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Europe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U.S.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Trains</a:t>
            </a:r>
            <a:r>
              <a:rPr lang="nl-NL" b="0" dirty="0"/>
              <a:t> </a:t>
            </a:r>
            <a:r>
              <a:rPr lang="nl-NL" b="0" dirty="0" err="1"/>
              <a:t>offered</a:t>
            </a:r>
            <a:r>
              <a:rPr lang="nl-NL" b="0" dirty="0"/>
              <a:t> </a:t>
            </a:r>
            <a:r>
              <a:rPr lang="nl-NL" b="0" dirty="0" err="1"/>
              <a:t>fast</a:t>
            </a:r>
            <a:r>
              <a:rPr lang="nl-NL" b="0" dirty="0"/>
              <a:t>, </a:t>
            </a:r>
            <a:r>
              <a:rPr lang="nl-NL" b="0" dirty="0" err="1"/>
              <a:t>affordable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comfortable</a:t>
            </a:r>
            <a:r>
              <a:rPr lang="nl-NL" b="0" dirty="0"/>
              <a:t> transport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4338" name="Picture 2" descr="Transportation Revolution - The Industrial Revolution">
            <a:extLst>
              <a:ext uri="{FF2B5EF4-FFF2-40B4-BE49-F238E27FC236}">
                <a16:creationId xmlns:a16="http://schemas.microsoft.com/office/drawing/2014/main" id="{3B65454A-4CFC-1FC2-EE06-78CDD05DAD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0" t="3223" r="8341" b="6613"/>
          <a:stretch/>
        </p:blipFill>
        <p:spPr bwMode="auto">
          <a:xfrm>
            <a:off x="6459215" y="2852937"/>
            <a:ext cx="561662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29290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A </a:t>
            </a:r>
            <a:r>
              <a:rPr lang="nl-NL" sz="3200" dirty="0" err="1"/>
              <a:t>Historical</a:t>
            </a:r>
            <a:r>
              <a:rPr lang="nl-NL" sz="3200" dirty="0"/>
              <a:t> Development of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1.7- Travel in Modern Times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Major </a:t>
            </a:r>
            <a:r>
              <a:rPr lang="nl-NL" b="0" dirty="0" err="1"/>
              <a:t>technological</a:t>
            </a:r>
            <a:r>
              <a:rPr lang="nl-NL" b="0" dirty="0"/>
              <a:t>, </a:t>
            </a:r>
            <a:r>
              <a:rPr lang="nl-NL" b="0" dirty="0" err="1"/>
              <a:t>political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changes </a:t>
            </a:r>
            <a:r>
              <a:rPr lang="nl-NL" b="0" dirty="0" err="1"/>
              <a:t>shaped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- World War I </a:t>
            </a:r>
            <a:r>
              <a:rPr lang="nl-NL" b="0" dirty="0" err="1"/>
              <a:t>and</a:t>
            </a:r>
            <a:r>
              <a:rPr lang="nl-NL" b="0" dirty="0"/>
              <a:t> II </a:t>
            </a:r>
            <a:r>
              <a:rPr lang="nl-NL" b="0" dirty="0" err="1"/>
              <a:t>disrupted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endParaRPr lang="nl-NL" b="0" dirty="0"/>
          </a:p>
          <a:p>
            <a:pPr lvl="3"/>
            <a:r>
              <a:rPr lang="nl-NL" b="0" dirty="0"/>
              <a:t>- Travel was </a:t>
            </a:r>
            <a:r>
              <a:rPr lang="nl-NL" b="0" dirty="0" err="1"/>
              <a:t>limited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wartime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After</a:t>
            </a:r>
            <a:r>
              <a:rPr lang="nl-NL" b="0" dirty="0"/>
              <a:t> war, </a:t>
            </a:r>
            <a:r>
              <a:rPr lang="nl-NL" b="0" dirty="0" err="1"/>
              <a:t>desire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endParaRPr lang="nl-NL" b="0" dirty="0"/>
          </a:p>
          <a:p>
            <a:pPr lvl="3"/>
            <a:r>
              <a:rPr lang="nl-NL" b="0" dirty="0"/>
              <a:t>- People </a:t>
            </a:r>
            <a:r>
              <a:rPr lang="nl-NL" b="0" dirty="0" err="1"/>
              <a:t>eager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explore</a:t>
            </a:r>
            <a:r>
              <a:rPr lang="nl-NL" b="0" dirty="0"/>
              <a:t>, relax,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reconnect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Boosted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worldwide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6386" name="Picture 2" descr="What is the trend of luxury travel in the 21st century？">
            <a:extLst>
              <a:ext uri="{FF2B5EF4-FFF2-40B4-BE49-F238E27FC236}">
                <a16:creationId xmlns:a16="http://schemas.microsoft.com/office/drawing/2014/main" id="{D01081F0-0418-7B53-94CB-53A73A232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056" y="2669551"/>
            <a:ext cx="5384512" cy="359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71398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 algn="ctr"/>
            <a:r>
              <a:rPr lang="nl-NL" sz="3200" dirty="0" err="1"/>
              <a:t>Discussion</a:t>
            </a:r>
            <a:endParaRPr lang="nl-NL" sz="3200" dirty="0"/>
          </a:p>
          <a:p>
            <a:pPr lvl="3" algn="ctr">
              <a:lnSpc>
                <a:spcPct val="150000"/>
              </a:lnSpc>
            </a:pPr>
            <a:endParaRPr lang="nl-NL" sz="3200" b="0" dirty="0"/>
          </a:p>
          <a:p>
            <a:pPr lvl="3" algn="ctr">
              <a:lnSpc>
                <a:spcPct val="150000"/>
              </a:lnSpc>
            </a:pPr>
            <a:r>
              <a:rPr lang="nl-NL" sz="2400" b="0" dirty="0" err="1"/>
              <a:t>Explore</a:t>
            </a:r>
            <a:r>
              <a:rPr lang="nl-NL" sz="2400" b="0" dirty="0"/>
              <a:t> </a:t>
            </a:r>
            <a:r>
              <a:rPr lang="nl-NL" sz="2400" b="0" dirty="0" err="1"/>
              <a:t>the</a:t>
            </a:r>
            <a:r>
              <a:rPr lang="nl-NL" sz="2400" b="0" dirty="0"/>
              <a:t> </a:t>
            </a:r>
            <a:r>
              <a:rPr lang="nl-NL" sz="2400" b="0" dirty="0" err="1"/>
              <a:t>historical</a:t>
            </a:r>
            <a:r>
              <a:rPr lang="nl-NL" sz="2400" b="0" dirty="0"/>
              <a:t> development of </a:t>
            </a:r>
            <a:r>
              <a:rPr lang="nl-NL" sz="2400" b="0" dirty="0" err="1"/>
              <a:t>the</a:t>
            </a:r>
            <a:r>
              <a:rPr lang="nl-NL" sz="2400" b="0" dirty="0"/>
              <a:t> </a:t>
            </a:r>
            <a:r>
              <a:rPr lang="nl-NL" sz="2400" b="0" dirty="0" err="1"/>
              <a:t>tourism</a:t>
            </a:r>
            <a:r>
              <a:rPr lang="nl-NL" sz="2400" b="0" dirty="0"/>
              <a:t> </a:t>
            </a:r>
            <a:r>
              <a:rPr lang="nl-NL" sz="2400" b="0" dirty="0" err="1"/>
              <a:t>industry</a:t>
            </a:r>
            <a:r>
              <a:rPr lang="nl-NL" sz="2400" b="0" dirty="0"/>
              <a:t> in </a:t>
            </a:r>
            <a:r>
              <a:rPr lang="nl-NL" sz="2400" b="0" dirty="0" err="1"/>
              <a:t>your</a:t>
            </a:r>
            <a:r>
              <a:rPr lang="nl-NL" sz="2400" b="0" dirty="0"/>
              <a:t> country of </a:t>
            </a:r>
            <a:r>
              <a:rPr lang="nl-NL" sz="2400" b="0" dirty="0" err="1"/>
              <a:t>origin</a:t>
            </a:r>
            <a:r>
              <a:rPr lang="nl-NL" sz="2400" b="0" dirty="0"/>
              <a:t>, </a:t>
            </a:r>
            <a:r>
              <a:rPr lang="nl-NL" sz="2400" b="0" dirty="0" err="1"/>
              <a:t>highlighting</a:t>
            </a:r>
            <a:r>
              <a:rPr lang="nl-NL" sz="2400" b="0" dirty="0"/>
              <a:t> </a:t>
            </a:r>
            <a:r>
              <a:rPr lang="nl-NL" sz="2400" b="0" dirty="0" err="1"/>
              <a:t>the</a:t>
            </a:r>
            <a:r>
              <a:rPr lang="nl-NL" sz="2400" b="0" dirty="0"/>
              <a:t> </a:t>
            </a:r>
            <a:r>
              <a:rPr lang="nl-NL" sz="2400" b="0" dirty="0" err="1"/>
              <a:t>main</a:t>
            </a:r>
            <a:r>
              <a:rPr lang="nl-NL" sz="2400" b="0" dirty="0"/>
              <a:t> factors </a:t>
            </a:r>
            <a:r>
              <a:rPr lang="nl-NL" sz="2400" b="0" dirty="0" err="1"/>
              <a:t>that</a:t>
            </a:r>
            <a:r>
              <a:rPr lang="nl-NL" sz="2400" b="0" dirty="0"/>
              <a:t> </a:t>
            </a:r>
            <a:r>
              <a:rPr lang="nl-NL" sz="2400" b="0" dirty="0" err="1"/>
              <a:t>contributed</a:t>
            </a:r>
            <a:r>
              <a:rPr lang="nl-NL" sz="2400" b="0" dirty="0"/>
              <a:t> </a:t>
            </a:r>
            <a:r>
              <a:rPr lang="nl-NL" sz="2400" b="0" dirty="0" err="1"/>
              <a:t>to</a:t>
            </a:r>
            <a:r>
              <a:rPr lang="nl-NL" sz="2400" b="0" dirty="0"/>
              <a:t> </a:t>
            </a:r>
            <a:r>
              <a:rPr lang="nl-NL" sz="2400" b="0" dirty="0" err="1"/>
              <a:t>this</a:t>
            </a:r>
            <a:r>
              <a:rPr lang="nl-NL" sz="2400" b="0" dirty="0"/>
              <a:t> development.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32142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2- Understanding Availability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Availability Management in </a:t>
            </a:r>
            <a:r>
              <a:rPr lang="nl-NL" dirty="0" err="1"/>
              <a:t>Tourism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right services  </a:t>
            </a:r>
            <a:r>
              <a:rPr lang="nl-NL" b="0" dirty="0" err="1"/>
              <a:t>reach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right customer, at </a:t>
            </a:r>
            <a:r>
              <a:rPr lang="nl-NL" b="0" dirty="0" err="1"/>
              <a:t>the</a:t>
            </a:r>
            <a:r>
              <a:rPr lang="nl-NL" b="0" dirty="0"/>
              <a:t> right time, in </a:t>
            </a:r>
            <a:r>
              <a:rPr lang="nl-NL" b="0" dirty="0" err="1"/>
              <a:t>the</a:t>
            </a:r>
            <a:r>
              <a:rPr lang="nl-NL" b="0" dirty="0"/>
              <a:t> right </a:t>
            </a:r>
            <a:r>
              <a:rPr lang="nl-NL" b="0" dirty="0" err="1"/>
              <a:t>quantity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right </a:t>
            </a:r>
            <a:r>
              <a:rPr lang="nl-NL" b="0" dirty="0" err="1"/>
              <a:t>price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Functions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Monitoring </a:t>
            </a:r>
            <a:r>
              <a:rPr lang="nl-NL" b="0" dirty="0" err="1"/>
              <a:t>current</a:t>
            </a:r>
            <a:r>
              <a:rPr lang="nl-NL" b="0" dirty="0"/>
              <a:t> </a:t>
            </a:r>
            <a:r>
              <a:rPr lang="nl-NL" b="0" dirty="0" err="1"/>
              <a:t>inventory</a:t>
            </a:r>
            <a:r>
              <a:rPr lang="nl-NL" b="0" dirty="0"/>
              <a:t> levels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Forecasting</a:t>
            </a:r>
            <a:r>
              <a:rPr lang="nl-NL" b="0" dirty="0"/>
              <a:t> customer </a:t>
            </a:r>
            <a:r>
              <a:rPr lang="nl-NL" b="0" dirty="0" err="1"/>
              <a:t>demand</a:t>
            </a:r>
            <a:endParaRPr lang="nl-NL" b="0" dirty="0"/>
          </a:p>
          <a:p>
            <a:pPr lvl="3"/>
            <a:r>
              <a:rPr lang="nl-NL" b="0" dirty="0"/>
              <a:t>- Controlling availability </a:t>
            </a:r>
            <a:r>
              <a:rPr lang="nl-NL" b="0" dirty="0" err="1"/>
              <a:t>to</a:t>
            </a:r>
            <a:r>
              <a:rPr lang="nl-NL" b="0" dirty="0"/>
              <a:t> match </a:t>
            </a:r>
            <a:r>
              <a:rPr lang="nl-NL" b="0" dirty="0" err="1"/>
              <a:t>capacity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Goals: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occupancy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revenue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</a:t>
            </a:r>
            <a:r>
              <a:rPr lang="nl-NL" b="0" dirty="0"/>
              <a:t> customer </a:t>
            </a:r>
            <a:r>
              <a:rPr lang="nl-NL" b="0" dirty="0" err="1"/>
              <a:t>satisfaction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285916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Importance</a:t>
            </a:r>
            <a:r>
              <a:rPr lang="nl-NL" sz="3200" dirty="0"/>
              <a:t> of Availability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3.1- </a:t>
            </a:r>
            <a:r>
              <a:rPr lang="nl-NL" dirty="0" err="1"/>
              <a:t>Optimizes</a:t>
            </a:r>
            <a:r>
              <a:rPr lang="nl-NL" dirty="0"/>
              <a:t> Resource </a:t>
            </a:r>
            <a:r>
              <a:rPr lang="nl-NL" dirty="0" err="1"/>
              <a:t>Utilization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Efficient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of </a:t>
            </a:r>
            <a:r>
              <a:rPr lang="nl-NL" b="0" dirty="0" err="1"/>
              <a:t>fixed</a:t>
            </a:r>
            <a:r>
              <a:rPr lang="nl-NL" b="0" dirty="0"/>
              <a:t> assets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Reduces</a:t>
            </a:r>
            <a:r>
              <a:rPr lang="nl-NL" b="0" dirty="0"/>
              <a:t> waste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maximizes</a:t>
            </a:r>
            <a:r>
              <a:rPr lang="nl-NL" b="0" dirty="0"/>
              <a:t> return on investment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3.2- </a:t>
            </a:r>
            <a:r>
              <a:rPr lang="nl-NL" dirty="0" err="1"/>
              <a:t>Enhances</a:t>
            </a:r>
            <a:r>
              <a:rPr lang="nl-NL" dirty="0"/>
              <a:t> Customer </a:t>
            </a:r>
            <a:r>
              <a:rPr lang="nl-NL" dirty="0" err="1"/>
              <a:t>Satisfaction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Prevents</a:t>
            </a:r>
            <a:r>
              <a:rPr lang="nl-NL" b="0" dirty="0"/>
              <a:t> </a:t>
            </a:r>
            <a:r>
              <a:rPr lang="nl-NL" b="0" dirty="0" err="1"/>
              <a:t>overbooking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 </a:t>
            </a:r>
            <a:r>
              <a:rPr lang="nl-NL" b="0" dirty="0" err="1"/>
              <a:t>failures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smooth</a:t>
            </a:r>
            <a:r>
              <a:rPr lang="nl-NL" b="0" dirty="0"/>
              <a:t>, </a:t>
            </a:r>
            <a:r>
              <a:rPr lang="nl-NL" b="0" dirty="0" err="1"/>
              <a:t>reliable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598976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Importance</a:t>
            </a:r>
            <a:r>
              <a:rPr lang="nl-NL" sz="3200" dirty="0"/>
              <a:t> of Availability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3.3- Supports </a:t>
            </a:r>
            <a:r>
              <a:rPr lang="nl-NL" dirty="0" err="1"/>
              <a:t>Revenue</a:t>
            </a:r>
            <a:r>
              <a:rPr lang="nl-NL" dirty="0"/>
              <a:t> Management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Enables</a:t>
            </a:r>
            <a:r>
              <a:rPr lang="nl-NL" b="0" dirty="0"/>
              <a:t> </a:t>
            </a:r>
            <a:r>
              <a:rPr lang="nl-NL" b="0" dirty="0" err="1"/>
              <a:t>dynamic</a:t>
            </a:r>
            <a:r>
              <a:rPr lang="nl-NL" b="0" dirty="0"/>
              <a:t> pricing </a:t>
            </a:r>
            <a:r>
              <a:rPr lang="nl-NL" b="0" dirty="0" err="1"/>
              <a:t>based</a:t>
            </a:r>
            <a:r>
              <a:rPr lang="nl-NL" b="0" dirty="0"/>
              <a:t> on real-time </a:t>
            </a:r>
            <a:r>
              <a:rPr lang="nl-NL" b="0" dirty="0" err="1"/>
              <a:t>demand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profitability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yield</a:t>
            </a:r>
            <a:r>
              <a:rPr lang="nl-NL" b="0" dirty="0"/>
              <a:t> </a:t>
            </a:r>
            <a:r>
              <a:rPr lang="nl-NL" b="0" dirty="0" err="1"/>
              <a:t>strategies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3.4- </a:t>
            </a:r>
            <a:r>
              <a:rPr lang="nl-NL" dirty="0" err="1"/>
              <a:t>Minimizes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</a:t>
            </a:r>
            <a:r>
              <a:rPr lang="nl-NL" dirty="0" err="1"/>
              <a:t>Loss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Avoids</a:t>
            </a:r>
            <a:r>
              <a:rPr lang="nl-NL" b="0" dirty="0"/>
              <a:t> </a:t>
            </a:r>
            <a:r>
              <a:rPr lang="nl-NL" b="0" dirty="0" err="1"/>
              <a:t>unoccupied</a:t>
            </a:r>
            <a:r>
              <a:rPr lang="nl-NL" b="0" dirty="0"/>
              <a:t> rooms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unsold</a:t>
            </a:r>
            <a:r>
              <a:rPr lang="nl-NL" b="0" dirty="0"/>
              <a:t> tickets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Prevents</a:t>
            </a:r>
            <a:r>
              <a:rPr lang="nl-NL" b="0" dirty="0"/>
              <a:t> </a:t>
            </a:r>
            <a:r>
              <a:rPr lang="nl-NL" b="0" dirty="0" err="1"/>
              <a:t>missed</a:t>
            </a:r>
            <a:r>
              <a:rPr lang="nl-NL" b="0" dirty="0"/>
              <a:t> </a:t>
            </a:r>
            <a:r>
              <a:rPr lang="nl-NL" b="0" dirty="0" err="1"/>
              <a:t>income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677420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Importance</a:t>
            </a:r>
            <a:r>
              <a:rPr lang="nl-NL" sz="3200" dirty="0"/>
              <a:t> of Availability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3.5- </a:t>
            </a:r>
            <a:r>
              <a:rPr lang="nl-NL" dirty="0" err="1"/>
              <a:t>Improves</a:t>
            </a:r>
            <a:r>
              <a:rPr lang="nl-NL" dirty="0"/>
              <a:t> </a:t>
            </a:r>
            <a:r>
              <a:rPr lang="nl-NL" dirty="0" err="1"/>
              <a:t>Operational</a:t>
            </a:r>
            <a:r>
              <a:rPr lang="nl-NL" dirty="0"/>
              <a:t> Planning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allocation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inventory</a:t>
            </a:r>
            <a:r>
              <a:rPr lang="nl-NL" b="0" dirty="0"/>
              <a:t> management</a:t>
            </a:r>
          </a:p>
          <a:p>
            <a:pPr lvl="3"/>
            <a:r>
              <a:rPr lang="nl-NL" b="0" dirty="0"/>
              <a:t>- More </a:t>
            </a:r>
            <a:r>
              <a:rPr lang="nl-NL" b="0" dirty="0" err="1"/>
              <a:t>efficient</a:t>
            </a:r>
            <a:r>
              <a:rPr lang="nl-NL" b="0" dirty="0"/>
              <a:t> </a:t>
            </a:r>
            <a:r>
              <a:rPr lang="nl-NL" b="0" dirty="0" err="1"/>
              <a:t>coordination</a:t>
            </a:r>
            <a:r>
              <a:rPr lang="nl-NL" b="0" dirty="0"/>
              <a:t> of </a:t>
            </a:r>
            <a:r>
              <a:rPr lang="nl-NL" b="0" dirty="0" err="1"/>
              <a:t>logistics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3.6- </a:t>
            </a:r>
            <a:r>
              <a:rPr lang="nl-NL" dirty="0" err="1"/>
              <a:t>Enables</a:t>
            </a:r>
            <a:r>
              <a:rPr lang="nl-NL" dirty="0"/>
              <a:t> Real-Time </a:t>
            </a:r>
            <a:r>
              <a:rPr lang="nl-NL" dirty="0" err="1"/>
              <a:t>Decision</a:t>
            </a:r>
            <a:r>
              <a:rPr lang="nl-NL" dirty="0"/>
              <a:t>-Making</a:t>
            </a:r>
          </a:p>
          <a:p>
            <a:pPr lvl="3"/>
            <a:r>
              <a:rPr lang="nl-NL" b="0" dirty="0"/>
              <a:t>- Instant updates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integrated</a:t>
            </a:r>
            <a:r>
              <a:rPr lang="nl-NL" b="0" dirty="0"/>
              <a:t> systems</a:t>
            </a:r>
          </a:p>
          <a:p>
            <a:pPr lvl="3"/>
            <a:r>
              <a:rPr lang="nl-NL" b="0" dirty="0"/>
              <a:t>- Quick response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booking</a:t>
            </a:r>
            <a:r>
              <a:rPr lang="nl-NL" b="0" dirty="0"/>
              <a:t> trends </a:t>
            </a:r>
            <a:r>
              <a:rPr lang="nl-NL" b="0" dirty="0" err="1"/>
              <a:t>and</a:t>
            </a:r>
            <a:r>
              <a:rPr lang="nl-NL" b="0" dirty="0"/>
              <a:t> market changes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655552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</a:t>
            </a:r>
            <a:r>
              <a:rPr lang="nl-NL" sz="3200" dirty="0" err="1"/>
              <a:t>Importance</a:t>
            </a:r>
            <a:r>
              <a:rPr lang="nl-NL" sz="3200" dirty="0"/>
              <a:t> of Availability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Helps</a:t>
            </a:r>
            <a:r>
              <a:rPr lang="nl-NL" dirty="0"/>
              <a:t> Manage </a:t>
            </a:r>
            <a:r>
              <a:rPr lang="nl-NL" dirty="0" err="1"/>
              <a:t>Uncertainty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Seasonality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Mitigates</a:t>
            </a:r>
            <a:r>
              <a:rPr lang="nl-NL" b="0" dirty="0"/>
              <a:t> </a:t>
            </a:r>
            <a:r>
              <a:rPr lang="nl-NL" b="0" dirty="0" err="1"/>
              <a:t>effects</a:t>
            </a:r>
            <a:r>
              <a:rPr lang="nl-NL" b="0" dirty="0"/>
              <a:t> of </a:t>
            </a:r>
            <a:r>
              <a:rPr lang="nl-NL" b="0" dirty="0" err="1"/>
              <a:t>seasonal</a:t>
            </a:r>
            <a:r>
              <a:rPr lang="nl-NL" b="0" dirty="0"/>
              <a:t> </a:t>
            </a:r>
            <a:r>
              <a:rPr lang="nl-NL" b="0" dirty="0" err="1"/>
              <a:t>peaks</a:t>
            </a:r>
            <a:r>
              <a:rPr lang="nl-NL" b="0" dirty="0"/>
              <a:t>, </a:t>
            </a:r>
            <a:r>
              <a:rPr lang="nl-NL" b="0" dirty="0" err="1"/>
              <a:t>cancellations</a:t>
            </a:r>
            <a:r>
              <a:rPr lang="nl-NL" b="0" dirty="0"/>
              <a:t>, no-shows, </a:t>
            </a:r>
            <a:r>
              <a:rPr lang="nl-NL" b="0" dirty="0" err="1"/>
              <a:t>and</a:t>
            </a:r>
            <a:r>
              <a:rPr lang="nl-NL" b="0" dirty="0"/>
              <a:t> crises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Critical </a:t>
            </a:r>
            <a:r>
              <a:rPr lang="nl-NL" dirty="0" err="1"/>
              <a:t>for</a:t>
            </a:r>
            <a:r>
              <a:rPr lang="nl-NL" dirty="0"/>
              <a:t> Digital Distribution </a:t>
            </a:r>
            <a:r>
              <a:rPr lang="nl-NL" dirty="0" err="1"/>
              <a:t>Channels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OTAs</a:t>
            </a:r>
            <a:r>
              <a:rPr lang="nl-NL" b="0" dirty="0"/>
              <a:t> (</a:t>
            </a:r>
            <a:r>
              <a:rPr lang="nl-NL" b="0" dirty="0" err="1"/>
              <a:t>Booking.com</a:t>
            </a:r>
            <a:r>
              <a:rPr lang="nl-NL" b="0" dirty="0"/>
              <a:t>, Expedia), GDS, </a:t>
            </a:r>
            <a:r>
              <a:rPr lang="nl-NL" b="0" dirty="0" err="1"/>
              <a:t>and</a:t>
            </a:r>
            <a:r>
              <a:rPr lang="nl-NL" b="0" dirty="0"/>
              <a:t> direct online </a:t>
            </a:r>
            <a:r>
              <a:rPr lang="nl-NL" b="0" dirty="0" err="1"/>
              <a:t>bookings</a:t>
            </a:r>
            <a:endParaRPr lang="nl-NL" b="0" dirty="0"/>
          </a:p>
          <a:p>
            <a:pPr lvl="3"/>
            <a:r>
              <a:rPr lang="nl-NL" b="0" dirty="0"/>
              <a:t>- Real-time availability updates drive customer </a:t>
            </a:r>
            <a:r>
              <a:rPr lang="nl-NL" b="0" dirty="0" err="1"/>
              <a:t>purchase</a:t>
            </a:r>
            <a:r>
              <a:rPr lang="nl-NL" b="0" dirty="0"/>
              <a:t> </a:t>
            </a:r>
            <a:r>
              <a:rPr lang="nl-NL" b="0" dirty="0" err="1"/>
              <a:t>decisions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797043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fundamental</a:t>
            </a:r>
            <a:r>
              <a:rPr lang="nl-NL" b="0" dirty="0"/>
              <a:t> element of </a:t>
            </a:r>
            <a:r>
              <a:rPr lang="nl-NL" b="0" dirty="0" err="1"/>
              <a:t>both</a:t>
            </a:r>
            <a:r>
              <a:rPr lang="nl-NL" b="0" dirty="0"/>
              <a:t> </a:t>
            </a:r>
            <a:r>
              <a:rPr lang="nl-NL" b="0" dirty="0" err="1"/>
              <a:t>domestic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offering</a:t>
            </a:r>
            <a:r>
              <a:rPr lang="nl-NL" b="0" dirty="0"/>
              <a:t> rest, security, </a:t>
            </a:r>
            <a:r>
              <a:rPr lang="nl-NL" b="0" dirty="0" err="1"/>
              <a:t>and</a:t>
            </a:r>
            <a:r>
              <a:rPr lang="nl-NL" b="0" dirty="0"/>
              <a:t> convenience</a:t>
            </a:r>
          </a:p>
          <a:p>
            <a:pPr lvl="3"/>
            <a:r>
              <a:rPr lang="nl-NL" b="0" dirty="0" err="1"/>
              <a:t>Exists</a:t>
            </a:r>
            <a:r>
              <a:rPr lang="nl-NL" b="0" dirty="0"/>
              <a:t> in </a:t>
            </a:r>
            <a:r>
              <a:rPr lang="nl-NL" b="0" dirty="0" err="1"/>
              <a:t>various</a:t>
            </a:r>
            <a:r>
              <a:rPr lang="nl-NL" b="0" dirty="0"/>
              <a:t> </a:t>
            </a:r>
            <a:r>
              <a:rPr lang="nl-NL" b="0" dirty="0" err="1"/>
              <a:t>forms</a:t>
            </a:r>
            <a:r>
              <a:rPr lang="nl-NL" b="0" dirty="0"/>
              <a:t>: 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>
              <a:lnSpc>
                <a:spcPct val="150000"/>
              </a:lnSpc>
            </a:pPr>
            <a:r>
              <a:rPr lang="nl-NL" b="0" dirty="0"/>
              <a:t>-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influences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, </a:t>
            </a:r>
            <a:r>
              <a:rPr lang="nl-NL" b="0" dirty="0" err="1"/>
              <a:t>length</a:t>
            </a:r>
            <a:r>
              <a:rPr lang="nl-NL" b="0" dirty="0"/>
              <a:t> of </a:t>
            </a:r>
            <a:r>
              <a:rPr lang="nl-NL" b="0" dirty="0" err="1"/>
              <a:t>stay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choice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366F1B3-8BF5-5234-2015-80A6136BC6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126153"/>
              </p:ext>
            </p:extLst>
          </p:nvPr>
        </p:nvGraphicFramePr>
        <p:xfrm>
          <a:off x="404662" y="2780928"/>
          <a:ext cx="8132234" cy="1235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557792824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4244516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Hotels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resorts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197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Hostels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Vacation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rentals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Guesthouses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9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774971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Sector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Highly</a:t>
            </a:r>
            <a:r>
              <a:rPr lang="nl-NL" dirty="0"/>
              <a:t> </a:t>
            </a:r>
            <a:r>
              <a:rPr lang="nl-NL" dirty="0" err="1"/>
              <a:t>Fragmented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Diverse</a:t>
            </a:r>
          </a:p>
          <a:p>
            <a:pPr lvl="3"/>
            <a:r>
              <a:rPr lang="nl-NL" b="0" dirty="0"/>
              <a:t>- Hotels, hostels, resorts, </a:t>
            </a:r>
            <a:r>
              <a:rPr lang="nl-NL" b="0" dirty="0" err="1"/>
              <a:t>B&amp;Bs</a:t>
            </a:r>
            <a:r>
              <a:rPr lang="nl-NL" b="0" dirty="0"/>
              <a:t>, </a:t>
            </a:r>
            <a:r>
              <a:rPr lang="nl-NL" b="0" dirty="0" err="1"/>
              <a:t>vacation</a:t>
            </a:r>
            <a:r>
              <a:rPr lang="nl-NL" b="0" dirty="0"/>
              <a:t> </a:t>
            </a:r>
            <a:r>
              <a:rPr lang="nl-NL" b="0" dirty="0" err="1"/>
              <a:t>rentals</a:t>
            </a:r>
            <a:r>
              <a:rPr lang="nl-NL" b="0" dirty="0"/>
              <a:t>, etc.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Diverse in: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Size</a:t>
            </a:r>
            <a:r>
              <a:rPr lang="nl-NL" b="0" dirty="0"/>
              <a:t>: </a:t>
            </a:r>
            <a:r>
              <a:rPr lang="nl-NL" b="0" dirty="0" err="1"/>
              <a:t>From</a:t>
            </a:r>
            <a:r>
              <a:rPr lang="nl-NL" b="0" dirty="0"/>
              <a:t> small </a:t>
            </a:r>
            <a:r>
              <a:rPr lang="nl-NL" b="0" dirty="0" err="1"/>
              <a:t>inns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chains</a:t>
            </a:r>
            <a:endParaRPr lang="nl-NL" b="0" dirty="0"/>
          </a:p>
          <a:p>
            <a:pPr lvl="3"/>
            <a:r>
              <a:rPr lang="nl-NL" b="0" dirty="0"/>
              <a:t>- Style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Location</a:t>
            </a:r>
            <a:r>
              <a:rPr lang="nl-NL" b="0" dirty="0"/>
              <a:t>: Urban, </a:t>
            </a:r>
            <a:r>
              <a:rPr lang="nl-NL" b="0" dirty="0" err="1"/>
              <a:t>rural</a:t>
            </a:r>
            <a:r>
              <a:rPr lang="nl-NL" b="0" dirty="0"/>
              <a:t>, </a:t>
            </a:r>
            <a:r>
              <a:rPr lang="nl-NL" b="0" dirty="0" err="1"/>
              <a:t>beachfront</a:t>
            </a:r>
            <a:r>
              <a:rPr lang="nl-NL" b="0" dirty="0"/>
              <a:t>, </a:t>
            </a:r>
            <a:r>
              <a:rPr lang="nl-NL" b="0" dirty="0" err="1"/>
              <a:t>luxury</a:t>
            </a:r>
            <a:r>
              <a:rPr lang="nl-NL" b="0" dirty="0"/>
              <a:t>, </a:t>
            </a:r>
            <a:r>
              <a:rPr lang="nl-NL" b="0" dirty="0" err="1"/>
              <a:t>boutique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Ownership</a:t>
            </a:r>
            <a:r>
              <a:rPr lang="nl-NL" b="0" dirty="0"/>
              <a:t>: Independent, </a:t>
            </a:r>
            <a:r>
              <a:rPr lang="nl-NL" b="0" dirty="0" err="1"/>
              <a:t>franchised</a:t>
            </a:r>
            <a:r>
              <a:rPr lang="nl-NL" b="0" dirty="0"/>
              <a:t>, chain-</a:t>
            </a:r>
            <a:r>
              <a:rPr lang="nl-NL" b="0" dirty="0" err="1"/>
              <a:t>operated</a:t>
            </a:r>
            <a:endParaRPr lang="nl-NL" b="0" dirty="0"/>
          </a:p>
          <a:p>
            <a:pPr lvl="3"/>
            <a:r>
              <a:rPr lang="nl-NL" b="0" dirty="0"/>
              <a:t>- Services: </a:t>
            </a:r>
            <a:r>
              <a:rPr lang="nl-NL" b="0" dirty="0" err="1"/>
              <a:t>Vary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basic </a:t>
            </a:r>
            <a:r>
              <a:rPr lang="nl-NL" b="0" dirty="0" err="1"/>
              <a:t>lodging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full-service </a:t>
            </a:r>
            <a:r>
              <a:rPr lang="nl-NL" b="0" dirty="0" err="1"/>
              <a:t>luxury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189708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is a sub-sector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hospitality</a:t>
            </a:r>
            <a:r>
              <a:rPr lang="nl-NL" dirty="0"/>
              <a:t> </a:t>
            </a:r>
            <a:r>
              <a:rPr lang="nl-NL" dirty="0" err="1"/>
              <a:t>industry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Hospitality</a:t>
            </a:r>
            <a:r>
              <a:rPr lang="nl-NL" dirty="0"/>
              <a:t> </a:t>
            </a:r>
            <a:r>
              <a:rPr lang="nl-NL" dirty="0" err="1"/>
              <a:t>consists</a:t>
            </a:r>
            <a:r>
              <a:rPr lang="nl-NL" dirty="0"/>
              <a:t> of </a:t>
            </a:r>
            <a:r>
              <a:rPr lang="nl-NL" dirty="0" err="1"/>
              <a:t>two</a:t>
            </a:r>
            <a:r>
              <a:rPr lang="nl-NL" dirty="0"/>
              <a:t> </a:t>
            </a:r>
            <a:r>
              <a:rPr lang="nl-NL" dirty="0" err="1"/>
              <a:t>main</a:t>
            </a:r>
            <a:r>
              <a:rPr lang="nl-NL" dirty="0"/>
              <a:t> services: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Overnight</a:t>
            </a:r>
            <a:r>
              <a:rPr lang="nl-NL" b="0" dirty="0"/>
              <a:t> </a:t>
            </a:r>
            <a:r>
              <a:rPr lang="nl-NL" b="0" dirty="0" err="1"/>
              <a:t>accommodation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For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staying</a:t>
            </a:r>
            <a:r>
              <a:rPr lang="nl-NL" b="0" dirty="0"/>
              <a:t> </a:t>
            </a:r>
            <a:r>
              <a:rPr lang="nl-NL" b="0" dirty="0" err="1"/>
              <a:t>away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home</a:t>
            </a:r>
          </a:p>
          <a:p>
            <a:pPr lvl="3"/>
            <a:r>
              <a:rPr lang="nl-NL" b="0" dirty="0"/>
              <a:t>- Food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beverage</a:t>
            </a:r>
            <a:r>
              <a:rPr lang="nl-NL" b="0" dirty="0"/>
              <a:t> services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For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eating</a:t>
            </a:r>
            <a:r>
              <a:rPr lang="nl-NL" b="0" dirty="0"/>
              <a:t> </a:t>
            </a:r>
            <a:r>
              <a:rPr lang="nl-NL" b="0" dirty="0" err="1"/>
              <a:t>away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home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270235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Accommodation</a:t>
            </a:r>
            <a:r>
              <a:rPr lang="nl-NL" dirty="0"/>
              <a:t>: Part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Accommodation</a:t>
            </a:r>
            <a:r>
              <a:rPr lang="nl-NL" b="0" dirty="0"/>
              <a:t> is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just</a:t>
            </a:r>
            <a:r>
              <a:rPr lang="nl-NL" b="0" dirty="0"/>
              <a:t> a component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product, but a </a:t>
            </a:r>
            <a:r>
              <a:rPr lang="nl-NL" b="0" dirty="0" err="1"/>
              <a:t>core</a:t>
            </a:r>
            <a:r>
              <a:rPr lang="nl-NL" b="0" dirty="0"/>
              <a:t> part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Goes </a:t>
            </a:r>
            <a:r>
              <a:rPr lang="nl-NL" b="0" dirty="0" err="1"/>
              <a:t>beyond</a:t>
            </a:r>
            <a:r>
              <a:rPr lang="nl-NL" b="0" dirty="0"/>
              <a:t>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(room, bed, </a:t>
            </a:r>
            <a:r>
              <a:rPr lang="nl-NL" b="0" dirty="0" err="1"/>
              <a:t>meals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intangible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like: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Service </a:t>
            </a:r>
            <a:r>
              <a:rPr lang="nl-NL" b="0" dirty="0" err="1"/>
              <a:t>quality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Guest</a:t>
            </a:r>
            <a:r>
              <a:rPr lang="nl-NL" b="0" dirty="0"/>
              <a:t> comfort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Personalized</a:t>
            </a:r>
            <a:r>
              <a:rPr lang="nl-NL" b="0" dirty="0"/>
              <a:t> attention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Atmosphere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ambiance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229524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4.2- </a:t>
            </a:r>
            <a:r>
              <a:rPr lang="nl-NL" dirty="0" err="1"/>
              <a:t>Why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Management Matters in </a:t>
            </a:r>
            <a:r>
              <a:rPr lang="nl-NL" dirty="0" err="1"/>
              <a:t>Accommodation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Rising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 Focus on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emphasis</a:t>
            </a:r>
            <a:r>
              <a:rPr lang="nl-NL" b="0" dirty="0"/>
              <a:t> on </a:t>
            </a:r>
            <a:r>
              <a:rPr lang="nl-NL" b="0" dirty="0" err="1"/>
              <a:t>delivering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Service Delivery </a:t>
            </a:r>
            <a:r>
              <a:rPr lang="nl-NL" dirty="0" err="1"/>
              <a:t>Shapes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Quality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“moment of </a:t>
            </a:r>
            <a:r>
              <a:rPr lang="nl-NL" b="0" dirty="0" err="1"/>
              <a:t>truth</a:t>
            </a:r>
            <a:r>
              <a:rPr lang="nl-NL" b="0" dirty="0"/>
              <a:t>” is </a:t>
            </a:r>
            <a:r>
              <a:rPr lang="nl-NL" b="0" dirty="0" err="1"/>
              <a:t>crucial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perceive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stay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Management Controls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Despite</a:t>
            </a:r>
            <a:r>
              <a:rPr lang="nl-NL" b="0" dirty="0"/>
              <a:t> </a:t>
            </a:r>
            <a:r>
              <a:rPr lang="nl-NL" b="0" dirty="0" err="1"/>
              <a:t>external</a:t>
            </a:r>
            <a:r>
              <a:rPr lang="nl-NL" b="0" dirty="0"/>
              <a:t> </a:t>
            </a:r>
            <a:r>
              <a:rPr lang="nl-NL" b="0" dirty="0" err="1"/>
              <a:t>pressures</a:t>
            </a:r>
            <a:r>
              <a:rPr lang="nl-NL" b="0" dirty="0"/>
              <a:t>,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remains</a:t>
            </a:r>
            <a:r>
              <a:rPr lang="nl-NL" b="0" dirty="0"/>
              <a:t> </a:t>
            </a:r>
            <a:r>
              <a:rPr lang="nl-NL" b="0" dirty="0" err="1"/>
              <a:t>within</a:t>
            </a:r>
            <a:r>
              <a:rPr lang="nl-NL" b="0" dirty="0"/>
              <a:t> managerial control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Highlights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consistent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training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985760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4.3- The </a:t>
            </a:r>
            <a:r>
              <a:rPr lang="nl-NL" dirty="0" err="1"/>
              <a:t>challenges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Sector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Investment </a:t>
            </a:r>
            <a:r>
              <a:rPr lang="nl-NL" dirty="0" err="1"/>
              <a:t>Perspective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High </a:t>
            </a:r>
            <a:r>
              <a:rPr lang="nl-NL" b="0" dirty="0" err="1"/>
              <a:t>Capital</a:t>
            </a:r>
            <a:r>
              <a:rPr lang="nl-NL" b="0" dirty="0"/>
              <a:t> Investment </a:t>
            </a:r>
            <a:r>
              <a:rPr lang="nl-NL" b="0" dirty="0" err="1"/>
              <a:t>Required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Return on Investment is Critical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/>
              <a:t>B 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Structure</a:t>
            </a:r>
            <a:r>
              <a:rPr lang="nl-NL" dirty="0"/>
              <a:t> in Hotel </a:t>
            </a:r>
            <a:r>
              <a:rPr lang="nl-NL" dirty="0" err="1"/>
              <a:t>Success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Physical</a:t>
            </a:r>
            <a:r>
              <a:rPr lang="nl-NL" b="0" dirty="0"/>
              <a:t> Environment Matters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Not</a:t>
            </a:r>
            <a:r>
              <a:rPr lang="nl-NL" b="0" dirty="0"/>
              <a:t> Just a Service Business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Ongoing</a:t>
            </a:r>
            <a:r>
              <a:rPr lang="nl-NL" b="0" dirty="0"/>
              <a:t> Investment is </a:t>
            </a:r>
            <a:r>
              <a:rPr lang="nl-NL" b="0" dirty="0" err="1"/>
              <a:t>Essential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262675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Spatial</a:t>
            </a:r>
            <a:r>
              <a:rPr lang="nl-NL" dirty="0"/>
              <a:t> </a:t>
            </a:r>
            <a:r>
              <a:rPr lang="nl-NL" dirty="0" err="1"/>
              <a:t>Fixity</a:t>
            </a:r>
            <a:r>
              <a:rPr lang="nl-NL" dirty="0"/>
              <a:t> of </a:t>
            </a:r>
            <a:r>
              <a:rPr lang="nl-NL" dirty="0" err="1"/>
              <a:t>Accommodation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Need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Adaptation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Accommodation</a:t>
            </a:r>
            <a:r>
              <a:rPr lang="nl-NL" b="0" dirty="0"/>
              <a:t> is </a:t>
            </a:r>
            <a:r>
              <a:rPr lang="nl-NL" b="0" dirty="0" err="1"/>
              <a:t>Spatially</a:t>
            </a:r>
            <a:r>
              <a:rPr lang="nl-NL" b="0" dirty="0"/>
              <a:t> </a:t>
            </a:r>
            <a:r>
              <a:rPr lang="nl-NL" b="0" dirty="0" err="1"/>
              <a:t>Fixed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Surrounding</a:t>
            </a:r>
            <a:r>
              <a:rPr lang="nl-NL" b="0" dirty="0"/>
              <a:t> Environments Change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Adaptability</a:t>
            </a:r>
            <a:r>
              <a:rPr lang="nl-NL" b="0" dirty="0"/>
              <a:t> is </a:t>
            </a:r>
            <a:r>
              <a:rPr lang="nl-NL" b="0" dirty="0" err="1"/>
              <a:t>Crucial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D- </a:t>
            </a:r>
            <a:r>
              <a:rPr lang="nl-NL" dirty="0" err="1"/>
              <a:t>Cost</a:t>
            </a:r>
            <a:r>
              <a:rPr lang="nl-NL" dirty="0"/>
              <a:t> </a:t>
            </a:r>
            <a:r>
              <a:rPr lang="nl-NL" dirty="0" err="1"/>
              <a:t>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Sensitivity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High </a:t>
            </a:r>
            <a:r>
              <a:rPr lang="nl-NL" b="0" dirty="0" err="1"/>
              <a:t>Fixed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Revenue</a:t>
            </a:r>
            <a:r>
              <a:rPr lang="nl-NL" b="0" dirty="0"/>
              <a:t> Must Cover </a:t>
            </a:r>
            <a:r>
              <a:rPr lang="nl-NL" b="0" dirty="0" err="1"/>
              <a:t>Fixed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Variable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Strong Link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742128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Perishability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 in Hotels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Core</a:t>
            </a:r>
            <a:r>
              <a:rPr lang="nl-NL" b="0" dirty="0"/>
              <a:t> Product is </a:t>
            </a:r>
            <a:r>
              <a:rPr lang="nl-NL" b="0" dirty="0" err="1"/>
              <a:t>Perishable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Key</a:t>
            </a:r>
            <a:r>
              <a:rPr lang="nl-NL" b="0" dirty="0"/>
              <a:t> Management </a:t>
            </a:r>
            <a:r>
              <a:rPr lang="nl-NL" b="0" dirty="0" err="1"/>
              <a:t>Task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/>
              <a:t>F- Branding in </a:t>
            </a:r>
            <a:r>
              <a:rPr lang="nl-NL" dirty="0" err="1"/>
              <a:t>the</a:t>
            </a:r>
            <a:r>
              <a:rPr lang="nl-NL" dirty="0"/>
              <a:t> Hotel </a:t>
            </a:r>
            <a:r>
              <a:rPr lang="nl-NL" dirty="0" err="1"/>
              <a:t>Industry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Strategic </a:t>
            </a:r>
            <a:r>
              <a:rPr lang="nl-NL" b="0" dirty="0" err="1"/>
              <a:t>Importance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Builds</a:t>
            </a:r>
            <a:r>
              <a:rPr lang="nl-NL" b="0" dirty="0"/>
              <a:t> Customer </a:t>
            </a:r>
            <a:r>
              <a:rPr lang="nl-NL" b="0" dirty="0" err="1"/>
              <a:t>Loyalty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Drives </a:t>
            </a:r>
            <a:r>
              <a:rPr lang="nl-NL" b="0" dirty="0" err="1"/>
              <a:t>Profitability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091408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4.4-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Long-Term </a:t>
            </a:r>
            <a:r>
              <a:rPr lang="nl-NL" dirty="0" err="1"/>
              <a:t>Success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Directly</a:t>
            </a:r>
            <a:r>
              <a:rPr lang="nl-NL" b="0" dirty="0"/>
              <a:t> impacts return on investment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Influences</a:t>
            </a:r>
            <a:r>
              <a:rPr lang="nl-NL" b="0" dirty="0"/>
              <a:t> market share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competitiveness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Quality</a:t>
            </a:r>
            <a:r>
              <a:rPr lang="nl-NL" dirty="0"/>
              <a:t> as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Essential</a:t>
            </a:r>
            <a:r>
              <a:rPr lang="nl-NL" dirty="0"/>
              <a:t> </a:t>
            </a:r>
            <a:r>
              <a:rPr lang="nl-NL" dirty="0" err="1"/>
              <a:t>Ingredient</a:t>
            </a:r>
            <a:endParaRPr lang="nl-NL" dirty="0"/>
          </a:p>
          <a:p>
            <a:pPr lvl="3"/>
            <a:r>
              <a:rPr lang="nl-NL" b="0" dirty="0"/>
              <a:t>Drives customer </a:t>
            </a:r>
            <a:r>
              <a:rPr lang="nl-NL" b="0" dirty="0" err="1"/>
              <a:t>satisfaction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loyalty</a:t>
            </a:r>
            <a:endParaRPr lang="nl-NL" b="0" dirty="0"/>
          </a:p>
          <a:p>
            <a:pPr lvl="3"/>
            <a:r>
              <a:rPr lang="nl-NL" b="0" dirty="0"/>
              <a:t>Supports </a:t>
            </a:r>
            <a:r>
              <a:rPr lang="nl-NL" b="0" dirty="0" err="1"/>
              <a:t>sustainable</a:t>
            </a:r>
            <a:r>
              <a:rPr lang="nl-NL" b="0" dirty="0"/>
              <a:t> business </a:t>
            </a:r>
            <a:r>
              <a:rPr lang="nl-NL" b="0" dirty="0" err="1"/>
              <a:t>growth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408949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Accommodation’s</a:t>
            </a:r>
            <a:r>
              <a:rPr lang="nl-NL" dirty="0"/>
              <a:t> </a:t>
            </a:r>
            <a:r>
              <a:rPr lang="nl-NL" dirty="0" err="1"/>
              <a:t>Role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Experience</a:t>
            </a:r>
            <a:r>
              <a:rPr lang="nl-NL" dirty="0"/>
              <a:t> is </a:t>
            </a:r>
            <a:r>
              <a:rPr lang="nl-NL" dirty="0" err="1"/>
              <a:t>Multifaceted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Comprised</a:t>
            </a:r>
            <a:r>
              <a:rPr lang="nl-NL" b="0" dirty="0"/>
              <a:t> of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intangible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Some</a:t>
            </a:r>
            <a:r>
              <a:rPr lang="nl-NL" b="0" dirty="0"/>
              <a:t> factors are </a:t>
            </a:r>
            <a:r>
              <a:rPr lang="nl-NL" b="0" dirty="0" err="1"/>
              <a:t>uncontrollable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 err="1"/>
              <a:t>Accommodation</a:t>
            </a:r>
            <a:r>
              <a:rPr lang="nl-NL" dirty="0"/>
              <a:t> is Central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Often</a:t>
            </a:r>
            <a:r>
              <a:rPr lang="nl-NL" b="0" dirty="0"/>
              <a:t> a </a:t>
            </a:r>
            <a:r>
              <a:rPr lang="nl-NL" b="0" dirty="0" err="1"/>
              <a:t>key</a:t>
            </a:r>
            <a:r>
              <a:rPr lang="nl-NL" b="0" dirty="0"/>
              <a:t> part of </a:t>
            </a:r>
            <a:r>
              <a:rPr lang="nl-NL" b="0" dirty="0" err="1"/>
              <a:t>holiday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 are </a:t>
            </a:r>
            <a:r>
              <a:rPr lang="nl-NL" b="0" dirty="0" err="1"/>
              <a:t>controllable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manageable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571497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Service </a:t>
            </a:r>
            <a:r>
              <a:rPr lang="nl-NL" dirty="0" err="1"/>
              <a:t>Inseparability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Inseparability</a:t>
            </a:r>
            <a:r>
              <a:rPr lang="nl-NL" dirty="0"/>
              <a:t> </a:t>
            </a:r>
            <a:r>
              <a:rPr lang="nl-NL" dirty="0" err="1"/>
              <a:t>Defined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Production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consumption</a:t>
            </a:r>
            <a:r>
              <a:rPr lang="nl-NL" b="0" dirty="0"/>
              <a:t> of services happen </a:t>
            </a:r>
            <a:r>
              <a:rPr lang="nl-NL" b="0" dirty="0" err="1"/>
              <a:t>simultaneously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Services are contact-</a:t>
            </a:r>
            <a:r>
              <a:rPr lang="nl-NL" b="0" dirty="0" err="1"/>
              <a:t>dependent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“Moment of </a:t>
            </a:r>
            <a:r>
              <a:rPr lang="nl-NL" dirty="0" err="1"/>
              <a:t>Truth</a:t>
            </a:r>
            <a:r>
              <a:rPr lang="nl-NL" dirty="0"/>
              <a:t>”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</a:t>
            </a:r>
            <a:r>
              <a:rPr lang="nl-NL" b="0" dirty="0" err="1"/>
              <a:t>quality</a:t>
            </a:r>
            <a:r>
              <a:rPr lang="nl-NL" b="0" dirty="0"/>
              <a:t> of service delivery at </a:t>
            </a:r>
            <a:r>
              <a:rPr lang="nl-NL" b="0" dirty="0" err="1"/>
              <a:t>the</a:t>
            </a:r>
            <a:r>
              <a:rPr lang="nl-NL" b="0" dirty="0"/>
              <a:t> point of </a:t>
            </a:r>
            <a:r>
              <a:rPr lang="nl-NL" b="0" dirty="0" err="1"/>
              <a:t>interaction</a:t>
            </a:r>
            <a:r>
              <a:rPr lang="nl-NL" b="0" dirty="0"/>
              <a:t> </a:t>
            </a:r>
            <a:r>
              <a:rPr lang="nl-NL" b="0" dirty="0" err="1"/>
              <a:t>shapes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Crucial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manage frontline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interactions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557910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4.5- Human Resources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Management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Service </a:t>
            </a:r>
            <a:r>
              <a:rPr lang="nl-NL" dirty="0" err="1"/>
              <a:t>Quality</a:t>
            </a:r>
            <a:r>
              <a:rPr lang="nl-NL" dirty="0"/>
              <a:t> Culture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build</a:t>
            </a:r>
            <a:r>
              <a:rPr lang="nl-NL" b="0" dirty="0"/>
              <a:t> a culture </a:t>
            </a:r>
            <a:r>
              <a:rPr lang="nl-NL" b="0" dirty="0" err="1"/>
              <a:t>focused</a:t>
            </a:r>
            <a:r>
              <a:rPr lang="nl-NL" b="0" dirty="0"/>
              <a:t> on service </a:t>
            </a:r>
            <a:r>
              <a:rPr lang="nl-NL" b="0" dirty="0" err="1"/>
              <a:t>quality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Achieved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effective</a:t>
            </a:r>
            <a:r>
              <a:rPr lang="nl-NL" b="0" dirty="0"/>
              <a:t> HR </a:t>
            </a:r>
            <a:r>
              <a:rPr lang="nl-NL" b="0" dirty="0" err="1"/>
              <a:t>policies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Key</a:t>
            </a:r>
            <a:r>
              <a:rPr lang="nl-NL" dirty="0"/>
              <a:t> HR </a:t>
            </a:r>
            <a:r>
              <a:rPr lang="nl-NL" dirty="0" err="1"/>
              <a:t>Policies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Support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8BD4BB1-4219-F08B-96B6-B2D6DAD99C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544122"/>
              </p:ext>
            </p:extLst>
          </p:nvPr>
        </p:nvGraphicFramePr>
        <p:xfrm>
          <a:off x="387012" y="4407990"/>
          <a:ext cx="8132234" cy="1235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557792824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4244516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Selection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Training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development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197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Empowerment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Rewards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Teamworking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9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1759979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 algn="ctr"/>
            <a:r>
              <a:rPr lang="nl-NL" sz="2800" dirty="0" err="1"/>
              <a:t>Discussion</a:t>
            </a:r>
            <a:endParaRPr lang="nl-NL" sz="2800" dirty="0"/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 algn="ctr"/>
            <a:r>
              <a:rPr lang="nl-NL" b="0" dirty="0"/>
              <a:t>- </a:t>
            </a:r>
            <a:r>
              <a:rPr lang="nl-NL" b="0" dirty="0" err="1"/>
              <a:t>Choose</a:t>
            </a:r>
            <a:r>
              <a:rPr lang="nl-NL" b="0" dirty="0"/>
              <a:t> a hotel </a:t>
            </a:r>
            <a:r>
              <a:rPr lang="nl-NL" b="0" dirty="0" err="1"/>
              <a:t>facing</a:t>
            </a:r>
            <a:r>
              <a:rPr lang="nl-NL" b="0" dirty="0"/>
              <a:t> customer service issues, </a:t>
            </a:r>
            <a:r>
              <a:rPr lang="nl-NL" b="0" dirty="0" err="1"/>
              <a:t>poor</a:t>
            </a:r>
            <a:r>
              <a:rPr lang="nl-NL" b="0" dirty="0"/>
              <a:t> reviews, or </a:t>
            </a:r>
            <a:r>
              <a:rPr lang="nl-NL" b="0" dirty="0" err="1"/>
              <a:t>occupancy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analyze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following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points:</a:t>
            </a:r>
          </a:p>
          <a:p>
            <a:pPr lvl="3" algn="ctr"/>
            <a:endParaRPr lang="nl-NL" b="0" dirty="0"/>
          </a:p>
          <a:p>
            <a:pPr marL="285750" lvl="3" indent="-285750" algn="ctr">
              <a:buFont typeface="Wingdings" pitchFamily="2" charset="2"/>
              <a:buChar char="Ø"/>
            </a:pPr>
            <a:r>
              <a:rPr lang="nl-NL" b="0" dirty="0" err="1"/>
              <a:t>What</a:t>
            </a:r>
            <a:r>
              <a:rPr lang="nl-NL" b="0" dirty="0"/>
              <a:t> are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management </a:t>
            </a:r>
            <a:r>
              <a:rPr lang="nl-NL" b="0" dirty="0" err="1"/>
              <a:t>failures</a:t>
            </a:r>
            <a:r>
              <a:rPr lang="nl-NL" b="0" dirty="0"/>
              <a:t>?</a:t>
            </a:r>
          </a:p>
          <a:p>
            <a:pPr marL="285750" lvl="3" indent="-285750" algn="ctr">
              <a:buFont typeface="Wingdings" pitchFamily="2" charset="2"/>
              <a:buChar char="Ø"/>
            </a:pPr>
            <a:r>
              <a:rPr lang="nl-NL" b="0" dirty="0"/>
              <a:t>How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improve</a:t>
            </a:r>
            <a:r>
              <a:rPr lang="nl-NL" b="0" dirty="0"/>
              <a:t> service delivery at </a:t>
            </a:r>
            <a:r>
              <a:rPr lang="nl-NL" b="0" dirty="0" err="1"/>
              <a:t>the</a:t>
            </a:r>
            <a:r>
              <a:rPr lang="nl-NL" b="0" dirty="0"/>
              <a:t> “moment of </a:t>
            </a:r>
            <a:r>
              <a:rPr lang="nl-NL" b="0" dirty="0" err="1"/>
              <a:t>truth</a:t>
            </a:r>
            <a:r>
              <a:rPr lang="nl-NL" b="0" dirty="0"/>
              <a:t>”?</a:t>
            </a:r>
          </a:p>
          <a:p>
            <a:pPr marL="285750" lvl="3" indent="-285750" algn="ctr">
              <a:buFont typeface="Wingdings" pitchFamily="2" charset="2"/>
              <a:buChar char="Ø"/>
            </a:pPr>
            <a:r>
              <a:rPr lang="nl-NL" b="0" dirty="0"/>
              <a:t>How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hotel </a:t>
            </a:r>
            <a:r>
              <a:rPr lang="nl-NL" b="0" dirty="0" err="1"/>
              <a:t>balance</a:t>
            </a:r>
            <a:r>
              <a:rPr lang="nl-NL" b="0" dirty="0"/>
              <a:t> </a:t>
            </a:r>
            <a:r>
              <a:rPr lang="nl-NL" b="0" dirty="0" err="1"/>
              <a:t>fixed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occupancy</a:t>
            </a:r>
            <a:r>
              <a:rPr lang="nl-NL" b="0" dirty="0"/>
              <a:t>?</a:t>
            </a:r>
          </a:p>
          <a:p>
            <a:pPr marL="285750" lvl="3" indent="-285750" algn="ctr">
              <a:buFont typeface="Wingdings" pitchFamily="2" charset="2"/>
              <a:buChar char="Ø"/>
            </a:pPr>
            <a:r>
              <a:rPr lang="nl-NL" b="0" dirty="0"/>
              <a:t>How HR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improve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service/product?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302246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249</TotalTime>
  <Words>1856</Words>
  <Application>Microsoft Macintosh PowerPoint</Application>
  <PresentationFormat>Custom</PresentationFormat>
  <Paragraphs>407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Wingdings</vt:lpstr>
      <vt:lpstr>Arial</vt:lpstr>
      <vt:lpstr>Georgia</vt:lpstr>
      <vt:lpstr>Minion</vt:lpstr>
      <vt:lpstr>Calibri</vt:lpstr>
      <vt:lpstr>Corporate template-set Universiteit Leiden</vt:lpstr>
      <vt:lpstr>Availability Management in Tourism  European Institute of Innovation, Entrepreneurship and Technology Lessingstraße 79, 13158 Berlin, Germany </vt:lpstr>
      <vt:lpstr>Index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1- A Historical Development of Tourism</vt:lpstr>
      <vt:lpstr>PowerPoint Presentation</vt:lpstr>
      <vt:lpstr>2- Understanding Availability Management</vt:lpstr>
      <vt:lpstr>3- The Importance of Availability Management</vt:lpstr>
      <vt:lpstr>3- The Importance of Availability Management</vt:lpstr>
      <vt:lpstr>3- The Importance of Availability Management</vt:lpstr>
      <vt:lpstr>3- The Importance of Availability Management</vt:lpstr>
      <vt:lpstr>4- Quality and the Accommodation Sector</vt:lpstr>
      <vt:lpstr>4- Quality and the Accommodation Sector</vt:lpstr>
      <vt:lpstr>4- Quality and the Accommodation Sector</vt:lpstr>
      <vt:lpstr>4- Quality and the Accommodation Sector</vt:lpstr>
      <vt:lpstr>4- Quality and the Accommodation Sector</vt:lpstr>
      <vt:lpstr>4- Quality and the Accommodation Sector</vt:lpstr>
      <vt:lpstr>4- Quality and the Accommodation Sector</vt:lpstr>
      <vt:lpstr>4- Quality and the Accommodation Sector</vt:lpstr>
      <vt:lpstr>4- Quality and the Accommodation Sector</vt:lpstr>
      <vt:lpstr>4- Quality and the Accommodation Sector</vt:lpstr>
      <vt:lpstr>4- Quality and the Accommodation Sector</vt:lpstr>
      <vt:lpstr>4- Quality and the Accommodation Sector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197</cp:revision>
  <dcterms:created xsi:type="dcterms:W3CDTF">2023-10-18T00:40:52Z</dcterms:created>
  <dcterms:modified xsi:type="dcterms:W3CDTF">2025-07-03T22:06:21Z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