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78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64D549-A751-4C7B-98BD-730E2C8375BD}" type="datetimeFigureOut">
              <a:rPr lang="en-US" smtClean="0"/>
              <a:pPr/>
              <a:t>4/3/2025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036C5F-404F-4CFB-B5AF-1DAB873799A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/>
              <a:t>Customer Service Training for an Adventure Tourism Company</a:t>
            </a:r>
            <a:endParaRPr lang="en-US" sz="3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smtClean="0"/>
              <a:t>Student Name: </a:t>
            </a:r>
            <a:r>
              <a:rPr lang="en-US" b="1" dirty="0" err="1" smtClean="0"/>
              <a:t>Vikram</a:t>
            </a:r>
            <a:r>
              <a:rPr lang="en-US" b="1" dirty="0" smtClean="0"/>
              <a:t> Kumar</a:t>
            </a:r>
            <a:br>
              <a:rPr lang="en-US" b="1" dirty="0" smtClean="0"/>
            </a:br>
            <a:r>
              <a:rPr lang="en-US" b="1" dirty="0" smtClean="0"/>
              <a:t>Student ID: DE240041</a:t>
            </a:r>
            <a:r>
              <a:rPr lang="en-US" b="1" smtClean="0"/>
              <a:t/>
            </a:r>
            <a:br>
              <a:rPr lang="en-US" b="1" smtClean="0"/>
            </a:br>
            <a:r>
              <a:rPr lang="en-US" b="1" dirty="0" smtClean="0"/>
              <a:t> </a:t>
            </a:r>
          </a:p>
          <a:p>
            <a:r>
              <a:rPr lang="en-US" b="1" dirty="0" smtClean="0"/>
              <a:t>Submission date: 04.04.2025</a:t>
            </a:r>
            <a:endParaRPr lang="en-US" b="1" dirty="0"/>
          </a:p>
        </p:txBody>
      </p:sp>
      <p:pic>
        <p:nvPicPr>
          <p:cNvPr id="4" name="Image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86116" y="214290"/>
            <a:ext cx="2391031" cy="182260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b="1" dirty="0" smtClean="0"/>
              <a:t>Overview of Adventure Tourism</a:t>
            </a:r>
            <a:endParaRPr lang="en-US" dirty="0" smtClean="0"/>
          </a:p>
          <a:p>
            <a:r>
              <a:rPr lang="en-US" dirty="0" smtClean="0"/>
              <a:t>The adventure tourism sector is growing rapidly, focusing on activities like hiking, white-water rafting, zip-lining, and more.</a:t>
            </a:r>
          </a:p>
          <a:p>
            <a:r>
              <a:rPr lang="en-US" dirty="0" smtClean="0"/>
              <a:t>Customer trust and satisfaction are critical components of a successful business.</a:t>
            </a:r>
          </a:p>
          <a:p>
            <a:r>
              <a:rPr lang="en-US" dirty="0" smtClean="0"/>
              <a:t>Providing top-tier customer service directly influences repeat business and positive word-of-mouth marketing.</a:t>
            </a:r>
          </a:p>
          <a:p>
            <a:r>
              <a:rPr lang="en-US" dirty="0" smtClean="0"/>
              <a:t>This module outlines essential customer service strategies for adventure tourism companies.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Importance of Customer Service in Outdoor Experiences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411675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b="1" dirty="0" smtClean="0"/>
              <a:t>Why Customer Service Matters in Adventure Tourism</a:t>
            </a:r>
            <a:endParaRPr lang="en-US" dirty="0" smtClean="0"/>
          </a:p>
          <a:p>
            <a:pPr lvl="1"/>
            <a:r>
              <a:rPr lang="en-US" dirty="0" smtClean="0"/>
              <a:t>Adventure tourism combines excitement with risk, so effective customer service enhances both safety and enjoyment.</a:t>
            </a:r>
          </a:p>
          <a:p>
            <a:pPr lvl="1"/>
            <a:r>
              <a:rPr lang="en-US" dirty="0" smtClean="0"/>
              <a:t>Building customer trust through proper communication, safety measures, and positive interactions leads to a more memorable experience.</a:t>
            </a:r>
          </a:p>
          <a:p>
            <a:pPr lvl="1"/>
            <a:r>
              <a:rPr lang="en-US" dirty="0" smtClean="0"/>
              <a:t>A successful service strategy can turn a one-time visitor into a loyal customer and ambassador.</a:t>
            </a:r>
          </a:p>
          <a:p>
            <a:pPr>
              <a:buNone/>
            </a:pPr>
            <a:r>
              <a:rPr lang="en-US" b="1" dirty="0" smtClean="0"/>
              <a:t>Customer Expectations:</a:t>
            </a:r>
            <a:endParaRPr lang="en-US" dirty="0" smtClean="0"/>
          </a:p>
          <a:p>
            <a:pPr lvl="1"/>
            <a:r>
              <a:rPr lang="en-US" dirty="0" smtClean="0"/>
              <a:t>Guests expect excitement, safety, and well-organized tours.</a:t>
            </a:r>
          </a:p>
          <a:p>
            <a:pPr lvl="1"/>
            <a:r>
              <a:rPr lang="en-US" dirty="0" smtClean="0"/>
              <a:t>Clear communication can manage customer expectations, especially regarding potential risks.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idx="1"/>
          </p:nvPr>
        </p:nvSpPr>
        <p:spPr>
          <a:xfrm>
            <a:off x="457200" y="714374"/>
            <a:ext cx="8229600" cy="5715021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b="1" dirty="0" smtClean="0"/>
              <a:t>Importance of Safety Briefings and Clear Communication</a:t>
            </a:r>
            <a:endParaRPr lang="en-US" dirty="0" smtClean="0"/>
          </a:p>
          <a:p>
            <a:r>
              <a:rPr lang="en-US" dirty="0" smtClean="0"/>
              <a:t>Tour guides and staff must provide thorough safety briefings that ensure guests understand the risks and guidelines.</a:t>
            </a:r>
          </a:p>
          <a:p>
            <a:r>
              <a:rPr lang="en-US" dirty="0" smtClean="0"/>
              <a:t>Clear instructions should be given for activities such as rafting, trekking, or rock climbing, to minimize misunderstandings and accidents.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b="1" dirty="0" smtClean="0"/>
              <a:t>Managing Guest Expectations Regarding Risks</a:t>
            </a:r>
            <a:endParaRPr lang="en-US" dirty="0" smtClean="0"/>
          </a:p>
          <a:p>
            <a:r>
              <a:rPr lang="en-US" dirty="0" smtClean="0"/>
              <a:t>Properly explaining potential risks and safety measures helps guests make informed decisions about participating.</a:t>
            </a:r>
          </a:p>
          <a:p>
            <a:r>
              <a:rPr lang="en-US" dirty="0" smtClean="0"/>
              <a:t>Use reassuring language to set the tone, addressing the guests' safety concerns and reassuring them of your company's competence.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b="1" dirty="0" smtClean="0"/>
              <a:t>Creating a Welcoming and Engaging Atmosphere</a:t>
            </a:r>
            <a:endParaRPr lang="en-US" dirty="0" smtClean="0"/>
          </a:p>
          <a:p>
            <a:r>
              <a:rPr lang="en-US" dirty="0" smtClean="0"/>
              <a:t>A friendly, approachable attitude can put guests at ease.</a:t>
            </a:r>
          </a:p>
          <a:p>
            <a:r>
              <a:rPr lang="en-US" dirty="0" smtClean="0"/>
              <a:t>Make guests feel like part of the adventure, encouraging them to share their excitement and enthusiasm.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Handling Customer Queries and Bookings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b="1" dirty="0" smtClean="0"/>
              <a:t>Responding to Inquiries About Tours, Pricing, and Schedules</a:t>
            </a:r>
            <a:endParaRPr lang="en-US" dirty="0" smtClean="0"/>
          </a:p>
          <a:p>
            <a:r>
              <a:rPr lang="en-US" dirty="0" smtClean="0"/>
              <a:t>Providing clear and accurate information about available tours, their difficulty levels, costs, and schedules helps customers make informed decisions.</a:t>
            </a:r>
          </a:p>
          <a:p>
            <a:r>
              <a:rPr lang="en-US" dirty="0" smtClean="0"/>
              <a:t>Offering multiple communication channels (email, phone, website, etc.) ensures accessibility for all potential customers.</a:t>
            </a:r>
          </a:p>
          <a:p>
            <a:endParaRPr lang="en-US" b="1" dirty="0" smtClean="0"/>
          </a:p>
          <a:p>
            <a:pPr>
              <a:buNone/>
            </a:pPr>
            <a:r>
              <a:rPr lang="en-US" b="1" dirty="0" smtClean="0"/>
              <a:t>Effective </a:t>
            </a:r>
            <a:r>
              <a:rPr lang="en-US" b="1" dirty="0" err="1" smtClean="0"/>
              <a:t>Upselling</a:t>
            </a:r>
            <a:r>
              <a:rPr lang="en-US" b="1" dirty="0" smtClean="0"/>
              <a:t> and Cross-Selling Techniques</a:t>
            </a:r>
            <a:endParaRPr lang="en-US" dirty="0" smtClean="0"/>
          </a:p>
          <a:p>
            <a:r>
              <a:rPr lang="en-US" dirty="0" err="1" smtClean="0"/>
              <a:t>Upselling</a:t>
            </a:r>
            <a:r>
              <a:rPr lang="en-US" dirty="0" smtClean="0"/>
              <a:t> involves recommending additional services or upgraded packages (e.g., VIP tours, photo packages).</a:t>
            </a:r>
          </a:p>
          <a:p>
            <a:r>
              <a:rPr lang="en-US" dirty="0" smtClean="0"/>
              <a:t>Cross-selling can be achieved by offering related activities like hiking after a rafting experience or cultural excursions post-tour.</a:t>
            </a:r>
          </a:p>
          <a:p>
            <a:r>
              <a:rPr lang="en-US" dirty="0" smtClean="0"/>
              <a:t>Techniques include offering discounts for bundled activities or recommending higher-margin services based on customer preferences.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268931"/>
          </a:xfrm>
        </p:spPr>
        <p:txBody>
          <a:bodyPr/>
          <a:lstStyle/>
          <a:p>
            <a:pPr>
              <a:buNone/>
            </a:pPr>
            <a:r>
              <a:rPr lang="en-US" sz="2400" b="1" dirty="0" smtClean="0"/>
              <a:t>Managing Cancellations, Refunds, and Rescheduling Professionally</a:t>
            </a:r>
            <a:endParaRPr lang="en-US" sz="2400" dirty="0" smtClean="0"/>
          </a:p>
          <a:p>
            <a:pPr lvl="1">
              <a:buFont typeface="Arial" pitchFamily="34" charset="0"/>
              <a:buChar char="•"/>
            </a:pPr>
            <a:r>
              <a:rPr lang="en-US" sz="2400" dirty="0" smtClean="0"/>
              <a:t>Customer satisfaction can hinge on how cancellations and refunds are handled. Provide clear, transparent policies, and handle requests efficiently.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smtClean="0"/>
              <a:t>Offer flexibility and demonstrate empathy, particularly if cancellations occur due to unforeseen circumstances (e.g., bad weather).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Dealing with Complaints and Emergencies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72072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b="1" dirty="0" smtClean="0"/>
              <a:t>Handling Guest Dissatisfaction with Empathy and Efficiency</a:t>
            </a:r>
            <a:endParaRPr lang="en-US" dirty="0" smtClean="0"/>
          </a:p>
          <a:p>
            <a:pPr lvl="1"/>
            <a:r>
              <a:rPr lang="en-US" dirty="0" smtClean="0"/>
              <a:t>Listen actively to customer complaints, validating their feelings and offering solutions quickly.</a:t>
            </a:r>
          </a:p>
          <a:p>
            <a:pPr lvl="1"/>
            <a:r>
              <a:rPr lang="en-US" dirty="0" smtClean="0"/>
              <a:t>Address complaints with empathy, ensuring the guest feels heard and valued.</a:t>
            </a:r>
          </a:p>
          <a:p>
            <a:pPr lvl="1"/>
            <a:r>
              <a:rPr lang="en-US" dirty="0" smtClean="0"/>
              <a:t>Train staff to remain calm under pressure and focus on resolving issues to the guest's satisfaction.</a:t>
            </a:r>
          </a:p>
          <a:p>
            <a:pPr>
              <a:buNone/>
            </a:pPr>
            <a:r>
              <a:rPr lang="en-US" b="1" dirty="0" smtClean="0"/>
              <a:t>Managing Injuries, Accidents, and Weather-Related Issues</a:t>
            </a:r>
            <a:endParaRPr lang="en-US" dirty="0" smtClean="0"/>
          </a:p>
          <a:p>
            <a:pPr lvl="1"/>
            <a:r>
              <a:rPr lang="en-US" dirty="0" smtClean="0"/>
              <a:t>Prepare staff for potential emergencies by providing basic first aid training and crisis management skills.</a:t>
            </a:r>
          </a:p>
          <a:p>
            <a:pPr lvl="1"/>
            <a:r>
              <a:rPr lang="en-US" dirty="0" smtClean="0"/>
              <a:t>Establish clear protocols for injuries or accidents, ensuring immediate medical assistance is provided.</a:t>
            </a:r>
          </a:p>
          <a:p>
            <a:pPr lvl="1"/>
            <a:r>
              <a:rPr lang="en-US" dirty="0" smtClean="0"/>
              <a:t>In case of adverse weather, promptly inform customers and provide alternative solutions or reschedule tours.</a:t>
            </a:r>
          </a:p>
          <a:p>
            <a:pPr>
              <a:buNone/>
            </a:pPr>
            <a:r>
              <a:rPr lang="en-US" b="1" dirty="0" smtClean="0"/>
              <a:t>Training Staff to Remain Calm and Provide Immediate Assistance</a:t>
            </a:r>
            <a:endParaRPr lang="en-US" dirty="0" smtClean="0"/>
          </a:p>
          <a:p>
            <a:pPr lvl="1"/>
            <a:r>
              <a:rPr lang="en-US" dirty="0" smtClean="0"/>
              <a:t>Focus on training staff to stay calm in high-pressure situations and act quickly, ensuring both customer safety and comfort.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Cultural Awareness and Sensitivity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b="1" dirty="0" smtClean="0"/>
              <a:t>Adapting Customer Service for International Adventure Travelers</a:t>
            </a:r>
            <a:endParaRPr lang="en-US" dirty="0" smtClean="0"/>
          </a:p>
          <a:p>
            <a:r>
              <a:rPr lang="en-US" dirty="0" smtClean="0"/>
              <a:t>Adventure tourism attracts customers from diverse cultural backgrounds, making cultural sensitivity crucial in providing effective service.</a:t>
            </a:r>
          </a:p>
          <a:p>
            <a:r>
              <a:rPr lang="en-US" dirty="0" smtClean="0"/>
              <a:t>Understanding and respecting different cultural norms will help establish rapport and trust with international guests.</a:t>
            </a:r>
          </a:p>
          <a:p>
            <a:endParaRPr lang="en-US" dirty="0" smtClean="0"/>
          </a:p>
          <a:p>
            <a:r>
              <a:rPr lang="en-US" b="1" dirty="0" smtClean="0"/>
              <a:t>Non-Verbal Communication Considerations in Multicultural Settings</a:t>
            </a:r>
            <a:endParaRPr lang="en-US" dirty="0" smtClean="0"/>
          </a:p>
          <a:p>
            <a:r>
              <a:rPr lang="en-US" dirty="0" smtClean="0"/>
              <a:t>Non-verbal communication such as body language and gestures may vary across cultures. Training staff on cultural nuances can avoid misunderstandings and enhance customer comfort.</a:t>
            </a:r>
          </a:p>
          <a:p>
            <a:r>
              <a:rPr lang="en-US" dirty="0" smtClean="0"/>
              <a:t>Using clear visual aids or demonstrating actions can bridge language gaps, especially for complex safety instructions.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197493"/>
          </a:xfrm>
        </p:spPr>
        <p:txBody>
          <a:bodyPr/>
          <a:lstStyle/>
          <a:p>
            <a:pPr>
              <a:buNone/>
            </a:pPr>
            <a:r>
              <a:rPr lang="en-US" sz="2400" b="1" dirty="0" smtClean="0"/>
              <a:t>Ensuring Inclusivity for Guests with Different Needs and Preferences</a:t>
            </a:r>
            <a:endParaRPr lang="en-US" sz="2400" dirty="0" smtClean="0"/>
          </a:p>
          <a:p>
            <a:pPr lvl="1"/>
            <a:r>
              <a:rPr lang="en-US" sz="2400" dirty="0" smtClean="0"/>
              <a:t>Adventure tourism should accommodate guests with varying physical abilities, dietary restrictions, or special requests.</a:t>
            </a:r>
          </a:p>
          <a:p>
            <a:pPr lvl="1"/>
            <a:r>
              <a:rPr lang="en-US" sz="2400" dirty="0" smtClean="0"/>
              <a:t>Offering customized services for disabled or elderly guests can provide an inclusive and welcoming experience for all.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Scripts for Tour Guides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en-US" b="1" dirty="0" smtClean="0"/>
              <a:t>Welcoming Guests and Explaining Safety Guidelines Clearly</a:t>
            </a:r>
            <a:endParaRPr lang="en-US" dirty="0" smtClean="0"/>
          </a:p>
          <a:p>
            <a:r>
              <a:rPr lang="en-US" dirty="0" smtClean="0"/>
              <a:t>Provide a warm and engaging welcome to guests, making them feel valued from the moment they arrive.</a:t>
            </a:r>
          </a:p>
          <a:p>
            <a:r>
              <a:rPr lang="en-US" dirty="0" smtClean="0"/>
              <a:t>Safety briefings should be concise, clear, and engaging, using both verbal and visual cues to ensure guests understand their responsibilities.</a:t>
            </a:r>
          </a:p>
          <a:p>
            <a:r>
              <a:rPr lang="en-US" dirty="0" smtClean="0"/>
              <a:t>Use reassuring tones to ease guests into the experience while emphasizing safety and enjoyment.</a:t>
            </a:r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en-US" b="1" dirty="0" smtClean="0"/>
              <a:t>Providing Information About the Tour Experience</a:t>
            </a:r>
            <a:endParaRPr lang="en-US" dirty="0" smtClean="0"/>
          </a:p>
          <a:p>
            <a:r>
              <a:rPr lang="en-US" dirty="0" smtClean="0"/>
              <a:t>Share interesting facts, stories, and local insights about the environment, making the tour more immersive and memorable.</a:t>
            </a:r>
          </a:p>
          <a:p>
            <a:r>
              <a:rPr lang="en-US" dirty="0" smtClean="0"/>
              <a:t>Ensure guests are informed about what to expect throughout the activity, maintaining transparency about any potential risks or challenges.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34036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400" b="1" dirty="0" smtClean="0"/>
              <a:t>Assisting and Reassuring Customers During Challenging Situations</a:t>
            </a:r>
            <a:endParaRPr lang="en-US" sz="2400" dirty="0" smtClean="0"/>
          </a:p>
          <a:p>
            <a:pPr lvl="1"/>
            <a:r>
              <a:rPr lang="en-US" sz="2400" dirty="0" smtClean="0"/>
              <a:t>Tour guides should be trained to recognize when guests may need extra assistance or reassurance, such as during physically demanding activities.</a:t>
            </a:r>
          </a:p>
          <a:p>
            <a:pPr lvl="1"/>
            <a:r>
              <a:rPr lang="en-US" sz="2400" dirty="0" smtClean="0"/>
              <a:t>Be proactive in providing support and encouragement, ensuring that all guests feel confident and safe during the tour.</a:t>
            </a:r>
            <a:endParaRPr lang="en-US" sz="2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Conclusion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5000660"/>
          </a:xfrm>
        </p:spPr>
        <p:txBody>
          <a:bodyPr>
            <a:normAutofit fontScale="70000" lnSpcReduction="20000"/>
          </a:bodyPr>
          <a:lstStyle/>
          <a:p>
            <a:r>
              <a:rPr lang="en-US" b="1" dirty="0" smtClean="0"/>
              <a:t>Customer Engagement and Safety Management</a:t>
            </a:r>
            <a:endParaRPr lang="en-US" dirty="0" smtClean="0"/>
          </a:p>
          <a:p>
            <a:r>
              <a:rPr lang="en-US" dirty="0" smtClean="0"/>
              <a:t>Customer service excellence in adventure tourism is essential not only for guest satisfaction but also for safety and risk management.</a:t>
            </a:r>
          </a:p>
          <a:p>
            <a:r>
              <a:rPr lang="en-US" dirty="0" smtClean="0"/>
              <a:t>Effective communication, cultural sensitivity, and proactive handling of complaints and emergencies are vital to building trust and loyalty among guests.</a:t>
            </a:r>
          </a:p>
          <a:p>
            <a:r>
              <a:rPr lang="en-US" dirty="0" smtClean="0"/>
              <a:t>Well-trained staff members who are prepared to handle both routine and emergency situations contribute significantly to the overall success of the business.</a:t>
            </a:r>
          </a:p>
          <a:p>
            <a:endParaRPr lang="en-US" dirty="0" smtClean="0"/>
          </a:p>
          <a:p>
            <a:r>
              <a:rPr lang="en-US" b="1" dirty="0" smtClean="0"/>
              <a:t>The Role of Staff in Creating Positive Experiences</a:t>
            </a:r>
            <a:endParaRPr lang="en-US" dirty="0" smtClean="0"/>
          </a:p>
          <a:p>
            <a:r>
              <a:rPr lang="en-US" dirty="0" smtClean="0"/>
              <a:t>Every interaction with a guest, from the booking process to post-tour follow-up, plays a role in creating a memorable adventure.</a:t>
            </a:r>
          </a:p>
          <a:p>
            <a:r>
              <a:rPr lang="en-US" dirty="0" smtClean="0"/>
              <a:t>A well-trained, motivated team ensures that guests feel welcomed, secure, and excited throughout their experience, enhancing both satisfaction and retention.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Ritchie, B. W., &amp; Crouch, G. I. (2003). </a:t>
            </a:r>
            <a:r>
              <a:rPr lang="en-US" i="1" dirty="0" smtClean="0"/>
              <a:t>The Competitive Destination: A Sustainable Tourism Perspective</a:t>
            </a:r>
            <a:r>
              <a:rPr lang="en-US" dirty="0" smtClean="0"/>
              <a:t>. CABI Publishing.</a:t>
            </a:r>
          </a:p>
          <a:p>
            <a:r>
              <a:rPr lang="en-US" dirty="0" smtClean="0"/>
              <a:t>Williams, C. (2013). </a:t>
            </a:r>
            <a:r>
              <a:rPr lang="en-US" i="1" dirty="0" smtClean="0"/>
              <a:t>Service Quality in Leisure and Tourism</a:t>
            </a:r>
            <a:r>
              <a:rPr lang="en-US" dirty="0" smtClean="0"/>
              <a:t>. </a:t>
            </a:r>
            <a:r>
              <a:rPr lang="en-US" dirty="0" err="1" smtClean="0"/>
              <a:t>Routledge</a:t>
            </a:r>
            <a:r>
              <a:rPr lang="en-US" dirty="0" smtClean="0"/>
              <a:t>.</a:t>
            </a:r>
          </a:p>
          <a:p>
            <a:r>
              <a:rPr lang="en-US" dirty="0" smtClean="0"/>
              <a:t>Sweeney, J. C., &amp; </a:t>
            </a:r>
            <a:r>
              <a:rPr lang="en-US" dirty="0" err="1" smtClean="0"/>
              <a:t>Soutar</a:t>
            </a:r>
            <a:r>
              <a:rPr lang="en-US" dirty="0" smtClean="0"/>
              <a:t>, G. N. (2001). </a:t>
            </a:r>
            <a:r>
              <a:rPr lang="en-US" i="1" dirty="0" smtClean="0"/>
              <a:t>Consumer Perceptions of Service Quality in Tourism</a:t>
            </a:r>
            <a:r>
              <a:rPr lang="en-US" dirty="0" smtClean="0"/>
              <a:t>. </a:t>
            </a:r>
            <a:r>
              <a:rPr lang="en-US" i="1" dirty="0" smtClean="0"/>
              <a:t>International Journal of Hospitality Management, 20</a:t>
            </a:r>
            <a:r>
              <a:rPr lang="en-US" dirty="0" smtClean="0"/>
              <a:t>(1), 1-15.</a:t>
            </a:r>
          </a:p>
          <a:p>
            <a:r>
              <a:rPr lang="en-US" dirty="0" smtClean="0"/>
              <a:t>Sheehan, L. R., &amp; Ritchie, B. W. (2005). </a:t>
            </a:r>
            <a:r>
              <a:rPr lang="en-US" i="1" dirty="0" smtClean="0"/>
              <a:t>Tourism Crises and the Role of Marketing in Destination Recovery</a:t>
            </a:r>
            <a:r>
              <a:rPr lang="en-US" dirty="0" smtClean="0"/>
              <a:t>. </a:t>
            </a:r>
            <a:r>
              <a:rPr lang="en-US" i="1" dirty="0" smtClean="0"/>
              <a:t>Journal of Travel Research, 43</a:t>
            </a:r>
            <a:r>
              <a:rPr lang="en-US" dirty="0" smtClean="0"/>
              <a:t>(3), 227-236.</a:t>
            </a:r>
          </a:p>
          <a:p>
            <a:r>
              <a:rPr lang="en-US" dirty="0" smtClean="0"/>
              <a:t>Chen, C. F., &amp; Tsai, D. (2007). </a:t>
            </a:r>
            <a:r>
              <a:rPr lang="en-US" i="1" dirty="0" smtClean="0"/>
              <a:t>How Destination Image and Evaluative Factors Affect Behavioral Intentions</a:t>
            </a:r>
            <a:r>
              <a:rPr lang="en-US" dirty="0" smtClean="0"/>
              <a:t>. </a:t>
            </a:r>
            <a:r>
              <a:rPr lang="en-US" i="1" dirty="0" smtClean="0"/>
              <a:t>Tourism Management, 28</a:t>
            </a:r>
            <a:r>
              <a:rPr lang="en-US" dirty="0" smtClean="0"/>
              <a:t>(4), 1115-1125.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357850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Cooper, C., &amp; Hall, C. M. (2008). </a:t>
            </a:r>
            <a:r>
              <a:rPr lang="en-US" i="1" dirty="0" smtClean="0"/>
              <a:t>Contemporary Tourism: An International Approach</a:t>
            </a:r>
            <a:r>
              <a:rPr lang="en-US" dirty="0" smtClean="0"/>
              <a:t>. Elsevier.</a:t>
            </a:r>
          </a:p>
          <a:p>
            <a:r>
              <a:rPr lang="en-US" dirty="0" err="1" smtClean="0"/>
              <a:t>Soth</a:t>
            </a:r>
            <a:r>
              <a:rPr lang="en-US" dirty="0" smtClean="0"/>
              <a:t>, J. E. (2007). </a:t>
            </a:r>
            <a:r>
              <a:rPr lang="en-US" i="1" dirty="0" smtClean="0"/>
              <a:t>Tourism, Crisis, and the Political Economy of International Travel</a:t>
            </a:r>
            <a:r>
              <a:rPr lang="en-US" dirty="0" smtClean="0"/>
              <a:t>. </a:t>
            </a:r>
            <a:r>
              <a:rPr lang="en-US" i="1" dirty="0" smtClean="0"/>
              <a:t>Journal of Tourism and Cultural Change, 5</a:t>
            </a:r>
            <a:r>
              <a:rPr lang="en-US" dirty="0" smtClean="0"/>
              <a:t>(4), 262-284.</a:t>
            </a:r>
          </a:p>
          <a:p>
            <a:r>
              <a:rPr lang="en-US" dirty="0" err="1" smtClean="0"/>
              <a:t>Luo</a:t>
            </a:r>
            <a:r>
              <a:rPr lang="en-US" dirty="0" smtClean="0"/>
              <a:t>, X., &amp; Bhattacharya, C. B. (2006). </a:t>
            </a:r>
            <a:r>
              <a:rPr lang="en-US" i="1" dirty="0" smtClean="0"/>
              <a:t>Corporate Social Responsibility, Customer Satisfaction, and Market Value</a:t>
            </a:r>
            <a:r>
              <a:rPr lang="en-US" dirty="0" smtClean="0"/>
              <a:t>. </a:t>
            </a:r>
            <a:r>
              <a:rPr lang="en-US" i="1" dirty="0" smtClean="0"/>
              <a:t>Journal of Marketing, 70</a:t>
            </a:r>
            <a:r>
              <a:rPr lang="en-US" dirty="0" smtClean="0"/>
              <a:t>(4), 1-18.</a:t>
            </a:r>
          </a:p>
          <a:p>
            <a:r>
              <a:rPr lang="en-US" dirty="0" smtClean="0"/>
              <a:t>Shaw, G., &amp; Williams, A. M. (2009). </a:t>
            </a:r>
            <a:r>
              <a:rPr lang="en-US" i="1" dirty="0" smtClean="0"/>
              <a:t>Tourism and Tourism Spaces</a:t>
            </a:r>
            <a:r>
              <a:rPr lang="en-US" dirty="0" smtClean="0"/>
              <a:t>. Sage Publications.</a:t>
            </a:r>
          </a:p>
          <a:p>
            <a:r>
              <a:rPr lang="en-US" dirty="0" smtClean="0"/>
              <a:t>McCool, S. F., &amp; </a:t>
            </a:r>
            <a:r>
              <a:rPr lang="en-US" dirty="0" err="1" smtClean="0"/>
              <a:t>Moisey</a:t>
            </a:r>
            <a:r>
              <a:rPr lang="en-US" dirty="0" smtClean="0"/>
              <a:t>, R. N. (2008). </a:t>
            </a:r>
            <a:r>
              <a:rPr lang="en-US" i="1" dirty="0" smtClean="0"/>
              <a:t>Tourism, Recreation, and Sustainability: Linking Culture and the Environment</a:t>
            </a:r>
            <a:r>
              <a:rPr lang="en-US" dirty="0" smtClean="0"/>
              <a:t>. CABI Publishing.</a:t>
            </a:r>
          </a:p>
          <a:p>
            <a:r>
              <a:rPr lang="en-US" dirty="0" err="1" smtClean="0"/>
              <a:t>Pizam</a:t>
            </a:r>
            <a:r>
              <a:rPr lang="en-US" dirty="0" smtClean="0"/>
              <a:t>, A., &amp; Mansfield, Y. (2006). </a:t>
            </a:r>
            <a:r>
              <a:rPr lang="en-US" i="1" dirty="0" smtClean="0"/>
              <a:t>Consumer Behavior in Tourism</a:t>
            </a:r>
            <a:r>
              <a:rPr lang="en-US" dirty="0" smtClean="0"/>
              <a:t>. </a:t>
            </a:r>
            <a:r>
              <a:rPr lang="en-US" dirty="0" err="1" smtClean="0"/>
              <a:t>Routledge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McGehee</a:t>
            </a:r>
            <a:r>
              <a:rPr lang="en-US" dirty="0" smtClean="0"/>
              <a:t>, N. G., &amp; </a:t>
            </a:r>
            <a:r>
              <a:rPr lang="en-US" dirty="0" err="1" smtClean="0"/>
              <a:t>Andereck</a:t>
            </a:r>
            <a:r>
              <a:rPr lang="en-US" dirty="0" smtClean="0"/>
              <a:t>, K. L. (2009). </a:t>
            </a:r>
            <a:r>
              <a:rPr lang="en-US" i="1" dirty="0" smtClean="0"/>
              <a:t>Factors Predicting Rural Residents' Support of Tourism</a:t>
            </a:r>
            <a:r>
              <a:rPr lang="en-US" dirty="0" smtClean="0"/>
              <a:t>. </a:t>
            </a:r>
            <a:r>
              <a:rPr lang="en-US" i="1" dirty="0" smtClean="0"/>
              <a:t>Journal of Travel Research, 47</a:t>
            </a:r>
            <a:r>
              <a:rPr lang="en-US" dirty="0" smtClean="0"/>
              <a:t>(3), 145-157.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643182"/>
            <a:ext cx="8229600" cy="1143000"/>
          </a:xfrm>
        </p:spPr>
        <p:txBody>
          <a:bodyPr/>
          <a:lstStyle/>
          <a:p>
            <a:r>
              <a:rPr lang="en-US" b="1" dirty="0" smtClean="0"/>
              <a:t>Thank-you</a:t>
            </a:r>
            <a:endParaRPr lang="en-US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1379</Words>
  <Application>Microsoft Office PowerPoint</Application>
  <PresentationFormat>On-screen Show (4:3)</PresentationFormat>
  <Paragraphs>97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Office Theme</vt:lpstr>
      <vt:lpstr>Customer Service Training for an Adventure Tourism Company</vt:lpstr>
      <vt:lpstr>Introduction</vt:lpstr>
      <vt:lpstr>Importance of Customer Service in Outdoor Experiences</vt:lpstr>
      <vt:lpstr>Slide 4</vt:lpstr>
      <vt:lpstr>Handling Customer Queries and Bookings</vt:lpstr>
      <vt:lpstr>Slide 6</vt:lpstr>
      <vt:lpstr>Dealing with Complaints and Emergencies</vt:lpstr>
      <vt:lpstr>Cultural Awareness and Sensitivity</vt:lpstr>
      <vt:lpstr>Slide 9</vt:lpstr>
      <vt:lpstr>Scripts for Tour Guides</vt:lpstr>
      <vt:lpstr>Slide 11</vt:lpstr>
      <vt:lpstr>Conclusion</vt:lpstr>
      <vt:lpstr>References</vt:lpstr>
      <vt:lpstr>Slide 14</vt:lpstr>
      <vt:lpstr>Thank-you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ANCHALIKA</dc:creator>
  <cp:lastModifiedBy>ANCHALIKA</cp:lastModifiedBy>
  <cp:revision>5</cp:revision>
  <dcterms:created xsi:type="dcterms:W3CDTF">2025-04-02T22:58:39Z</dcterms:created>
  <dcterms:modified xsi:type="dcterms:W3CDTF">2025-04-03T00:39:11Z</dcterms:modified>
</cp:coreProperties>
</file>