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3648" r:id="rId4"/>
  </p:sldMasterIdLst>
  <p:notesMasterIdLst>
    <p:notesMasterId r:id="rId65"/>
  </p:notesMasterIdLst>
  <p:handoutMasterIdLst>
    <p:handoutMasterId r:id="rId66"/>
  </p:handoutMasterIdLst>
  <p:sldIdLst>
    <p:sldId id="256" r:id="rId5"/>
    <p:sldId id="257" r:id="rId6"/>
    <p:sldId id="268" r:id="rId7"/>
    <p:sldId id="272" r:id="rId8"/>
    <p:sldId id="271" r:id="rId9"/>
    <p:sldId id="273" r:id="rId10"/>
    <p:sldId id="274" r:id="rId11"/>
    <p:sldId id="276" r:id="rId12"/>
    <p:sldId id="277" r:id="rId13"/>
    <p:sldId id="279" r:id="rId14"/>
    <p:sldId id="278" r:id="rId15"/>
    <p:sldId id="280" r:id="rId16"/>
    <p:sldId id="283" r:id="rId17"/>
    <p:sldId id="284" r:id="rId18"/>
    <p:sldId id="285" r:id="rId19"/>
    <p:sldId id="286" r:id="rId20"/>
    <p:sldId id="275" r:id="rId21"/>
    <p:sldId id="281" r:id="rId22"/>
    <p:sldId id="287" r:id="rId23"/>
    <p:sldId id="292" r:id="rId24"/>
    <p:sldId id="293" r:id="rId25"/>
    <p:sldId id="288" r:id="rId26"/>
    <p:sldId id="289" r:id="rId27"/>
    <p:sldId id="290" r:id="rId28"/>
    <p:sldId id="291" r:id="rId29"/>
    <p:sldId id="294" r:id="rId30"/>
    <p:sldId id="295" r:id="rId31"/>
    <p:sldId id="296" r:id="rId32"/>
    <p:sldId id="297" r:id="rId33"/>
    <p:sldId id="298" r:id="rId34"/>
    <p:sldId id="299" r:id="rId35"/>
    <p:sldId id="300" r:id="rId36"/>
    <p:sldId id="301" r:id="rId37"/>
    <p:sldId id="302" r:id="rId38"/>
    <p:sldId id="303" r:id="rId39"/>
    <p:sldId id="304" r:id="rId40"/>
    <p:sldId id="306" r:id="rId41"/>
    <p:sldId id="305" r:id="rId42"/>
    <p:sldId id="307" r:id="rId43"/>
    <p:sldId id="308" r:id="rId44"/>
    <p:sldId id="309" r:id="rId45"/>
    <p:sldId id="310" r:id="rId46"/>
    <p:sldId id="311" r:id="rId47"/>
    <p:sldId id="313" r:id="rId48"/>
    <p:sldId id="314" r:id="rId49"/>
    <p:sldId id="315" r:id="rId50"/>
    <p:sldId id="317" r:id="rId51"/>
    <p:sldId id="318" r:id="rId52"/>
    <p:sldId id="316" r:id="rId53"/>
    <p:sldId id="322" r:id="rId54"/>
    <p:sldId id="326" r:id="rId55"/>
    <p:sldId id="323" r:id="rId56"/>
    <p:sldId id="327" r:id="rId57"/>
    <p:sldId id="324" r:id="rId58"/>
    <p:sldId id="325" r:id="rId59"/>
    <p:sldId id="328" r:id="rId60"/>
    <p:sldId id="329" r:id="rId61"/>
    <p:sldId id="330" r:id="rId62"/>
    <p:sldId id="331" r:id="rId63"/>
    <p:sldId id="269" r:id="rId64"/>
  </p:sldIdLst>
  <p:sldSz cx="12198350" cy="6858000"/>
  <p:notesSz cx="6858000" cy="9144000"/>
  <p:embeddedFontLst>
    <p:embeddedFont>
      <p:font typeface="Calibri" panose="020F0502020204030204" pitchFamily="34" charset="0"/>
      <p:regular r:id="rId67"/>
      <p:bold r:id="rId68"/>
      <p:italic r:id="rId69"/>
      <p:boldItalic r:id="rId70"/>
    </p:embeddedFont>
    <p:embeddedFont>
      <p:font typeface="Georgia" panose="02040502050405020303" pitchFamily="18" charset="0"/>
      <p:regular r:id="rId71"/>
      <p:bold r:id="rId72"/>
      <p:italic r:id="rId73"/>
      <p:boldItalic r:id="rId74"/>
    </p:embeddedFont>
    <p:embeddedFont>
      <p:font typeface="Minion" panose="02000503070000020003" pitchFamily="2" charset="0"/>
      <p:regular r:id="rId75"/>
      <p:bold r:id="rId76"/>
      <p:italic r:id="rId77"/>
      <p:boldItalic r:id="rId78"/>
    </p:embeddedFont>
  </p:embeddedFontLst>
  <p:custDataLst>
    <p:tags r:id="rId79"/>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58" autoAdjust="0"/>
    <p:restoredTop sz="94660"/>
  </p:normalViewPr>
  <p:slideViewPr>
    <p:cSldViewPr>
      <p:cViewPr varScale="1">
        <p:scale>
          <a:sx n="115" d="100"/>
          <a:sy n="115" d="100"/>
        </p:scale>
        <p:origin x="448" y="168"/>
      </p:cViewPr>
      <p:guideLst>
        <p:guide orient="horz" pos="2160"/>
        <p:guide pos="3842"/>
      </p:guideLst>
    </p:cSldViewPr>
  </p:slideViewPr>
  <p:notesTextViewPr>
    <p:cViewPr>
      <p:scale>
        <a:sx n="1" d="1"/>
        <a:sy n="1" d="1"/>
      </p:scale>
      <p:origin x="0" y="0"/>
    </p:cViewPr>
  </p:notesTextViewPr>
  <p:notesViewPr>
    <p:cSldViewPr>
      <p:cViewPr varScale="1">
        <p:scale>
          <a:sx n="101" d="100"/>
          <a:sy n="101" d="100"/>
        </p:scale>
        <p:origin x="-352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font" Target="fonts/font2.fntdata"/><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font" Target="fonts/font8.fntdata"/><Relationship Id="rId79"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font" Target="fonts/font3.fntdata"/><Relationship Id="rId77" Type="http://schemas.openxmlformats.org/officeDocument/2006/relationships/font" Target="fonts/font11.fntdata"/><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font" Target="fonts/font6.fntdata"/><Relationship Id="rId80"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font" Target="fonts/font4.fntdata"/><Relationship Id="rId75" Type="http://schemas.openxmlformats.org/officeDocument/2006/relationships/font" Target="fonts/font9.fntdata"/><Relationship Id="rId83"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notesMaster" Target="notesMasters/notesMaster1.xml"/><Relationship Id="rId73" Type="http://schemas.openxmlformats.org/officeDocument/2006/relationships/font" Target="fonts/font7.fntdata"/><Relationship Id="rId78" Type="http://schemas.openxmlformats.org/officeDocument/2006/relationships/font" Target="fonts/font12.fntdata"/><Relationship Id="rId8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font" Target="fonts/font10.fntdata"/><Relationship Id="rId7" Type="http://schemas.openxmlformats.org/officeDocument/2006/relationships/slide" Target="slides/slide3.xml"/><Relationship Id="rId71" Type="http://schemas.openxmlformats.org/officeDocument/2006/relationships/font" Target="fonts/font5.fntdata"/><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068446-54CF-4267-A5BD-FA01909E96A2}" type="datetimeFigureOut">
              <a:rPr lang="nl-NL" smtClean="0"/>
              <a:t>20-12-2024</a:t>
            </a:fld>
            <a:endParaRPr lang="nl-NL"/>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AF345F5-224F-42F7-8104-3FF77BEE4CD0}" type="slidenum">
              <a:rPr lang="nl-NL" smtClean="0"/>
              <a:t>‹#›</a:t>
            </a:fld>
            <a:endParaRPr lang="nl-NL"/>
          </a:p>
        </p:txBody>
      </p:sp>
    </p:spTree>
    <p:extLst>
      <p:ext uri="{BB962C8B-B14F-4D97-AF65-F5344CB8AC3E}">
        <p14:creationId xmlns:p14="http://schemas.microsoft.com/office/powerpoint/2010/main" val="2810830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98784-F1F2-4D71-B346-94F94D5EBAA2}" type="datetimeFigureOut">
              <a:rPr lang="nl-NL" smtClean="0"/>
              <a:t>20-12-2024</a:t>
            </a:fld>
            <a:endParaRPr lang="nl-NL"/>
          </a:p>
        </p:txBody>
      </p:sp>
      <p:sp>
        <p:nvSpPr>
          <p:cNvPr id="4" name="Tijdelijke aanduiding voor dia-afbeelding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2ECD43-08E5-4945-BC4F-4857758E978F}" type="slidenum">
              <a:rPr lang="nl-NL" smtClean="0"/>
              <a:t>‹#›</a:t>
            </a:fld>
            <a:endParaRPr lang="nl-NL"/>
          </a:p>
        </p:txBody>
      </p:sp>
    </p:spTree>
    <p:extLst>
      <p:ext uri="{BB962C8B-B14F-4D97-AF65-F5344CB8AC3E}">
        <p14:creationId xmlns:p14="http://schemas.microsoft.com/office/powerpoint/2010/main" val="2563515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812ECD43-08E5-4945-BC4F-4857758E978F}" type="slidenum">
              <a:rPr lang="nl-NL" smtClean="0"/>
              <a:t>0</a:t>
            </a:fld>
            <a:endParaRPr lang="nl-NL"/>
          </a:p>
        </p:txBody>
      </p:sp>
    </p:spTree>
    <p:extLst>
      <p:ext uri="{BB962C8B-B14F-4D97-AF65-F5344CB8AC3E}">
        <p14:creationId xmlns:p14="http://schemas.microsoft.com/office/powerpoint/2010/main" val="15545344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jdelijke aanduiding voor tekst 5"/>
          <p:cNvSpPr>
            <a:spLocks noGrp="1"/>
          </p:cNvSpPr>
          <p:nvPr>
            <p:ph type="body" sz="quarter" idx="13" hasCustomPrompt="1"/>
          </p:nvPr>
        </p:nvSpPr>
        <p:spPr>
          <a:xfrm>
            <a:off x="0" y="-1"/>
            <a:ext cx="12198349" cy="4521941"/>
          </a:xfrm>
          <a:solidFill>
            <a:srgbClr val="8592BC"/>
          </a:solidFill>
        </p:spPr>
        <p:txBody>
          <a:bodyPr>
            <a:normAutofit/>
          </a:bodyPr>
          <a:lstStyle>
            <a:lvl1pPr marL="0" indent="0">
              <a:buNone/>
              <a:defRPr sz="100">
                <a:solidFill>
                  <a:schemeClr val="bg2"/>
                </a:solidFill>
              </a:defRPr>
            </a:lvl1pPr>
          </a:lstStyle>
          <a:p>
            <a:pPr lvl="0"/>
            <a:r>
              <a:rPr lang="en-GB" noProof="0" dirty="0"/>
              <a:t>..</a:t>
            </a:r>
          </a:p>
        </p:txBody>
      </p:sp>
      <p:sp>
        <p:nvSpPr>
          <p:cNvPr id="6" name="Tijdelijke aanduiding voor tekst 5"/>
          <p:cNvSpPr>
            <a:spLocks noGrp="1"/>
          </p:cNvSpPr>
          <p:nvPr>
            <p:ph type="body" sz="quarter" idx="12" hasCustomPrompt="1"/>
          </p:nvPr>
        </p:nvSpPr>
        <p:spPr>
          <a:xfrm>
            <a:off x="1" y="1"/>
            <a:ext cx="12198350" cy="3719335"/>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presentation</a:t>
            </a:r>
          </a:p>
        </p:txBody>
      </p:sp>
      <p:sp>
        <p:nvSpPr>
          <p:cNvPr id="20" name="Tijdelijke aanduiding voor tekst 19"/>
          <p:cNvSpPr>
            <a:spLocks noGrp="1"/>
          </p:cNvSpPr>
          <p:nvPr>
            <p:ph type="body" sz="quarter" idx="14" hasCustomPrompt="1"/>
          </p:nvPr>
        </p:nvSpPr>
        <p:spPr>
          <a:xfrm>
            <a:off x="1490663" y="3934610"/>
            <a:ext cx="6918325" cy="393700"/>
          </a:xfrm>
        </p:spPr>
        <p:txBody>
          <a:bodyPr anchor="ctr">
            <a:normAutofit/>
          </a:bodyPr>
          <a:lstStyle>
            <a:lvl1pPr marL="0" indent="0">
              <a:buNone/>
              <a:defRPr sz="2400">
                <a:solidFill>
                  <a:schemeClr val="bg1"/>
                </a:solidFill>
              </a:defRPr>
            </a:lvl1pPr>
          </a:lstStyle>
          <a:p>
            <a:pPr lvl="0"/>
            <a:r>
              <a:rPr lang="en-GB" noProof="0" dirty="0"/>
              <a:t>Subtitle presentation</a:t>
            </a:r>
          </a:p>
        </p:txBody>
      </p:sp>
      <p:sp>
        <p:nvSpPr>
          <p:cNvPr id="8" name="Tijdelijke aanduiding voor datum 3"/>
          <p:cNvSpPr>
            <a:spLocks noGrp="1"/>
          </p:cNvSpPr>
          <p:nvPr>
            <p:ph type="dt" sz="half" idx="2"/>
          </p:nvPr>
        </p:nvSpPr>
        <p:spPr>
          <a:xfrm>
            <a:off x="7467327" y="3934684"/>
            <a:ext cx="4326359" cy="394127"/>
          </a:xfrm>
          <a:prstGeom prst="rect">
            <a:avLst/>
          </a:prstGeom>
        </p:spPr>
        <p:txBody>
          <a:bodyPr vert="horz" lIns="0" tIns="0" rIns="0" bIns="0" rtlCol="0" anchor="ctr"/>
          <a:lstStyle>
            <a:lvl1pPr algn="r">
              <a:defRPr sz="2400">
                <a:solidFill>
                  <a:schemeClr val="bg1"/>
                </a:solidFill>
              </a:defRPr>
            </a:lvl1pPr>
          </a:lstStyle>
          <a:p>
            <a:fld id="{928F9493-D671-4F27-99EF-9D103FC79999}" type="datetime1">
              <a:rPr lang="nl-NL" noProof="0" smtClean="0"/>
              <a:t>20-12-2024</a:t>
            </a:fld>
            <a:endParaRPr lang="en-GB" noProof="0" dirty="0"/>
          </a:p>
        </p:txBody>
      </p:sp>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8" name="Rechthoek 19"/>
          <p:cNvSpPr/>
          <p:nvPr userDrawn="1"/>
        </p:nvSpPr>
        <p:spPr bwMode="auto">
          <a:xfrm>
            <a:off x="6099174" y="6453336"/>
            <a:ext cx="6099175"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pic>
        <p:nvPicPr>
          <p:cNvPr id="4" name="Picture 3">
            <a:extLst>
              <a:ext uri="{FF2B5EF4-FFF2-40B4-BE49-F238E27FC236}">
                <a16:creationId xmlns:a16="http://schemas.microsoft.com/office/drawing/2014/main" id="{C42DA95D-231B-9D44-A78D-0A7A94EB9808}"/>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22" name="Tijdelijke aanduiding voor tekst 19">
            <a:extLst>
              <a:ext uri="{FF2B5EF4-FFF2-40B4-BE49-F238E27FC236}">
                <a16:creationId xmlns:a16="http://schemas.microsoft.com/office/drawing/2014/main" id="{0E29121B-8495-55E8-780C-49244C24E89D}"/>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103637975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0"/>
                                  </p:stCondLst>
                                  <p:childTnLst>
                                    <p:set>
                                      <p:cBhvr>
                                        <p:cTn id="9" dur="1" fill="hold">
                                          <p:stCondLst>
                                            <p:cond delay="0"/>
                                          </p:stCondLst>
                                        </p:cTn>
                                        <p:tgtEl>
                                          <p:spTgt spid="7">
                                            <p:bg/>
                                          </p:spTgt>
                                        </p:tgtEl>
                                        <p:attrNameLst>
                                          <p:attrName>style.visibility</p:attrName>
                                        </p:attrNameLst>
                                      </p:cBhvr>
                                      <p:to>
                                        <p:strVal val="visible"/>
                                      </p:to>
                                    </p:set>
                                    <p:anim calcmode="lin" valueType="num">
                                      <p:cBhvr additive="base">
                                        <p:cTn id="10" dur="1000" fill="hold"/>
                                        <p:tgtEl>
                                          <p:spTgt spid="7">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7">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additive="base">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7">
                                            <p:txEl>
                                              <p:pRg st="0" end="0"/>
                                            </p:txEl>
                                          </p:spTgt>
                                        </p:tgtEl>
                                        <p:attrNameLst>
                                          <p:attrName>ppt_y</p:attrName>
                                        </p:attrNameLst>
                                      </p:cBhvr>
                                      <p:tavLst>
                                        <p:tav tm="0">
                                          <p:val>
                                            <p:strVal val="0-#ppt_h/2"/>
                                          </p:val>
                                        </p:tav>
                                        <p:tav tm="100000">
                                          <p:val>
                                            <p:strVal val="#ppt_y"/>
                                          </p:val>
                                        </p:tav>
                                      </p:tavLst>
                                    </p:anim>
                                  </p:childTnLst>
                                </p:cTn>
                              </p:par>
                              <p:par>
                                <p:cTn id="16" presetID="2" presetClass="entr" presetSubtype="1" decel="100000" fill="hold" grpId="0" nodeType="withEffect">
                                  <p:stCondLst>
                                    <p:cond delay="250"/>
                                  </p:stCondLst>
                                  <p:childTnLst>
                                    <p:set>
                                      <p:cBhvr>
                                        <p:cTn id="17" dur="1" fill="hold">
                                          <p:stCondLst>
                                            <p:cond delay="0"/>
                                          </p:stCondLst>
                                        </p:cTn>
                                        <p:tgtEl>
                                          <p:spTgt spid="6">
                                            <p:bg/>
                                          </p:spTgt>
                                        </p:tgtEl>
                                        <p:attrNameLst>
                                          <p:attrName>style.visibility</p:attrName>
                                        </p:attrNameLst>
                                      </p:cBhvr>
                                      <p:to>
                                        <p:strVal val="visible"/>
                                      </p:to>
                                    </p:set>
                                    <p:anim calcmode="lin" valueType="num">
                                      <p:cBhvr additive="base">
                                        <p:cTn id="18"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9" dur="1000" fill="hold"/>
                                        <p:tgtEl>
                                          <p:spTgt spid="6">
                                            <p:bg/>
                                          </p:spTgt>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25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additive="base">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20">
                                            <p:txEl>
                                              <p:pRg st="0" end="0"/>
                                            </p:txEl>
                                          </p:spTgt>
                                        </p:tgtEl>
                                        <p:attrNameLst>
                                          <p:attrName>style.visibility</p:attrName>
                                        </p:attrNameLst>
                                      </p:cBhvr>
                                      <p:to>
                                        <p:strVal val="visible"/>
                                      </p:to>
                                    </p:set>
                                    <p:animEffect transition="in" filter="fade">
                                      <p:cBhvr>
                                        <p:cTn id="26" dur="750"/>
                                        <p:tgtEl>
                                          <p:spTgt spid="20">
                                            <p:txEl>
                                              <p:pRg st="0" end="0"/>
                                            </p:txEl>
                                          </p:spTgt>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750"/>
                                        <p:tgtEl>
                                          <p:spTgt spid="8"/>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22">
                                            <p:txEl>
                                              <p:pRg st="0" end="0"/>
                                            </p:txEl>
                                          </p:spTgt>
                                        </p:tgtEl>
                                        <p:attrNameLst>
                                          <p:attrName>style.visibility</p:attrName>
                                        </p:attrNameLst>
                                      </p:cBhvr>
                                      <p:to>
                                        <p:strVal val="visible"/>
                                      </p:to>
                                    </p:set>
                                    <p:animEffect transition="in" filter="fade">
                                      <p:cBhvr>
                                        <p:cTn id="32" dur="75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tmplLst>
          <p:tmpl>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Lst>
      </p:bldP>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20" grpId="0" build="p">
        <p:tmplLst>
          <p:tmpl lvl="1">
            <p:tnLst>
              <p:par>
                <p:cTn presetID="10" presetClass="entr" presetSubtype="0" fill="hold" nodeType="withEffect">
                  <p:stCondLst>
                    <p:cond delay="1000"/>
                  </p:stCondLst>
                  <p:childTnLst>
                    <p:set>
                      <p:cBhvr>
                        <p:cTn dur="1" fill="hold">
                          <p:stCondLst>
                            <p:cond delay="0"/>
                          </p:stCondLst>
                        </p:cTn>
                        <p:tgtEl>
                          <p:spTgt spid="20"/>
                        </p:tgtEl>
                        <p:attrNameLst>
                          <p:attrName>style.visibility</p:attrName>
                        </p:attrNameLst>
                      </p:cBhvr>
                      <p:to>
                        <p:strVal val="visible"/>
                      </p:to>
                    </p:set>
                    <p:animEffect transition="in" filter="fade">
                      <p:cBhvr>
                        <p:cTn dur="750"/>
                        <p:tgtEl>
                          <p:spTgt spid="20"/>
                        </p:tgtEl>
                      </p:cBhvr>
                    </p:animEffect>
                  </p:childTnLst>
                </p:cTn>
              </p:par>
            </p:tnLst>
          </p:tmpl>
        </p:tmplLst>
      </p:bldP>
      <p:bldP spid="8" grpId="0"/>
      <p:bldP spid="22" grpId="0" build="p">
        <p:tmplLst>
          <p:tmpl lvl="1">
            <p:tnLst>
              <p:par>
                <p:cTn presetID="10" presetClass="entr" presetSubtype="0" fill="hold" nodeType="withEffect">
                  <p:stCondLst>
                    <p:cond delay="1000"/>
                  </p:stCondLst>
                  <p:childTnLst>
                    <p:set>
                      <p:cBhvr>
                        <p:cTn dur="1" fill="hold">
                          <p:stCondLst>
                            <p:cond delay="0"/>
                          </p:stCondLst>
                        </p:cTn>
                        <p:tgtEl>
                          <p:spTgt spid="22"/>
                        </p:tgtEl>
                        <p:attrNameLst>
                          <p:attrName>style.visibility</p:attrName>
                        </p:attrNameLst>
                      </p:cBhvr>
                      <p:to>
                        <p:strVal val="visible"/>
                      </p:to>
                    </p:set>
                    <p:animEffect transition="in" filter="fade">
                      <p:cBhvr>
                        <p:cTn dur="750"/>
                        <p:tgtEl>
                          <p:spTgt spid="22"/>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3" y="1252836"/>
            <a:ext cx="6846640" cy="4795836"/>
          </a:xfrm>
          <a:noFill/>
        </p:spPr>
        <p:txBody>
          <a:bodyPr vert="horz" wrap="none" lIns="0" tIns="0" rIns="0" bIns="0"/>
          <a:lstStyle>
            <a:lvl1pPr marL="361950" indent="-361950">
              <a:spcBef>
                <a:spcPts val="800"/>
              </a:spcBef>
              <a:spcAft>
                <a:spcPts val="800"/>
              </a:spcAft>
              <a:buClr>
                <a:schemeClr val="bg2"/>
              </a:buClr>
              <a:buFont typeface="+mj-lt"/>
              <a:buAutoNum type="arabicPeriod"/>
              <a:defRPr sz="2400">
                <a:solidFill>
                  <a:schemeClr val="bg2"/>
                </a:solidFill>
              </a:defRPr>
            </a:lvl1pPr>
            <a:lvl2pPr marL="542925" indent="-180975">
              <a:buClr>
                <a:schemeClr val="bg2"/>
              </a:buClr>
              <a:buFont typeface="Arial" panose="020B0604020202020204" pitchFamily="34" charset="0"/>
              <a:buChar char="•"/>
              <a:defRPr>
                <a:solidFill>
                  <a:schemeClr val="bg2"/>
                </a:solidFill>
              </a:defRPr>
            </a:lvl2pPr>
            <a:lvl3pPr>
              <a:defRPr>
                <a:solidFill>
                  <a:schemeClr val="bg2"/>
                </a:solidFill>
              </a:defRPr>
            </a:lvl3pPr>
            <a:lvl4pPr>
              <a:defRPr>
                <a:solidFill>
                  <a:schemeClr val="bg2"/>
                </a:solidFill>
              </a:defRPr>
            </a:lvl4pPr>
            <a:lvl5pPr>
              <a:defRPr>
                <a:solidFill>
                  <a:schemeClr val="accent1"/>
                </a:solidFill>
              </a:defRPr>
            </a:lvl5pPr>
            <a:lvl6pPr marL="361950" indent="-361950">
              <a:spcBef>
                <a:spcPts val="800"/>
              </a:spcBef>
              <a:spcAft>
                <a:spcPts val="800"/>
              </a:spcAft>
              <a:buClr>
                <a:schemeClr val="bg2"/>
              </a:buClr>
              <a:buFont typeface="+mj-lt"/>
              <a:buAutoNum type="arabicPeriod"/>
              <a:tabLst/>
              <a:defRPr sz="2400">
                <a:solidFill>
                  <a:schemeClr val="bg2"/>
                </a:solidFill>
              </a:defRPr>
            </a:lvl6pPr>
            <a:lvl7pPr marL="542925" indent="-180975">
              <a:buClr>
                <a:schemeClr val="bg2"/>
              </a:buClr>
              <a:buFont typeface="Arial" panose="020B0604020202020204" pitchFamily="34" charset="0"/>
              <a:buChar char="•"/>
              <a:defRPr>
                <a:solidFill>
                  <a:schemeClr val="bg2"/>
                </a:solidFill>
              </a:defRPr>
            </a:lvl7pPr>
            <a:lvl8pPr>
              <a:defRPr>
                <a:solidFill>
                  <a:schemeClr val="bg2"/>
                </a:solidFill>
              </a:defRPr>
            </a:lvl8pPr>
            <a:lvl9pPr>
              <a:defRPr>
                <a:solidFill>
                  <a:schemeClr val="bg2"/>
                </a:solidFill>
              </a:defRPr>
            </a:lvl9pPr>
          </a:lstStyle>
          <a:p>
            <a:pPr lvl="0"/>
            <a:r>
              <a:rPr lang="en-GB" noProof="0" dirty="0"/>
              <a:t>Numbering</a:t>
            </a:r>
          </a:p>
          <a:p>
            <a:pPr lvl="1"/>
            <a:r>
              <a:rPr lang="en-GB" noProof="0" dirty="0"/>
              <a:t>Bullet</a:t>
            </a:r>
          </a:p>
          <a:p>
            <a:pPr lvl="2"/>
            <a:r>
              <a:rPr lang="en-GB" noProof="0" dirty="0"/>
              <a:t>Plain text</a:t>
            </a:r>
          </a:p>
          <a:p>
            <a:pPr lvl="3"/>
            <a:r>
              <a:rPr lang="en-GB" noProof="0" dirty="0"/>
              <a:t>Header dark blue</a:t>
            </a:r>
          </a:p>
          <a:p>
            <a:pPr lvl="4"/>
            <a:r>
              <a:rPr lang="en-GB" noProof="0" dirty="0"/>
              <a:t>Header yellow</a:t>
            </a:r>
          </a:p>
          <a:p>
            <a:pPr lvl="5"/>
            <a:r>
              <a:rPr lang="en-GB" noProof="0" dirty="0"/>
              <a:t>Numbering</a:t>
            </a:r>
          </a:p>
          <a:p>
            <a:pPr lvl="6"/>
            <a:r>
              <a:rPr lang="en-GB" noProof="0" dirty="0"/>
              <a:t>Bullet</a:t>
            </a:r>
          </a:p>
          <a:p>
            <a:pPr lvl="7"/>
            <a:r>
              <a:rPr lang="en-GB" sz="1800" noProof="0" dirty="0"/>
              <a:t>Plain text</a:t>
            </a:r>
          </a:p>
          <a:p>
            <a:pPr lvl="8"/>
            <a:r>
              <a:rPr lang="en-GB" noProof="0" dirty="0"/>
              <a:t>Header dark blue</a:t>
            </a:r>
          </a:p>
        </p:txBody>
      </p:sp>
      <p:sp>
        <p:nvSpPr>
          <p:cNvPr id="7" name="Tijdelijke aanduiding voor afbeelding 13"/>
          <p:cNvSpPr>
            <a:spLocks noGrp="1"/>
          </p:cNvSpPr>
          <p:nvPr>
            <p:ph type="pic" sz="quarter" idx="13" hasCustomPrompt="1"/>
          </p:nvPr>
        </p:nvSpPr>
        <p:spPr>
          <a:xfrm>
            <a:off x="7453634" y="1252538"/>
            <a:ext cx="4339905"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grpSp>
        <p:nvGrpSpPr>
          <p:cNvPr id="8" name="Grid" hidden="1"/>
          <p:cNvGrpSpPr/>
          <p:nvPr userDrawn="1"/>
        </p:nvGrpSpPr>
        <p:grpSpPr>
          <a:xfrm>
            <a:off x="0" y="0"/>
            <a:ext cx="12198353" cy="6858004"/>
            <a:chOff x="-2" y="-1"/>
            <a:chExt cx="12198353" cy="6858004"/>
          </a:xfrm>
        </p:grpSpPr>
        <p:sp>
          <p:nvSpPr>
            <p:cNvPr id="9" name="Rechthoek 8"/>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0" name="Rechthoek 9"/>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4" name="Rechthoek 13"/>
            <p:cNvSpPr/>
            <p:nvPr userDrawn="1"/>
          </p:nvSpPr>
          <p:spPr bwMode="auto">
            <a:xfrm rot="5400000">
              <a:off x="392346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dirty="0"/>
          </a:p>
        </p:txBody>
      </p:sp>
    </p:spTree>
    <p:extLst>
      <p:ext uri="{BB962C8B-B14F-4D97-AF65-F5344CB8AC3E}">
        <p14:creationId xmlns:p14="http://schemas.microsoft.com/office/powerpoint/2010/main" val="5442613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sp>
        <p:nvSpPr>
          <p:cNvPr id="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2596851"/>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mp; Image 75%/2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7926761"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0" y="0"/>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500358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8533755" y="1252538"/>
            <a:ext cx="3259784"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0302820"/>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mp; Image 50%/5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b="1"/>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5" y="1252538"/>
            <a:ext cx="5592763"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82767422"/>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mp; Image 25%/7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3534273"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611099"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141267" y="1252538"/>
            <a:ext cx="7652271"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32317621"/>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04663" y="1252538"/>
            <a:ext cx="11388876"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929258224"/>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mp; Image 4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218777" cy="6858004"/>
            <a:chOff x="-2" y="-1"/>
            <a:chExt cx="12218777"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6" name="Rechthoek 15"/>
            <p:cNvSpPr/>
            <p:nvPr userDrawn="1"/>
          </p:nvSpPr>
          <p:spPr bwMode="auto">
            <a:xfrm rot="10800000">
              <a:off x="5360772" y="3549589"/>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6"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614"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8" name="Tijdelijke aanduiding voor afbeelding 13"/>
          <p:cNvSpPr>
            <a:spLocks noGrp="1"/>
          </p:cNvSpPr>
          <p:nvPr>
            <p:ph type="pic" sz="quarter" idx="15" hasCustomPrompt="1"/>
          </p:nvPr>
        </p:nvSpPr>
        <p:spPr>
          <a:xfrm>
            <a:off x="6200776"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9" name="Tijdelijke aanduiding voor afbeelding 13"/>
          <p:cNvSpPr>
            <a:spLocks noGrp="1"/>
          </p:cNvSpPr>
          <p:nvPr>
            <p:ph type="pic" sz="quarter" idx="16" hasCustomPrompt="1"/>
          </p:nvPr>
        </p:nvSpPr>
        <p:spPr>
          <a:xfrm>
            <a:off x="9098614"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20"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73173449"/>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mp; Image 2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341"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179"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6"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46982251"/>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raph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4" name="Tijdelijke aanduiding voor grafiek 3"/>
          <p:cNvSpPr>
            <a:spLocks noGrp="1"/>
          </p:cNvSpPr>
          <p:nvPr>
            <p:ph type="chart"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graph</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702950967"/>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deo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3" name="Tijdelijke aanduiding voor media 12"/>
          <p:cNvSpPr>
            <a:spLocks noGrp="1"/>
          </p:cNvSpPr>
          <p:nvPr>
            <p:ph type="media"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video</a:t>
            </a:r>
          </a:p>
        </p:txBody>
      </p:sp>
      <p:sp>
        <p:nvSpPr>
          <p:cNvPr id="1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653170741"/>
      </p:ext>
    </p:extLst>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6" name="Tijdelijke aanduiding voor tekst 5"/>
          <p:cNvSpPr>
            <a:spLocks noGrp="1"/>
          </p:cNvSpPr>
          <p:nvPr>
            <p:ph type="body" sz="quarter" idx="12" hasCustomPrompt="1"/>
          </p:nvPr>
        </p:nvSpPr>
        <p:spPr>
          <a:xfrm>
            <a:off x="1" y="1"/>
            <a:ext cx="12198350" cy="4521939"/>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closure</a:t>
            </a: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pic>
        <p:nvPicPr>
          <p:cNvPr id="4" name="Picture 3">
            <a:extLst>
              <a:ext uri="{FF2B5EF4-FFF2-40B4-BE49-F238E27FC236}">
                <a16:creationId xmlns:a16="http://schemas.microsoft.com/office/drawing/2014/main" id="{18048538-D4AE-5088-18C8-E4973733DB01}"/>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5" name="Tijdelijke aanduiding voor tekst 19">
            <a:extLst>
              <a:ext uri="{FF2B5EF4-FFF2-40B4-BE49-F238E27FC236}">
                <a16:creationId xmlns:a16="http://schemas.microsoft.com/office/drawing/2014/main" id="{A5FD0683-31F6-0964-643E-E91B64949CFB}"/>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Tree>
    <p:extLst>
      <p:ext uri="{BB962C8B-B14F-4D97-AF65-F5344CB8AC3E}">
        <p14:creationId xmlns:p14="http://schemas.microsoft.com/office/powerpoint/2010/main" val="36130113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250"/>
                                  </p:stCondLst>
                                  <p:childTnLst>
                                    <p:set>
                                      <p:cBhvr>
                                        <p:cTn id="9" dur="1" fill="hold">
                                          <p:stCondLst>
                                            <p:cond delay="0"/>
                                          </p:stCondLst>
                                        </p:cTn>
                                        <p:tgtEl>
                                          <p:spTgt spid="6">
                                            <p:bg/>
                                          </p:spTgt>
                                        </p:tgtEl>
                                        <p:attrNameLst>
                                          <p:attrName>style.visibility</p:attrName>
                                        </p:attrNameLst>
                                      </p:cBhvr>
                                      <p:to>
                                        <p:strVal val="visible"/>
                                      </p:to>
                                    </p:set>
                                    <p:anim calcmode="lin" valueType="num">
                                      <p:cBhvr additive="base">
                                        <p:cTn id="10"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6">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25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00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7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5" grpId="0" build="p">
        <p:tmplLst>
          <p:tmpl lvl="1">
            <p:tnLst>
              <p:par>
                <p:cTn presetID="10" presetClass="entr" presetSubtype="0" fill="hold" nodeType="withEffect">
                  <p:stCondLst>
                    <p:cond delay="1000"/>
                  </p:stCondLst>
                  <p:childTnLst>
                    <p:set>
                      <p:cBhvr>
                        <p:cTn dur="1" fill="hold">
                          <p:stCondLst>
                            <p:cond delay="0"/>
                          </p:stCondLst>
                        </p:cTn>
                        <p:tgtEl>
                          <p:spTgt spid="5"/>
                        </p:tgtEl>
                        <p:attrNameLst>
                          <p:attrName>style.visibility</p:attrName>
                        </p:attrNameLst>
                      </p:cBhvr>
                      <p:to>
                        <p:strVal val="visible"/>
                      </p:to>
                    </p:set>
                    <p:animEffect transition="in" filter="fade">
                      <p:cBhvr>
                        <p:cTn dur="750"/>
                        <p:tgtEl>
                          <p:spTgt spid="5"/>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04662" y="404664"/>
            <a:ext cx="11389024" cy="432048"/>
          </a:xfrm>
          <a:prstGeom prst="rect">
            <a:avLst/>
          </a:prstGeom>
        </p:spPr>
        <p:txBody>
          <a:bodyPr vert="horz" lIns="0" tIns="0" rIns="0" bIns="0" rtlCol="0" anchor="ctr">
            <a:noAutofit/>
          </a:bodyPr>
          <a:lstStyle/>
          <a:p>
            <a:r>
              <a:rPr lang="en-GB" noProof="0" dirty="0"/>
              <a:t>Title</a:t>
            </a:r>
          </a:p>
        </p:txBody>
      </p:sp>
      <p:sp>
        <p:nvSpPr>
          <p:cNvPr id="3" name="Tijdelijke aanduiding voor tekst 2"/>
          <p:cNvSpPr>
            <a:spLocks noGrp="1"/>
          </p:cNvSpPr>
          <p:nvPr>
            <p:ph type="body" idx="1"/>
          </p:nvPr>
        </p:nvSpPr>
        <p:spPr>
          <a:xfrm>
            <a:off x="404662" y="1252836"/>
            <a:ext cx="11389023" cy="4795836"/>
          </a:xfrm>
          <a:prstGeom prst="rect">
            <a:avLst/>
          </a:prstGeom>
        </p:spPr>
        <p:txBody>
          <a:bodyPr vert="horz" lIns="0" tIns="0" rIns="0" bIns="0" rtlCol="0">
            <a:normAutofit/>
          </a:bodyPr>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11" name="Grid" hidden="1"/>
          <p:cNvGrpSpPr/>
          <p:nvPr userDrawn="1"/>
        </p:nvGrpSpPr>
        <p:grpSpPr>
          <a:xfrm>
            <a:off x="-2" y="-1"/>
            <a:ext cx="12198353" cy="6858003"/>
            <a:chOff x="-2" y="-1"/>
            <a:chExt cx="12198353" cy="6858003"/>
          </a:xfrm>
        </p:grpSpPr>
        <p:sp>
          <p:nvSpPr>
            <p:cNvPr id="7" name="Rechthoek 6"/>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8" name="Rechthoek 7"/>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9" name="Rechthoek 8"/>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20" name="Rechthoek 19"/>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4" name="Tijdelijke aanduiding voor tekst 19">
            <a:extLst>
              <a:ext uri="{FF2B5EF4-FFF2-40B4-BE49-F238E27FC236}">
                <a16:creationId xmlns:a16="http://schemas.microsoft.com/office/drawing/2014/main" id="{530CFE0E-CEE1-AF16-0319-72803FFD8BDB}"/>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383980359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65" r:id="rId4"/>
    <p:sldLayoutId id="2147483661" r:id="rId5"/>
    <p:sldLayoutId id="2147483664" r:id="rId6"/>
    <p:sldLayoutId id="2147483666" r:id="rId7"/>
    <p:sldLayoutId id="2147483662" r:id="rId8"/>
    <p:sldLayoutId id="2147483663" r:id="rId9"/>
    <p:sldLayoutId id="2147483667" r:id="rId10"/>
    <p:sldLayoutId id="2147483668" r:id="rId11"/>
    <p:sldLayoutId id="2147483670"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1000"/>
                  </p:stCondLst>
                  <p:childTnLst>
                    <p:set>
                      <p:cBhvr>
                        <p:cTn dur="1" fill="hold">
                          <p:stCondLst>
                            <p:cond delay="0"/>
                          </p:stCondLst>
                        </p:cTn>
                        <p:tgtEl>
                          <p:spTgt spid="4"/>
                        </p:tgtEl>
                        <p:attrNameLst>
                          <p:attrName>style.visibility</p:attrName>
                        </p:attrNameLst>
                      </p:cBhvr>
                      <p:to>
                        <p:strVal val="visible"/>
                      </p:to>
                    </p:set>
                    <p:animEffect transition="in" filter="fade">
                      <p:cBhvr>
                        <p:cTn dur="750"/>
                        <p:tgtEl>
                          <p:spTgt spid="4"/>
                        </p:tgtEl>
                      </p:cBhvr>
                    </p:animEffect>
                  </p:childTnLst>
                </p:cTn>
              </p:par>
            </p:tnLst>
          </p:tmpl>
        </p:tmplLst>
      </p:bldP>
    </p:bldLst>
  </p:timing>
  <p:hf hdr="0" ftr="0" dt="0"/>
  <p:txStyles>
    <p:titleStyle>
      <a:lvl1pPr algn="l" defTabSz="914400" rtl="0" eaLnBrk="1" latinLnBrk="0" hangingPunct="1">
        <a:spcBef>
          <a:spcPct val="0"/>
        </a:spcBef>
        <a:buNone/>
        <a:defRPr sz="4000" b="1" i="0" kern="1200">
          <a:solidFill>
            <a:schemeClr val="bg2"/>
          </a:solidFill>
          <a:latin typeface="+mj-lt"/>
          <a:ea typeface="+mj-ea"/>
          <a:cs typeface="+mj-cs"/>
        </a:defRPr>
      </a:lvl1pPr>
    </p:titleStyle>
    <p:body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jdelijke aanduiding voor tekst 12"/>
          <p:cNvSpPr>
            <a:spLocks noGrp="1"/>
          </p:cNvSpPr>
          <p:nvPr>
            <p:ph type="body" sz="quarter" idx="13"/>
          </p:nvPr>
        </p:nvSpPr>
        <p:spPr/>
        <p:txBody>
          <a:bodyPr/>
          <a:lstStyle/>
          <a:p>
            <a:endParaRPr lang="en-US" dirty="0"/>
          </a:p>
        </p:txBody>
      </p:sp>
      <p:sp>
        <p:nvSpPr>
          <p:cNvPr id="12" name="Tijdelijke aanduiding voor tekst 11"/>
          <p:cNvSpPr>
            <a:spLocks noGrp="1"/>
          </p:cNvSpPr>
          <p:nvPr>
            <p:ph type="body" sz="quarter" idx="12"/>
          </p:nvPr>
        </p:nvSpPr>
        <p:spPr/>
        <p:txBody>
          <a:bodyPr/>
          <a:lstStyle/>
          <a:p>
            <a:endParaRPr lang="en-US" b="1" dirty="0"/>
          </a:p>
          <a:p>
            <a:endParaRPr lang="en-US" b="1" dirty="0"/>
          </a:p>
        </p:txBody>
      </p:sp>
      <p:sp>
        <p:nvSpPr>
          <p:cNvPr id="4" name="Titel 3"/>
          <p:cNvSpPr>
            <a:spLocks noGrp="1"/>
          </p:cNvSpPr>
          <p:nvPr>
            <p:ph type="title"/>
          </p:nvPr>
        </p:nvSpPr>
        <p:spPr>
          <a:xfrm>
            <a:off x="1490663" y="1484784"/>
            <a:ext cx="10225136" cy="1656184"/>
          </a:xfrm>
        </p:spPr>
        <p:txBody>
          <a:bodyPr/>
          <a:lstStyle/>
          <a:p>
            <a:r>
              <a:rPr lang="nl-NL" dirty="0" err="1"/>
              <a:t>Sociology</a:t>
            </a:r>
            <a:r>
              <a:rPr lang="nl-NL" dirty="0"/>
              <a:t> of </a:t>
            </a:r>
            <a:r>
              <a:rPr lang="nl-NL" dirty="0" err="1"/>
              <a:t>Tourism</a:t>
            </a:r>
            <a:r>
              <a:rPr lang="nl-NL" dirty="0"/>
              <a:t> </a:t>
            </a:r>
            <a:br>
              <a:rPr lang="nl-NL" dirty="0"/>
            </a:br>
            <a:r>
              <a:rPr lang="en-GB" sz="2000" dirty="0"/>
              <a:t>European Institute of Innovation, Entrepreneurship and Technology</a:t>
            </a:r>
            <a:br>
              <a:rPr lang="en-GB" sz="2000" dirty="0"/>
            </a:br>
            <a:r>
              <a:rPr lang="it-IT" sz="1600" dirty="0" err="1"/>
              <a:t>Lessingstraße</a:t>
            </a:r>
            <a:r>
              <a:rPr lang="it-IT" sz="1600" dirty="0"/>
              <a:t> 79, 13158 </a:t>
            </a:r>
            <a:r>
              <a:rPr lang="it-IT" sz="1600" dirty="0" err="1"/>
              <a:t>Berlin</a:t>
            </a:r>
            <a:r>
              <a:rPr lang="it-IT" sz="1600" dirty="0"/>
              <a:t>, Germany</a:t>
            </a:r>
            <a:br>
              <a:rPr lang="it-IT" sz="1600" dirty="0"/>
            </a:br>
            <a:endParaRPr lang="nl-NL" sz="1600" dirty="0"/>
          </a:p>
        </p:txBody>
      </p:sp>
      <p:sp>
        <p:nvSpPr>
          <p:cNvPr id="5" name="Tijdelijke aanduiding voor tekst 4"/>
          <p:cNvSpPr>
            <a:spLocks noGrp="1"/>
          </p:cNvSpPr>
          <p:nvPr>
            <p:ph type="body" sz="quarter" idx="14"/>
          </p:nvPr>
        </p:nvSpPr>
        <p:spPr/>
        <p:txBody>
          <a:bodyPr/>
          <a:lstStyle/>
          <a:p>
            <a:r>
              <a:rPr lang="nl-NL" dirty="0" err="1"/>
              <a:t>Mahmoud</a:t>
            </a:r>
            <a:r>
              <a:rPr lang="nl-NL" dirty="0"/>
              <a:t> </a:t>
            </a:r>
            <a:r>
              <a:rPr lang="nl-NL" dirty="0" err="1"/>
              <a:t>Abdou</a:t>
            </a:r>
            <a:r>
              <a:rPr lang="nl-NL" dirty="0"/>
              <a:t>| Berlin</a:t>
            </a:r>
          </a:p>
        </p:txBody>
      </p:sp>
      <p:sp>
        <p:nvSpPr>
          <p:cNvPr id="6" name="Tijdelijke aanduiding voor verticale tekst 6">
            <a:extLst>
              <a:ext uri="{FF2B5EF4-FFF2-40B4-BE49-F238E27FC236}">
                <a16:creationId xmlns:a16="http://schemas.microsoft.com/office/drawing/2014/main" id="{52305461-B21F-48B3-AB30-6DE069F98C3A}"/>
              </a:ext>
            </a:extLst>
          </p:cNvPr>
          <p:cNvSpPr txBox="1">
            <a:spLocks/>
          </p:cNvSpPr>
          <p:nvPr/>
        </p:nvSpPr>
        <p:spPr>
          <a:xfrm>
            <a:off x="8979495" y="4581128"/>
            <a:ext cx="316835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sz="1600" dirty="0" err="1"/>
              <a:t>Lessingstraße</a:t>
            </a:r>
            <a:r>
              <a:rPr lang="en-GB" sz="1600" dirty="0"/>
              <a:t> 79,</a:t>
            </a:r>
          </a:p>
          <a:p>
            <a:pPr lvl="3"/>
            <a:r>
              <a:rPr lang="en-GB" sz="1600" dirty="0"/>
              <a:t>13158 Berlin, Germany</a:t>
            </a:r>
          </a:p>
          <a:p>
            <a:pPr lvl="3"/>
            <a:r>
              <a:rPr lang="en-GB" sz="1600" dirty="0"/>
              <a:t>Phone: +49 30 233618555</a:t>
            </a:r>
          </a:p>
          <a:p>
            <a:pPr lvl="3"/>
            <a:r>
              <a:rPr lang="en-GB" sz="1600" dirty="0"/>
              <a:t>Fax: +49 30 233618556</a:t>
            </a:r>
          </a:p>
          <a:p>
            <a:pPr lvl="3"/>
            <a:r>
              <a:rPr lang="en-GB" sz="1600" dirty="0"/>
              <a:t>Email: info@eiiet.com</a:t>
            </a:r>
            <a:endParaRPr lang="nl-NL" sz="1600" b="0" dirty="0"/>
          </a:p>
        </p:txBody>
      </p:sp>
    </p:spTree>
    <p:extLst>
      <p:ext uri="{BB962C8B-B14F-4D97-AF65-F5344CB8AC3E}">
        <p14:creationId xmlns:p14="http://schemas.microsoft.com/office/powerpoint/2010/main" val="2977814846"/>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Index</a:t>
            </a:r>
            <a:endParaRPr lang="nl-NL" dirty="0"/>
          </a:p>
        </p:txBody>
      </p:sp>
      <p:sp>
        <p:nvSpPr>
          <p:cNvPr id="3" name="Tijdelijke aanduiding voor verticale tekst 2"/>
          <p:cNvSpPr>
            <a:spLocks noGrp="1"/>
          </p:cNvSpPr>
          <p:nvPr>
            <p:ph type="body" orient="vert" idx="1"/>
          </p:nvPr>
        </p:nvSpPr>
        <p:spPr/>
        <p:txBody>
          <a:bodyPr>
            <a:normAutofit/>
          </a:bodyPr>
          <a:lstStyle/>
          <a:p>
            <a:r>
              <a:rPr lang="nl-NL" dirty="0"/>
              <a:t>- </a:t>
            </a:r>
            <a:r>
              <a:rPr lang="nl-NL" dirty="0" err="1"/>
              <a:t>Authenticity</a:t>
            </a:r>
            <a:r>
              <a:rPr lang="nl-NL" dirty="0"/>
              <a:t> </a:t>
            </a:r>
            <a:r>
              <a:rPr lang="nl-NL" dirty="0" err="1"/>
              <a:t>and</a:t>
            </a:r>
            <a:r>
              <a:rPr lang="nl-NL" dirty="0"/>
              <a:t> </a:t>
            </a:r>
            <a:r>
              <a:rPr lang="nl-NL" dirty="0" err="1"/>
              <a:t>Tourism</a:t>
            </a:r>
            <a:endParaRPr lang="nl-NL" dirty="0"/>
          </a:p>
          <a:p>
            <a:r>
              <a:rPr lang="nl-NL" dirty="0"/>
              <a:t>- </a:t>
            </a:r>
            <a:r>
              <a:rPr lang="nl-NL" dirty="0" err="1"/>
              <a:t>Tourism</a:t>
            </a:r>
            <a:r>
              <a:rPr lang="nl-NL" dirty="0"/>
              <a:t> </a:t>
            </a:r>
            <a:r>
              <a:rPr lang="nl-NL" dirty="0" err="1"/>
              <a:t>Typologies</a:t>
            </a:r>
            <a:endParaRPr lang="nl-NL" dirty="0"/>
          </a:p>
          <a:p>
            <a:r>
              <a:rPr lang="nl-NL" dirty="0"/>
              <a:t>- The </a:t>
            </a:r>
            <a:r>
              <a:rPr lang="nl-NL" dirty="0" err="1"/>
              <a:t>Advantages</a:t>
            </a:r>
            <a:r>
              <a:rPr lang="nl-NL" dirty="0"/>
              <a:t> </a:t>
            </a:r>
            <a:r>
              <a:rPr lang="nl-NL" dirty="0" err="1"/>
              <a:t>and</a:t>
            </a:r>
            <a:r>
              <a:rPr lang="nl-NL" dirty="0"/>
              <a:t> </a:t>
            </a:r>
            <a:r>
              <a:rPr lang="nl-NL" dirty="0" err="1"/>
              <a:t>Disadvantages</a:t>
            </a:r>
            <a:r>
              <a:rPr lang="nl-NL" dirty="0"/>
              <a:t> of </a:t>
            </a:r>
            <a:r>
              <a:rPr lang="nl-NL" dirty="0" err="1"/>
              <a:t>the</a:t>
            </a:r>
            <a:r>
              <a:rPr lang="nl-NL" dirty="0"/>
              <a:t> </a:t>
            </a:r>
            <a:r>
              <a:rPr lang="nl-NL" dirty="0" err="1"/>
              <a:t>Tourism</a:t>
            </a:r>
            <a:r>
              <a:rPr lang="nl-NL" dirty="0"/>
              <a:t> </a:t>
            </a:r>
            <a:r>
              <a:rPr lang="nl-NL" dirty="0" err="1"/>
              <a:t>Movement</a:t>
            </a:r>
            <a:endParaRPr lang="nl-NL" dirty="0"/>
          </a:p>
          <a:p>
            <a:pPr marL="0" indent="0">
              <a:buNone/>
            </a:pPr>
            <a:endParaRPr lang="nl-NL" dirty="0"/>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1</a:t>
            </a:fld>
            <a:endParaRPr lang="nl-NL"/>
          </a:p>
        </p:txBody>
      </p:sp>
      <p:sp>
        <p:nvSpPr>
          <p:cNvPr id="5" name="TextBox 4">
            <a:extLst>
              <a:ext uri="{FF2B5EF4-FFF2-40B4-BE49-F238E27FC236}">
                <a16:creationId xmlns:a16="http://schemas.microsoft.com/office/drawing/2014/main" id="{D93CA520-AADA-2C1D-33E9-CC155B44D2E0}"/>
              </a:ext>
            </a:extLst>
          </p:cNvPr>
          <p:cNvSpPr txBox="1"/>
          <p:nvPr/>
        </p:nvSpPr>
        <p:spPr>
          <a:xfrm>
            <a:off x="1469571" y="1404257"/>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662105023"/>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5131B79-F852-98BD-C7A2-C318324A89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43191" y="2430270"/>
            <a:ext cx="5364088" cy="4023066"/>
          </a:xfrm>
          <a:prstGeom prst="rect">
            <a:avLst/>
          </a:prstGeom>
        </p:spPr>
      </p:pic>
      <p:sp>
        <p:nvSpPr>
          <p:cNvPr id="7" name="Titel 6"/>
          <p:cNvSpPr>
            <a:spLocks noGrp="1"/>
          </p:cNvSpPr>
          <p:nvPr>
            <p:ph type="title"/>
          </p:nvPr>
        </p:nvSpPr>
        <p:spPr/>
        <p:txBody>
          <a:bodyPr/>
          <a:lstStyle/>
          <a:p>
            <a:r>
              <a:rPr lang="nl-NL" dirty="0"/>
              <a:t>1- </a:t>
            </a:r>
            <a:r>
              <a:rPr lang="nl-NL" dirty="0" err="1"/>
              <a:t>Authenticity</a:t>
            </a:r>
            <a:r>
              <a:rPr lang="nl-NL" dirty="0"/>
              <a:t> </a:t>
            </a:r>
            <a:r>
              <a:rPr lang="nl-NL" dirty="0" err="1"/>
              <a:t>and</a:t>
            </a:r>
            <a:r>
              <a:rPr lang="nl-NL" dirty="0"/>
              <a:t> </a:t>
            </a:r>
            <a:r>
              <a:rPr lang="nl-NL" dirty="0" err="1"/>
              <a:t>Tourism</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lgn="just"/>
            <a:endParaRPr lang="nl-NL" dirty="0"/>
          </a:p>
          <a:p>
            <a:pPr lvl="2" algn="just"/>
            <a:r>
              <a:rPr lang="en-GB" dirty="0"/>
              <a:t>- Authenticity is recognized as a fundamental and universal value, serving as a key motivator for tourists to explore distant destinations and immerse themselves in experiences from different time-periods. </a:t>
            </a:r>
          </a:p>
          <a:p>
            <a:pPr lvl="2" algn="just"/>
            <a:r>
              <a:rPr lang="en-GB" dirty="0"/>
              <a:t>- Authenticity can be defined as the quality of being </a:t>
            </a:r>
          </a:p>
          <a:p>
            <a:pPr lvl="2" algn="just"/>
            <a:r>
              <a:rPr lang="en-GB" dirty="0"/>
              <a:t>"authentic," embodying what is "real" and "genuine”.</a:t>
            </a:r>
          </a:p>
          <a:p>
            <a:pPr lvl="2" algn="just"/>
            <a:r>
              <a:rPr lang="en-GB" dirty="0"/>
              <a:t>- The concept of "genuineness" encompasses qualities </a:t>
            </a:r>
          </a:p>
          <a:p>
            <a:pPr lvl="2" algn="just"/>
            <a:r>
              <a:rPr lang="en-GB" dirty="0"/>
              <a:t>such as the "real thing," "legitimacy," and "believability."</a:t>
            </a:r>
          </a:p>
          <a:p>
            <a:pPr lvl="2" algn="just"/>
            <a:r>
              <a:rPr lang="en-GB" dirty="0"/>
              <a:t>- The meaning of "authentic" also extends to terms such </a:t>
            </a:r>
          </a:p>
          <a:p>
            <a:pPr lvl="2" algn="just"/>
            <a:r>
              <a:rPr lang="en-GB" dirty="0"/>
              <a:t>as "veritable," "reliable," "original," and "unquestionable.</a:t>
            </a:r>
          </a:p>
          <a:p>
            <a:pPr lvl="2" algn="just"/>
            <a:endParaRPr lang="en-GB" dirty="0"/>
          </a:p>
          <a:p>
            <a:pPr lvl="2" algn="just"/>
            <a:endParaRPr lang="en-GB" dirty="0"/>
          </a:p>
          <a:p>
            <a:pPr lvl="2" algn="just"/>
            <a:endParaRPr lang="en-GB" dirty="0"/>
          </a:p>
          <a:p>
            <a:pPr lvl="2" algn="just"/>
            <a:endParaRPr lang="en-GB" dirty="0"/>
          </a:p>
          <a:p>
            <a:pPr lvl="2" algn="just"/>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a:t>
            </a:fld>
            <a:endParaRPr lang="nl-NL"/>
          </a:p>
        </p:txBody>
      </p:sp>
    </p:spTree>
    <p:extLst>
      <p:ext uri="{BB962C8B-B14F-4D97-AF65-F5344CB8AC3E}">
        <p14:creationId xmlns:p14="http://schemas.microsoft.com/office/powerpoint/2010/main" val="2284280595"/>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Authenticity</a:t>
            </a:r>
            <a:r>
              <a:rPr lang="nl-NL" dirty="0"/>
              <a:t> </a:t>
            </a:r>
            <a:r>
              <a:rPr lang="nl-NL" dirty="0" err="1"/>
              <a:t>and</a:t>
            </a:r>
            <a:r>
              <a:rPr lang="nl-NL" dirty="0"/>
              <a:t> </a:t>
            </a:r>
            <a:r>
              <a:rPr lang="nl-NL" dirty="0" err="1"/>
              <a:t>Tourism</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lnSpcReduction="10000"/>
          </a:bodyPr>
          <a:lstStyle/>
          <a:p>
            <a:pPr lvl="2" algn="just"/>
            <a:r>
              <a:rPr lang="en-GB" b="1" dirty="0"/>
              <a:t>-Authenticity can be understood through different dimensions: </a:t>
            </a:r>
          </a:p>
          <a:p>
            <a:pPr lvl="2" algn="just"/>
            <a:r>
              <a:rPr lang="en-GB" dirty="0"/>
              <a:t>- The objective (real).</a:t>
            </a:r>
          </a:p>
          <a:p>
            <a:pPr lvl="2" algn="just"/>
            <a:r>
              <a:rPr lang="en-GB" dirty="0"/>
              <a:t>- The constructive (socio-political).</a:t>
            </a:r>
          </a:p>
          <a:p>
            <a:pPr lvl="2" algn="just"/>
            <a:r>
              <a:rPr lang="en-GB" dirty="0"/>
              <a:t> - The existential (phenomenological).</a:t>
            </a:r>
          </a:p>
          <a:p>
            <a:pPr lvl="3"/>
            <a:r>
              <a:rPr lang="en-GB" dirty="0"/>
              <a:t>- </a:t>
            </a:r>
            <a:r>
              <a:rPr lang="en-GB" b="1" dirty="0"/>
              <a:t>The objective (real)</a:t>
            </a:r>
            <a:r>
              <a:rPr lang="nl-NL" dirty="0"/>
              <a:t>: </a:t>
            </a:r>
          </a:p>
          <a:p>
            <a:pPr lvl="2"/>
            <a:r>
              <a:rPr lang="en-GB" dirty="0"/>
              <a:t>- From the objective perspective, authenticity</a:t>
            </a:r>
          </a:p>
          <a:p>
            <a:pPr lvl="2"/>
            <a:r>
              <a:rPr lang="en-GB" dirty="0"/>
              <a:t> is seen as a scientific or historical "artifact,”</a:t>
            </a:r>
          </a:p>
          <a:p>
            <a:pPr lvl="2"/>
            <a:r>
              <a:rPr lang="en-GB" dirty="0"/>
              <a:t> meaning the original or, at the very least, a </a:t>
            </a:r>
          </a:p>
          <a:p>
            <a:pPr lvl="2"/>
            <a:r>
              <a:rPr lang="en-GB" dirty="0"/>
              <a:t>flawless imitation of it.</a:t>
            </a:r>
          </a:p>
          <a:p>
            <a:pPr lvl="2"/>
            <a:r>
              <a:rPr lang="en-GB" dirty="0"/>
              <a:t>-  Authenticity exists independently of the tourist, </a:t>
            </a:r>
          </a:p>
          <a:p>
            <a:pPr lvl="2"/>
            <a:r>
              <a:rPr lang="en-GB" dirty="0"/>
              <a:t>being an inherent characteristic found within an</a:t>
            </a:r>
          </a:p>
          <a:p>
            <a:pPr lvl="2"/>
            <a:r>
              <a:rPr lang="en-GB" dirty="0"/>
              <a:t> object, such as a product, event, culture, relic, </a:t>
            </a:r>
          </a:p>
          <a:p>
            <a:pPr lvl="2"/>
            <a:r>
              <a:rPr lang="en-GB" dirty="0"/>
              <a:t>or place.</a:t>
            </a:r>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a:t>
            </a:fld>
            <a:endParaRPr lang="nl-NL"/>
          </a:p>
        </p:txBody>
      </p:sp>
      <p:pic>
        <p:nvPicPr>
          <p:cNvPr id="4" name="Picture 3">
            <a:extLst>
              <a:ext uri="{FF2B5EF4-FFF2-40B4-BE49-F238E27FC236}">
                <a16:creationId xmlns:a16="http://schemas.microsoft.com/office/drawing/2014/main" id="{344385C4-8A94-B977-C0AE-6FB5EC3DAC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127" y="2636911"/>
            <a:ext cx="6331301" cy="3623977"/>
          </a:xfrm>
          <a:prstGeom prst="rect">
            <a:avLst/>
          </a:prstGeom>
        </p:spPr>
      </p:pic>
    </p:spTree>
    <p:extLst>
      <p:ext uri="{BB962C8B-B14F-4D97-AF65-F5344CB8AC3E}">
        <p14:creationId xmlns:p14="http://schemas.microsoft.com/office/powerpoint/2010/main" val="801680100"/>
      </p:ext>
    </p:extLst>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Authenticity</a:t>
            </a:r>
            <a:r>
              <a:rPr lang="nl-NL" dirty="0"/>
              <a:t> </a:t>
            </a:r>
            <a:r>
              <a:rPr lang="nl-NL" dirty="0" err="1"/>
              <a:t>and</a:t>
            </a:r>
            <a:r>
              <a:rPr lang="nl-NL" dirty="0"/>
              <a:t> </a:t>
            </a:r>
            <a:r>
              <a:rPr lang="nl-NL" dirty="0" err="1"/>
              <a:t>Tourism</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The constructive (socio-political):</a:t>
            </a:r>
          </a:p>
          <a:p>
            <a:pPr lvl="2"/>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Subjective constructivism using authenticity, emphasizes a mutual meaning-making process, where tourists actively construct their own interpretations in interaction with various environmental factors.</a:t>
            </a:r>
            <a:endParaRPr lang="en-GB" dirty="0"/>
          </a:p>
          <a:p>
            <a:pPr lvl="2"/>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In such context, authenticity is experienced as something beyond an object. </a:t>
            </a:r>
            <a:r>
              <a:rPr lang="en-GB" dirty="0"/>
              <a:t> </a:t>
            </a:r>
          </a:p>
          <a:p>
            <a:pPr lvl="2"/>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Constructive authenticity, therefore, becomes a negotiable, contextual, and flexible judgment or evaluation, leading to diverse and multidimensional interpretations.</a:t>
            </a:r>
          </a:p>
          <a:p>
            <a:pPr lvl="2"/>
            <a:r>
              <a:rPr lang="en-GB" b="1" dirty="0"/>
              <a:t>The existential (phenomenological): </a:t>
            </a:r>
          </a:p>
          <a:p>
            <a:pPr lvl="2"/>
            <a:r>
              <a:rPr lang="en-GB" dirty="0"/>
              <a:t>- Authenticity is often associated with the local area (place of origin) as tourists are driven by the desire to experience a culture different from their own. </a:t>
            </a:r>
          </a:p>
          <a:p>
            <a:pPr lvl="2"/>
            <a:r>
              <a:rPr lang="en-GB" dirty="0"/>
              <a:t>- They seek "the real" or "the authentic" as a contrast to the artificial and unnatural aspects of everyday life.</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a:t>
            </a:fld>
            <a:endParaRPr lang="nl-NL"/>
          </a:p>
        </p:txBody>
      </p:sp>
      <p:sp>
        <p:nvSpPr>
          <p:cNvPr id="3" name="TextBox 2">
            <a:extLst>
              <a:ext uri="{FF2B5EF4-FFF2-40B4-BE49-F238E27FC236}">
                <a16:creationId xmlns:a16="http://schemas.microsoft.com/office/drawing/2014/main" id="{B2127D0F-E573-0350-5B55-47D40A25073C}"/>
              </a:ext>
            </a:extLst>
          </p:cNvPr>
          <p:cNvSpPr txBox="1"/>
          <p:nvPr/>
        </p:nvSpPr>
        <p:spPr>
          <a:xfrm>
            <a:off x="1982804" y="1386038"/>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464479002"/>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Authenticity</a:t>
            </a:r>
            <a:r>
              <a:rPr lang="nl-NL" dirty="0"/>
              <a:t> </a:t>
            </a:r>
            <a:r>
              <a:rPr lang="nl-NL" dirty="0" err="1"/>
              <a:t>and</a:t>
            </a:r>
            <a:r>
              <a:rPr lang="nl-NL" dirty="0"/>
              <a:t> </a:t>
            </a:r>
            <a:r>
              <a:rPr lang="nl-NL" dirty="0" err="1"/>
              <a:t>Tourism</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Staged Authenticity</a:t>
            </a:r>
            <a:r>
              <a:rPr lang="nl-NL" dirty="0"/>
              <a:t>: </a:t>
            </a:r>
          </a:p>
          <a:p>
            <a:pPr lvl="2" algn="just"/>
            <a:r>
              <a:rPr lang="en-GB" dirty="0"/>
              <a:t>- Staged authenticity refers to carefully curated displays that are designed to appear as an entry into a genuine, behind-the-scenes world, when in reality, they are contrived front-stage performances.</a:t>
            </a:r>
          </a:p>
          <a:p>
            <a:pPr lvl="2" algn="just"/>
            <a:r>
              <a:rPr lang="en-GB" dirty="0"/>
              <a:t>- This staging is often carried out for purposes such as generating revenue, sometimes referred to as "mining the tourists," and enhancing the "morbid appeal" of such sites.</a:t>
            </a:r>
          </a:p>
          <a:p>
            <a:pPr lvl="2" algn="just"/>
            <a:r>
              <a:rPr lang="en-GB" dirty="0"/>
              <a:t>- So, it can be argued that staged authenticity refers to the idea that certain tourism experiences or cultural representations are deliberately crafted or "staged" for tourists, often to meet their expectations of what is authentic</a:t>
            </a:r>
          </a:p>
          <a:p>
            <a:pPr lvl="2"/>
            <a:r>
              <a:rPr lang="en-GB" dirty="0"/>
              <a:t> </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a:t>
            </a:fld>
            <a:endParaRPr lang="nl-NL"/>
          </a:p>
        </p:txBody>
      </p:sp>
    </p:spTree>
    <p:extLst>
      <p:ext uri="{BB962C8B-B14F-4D97-AF65-F5344CB8AC3E}">
        <p14:creationId xmlns:p14="http://schemas.microsoft.com/office/powerpoint/2010/main" val="1012312652"/>
      </p:ext>
    </p:extLst>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2.1- Cultural Tourism</a:t>
            </a:r>
            <a:r>
              <a:rPr lang="nl-NL" dirty="0"/>
              <a:t>: </a:t>
            </a:r>
          </a:p>
          <a:p>
            <a:pPr lvl="2"/>
            <a:r>
              <a:rPr lang="en-GB" dirty="0"/>
              <a:t>- The concept of past and present suggests that cultural tourism encompasses both the history and heritage of a place and its people, as well as their contemporary way of life.</a:t>
            </a:r>
          </a:p>
          <a:p>
            <a:pPr lvl="2"/>
            <a:r>
              <a:rPr lang="en-GB" dirty="0"/>
              <a:t>- It can be defined as “The movement of persons to cultural manifestations away from their normal place of residence, with the intention to gather new information and experiences to satisfy their cultural needs”. </a:t>
            </a:r>
          </a:p>
          <a:p>
            <a:pPr lvl="2"/>
            <a:r>
              <a:rPr lang="en-GB" dirty="0"/>
              <a:t>- Also, the World Tourism Organization (UNTWO) has defined cultural tourism as:</a:t>
            </a:r>
          </a:p>
          <a:p>
            <a:pPr lvl="2" algn="just"/>
            <a:r>
              <a:rPr lang="en-GB" dirty="0"/>
              <a:t>“A type of tourism activity in which the visitor’s essential motivation is to learn, discover, experience and consume the tangible and intangible cultural attractions/products in a tourism destination. These attractions/products relate to a set of distinctive material, intellectual, spiritual and emotional features of a society that encompasses arts and architecture, historical and cultural heritage, culinary heritage, literature, music, creative industries and the living cultures with their lifestyles, value systems, beliefs and traditions</a:t>
            </a:r>
            <a:endParaRPr lang="en-GB" b="1" dirty="0"/>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a:t>
            </a:fld>
            <a:endParaRPr lang="nl-NL"/>
          </a:p>
        </p:txBody>
      </p:sp>
    </p:spTree>
    <p:extLst>
      <p:ext uri="{BB962C8B-B14F-4D97-AF65-F5344CB8AC3E}">
        <p14:creationId xmlns:p14="http://schemas.microsoft.com/office/powerpoint/2010/main" val="3612273895"/>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lnSpcReduction="10000"/>
          </a:bodyPr>
          <a:lstStyle/>
          <a:p>
            <a:pPr lvl="3"/>
            <a:r>
              <a:rPr lang="en-GB" dirty="0"/>
              <a:t>2.1- Cultural Tourism</a:t>
            </a:r>
            <a:r>
              <a:rPr lang="nl-NL" dirty="0"/>
              <a:t>: </a:t>
            </a:r>
          </a:p>
          <a:p>
            <a:pPr lvl="3"/>
            <a:r>
              <a:rPr lang="nl-NL" dirty="0" err="1"/>
              <a:t>Tourists</a:t>
            </a:r>
            <a:r>
              <a:rPr lang="nl-NL" dirty="0"/>
              <a:t> </a:t>
            </a:r>
            <a:r>
              <a:rPr lang="nl-NL" dirty="0" err="1"/>
              <a:t>can</a:t>
            </a:r>
            <a:r>
              <a:rPr lang="nl-NL" dirty="0"/>
              <a:t> </a:t>
            </a:r>
            <a:r>
              <a:rPr lang="nl-NL" dirty="0" err="1"/>
              <a:t>be</a:t>
            </a:r>
            <a:r>
              <a:rPr lang="nl-NL" dirty="0"/>
              <a:t> </a:t>
            </a:r>
            <a:r>
              <a:rPr lang="nl-NL" dirty="0" err="1"/>
              <a:t>categorized</a:t>
            </a:r>
            <a:r>
              <a:rPr lang="nl-NL" dirty="0"/>
              <a:t> </a:t>
            </a:r>
            <a:r>
              <a:rPr lang="nl-NL" dirty="0" err="1"/>
              <a:t>into</a:t>
            </a:r>
            <a:r>
              <a:rPr lang="nl-NL" dirty="0"/>
              <a:t> </a:t>
            </a:r>
            <a:r>
              <a:rPr lang="nl-NL" dirty="0" err="1"/>
              <a:t>three</a:t>
            </a:r>
            <a:r>
              <a:rPr lang="nl-NL" dirty="0"/>
              <a:t> </a:t>
            </a:r>
            <a:r>
              <a:rPr lang="nl-NL" dirty="0" err="1"/>
              <a:t>groups</a:t>
            </a:r>
            <a:r>
              <a:rPr lang="nl-NL" dirty="0"/>
              <a:t> </a:t>
            </a:r>
            <a:r>
              <a:rPr lang="nl-NL" dirty="0" err="1"/>
              <a:t>based</a:t>
            </a:r>
            <a:r>
              <a:rPr lang="nl-NL" dirty="0"/>
              <a:t> on </a:t>
            </a:r>
            <a:r>
              <a:rPr lang="nl-NL" dirty="0" err="1"/>
              <a:t>their</a:t>
            </a:r>
            <a:r>
              <a:rPr lang="nl-NL" dirty="0"/>
              <a:t> engagement </a:t>
            </a:r>
            <a:r>
              <a:rPr lang="nl-NL" dirty="0" err="1"/>
              <a:t>with</a:t>
            </a:r>
            <a:r>
              <a:rPr lang="nl-NL" dirty="0"/>
              <a:t> </a:t>
            </a:r>
            <a:r>
              <a:rPr lang="nl-NL" dirty="0" err="1"/>
              <a:t>cultural</a:t>
            </a:r>
            <a:r>
              <a:rPr lang="nl-NL" dirty="0"/>
              <a:t> </a:t>
            </a:r>
            <a:r>
              <a:rPr lang="nl-NL" dirty="0" err="1"/>
              <a:t>experiences</a:t>
            </a:r>
            <a:r>
              <a:rPr lang="nl-NL" dirty="0"/>
              <a:t>: </a:t>
            </a:r>
          </a:p>
          <a:p>
            <a:pPr lvl="3"/>
            <a:r>
              <a:rPr lang="en-GB" dirty="0"/>
              <a:t>- </a:t>
            </a:r>
            <a:r>
              <a:rPr lang="nl-NL" b="0" dirty="0" err="1"/>
              <a:t>culturally</a:t>
            </a:r>
            <a:r>
              <a:rPr lang="nl-NL" b="0" dirty="0"/>
              <a:t> </a:t>
            </a:r>
            <a:r>
              <a:rPr lang="nl-NL" b="0" dirty="0" err="1"/>
              <a:t>motivated</a:t>
            </a:r>
            <a:r>
              <a:rPr lang="nl-NL" b="0" dirty="0"/>
              <a:t>, </a:t>
            </a:r>
          </a:p>
          <a:p>
            <a:pPr lvl="3"/>
            <a:r>
              <a:rPr lang="en-GB" b="0" dirty="0"/>
              <a:t>- </a:t>
            </a:r>
            <a:r>
              <a:rPr lang="nl-NL" b="0" dirty="0" err="1"/>
              <a:t>culturally</a:t>
            </a:r>
            <a:r>
              <a:rPr lang="nl-NL" b="0" dirty="0"/>
              <a:t> </a:t>
            </a:r>
            <a:r>
              <a:rPr lang="nl-NL" b="0" dirty="0" err="1"/>
              <a:t>inspired</a:t>
            </a:r>
            <a:r>
              <a:rPr lang="nl-NL" b="0" dirty="0"/>
              <a:t>, </a:t>
            </a:r>
          </a:p>
          <a:p>
            <a:pPr lvl="3"/>
            <a:r>
              <a:rPr lang="nl-NL" b="0" dirty="0"/>
              <a:t> </a:t>
            </a:r>
            <a:r>
              <a:rPr lang="en-GB" b="0" dirty="0"/>
              <a:t>- </a:t>
            </a:r>
            <a:r>
              <a:rPr lang="nl-NL" b="0" dirty="0" err="1"/>
              <a:t>culturally</a:t>
            </a:r>
            <a:r>
              <a:rPr lang="nl-NL" b="0" dirty="0"/>
              <a:t> </a:t>
            </a:r>
            <a:r>
              <a:rPr lang="nl-NL" b="0" dirty="0" err="1"/>
              <a:t>attracted</a:t>
            </a:r>
            <a:r>
              <a:rPr lang="nl-NL" b="0" dirty="0"/>
              <a:t>’ </a:t>
            </a:r>
            <a:r>
              <a:rPr lang="nl-NL" b="0" dirty="0" err="1"/>
              <a:t>tourists</a:t>
            </a:r>
            <a:r>
              <a:rPr lang="nl-NL" b="0" dirty="0"/>
              <a:t>. </a:t>
            </a:r>
          </a:p>
          <a:p>
            <a:pPr lvl="3"/>
            <a:r>
              <a:rPr lang="nl-NL" dirty="0" err="1"/>
              <a:t>Culturally</a:t>
            </a:r>
            <a:r>
              <a:rPr lang="nl-NL" dirty="0"/>
              <a:t> </a:t>
            </a:r>
            <a:r>
              <a:rPr lang="nl-NL" dirty="0" err="1"/>
              <a:t>motivated</a:t>
            </a:r>
            <a:r>
              <a:rPr lang="nl-NL" dirty="0"/>
              <a:t>: </a:t>
            </a:r>
          </a:p>
          <a:p>
            <a:pPr lvl="3"/>
            <a:r>
              <a:rPr lang="en-GB" dirty="0"/>
              <a:t>- </a:t>
            </a:r>
            <a:r>
              <a:rPr lang="nl-NL" b="0" dirty="0" err="1"/>
              <a:t>Tourists</a:t>
            </a:r>
            <a:r>
              <a:rPr lang="nl-NL" b="0" dirty="0"/>
              <a:t> </a:t>
            </a:r>
            <a:r>
              <a:rPr lang="nl-NL" b="0" dirty="0" err="1"/>
              <a:t>constitute</a:t>
            </a:r>
            <a:r>
              <a:rPr lang="nl-NL" b="0" dirty="0"/>
              <a:t> a small </a:t>
            </a:r>
            <a:r>
              <a:rPr lang="nl-NL" b="0" dirty="0" err="1"/>
              <a:t>yet</a:t>
            </a:r>
            <a:r>
              <a:rPr lang="nl-NL" b="0" dirty="0"/>
              <a:t> </a:t>
            </a:r>
            <a:r>
              <a:rPr lang="nl-NL" b="0" dirty="0" err="1"/>
              <a:t>highly</a:t>
            </a:r>
            <a:r>
              <a:rPr lang="nl-NL" b="0" dirty="0"/>
              <a:t> </a:t>
            </a:r>
            <a:r>
              <a:rPr lang="nl-NL" b="0" dirty="0" err="1"/>
              <a:t>desirable</a:t>
            </a:r>
            <a:r>
              <a:rPr lang="nl-NL" b="0" dirty="0"/>
              <a:t> market </a:t>
            </a:r>
          </a:p>
          <a:p>
            <a:pPr lvl="3"/>
            <a:r>
              <a:rPr lang="nl-NL" b="0" dirty="0"/>
              <a:t>segment. </a:t>
            </a:r>
            <a:endParaRPr lang="en-GB" dirty="0"/>
          </a:p>
          <a:p>
            <a:pPr lvl="2"/>
            <a:r>
              <a:rPr lang="en-GB" dirty="0"/>
              <a:t>- </a:t>
            </a:r>
            <a:r>
              <a:rPr lang="nl-NL" b="0" dirty="0"/>
              <a:t>These </a:t>
            </a:r>
            <a:r>
              <a:rPr lang="nl-NL" b="0" dirty="0" err="1"/>
              <a:t>travelers</a:t>
            </a:r>
            <a:r>
              <a:rPr lang="nl-NL" b="0" dirty="0"/>
              <a:t> are </a:t>
            </a:r>
            <a:r>
              <a:rPr lang="nl-NL" b="0" dirty="0" err="1"/>
              <a:t>primarily</a:t>
            </a:r>
            <a:r>
              <a:rPr lang="nl-NL" b="0" dirty="0"/>
              <a:t> </a:t>
            </a:r>
            <a:r>
              <a:rPr lang="nl-NL" b="0" dirty="0" err="1"/>
              <a:t>drawn</a:t>
            </a:r>
            <a:r>
              <a:rPr lang="nl-NL" b="0" dirty="0"/>
              <a:t> </a:t>
            </a:r>
            <a:r>
              <a:rPr lang="nl-NL" b="0" dirty="0" err="1"/>
              <a:t>to</a:t>
            </a:r>
            <a:r>
              <a:rPr lang="nl-NL" b="0" dirty="0"/>
              <a:t> a </a:t>
            </a:r>
            <a:r>
              <a:rPr lang="nl-NL" b="0" dirty="0" err="1"/>
              <a:t>destination</a:t>
            </a:r>
            <a:r>
              <a:rPr lang="nl-NL" b="0" dirty="0"/>
              <a:t> </a:t>
            </a:r>
            <a:r>
              <a:rPr lang="nl-NL" b="0" dirty="0" err="1"/>
              <a:t>for</a:t>
            </a:r>
            <a:endParaRPr lang="nl-NL" b="0" dirty="0"/>
          </a:p>
          <a:p>
            <a:pPr lvl="2"/>
            <a:r>
              <a:rPr lang="nl-NL" b="0" dirty="0"/>
              <a:t> </a:t>
            </a:r>
            <a:r>
              <a:rPr lang="nl-NL" b="0" dirty="0" err="1"/>
              <a:t>its</a:t>
            </a:r>
            <a:r>
              <a:rPr lang="nl-NL" b="0" dirty="0"/>
              <a:t> </a:t>
            </a:r>
            <a:r>
              <a:rPr lang="nl-NL" b="0" dirty="0" err="1"/>
              <a:t>cultural</a:t>
            </a:r>
            <a:r>
              <a:rPr lang="nl-NL" b="0" dirty="0"/>
              <a:t> </a:t>
            </a:r>
            <a:r>
              <a:rPr lang="nl-NL" b="0" dirty="0" err="1"/>
              <a:t>offerings</a:t>
            </a:r>
            <a:r>
              <a:rPr lang="nl-NL" b="0" dirty="0"/>
              <a:t> </a:t>
            </a:r>
            <a:r>
              <a:rPr lang="nl-NL" b="0" dirty="0" err="1"/>
              <a:t>and</a:t>
            </a:r>
            <a:r>
              <a:rPr lang="nl-NL" b="0" dirty="0"/>
              <a:t> are </a:t>
            </a:r>
            <a:r>
              <a:rPr lang="nl-NL" b="0" dirty="0" err="1"/>
              <a:t>typically</a:t>
            </a:r>
            <a:r>
              <a:rPr lang="nl-NL" b="0" dirty="0"/>
              <a:t> high-</a:t>
            </a:r>
            <a:r>
              <a:rPr lang="nl-NL" b="0" dirty="0" err="1"/>
              <a:t>income</a:t>
            </a:r>
            <a:r>
              <a:rPr lang="nl-NL" b="0" dirty="0"/>
              <a:t> </a:t>
            </a:r>
          </a:p>
          <a:p>
            <a:pPr lvl="2"/>
            <a:r>
              <a:rPr lang="nl-NL" b="0" dirty="0" err="1"/>
              <a:t>visitors</a:t>
            </a:r>
            <a:r>
              <a:rPr lang="nl-NL" b="0" dirty="0"/>
              <a:t> </a:t>
            </a:r>
            <a:r>
              <a:rPr lang="nl-NL" b="0" dirty="0" err="1"/>
              <a:t>who</a:t>
            </a:r>
            <a:r>
              <a:rPr lang="nl-NL" b="0" dirty="0"/>
              <a:t> </a:t>
            </a:r>
            <a:r>
              <a:rPr lang="nl-NL" b="0" dirty="0" err="1"/>
              <a:t>spend</a:t>
            </a:r>
            <a:r>
              <a:rPr lang="nl-NL" b="0" dirty="0"/>
              <a:t> multiple </a:t>
            </a:r>
            <a:r>
              <a:rPr lang="nl-NL" b="0" dirty="0" err="1"/>
              <a:t>nights</a:t>
            </a:r>
            <a:r>
              <a:rPr lang="nl-NL" b="0" dirty="0"/>
              <a:t> at </a:t>
            </a:r>
            <a:r>
              <a:rPr lang="nl-NL" b="0" dirty="0" err="1"/>
              <a:t>their</a:t>
            </a:r>
            <a:r>
              <a:rPr lang="nl-NL" b="0" dirty="0"/>
              <a:t> </a:t>
            </a:r>
            <a:r>
              <a:rPr lang="nl-NL" b="0" dirty="0" err="1"/>
              <a:t>chosen</a:t>
            </a:r>
            <a:endParaRPr lang="nl-NL" b="0" dirty="0"/>
          </a:p>
          <a:p>
            <a:pPr lvl="2"/>
            <a:r>
              <a:rPr lang="nl-NL" b="0" dirty="0"/>
              <a:t> </a:t>
            </a:r>
            <a:r>
              <a:rPr lang="nl-NL" b="0" dirty="0" err="1"/>
              <a:t>location</a:t>
            </a:r>
            <a:r>
              <a:rPr lang="nl-NL" b="0" dirty="0"/>
              <a:t>. </a:t>
            </a:r>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7</a:t>
            </a:fld>
            <a:endParaRPr lang="nl-NL"/>
          </a:p>
        </p:txBody>
      </p:sp>
      <p:pic>
        <p:nvPicPr>
          <p:cNvPr id="4" name="Picture 3">
            <a:extLst>
              <a:ext uri="{FF2B5EF4-FFF2-40B4-BE49-F238E27FC236}">
                <a16:creationId xmlns:a16="http://schemas.microsoft.com/office/drawing/2014/main" id="{C422E215-1A83-2ADF-404D-2F71354E63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9333" y="2736304"/>
            <a:ext cx="5786902" cy="3312368"/>
          </a:xfrm>
          <a:prstGeom prst="rect">
            <a:avLst/>
          </a:prstGeom>
        </p:spPr>
      </p:pic>
    </p:spTree>
    <p:extLst>
      <p:ext uri="{BB962C8B-B14F-4D97-AF65-F5344CB8AC3E}">
        <p14:creationId xmlns:p14="http://schemas.microsoft.com/office/powerpoint/2010/main" val="2177887144"/>
      </p:ext>
    </p:extLst>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2.1- Cultural Tourism</a:t>
            </a:r>
            <a:r>
              <a:rPr lang="nl-NL" dirty="0"/>
              <a:t>: </a:t>
            </a:r>
          </a:p>
          <a:p>
            <a:pPr lvl="3"/>
            <a:r>
              <a:rPr lang="nl-NL" dirty="0" err="1"/>
              <a:t>Culturally</a:t>
            </a:r>
            <a:r>
              <a:rPr lang="nl-NL" dirty="0"/>
              <a:t> </a:t>
            </a:r>
            <a:r>
              <a:rPr lang="nl-NL" dirty="0" err="1"/>
              <a:t>inspired</a:t>
            </a:r>
            <a:r>
              <a:rPr lang="nl-NL" dirty="0"/>
              <a:t>: </a:t>
            </a:r>
          </a:p>
          <a:p>
            <a:pPr lvl="3"/>
            <a:r>
              <a:rPr lang="en-GB" dirty="0"/>
              <a:t>- </a:t>
            </a:r>
            <a:r>
              <a:rPr lang="nl-NL" b="0" dirty="0" err="1"/>
              <a:t>Tourists</a:t>
            </a:r>
            <a:r>
              <a:rPr lang="nl-NL" b="0" dirty="0"/>
              <a:t> are </a:t>
            </a:r>
            <a:r>
              <a:rPr lang="nl-NL" b="0" dirty="0" err="1"/>
              <a:t>attracted</a:t>
            </a:r>
            <a:r>
              <a:rPr lang="nl-NL" b="0" dirty="0"/>
              <a:t> </a:t>
            </a:r>
            <a:r>
              <a:rPr lang="nl-NL" b="0" dirty="0" err="1"/>
              <a:t>to</a:t>
            </a:r>
            <a:r>
              <a:rPr lang="nl-NL" b="0" dirty="0"/>
              <a:t> </a:t>
            </a:r>
            <a:r>
              <a:rPr lang="nl-NL" b="0" dirty="0" err="1"/>
              <a:t>internationally</a:t>
            </a:r>
            <a:r>
              <a:rPr lang="nl-NL" b="0" dirty="0"/>
              <a:t> </a:t>
            </a:r>
            <a:r>
              <a:rPr lang="nl-NL" b="0" dirty="0" err="1"/>
              <a:t>recognized</a:t>
            </a:r>
            <a:r>
              <a:rPr lang="nl-NL" b="0" dirty="0"/>
              <a:t> </a:t>
            </a:r>
            <a:r>
              <a:rPr lang="nl-NL" b="0" dirty="0" err="1"/>
              <a:t>cultural</a:t>
            </a:r>
            <a:r>
              <a:rPr lang="nl-NL" b="0" dirty="0"/>
              <a:t> </a:t>
            </a:r>
            <a:r>
              <a:rPr lang="nl-NL" b="0" dirty="0" err="1"/>
              <a:t>and</a:t>
            </a:r>
            <a:r>
              <a:rPr lang="nl-NL" b="0" dirty="0"/>
              <a:t> </a:t>
            </a:r>
            <a:r>
              <a:rPr lang="nl-NL" b="0" dirty="0" err="1"/>
              <a:t>heritage</a:t>
            </a:r>
            <a:r>
              <a:rPr lang="nl-NL" b="0" dirty="0"/>
              <a:t> </a:t>
            </a:r>
            <a:r>
              <a:rPr lang="nl-NL" b="0" dirty="0" err="1"/>
              <a:t>landmarks</a:t>
            </a:r>
            <a:r>
              <a:rPr lang="nl-NL" b="0" dirty="0"/>
              <a:t>, </a:t>
            </a:r>
            <a:r>
              <a:rPr lang="nl-NL" b="0" dirty="0" err="1"/>
              <a:t>such</a:t>
            </a:r>
            <a:r>
              <a:rPr lang="nl-NL" b="0" dirty="0"/>
              <a:t> as </a:t>
            </a:r>
            <a:r>
              <a:rPr lang="nl-NL" b="0" dirty="0" err="1"/>
              <a:t>Venice</a:t>
            </a:r>
            <a:r>
              <a:rPr lang="nl-NL" b="0" dirty="0"/>
              <a:t>, Versailles, or </a:t>
            </a:r>
            <a:r>
              <a:rPr lang="nl-NL" b="0" dirty="0" err="1"/>
              <a:t>the</a:t>
            </a:r>
            <a:r>
              <a:rPr lang="nl-NL" b="0" dirty="0"/>
              <a:t> </a:t>
            </a:r>
            <a:r>
              <a:rPr lang="nl-NL" b="0" dirty="0" err="1"/>
              <a:t>Alhambra</a:t>
            </a:r>
            <a:r>
              <a:rPr lang="nl-NL" b="0" dirty="0"/>
              <a:t> in </a:t>
            </a:r>
            <a:r>
              <a:rPr lang="nl-NL" b="0" dirty="0" err="1"/>
              <a:t>Granad</a:t>
            </a:r>
            <a:r>
              <a:rPr lang="nl-NL" b="0" dirty="0"/>
              <a:t>. </a:t>
            </a:r>
          </a:p>
          <a:p>
            <a:pPr lvl="3"/>
            <a:r>
              <a:rPr lang="nl-NL" b="0" dirty="0" err="1"/>
              <a:t>While</a:t>
            </a:r>
            <a:r>
              <a:rPr lang="nl-NL" b="0" dirty="0"/>
              <a:t> </a:t>
            </a:r>
            <a:r>
              <a:rPr lang="nl-NL" b="0" dirty="0" err="1"/>
              <a:t>some</a:t>
            </a:r>
            <a:r>
              <a:rPr lang="nl-NL" b="0" dirty="0"/>
              <a:t> </a:t>
            </a:r>
            <a:r>
              <a:rPr lang="nl-NL" b="0" dirty="0" err="1"/>
              <a:t>within</a:t>
            </a:r>
            <a:r>
              <a:rPr lang="nl-NL" b="0" dirty="0"/>
              <a:t> </a:t>
            </a:r>
            <a:r>
              <a:rPr lang="nl-NL" b="0" dirty="0" err="1"/>
              <a:t>this</a:t>
            </a:r>
            <a:r>
              <a:rPr lang="nl-NL" b="0" dirty="0"/>
              <a:t> </a:t>
            </a:r>
            <a:r>
              <a:rPr lang="nl-NL" b="0" dirty="0" err="1"/>
              <a:t>group</a:t>
            </a:r>
            <a:r>
              <a:rPr lang="nl-NL" b="0" dirty="0"/>
              <a:t> </a:t>
            </a:r>
            <a:r>
              <a:rPr lang="nl-NL" b="0" dirty="0" err="1"/>
              <a:t>may</a:t>
            </a:r>
            <a:r>
              <a:rPr lang="nl-NL" b="0" dirty="0"/>
              <a:t> </a:t>
            </a:r>
            <a:r>
              <a:rPr lang="nl-NL" b="0" dirty="0" err="1"/>
              <a:t>be</a:t>
            </a:r>
            <a:r>
              <a:rPr lang="nl-NL" b="0" dirty="0"/>
              <a:t> "</a:t>
            </a:r>
            <a:r>
              <a:rPr lang="nl-NL" b="0" dirty="0" err="1"/>
              <a:t>culturally</a:t>
            </a:r>
            <a:r>
              <a:rPr lang="nl-NL" b="0" dirty="0"/>
              <a:t> </a:t>
            </a:r>
            <a:r>
              <a:rPr lang="nl-NL" b="0" dirty="0" err="1"/>
              <a:t>motivated</a:t>
            </a:r>
            <a:r>
              <a:rPr lang="nl-NL" b="0" dirty="0"/>
              <a:t>," </a:t>
            </a:r>
            <a:r>
              <a:rPr lang="nl-NL" b="0" dirty="0" err="1"/>
              <a:t>many</a:t>
            </a:r>
            <a:r>
              <a:rPr lang="nl-NL" b="0" dirty="0"/>
              <a:t> </a:t>
            </a:r>
            <a:r>
              <a:rPr lang="nl-NL" b="0" dirty="0" err="1"/>
              <a:t>typically</a:t>
            </a:r>
            <a:r>
              <a:rPr lang="nl-NL" b="0" dirty="0"/>
              <a:t> </a:t>
            </a:r>
            <a:r>
              <a:rPr lang="nl-NL" b="0" dirty="0" err="1"/>
              <a:t>spend</a:t>
            </a:r>
            <a:r>
              <a:rPr lang="nl-NL" b="0" dirty="0"/>
              <a:t> </a:t>
            </a:r>
            <a:r>
              <a:rPr lang="nl-NL" b="0" dirty="0" err="1"/>
              <a:t>only</a:t>
            </a:r>
            <a:r>
              <a:rPr lang="nl-NL" b="0" dirty="0"/>
              <a:t> brief </a:t>
            </a:r>
            <a:r>
              <a:rPr lang="nl-NL" b="0" dirty="0" err="1"/>
              <a:t>periods</a:t>
            </a:r>
            <a:r>
              <a:rPr lang="nl-NL" b="0" dirty="0"/>
              <a:t> at major </a:t>
            </a:r>
            <a:r>
              <a:rPr lang="nl-NL" b="0" dirty="0" err="1"/>
              <a:t>cultural</a:t>
            </a:r>
            <a:r>
              <a:rPr lang="nl-NL" b="0" dirty="0"/>
              <a:t> </a:t>
            </a:r>
            <a:r>
              <a:rPr lang="nl-NL" b="0" dirty="0" err="1"/>
              <a:t>destinations</a:t>
            </a:r>
            <a:r>
              <a:rPr lang="nl-NL" b="0" dirty="0"/>
              <a:t> </a:t>
            </a:r>
            <a:r>
              <a:rPr lang="nl-NL" b="0" dirty="0" err="1"/>
              <a:t>and</a:t>
            </a:r>
            <a:r>
              <a:rPr lang="nl-NL" b="0" dirty="0"/>
              <a:t> are </a:t>
            </a:r>
            <a:r>
              <a:rPr lang="nl-NL" b="0" dirty="0" err="1"/>
              <a:t>less</a:t>
            </a:r>
            <a:r>
              <a:rPr lang="nl-NL" b="0" dirty="0"/>
              <a:t> </a:t>
            </a:r>
            <a:r>
              <a:rPr lang="nl-NL" b="0" dirty="0" err="1"/>
              <a:t>inclined</a:t>
            </a:r>
            <a:r>
              <a:rPr lang="nl-NL" b="0" dirty="0"/>
              <a:t> </a:t>
            </a:r>
            <a:r>
              <a:rPr lang="nl-NL" b="0" dirty="0" err="1"/>
              <a:t>to</a:t>
            </a:r>
            <a:r>
              <a:rPr lang="nl-NL" b="0" dirty="0"/>
              <a:t> return </a:t>
            </a:r>
            <a:r>
              <a:rPr lang="nl-NL" b="0" dirty="0" err="1"/>
              <a:t>to</a:t>
            </a:r>
            <a:r>
              <a:rPr lang="nl-NL" b="0" dirty="0"/>
              <a:t> </a:t>
            </a:r>
            <a:r>
              <a:rPr lang="nl-NL" b="0" dirty="0" err="1"/>
              <a:t>the</a:t>
            </a:r>
            <a:r>
              <a:rPr lang="nl-NL" b="0" dirty="0"/>
              <a:t> </a:t>
            </a:r>
            <a:r>
              <a:rPr lang="nl-NL" b="0" dirty="0" err="1"/>
              <a:t>same</a:t>
            </a:r>
            <a:r>
              <a:rPr lang="nl-NL" b="0" dirty="0"/>
              <a:t> </a:t>
            </a:r>
            <a:r>
              <a:rPr lang="nl-NL" b="0" dirty="0" err="1"/>
              <a:t>location</a:t>
            </a:r>
            <a:r>
              <a:rPr lang="nl-NL" b="0" dirty="0"/>
              <a:t>, </a:t>
            </a:r>
            <a:r>
              <a:rPr lang="nl-NL" b="0" dirty="0" err="1"/>
              <a:t>extend</a:t>
            </a:r>
            <a:r>
              <a:rPr lang="nl-NL" b="0" dirty="0"/>
              <a:t> </a:t>
            </a:r>
            <a:r>
              <a:rPr lang="nl-NL" b="0" dirty="0" err="1"/>
              <a:t>their</a:t>
            </a:r>
            <a:r>
              <a:rPr lang="nl-NL" b="0" dirty="0"/>
              <a:t> </a:t>
            </a:r>
            <a:r>
              <a:rPr lang="nl-NL" b="0" dirty="0" err="1"/>
              <a:t>stays</a:t>
            </a:r>
            <a:r>
              <a:rPr lang="nl-NL" b="0" dirty="0"/>
              <a:t>, or </a:t>
            </a:r>
            <a:r>
              <a:rPr lang="nl-NL" b="0" dirty="0" err="1"/>
              <a:t>explore</a:t>
            </a:r>
            <a:r>
              <a:rPr lang="nl-NL" b="0" dirty="0"/>
              <a:t> </a:t>
            </a:r>
            <a:r>
              <a:rPr lang="nl-NL" b="0" dirty="0" err="1"/>
              <a:t>lesser-known</a:t>
            </a:r>
            <a:r>
              <a:rPr lang="nl-NL" b="0" dirty="0"/>
              <a:t> sites.</a:t>
            </a:r>
            <a:endParaRPr lang="en-GB" dirty="0"/>
          </a:p>
          <a:p>
            <a:pPr lvl="2"/>
            <a:r>
              <a:rPr lang="en-GB" b="1" dirty="0"/>
              <a:t>Culturally attracted: </a:t>
            </a:r>
          </a:p>
          <a:p>
            <a:pPr lvl="2"/>
            <a:r>
              <a:rPr lang="en-GB" dirty="0"/>
              <a:t>-Tourists represent a significant day-trip market, visiting cultural attractions or attending cultural events simply because they are in the area. </a:t>
            </a:r>
          </a:p>
          <a:p>
            <a:pPr lvl="2"/>
            <a:r>
              <a:rPr lang="en-GB" dirty="0"/>
              <a:t>- However, the distinction between these three segments is not always clear-cut, and at different times of the year, "culturally attracted" tourists may align more with one of the other two categories of cultural tourists.</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8</a:t>
            </a:fld>
            <a:endParaRPr lang="nl-NL"/>
          </a:p>
        </p:txBody>
      </p:sp>
    </p:spTree>
    <p:extLst>
      <p:ext uri="{BB962C8B-B14F-4D97-AF65-F5344CB8AC3E}">
        <p14:creationId xmlns:p14="http://schemas.microsoft.com/office/powerpoint/2010/main" val="4008928477"/>
      </p:ext>
    </p:extLst>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nl-NL" b="1" dirty="0"/>
              <a:t>2.2- Heritage </a:t>
            </a:r>
            <a:r>
              <a:rPr lang="nl-NL" b="1" dirty="0" err="1"/>
              <a:t>Tourism</a:t>
            </a:r>
            <a:r>
              <a:rPr lang="nl-NL" b="1" dirty="0"/>
              <a:t>: </a:t>
            </a:r>
            <a:endParaRPr lang="en-GB" b="1" dirty="0"/>
          </a:p>
          <a:p>
            <a:pPr lvl="2"/>
            <a:r>
              <a:rPr lang="en-GB" dirty="0"/>
              <a:t>- In 1972, UNESCO defined cultural heritage, focusing on monumental remains and collections with historic, artistic, or ethnological value.</a:t>
            </a:r>
          </a:p>
          <a:p>
            <a:pPr lvl="2"/>
            <a:r>
              <a:rPr lang="en-GB" dirty="0"/>
              <a:t>- Over time, this definition expanded to include traditions, performing arts, social practices, rituals, and knowledge related to nature. - </a:t>
            </a:r>
          </a:p>
          <a:p>
            <a:pPr lvl="2"/>
            <a:r>
              <a:rPr lang="en-GB" dirty="0"/>
              <a:t>- Today, cultural heritage encompasses both human </a:t>
            </a:r>
          </a:p>
          <a:p>
            <a:pPr lvl="2"/>
            <a:r>
              <a:rPr lang="en-GB" dirty="0"/>
              <a:t>culture and the natural environment. </a:t>
            </a:r>
          </a:p>
          <a:p>
            <a:pPr lvl="2"/>
            <a:r>
              <a:rPr lang="en-GB" dirty="0"/>
              <a:t>The term "cultural tourism" was introduced to describe </a:t>
            </a:r>
          </a:p>
          <a:p>
            <a:pPr lvl="2"/>
            <a:r>
              <a:rPr lang="en-GB" dirty="0"/>
              <a:t>travel that includes visits to both tangible and intangible</a:t>
            </a:r>
          </a:p>
          <a:p>
            <a:pPr lvl="2"/>
            <a:r>
              <a:rPr lang="en-GB" dirty="0"/>
              <a:t> cultural resources</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9</a:t>
            </a:fld>
            <a:endParaRPr lang="nl-NL"/>
          </a:p>
        </p:txBody>
      </p:sp>
      <p:pic>
        <p:nvPicPr>
          <p:cNvPr id="4" name="Picture 3">
            <a:extLst>
              <a:ext uri="{FF2B5EF4-FFF2-40B4-BE49-F238E27FC236}">
                <a16:creationId xmlns:a16="http://schemas.microsoft.com/office/drawing/2014/main" id="{07B870FA-4717-C867-9BAF-93565E417D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9611" y="2564905"/>
            <a:ext cx="5554075" cy="3695984"/>
          </a:xfrm>
          <a:prstGeom prst="rect">
            <a:avLst/>
          </a:prstGeom>
        </p:spPr>
      </p:pic>
    </p:spTree>
    <p:extLst>
      <p:ext uri="{BB962C8B-B14F-4D97-AF65-F5344CB8AC3E}">
        <p14:creationId xmlns:p14="http://schemas.microsoft.com/office/powerpoint/2010/main" val="1969592548"/>
      </p:ext>
    </p:extLst>
  </p:cSld>
  <p:clrMapOvr>
    <a:masterClrMapping/>
  </p:clrMapOvr>
  <p:transition spd="slow">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2.2- Heritage </a:t>
            </a:r>
            <a:r>
              <a:rPr lang="nl-NL" dirty="0" err="1"/>
              <a:t>Tourism</a:t>
            </a:r>
            <a:r>
              <a:rPr lang="nl-NL" dirty="0"/>
              <a:t>: </a:t>
            </a:r>
          </a:p>
          <a:p>
            <a:pPr lvl="3"/>
            <a:r>
              <a:rPr lang="en-GB" dirty="0"/>
              <a:t>- </a:t>
            </a:r>
            <a:r>
              <a:rPr lang="nl-NL" b="0" dirty="0"/>
              <a:t>Heritage </a:t>
            </a:r>
            <a:r>
              <a:rPr lang="nl-NL" b="0" dirty="0" err="1"/>
              <a:t>tourism</a:t>
            </a:r>
            <a:r>
              <a:rPr lang="nl-NL" b="0" dirty="0"/>
              <a:t> is a </a:t>
            </a:r>
            <a:r>
              <a:rPr lang="nl-NL" b="0" dirty="0" err="1"/>
              <a:t>successful</a:t>
            </a:r>
            <a:r>
              <a:rPr lang="nl-NL" b="0" dirty="0"/>
              <a:t> </a:t>
            </a:r>
            <a:r>
              <a:rPr lang="nl-NL" b="0" dirty="0" err="1"/>
              <a:t>and</a:t>
            </a:r>
            <a:r>
              <a:rPr lang="nl-NL" b="0" dirty="0"/>
              <a:t> </a:t>
            </a:r>
            <a:r>
              <a:rPr lang="nl-NL" b="0" dirty="0" err="1"/>
              <a:t>multifaceted</a:t>
            </a:r>
            <a:r>
              <a:rPr lang="nl-NL" b="0" dirty="0"/>
              <a:t> </a:t>
            </a:r>
            <a:r>
              <a:rPr lang="nl-NL" b="0" dirty="0" err="1"/>
              <a:t>phenomenon</a:t>
            </a:r>
            <a:r>
              <a:rPr lang="nl-NL" b="0" dirty="0"/>
              <a:t> </a:t>
            </a:r>
            <a:r>
              <a:rPr lang="nl-NL" b="0" dirty="0" err="1"/>
              <a:t>that</a:t>
            </a:r>
            <a:r>
              <a:rPr lang="nl-NL" b="0" dirty="0"/>
              <a:t> impacts </a:t>
            </a:r>
            <a:r>
              <a:rPr lang="nl-NL" b="0" dirty="0" err="1"/>
              <a:t>various</a:t>
            </a:r>
            <a:r>
              <a:rPr lang="nl-NL" b="0" dirty="0"/>
              <a:t> sectors, </a:t>
            </a:r>
            <a:r>
              <a:rPr lang="nl-NL" b="0" dirty="0" err="1"/>
              <a:t>with</a:t>
            </a:r>
            <a:r>
              <a:rPr lang="nl-NL" b="0" dirty="0"/>
              <a:t> time </a:t>
            </a:r>
            <a:r>
              <a:rPr lang="nl-NL" b="0" dirty="0" err="1"/>
              <a:t>and</a:t>
            </a:r>
            <a:r>
              <a:rPr lang="nl-NL" b="0" dirty="0"/>
              <a:t> </a:t>
            </a:r>
            <a:r>
              <a:rPr lang="nl-NL" b="0" dirty="0" err="1"/>
              <a:t>location</a:t>
            </a:r>
            <a:r>
              <a:rPr lang="nl-NL" b="0" dirty="0"/>
              <a:t> </a:t>
            </a:r>
            <a:r>
              <a:rPr lang="nl-NL" b="0" dirty="0" err="1"/>
              <a:t>being</a:t>
            </a:r>
            <a:r>
              <a:rPr lang="nl-NL" b="0" dirty="0"/>
              <a:t> </a:t>
            </a:r>
            <a:r>
              <a:rPr lang="nl-NL" b="0" dirty="0" err="1"/>
              <a:t>key</a:t>
            </a:r>
            <a:r>
              <a:rPr lang="nl-NL" b="0" dirty="0"/>
              <a:t> factors. </a:t>
            </a:r>
          </a:p>
          <a:p>
            <a:pPr lvl="3"/>
            <a:r>
              <a:rPr lang="en-GB" dirty="0"/>
              <a:t>- </a:t>
            </a:r>
            <a:r>
              <a:rPr lang="nl-NL" b="0" dirty="0"/>
              <a:t>It is </a:t>
            </a:r>
            <a:r>
              <a:rPr lang="nl-NL" b="0" dirty="0" err="1"/>
              <a:t>based</a:t>
            </a:r>
            <a:r>
              <a:rPr lang="nl-NL" b="0" dirty="0"/>
              <a:t> on </a:t>
            </a:r>
            <a:r>
              <a:rPr lang="nl-NL" b="0" dirty="0" err="1"/>
              <a:t>cultural</a:t>
            </a:r>
            <a:r>
              <a:rPr lang="nl-NL" b="0" dirty="0"/>
              <a:t> </a:t>
            </a:r>
            <a:r>
              <a:rPr lang="nl-NL" b="0" dirty="0" err="1"/>
              <a:t>and</a:t>
            </a:r>
            <a:r>
              <a:rPr lang="nl-NL" b="0" dirty="0"/>
              <a:t> service </a:t>
            </a:r>
            <a:r>
              <a:rPr lang="nl-NL" b="0" dirty="0" err="1"/>
              <a:t>values</a:t>
            </a:r>
            <a:r>
              <a:rPr lang="nl-NL" b="0" dirty="0"/>
              <a:t>, </a:t>
            </a:r>
            <a:r>
              <a:rPr lang="nl-NL" b="0" dirty="0" err="1"/>
              <a:t>providing</a:t>
            </a:r>
            <a:r>
              <a:rPr lang="nl-NL" b="0" dirty="0"/>
              <a:t> </a:t>
            </a:r>
            <a:r>
              <a:rPr lang="nl-NL" b="0" dirty="0" err="1"/>
              <a:t>travel</a:t>
            </a:r>
            <a:r>
              <a:rPr lang="nl-NL" b="0" dirty="0"/>
              <a:t> </a:t>
            </a:r>
            <a:r>
              <a:rPr lang="nl-NL" b="0" dirty="0" err="1"/>
              <a:t>experiences</a:t>
            </a:r>
            <a:r>
              <a:rPr lang="nl-NL" b="0" dirty="0"/>
              <a:t> </a:t>
            </a:r>
            <a:r>
              <a:rPr lang="nl-NL" b="0" dirty="0" err="1"/>
              <a:t>that</a:t>
            </a:r>
            <a:r>
              <a:rPr lang="nl-NL" b="0" dirty="0"/>
              <a:t> meet </a:t>
            </a:r>
            <a:r>
              <a:rPr lang="nl-NL" b="0" dirty="0" err="1"/>
              <a:t>visitors</a:t>
            </a:r>
            <a:r>
              <a:rPr lang="nl-NL" b="0" dirty="0"/>
              <a:t>' </a:t>
            </a:r>
            <a:r>
              <a:rPr lang="nl-NL" b="0" dirty="0" err="1"/>
              <a:t>expectations</a:t>
            </a:r>
            <a:r>
              <a:rPr lang="nl-NL" b="0" dirty="0"/>
              <a:t>. </a:t>
            </a:r>
          </a:p>
          <a:p>
            <a:pPr lvl="3"/>
            <a:r>
              <a:rPr lang="en-GB" dirty="0"/>
              <a:t>- </a:t>
            </a:r>
            <a:r>
              <a:rPr lang="nl-NL" b="0" dirty="0"/>
              <a:t>The concept </a:t>
            </a:r>
            <a:r>
              <a:rPr lang="nl-NL" b="0" dirty="0" err="1"/>
              <a:t>brings</a:t>
            </a:r>
            <a:r>
              <a:rPr lang="nl-NL" b="0" dirty="0"/>
              <a:t> </a:t>
            </a:r>
            <a:r>
              <a:rPr lang="nl-NL" b="0" dirty="0" err="1"/>
              <a:t>together</a:t>
            </a:r>
            <a:r>
              <a:rPr lang="nl-NL" b="0" dirty="0"/>
              <a:t> </a:t>
            </a:r>
            <a:r>
              <a:rPr lang="nl-NL" b="0" dirty="0" err="1"/>
              <a:t>cultural</a:t>
            </a:r>
            <a:r>
              <a:rPr lang="nl-NL" b="0" dirty="0"/>
              <a:t> </a:t>
            </a:r>
            <a:r>
              <a:rPr lang="nl-NL" b="0" dirty="0" err="1"/>
              <a:t>identity</a:t>
            </a:r>
            <a:r>
              <a:rPr lang="nl-NL" b="0" dirty="0"/>
              <a:t> </a:t>
            </a:r>
            <a:r>
              <a:rPr lang="nl-NL" b="0" dirty="0" err="1"/>
              <a:t>and</a:t>
            </a:r>
            <a:r>
              <a:rPr lang="nl-NL" b="0" dirty="0"/>
              <a:t> </a:t>
            </a:r>
            <a:r>
              <a:rPr lang="nl-NL" b="0" dirty="0" err="1"/>
              <a:t>environmental</a:t>
            </a:r>
            <a:r>
              <a:rPr lang="nl-NL" b="0" dirty="0"/>
              <a:t> </a:t>
            </a:r>
            <a:r>
              <a:rPr lang="nl-NL" b="0" dirty="0" err="1"/>
              <a:t>significance</a:t>
            </a:r>
            <a:r>
              <a:rPr lang="nl-NL" b="0" dirty="0"/>
              <a:t> </a:t>
            </a:r>
            <a:r>
              <a:rPr lang="nl-NL" b="0" dirty="0" err="1"/>
              <a:t>to</a:t>
            </a:r>
            <a:r>
              <a:rPr lang="nl-NL" b="0" dirty="0"/>
              <a:t> </a:t>
            </a:r>
            <a:r>
              <a:rPr lang="nl-NL" b="0" dirty="0" err="1"/>
              <a:t>enhance</a:t>
            </a:r>
            <a:r>
              <a:rPr lang="nl-NL" b="0" dirty="0"/>
              <a:t> </a:t>
            </a:r>
            <a:r>
              <a:rPr lang="nl-NL" b="0" dirty="0" err="1"/>
              <a:t>destinations</a:t>
            </a:r>
            <a:r>
              <a:rPr lang="nl-NL" b="0" dirty="0"/>
              <a:t>, </a:t>
            </a:r>
            <a:r>
              <a:rPr lang="nl-NL" b="0" dirty="0" err="1"/>
              <a:t>evoking</a:t>
            </a:r>
            <a:r>
              <a:rPr lang="nl-NL" b="0" dirty="0"/>
              <a:t> diverse </a:t>
            </a:r>
            <a:r>
              <a:rPr lang="nl-NL" b="0" dirty="0" err="1"/>
              <a:t>emotions</a:t>
            </a:r>
            <a:r>
              <a:rPr lang="nl-NL" b="0" dirty="0"/>
              <a:t> </a:t>
            </a:r>
            <a:r>
              <a:rPr lang="nl-NL" b="0" dirty="0" err="1"/>
              <a:t>and</a:t>
            </a:r>
            <a:r>
              <a:rPr lang="nl-NL" b="0" dirty="0"/>
              <a:t> </a:t>
            </a:r>
            <a:r>
              <a:rPr lang="nl-NL" b="0" dirty="0" err="1"/>
              <a:t>meanings</a:t>
            </a:r>
            <a:r>
              <a:rPr lang="nl-NL" b="0" dirty="0"/>
              <a:t> </a:t>
            </a:r>
            <a:r>
              <a:rPr lang="nl-NL" b="0" dirty="0" err="1"/>
              <a:t>for</a:t>
            </a:r>
            <a:r>
              <a:rPr lang="nl-NL" b="0" dirty="0"/>
              <a:t> different </a:t>
            </a:r>
            <a:r>
              <a:rPr lang="nl-NL" b="0" dirty="0" err="1"/>
              <a:t>people</a:t>
            </a:r>
            <a:r>
              <a:rPr lang="nl-NL" b="0" dirty="0"/>
              <a:t>.</a:t>
            </a:r>
          </a:p>
          <a:p>
            <a:pPr lvl="3"/>
            <a:r>
              <a:rPr lang="en-GB" dirty="0"/>
              <a:t>- </a:t>
            </a:r>
            <a:r>
              <a:rPr lang="nl-NL" b="0" dirty="0"/>
              <a:t>Heritage </a:t>
            </a:r>
            <a:r>
              <a:rPr lang="nl-NL" b="0" dirty="0" err="1"/>
              <a:t>tourism</a:t>
            </a:r>
            <a:r>
              <a:rPr lang="nl-NL" b="0" dirty="0"/>
              <a:t>  </a:t>
            </a:r>
            <a:r>
              <a:rPr lang="nl-NL" b="0" dirty="0" err="1"/>
              <a:t>helps</a:t>
            </a:r>
            <a:r>
              <a:rPr lang="nl-NL" b="0" dirty="0"/>
              <a:t> </a:t>
            </a:r>
            <a:r>
              <a:rPr lang="nl-NL" b="0" dirty="0" err="1"/>
              <a:t>us</a:t>
            </a:r>
            <a:r>
              <a:rPr lang="nl-NL" b="0" dirty="0"/>
              <a:t> </a:t>
            </a:r>
            <a:r>
              <a:rPr lang="nl-NL" b="0" dirty="0" err="1"/>
              <a:t>understand</a:t>
            </a:r>
            <a:r>
              <a:rPr lang="nl-NL" b="0" dirty="0"/>
              <a:t> </a:t>
            </a:r>
            <a:r>
              <a:rPr lang="nl-NL" b="0" dirty="0" err="1"/>
              <a:t>the</a:t>
            </a:r>
            <a:r>
              <a:rPr lang="nl-NL" b="0" dirty="0"/>
              <a:t> </a:t>
            </a:r>
            <a:r>
              <a:rPr lang="nl-NL" b="0" dirty="0" err="1"/>
              <a:t>world</a:t>
            </a:r>
            <a:r>
              <a:rPr lang="nl-NL" b="0" dirty="0"/>
              <a:t> </a:t>
            </a:r>
            <a:r>
              <a:rPr lang="nl-NL" b="0" dirty="0" err="1"/>
              <a:t>around</a:t>
            </a:r>
            <a:r>
              <a:rPr lang="nl-NL" b="0" dirty="0"/>
              <a:t> </a:t>
            </a:r>
            <a:r>
              <a:rPr lang="nl-NL" b="0" dirty="0" err="1"/>
              <a:t>us</a:t>
            </a:r>
            <a:r>
              <a:rPr lang="nl-NL" b="0" dirty="0"/>
              <a:t>, </a:t>
            </a:r>
            <a:r>
              <a:rPr lang="nl-NL" b="0" dirty="0" err="1"/>
              <a:t>how</a:t>
            </a:r>
            <a:r>
              <a:rPr lang="nl-NL" b="0" dirty="0"/>
              <a:t> we </a:t>
            </a:r>
            <a:r>
              <a:rPr lang="nl-NL" b="0" dirty="0" err="1"/>
              <a:t>travel</a:t>
            </a:r>
            <a:r>
              <a:rPr lang="nl-NL" b="0" dirty="0"/>
              <a:t> </a:t>
            </a:r>
            <a:r>
              <a:rPr lang="nl-NL" b="0" dirty="0" err="1"/>
              <a:t>within</a:t>
            </a:r>
            <a:r>
              <a:rPr lang="nl-NL" b="0" dirty="0"/>
              <a:t> </a:t>
            </a:r>
            <a:r>
              <a:rPr lang="nl-NL" b="0" dirty="0" err="1"/>
              <a:t>it</a:t>
            </a:r>
            <a:r>
              <a:rPr lang="nl-NL" b="0" dirty="0"/>
              <a:t>, </a:t>
            </a:r>
            <a:r>
              <a:rPr lang="nl-NL" b="0" dirty="0" err="1"/>
              <a:t>and</a:t>
            </a:r>
            <a:r>
              <a:rPr lang="nl-NL" b="0" dirty="0"/>
              <a:t> </a:t>
            </a:r>
            <a:r>
              <a:rPr lang="nl-NL" b="0" dirty="0" err="1"/>
              <a:t>the</a:t>
            </a:r>
            <a:r>
              <a:rPr lang="nl-NL" b="0" dirty="0"/>
              <a:t> </a:t>
            </a:r>
            <a:r>
              <a:rPr lang="nl-NL" b="0" dirty="0" err="1"/>
              <a:t>connection</a:t>
            </a:r>
            <a:r>
              <a:rPr lang="nl-NL" b="0" dirty="0"/>
              <a:t> </a:t>
            </a:r>
            <a:r>
              <a:rPr lang="nl-NL" b="0" dirty="0" err="1"/>
              <a:t>between</a:t>
            </a:r>
            <a:r>
              <a:rPr lang="nl-NL" b="0" dirty="0"/>
              <a:t> </a:t>
            </a:r>
            <a:r>
              <a:rPr lang="nl-NL" b="0" dirty="0" err="1"/>
              <a:t>history</a:t>
            </a:r>
            <a:r>
              <a:rPr lang="nl-NL" b="0" dirty="0"/>
              <a:t>, </a:t>
            </a:r>
            <a:r>
              <a:rPr lang="nl-NL" b="0" dirty="0" err="1"/>
              <a:t>regional</a:t>
            </a:r>
            <a:r>
              <a:rPr lang="nl-NL" b="0" dirty="0"/>
              <a:t> cultures, </a:t>
            </a:r>
            <a:r>
              <a:rPr lang="nl-NL" b="0" dirty="0" err="1"/>
              <a:t>traditions</a:t>
            </a:r>
            <a:r>
              <a:rPr lang="nl-NL" b="0" dirty="0"/>
              <a:t>, </a:t>
            </a:r>
            <a:r>
              <a:rPr lang="nl-NL" b="0" dirty="0" err="1"/>
              <a:t>identities</a:t>
            </a:r>
            <a:r>
              <a:rPr lang="nl-NL" b="0" dirty="0"/>
              <a:t>, </a:t>
            </a:r>
            <a:r>
              <a:rPr lang="nl-NL" b="0" dirty="0" err="1"/>
              <a:t>and</a:t>
            </a:r>
            <a:r>
              <a:rPr lang="nl-NL" b="0" dirty="0"/>
              <a:t> </a:t>
            </a:r>
            <a:r>
              <a:rPr lang="nl-NL" b="0" dirty="0" err="1"/>
              <a:t>the</a:t>
            </a:r>
            <a:r>
              <a:rPr lang="nl-NL" b="0" dirty="0"/>
              <a:t> </a:t>
            </a:r>
            <a:r>
              <a:rPr lang="nl-NL" b="0" dirty="0" err="1"/>
              <a:t>places</a:t>
            </a:r>
            <a:r>
              <a:rPr lang="nl-NL" b="0" dirty="0"/>
              <a:t> </a:t>
            </a:r>
            <a:r>
              <a:rPr lang="nl-NL" b="0" dirty="0" err="1"/>
              <a:t>where</a:t>
            </a:r>
            <a:r>
              <a:rPr lang="nl-NL" b="0" dirty="0"/>
              <a:t> these </a:t>
            </a:r>
            <a:r>
              <a:rPr lang="nl-NL" b="0" dirty="0" err="1"/>
              <a:t>interactions</a:t>
            </a:r>
            <a:r>
              <a:rPr lang="nl-NL" b="0" dirty="0"/>
              <a:t> take </a:t>
            </a:r>
            <a:r>
              <a:rPr lang="nl-NL" b="0" dirty="0" err="1"/>
              <a:t>place</a:t>
            </a:r>
            <a:r>
              <a:rPr lang="nl-NL" b="0" dirty="0"/>
              <a:t>. </a:t>
            </a:r>
            <a:r>
              <a:rPr lang="en-GB" b="0" dirty="0"/>
              <a:t>- </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10</a:t>
            </a:fld>
            <a:endParaRPr lang="nl-NL"/>
          </a:p>
        </p:txBody>
      </p:sp>
    </p:spTree>
    <p:extLst>
      <p:ext uri="{BB962C8B-B14F-4D97-AF65-F5344CB8AC3E}">
        <p14:creationId xmlns:p14="http://schemas.microsoft.com/office/powerpoint/2010/main" val="3926820263"/>
      </p:ext>
    </p:extLst>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nl-NL" b="1" dirty="0"/>
              <a:t>2.2- Heritage </a:t>
            </a:r>
            <a:r>
              <a:rPr lang="nl-NL" b="1" dirty="0" err="1"/>
              <a:t>Tourism</a:t>
            </a:r>
            <a:r>
              <a:rPr lang="nl-NL" b="1" dirty="0"/>
              <a:t>: </a:t>
            </a:r>
            <a:endParaRPr lang="en-GB" b="1" dirty="0"/>
          </a:p>
          <a:p>
            <a:pPr lvl="2" algn="just"/>
            <a:r>
              <a:rPr lang="en-GB" dirty="0"/>
              <a:t>- Heritage tourism focuses on interpreting and showcasing the past, often through historical landmarks, cultural traditions, and artifacts.</a:t>
            </a:r>
          </a:p>
          <a:p>
            <a:pPr lvl="2" algn="just"/>
            <a:r>
              <a:rPr lang="en-GB" dirty="0"/>
              <a:t>-It is a subset of cultural tourism, emphasizing the connection between history and identity. </a:t>
            </a:r>
          </a:p>
          <a:p>
            <a:pPr lvl="2" algn="just"/>
            <a:r>
              <a:rPr lang="en-GB" dirty="0"/>
              <a:t>-However, it can be complex and controversial, as the way history is represented often reflects political and ethical considerations. </a:t>
            </a:r>
          </a:p>
          <a:p>
            <a:pPr lvl="2" algn="just"/>
            <a:r>
              <a:rPr lang="en-GB" dirty="0"/>
              <a:t>- The recognition of previously marginalized, minority, or ethnic groups in heritage narratives has brought attention to issues of inclusion and bias. </a:t>
            </a:r>
          </a:p>
          <a:p>
            <a:pPr lvl="2" algn="just"/>
            <a:r>
              <a:rPr lang="en-GB" dirty="0"/>
              <a:t>- This politicization underscores the importance of balancing diverse perspectives in the storytelling of heritage.</a:t>
            </a:r>
          </a:p>
          <a:p>
            <a:pPr lvl="2" algn="just"/>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11</a:t>
            </a:fld>
            <a:endParaRPr lang="nl-NL"/>
          </a:p>
        </p:txBody>
      </p:sp>
    </p:spTree>
    <p:extLst>
      <p:ext uri="{BB962C8B-B14F-4D97-AF65-F5344CB8AC3E}">
        <p14:creationId xmlns:p14="http://schemas.microsoft.com/office/powerpoint/2010/main" val="2543944363"/>
      </p:ext>
    </p:extLst>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nl-NL" b="1" dirty="0"/>
              <a:t>2.2- Heritage </a:t>
            </a:r>
            <a:r>
              <a:rPr lang="nl-NL" b="1" dirty="0" err="1"/>
              <a:t>Tourism</a:t>
            </a:r>
            <a:r>
              <a:rPr lang="nl-NL" b="1" dirty="0"/>
              <a:t>: </a:t>
            </a:r>
            <a:endParaRPr lang="en-GB" b="1" dirty="0"/>
          </a:p>
          <a:p>
            <a:pPr lvl="2"/>
            <a:r>
              <a:rPr lang="en-GB" dirty="0"/>
              <a:t>- Heritage tourism is not new; its roots trace back to ancient civilizations, like affluent Romans visiting Greek ruins for cultural enrichment.</a:t>
            </a:r>
          </a:p>
          <a:p>
            <a:pPr lvl="2"/>
            <a:r>
              <a:rPr lang="en-GB" b="1" dirty="0"/>
              <a:t>Medieval Pilgrimages:</a:t>
            </a:r>
          </a:p>
          <a:p>
            <a:pPr lvl="2"/>
            <a:r>
              <a:rPr lang="en-GB" dirty="0"/>
              <a:t>- Pilgrimages to sites like St. David's chapel or Canterbury Cathedral combined religious devotion with interest in historical events.</a:t>
            </a:r>
          </a:p>
          <a:p>
            <a:pPr lvl="2"/>
            <a:r>
              <a:rPr lang="en-GB" b="1" dirty="0"/>
              <a:t>The Grand Tour (17th Century):</a:t>
            </a:r>
          </a:p>
          <a:p>
            <a:pPr lvl="2"/>
            <a:r>
              <a:rPr lang="en-GB" dirty="0"/>
              <a:t>- Young European aristocrats </a:t>
            </a:r>
            <a:r>
              <a:rPr lang="en-GB" dirty="0" err="1"/>
              <a:t>traveled</a:t>
            </a:r>
            <a:r>
              <a:rPr lang="en-GB" dirty="0"/>
              <a:t> to classical sites, establishing a tradition of heritage-focused travel.</a:t>
            </a:r>
          </a:p>
          <a:p>
            <a:pPr lvl="2"/>
            <a:r>
              <a:rPr lang="en-GB" b="1" dirty="0"/>
              <a:t>Romantic Movement (18th Century):</a:t>
            </a:r>
          </a:p>
          <a:p>
            <a:pPr lvl="2"/>
            <a:r>
              <a:rPr lang="en-GB" dirty="0"/>
              <a:t>- The Romantic movement turned attention to distant, untouched natural landscapes, but also saw the emergence of ruins as places to be celebrated, venerated and consumed.</a:t>
            </a:r>
          </a:p>
          <a:p>
            <a:pPr lvl="2"/>
            <a:r>
              <a:rPr lang="en-GB" dirty="0"/>
              <a:t>-</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12</a:t>
            </a:fld>
            <a:endParaRPr lang="nl-NL"/>
          </a:p>
        </p:txBody>
      </p:sp>
    </p:spTree>
    <p:extLst>
      <p:ext uri="{BB962C8B-B14F-4D97-AF65-F5344CB8AC3E}">
        <p14:creationId xmlns:p14="http://schemas.microsoft.com/office/powerpoint/2010/main" val="2541861336"/>
      </p:ext>
    </p:extLst>
  </p:cSld>
  <p:clrMapOvr>
    <a:masterClrMapping/>
  </p:clrMapOvr>
  <p:transition spd="slow">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nl-NL" b="1" dirty="0"/>
              <a:t>2.2- Heritage </a:t>
            </a:r>
            <a:r>
              <a:rPr lang="nl-NL" b="1" dirty="0" err="1"/>
              <a:t>Tourism</a:t>
            </a:r>
            <a:r>
              <a:rPr lang="nl-NL" b="1" dirty="0"/>
              <a:t>: </a:t>
            </a:r>
            <a:endParaRPr lang="en-GB" dirty="0"/>
          </a:p>
          <a:p>
            <a:pPr lvl="2"/>
            <a:r>
              <a:rPr lang="en-GB" b="1" dirty="0"/>
              <a:t>19th-Century Democratization:</a:t>
            </a:r>
          </a:p>
          <a:p>
            <a:pPr lvl="2"/>
            <a:r>
              <a:rPr lang="en-GB" dirty="0"/>
              <a:t>- In the early stages, heritage tourism was mainly accessible to the social elite. However, during the nineteenth century, it became more democratized. </a:t>
            </a:r>
          </a:p>
          <a:p>
            <a:pPr lvl="2"/>
            <a:r>
              <a:rPr lang="en-GB" dirty="0"/>
              <a:t>- The growing middle class began to follow in the footsteps of earlier Grand and Romantic tourists, thanks to organized tours, such as those developed by Thomas Cook</a:t>
            </a:r>
          </a:p>
          <a:p>
            <a:pPr lvl="2"/>
            <a:r>
              <a:rPr lang="en-GB" b="1" dirty="0"/>
              <a:t>Nation-Building and Heritage:</a:t>
            </a:r>
          </a:p>
          <a:p>
            <a:pPr lvl="2"/>
            <a:r>
              <a:rPr lang="en-GB" dirty="0"/>
              <a:t>- The rapid expansion of museums, known as the first museum boom, gave more people access to the past, framed by concepts like nation, class, and empire. </a:t>
            </a:r>
          </a:p>
          <a:p>
            <a:pPr lvl="2"/>
            <a:r>
              <a:rPr lang="en-GB" dirty="0"/>
              <a:t>- Starting in the nineteenth century, the public was encouraged to visit heritage sites as part of nation-building efforts to promote national history.</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13</a:t>
            </a:fld>
            <a:endParaRPr lang="nl-NL"/>
          </a:p>
        </p:txBody>
      </p:sp>
    </p:spTree>
    <p:extLst>
      <p:ext uri="{BB962C8B-B14F-4D97-AF65-F5344CB8AC3E}">
        <p14:creationId xmlns:p14="http://schemas.microsoft.com/office/powerpoint/2010/main" val="666829737"/>
      </p:ext>
    </p:extLst>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nl-NL" b="1" dirty="0"/>
              <a:t>2.2- Heritage </a:t>
            </a:r>
            <a:r>
              <a:rPr lang="nl-NL" b="1" dirty="0" err="1"/>
              <a:t>Tourism</a:t>
            </a:r>
            <a:r>
              <a:rPr lang="nl-NL" b="1" dirty="0"/>
              <a:t>: </a:t>
            </a:r>
            <a:endParaRPr lang="en-GB" dirty="0"/>
          </a:p>
          <a:p>
            <a:pPr lvl="2"/>
            <a:r>
              <a:rPr lang="en-GB" b="1" dirty="0"/>
              <a:t>20th-Century Growth:</a:t>
            </a:r>
          </a:p>
          <a:p>
            <a:pPr lvl="2"/>
            <a:r>
              <a:rPr lang="en-GB" dirty="0"/>
              <a:t>- Heritage tourism grew steadily in the early 20th century and saw a surge in the 1970s due to increased interest in the past. </a:t>
            </a:r>
          </a:p>
          <a:p>
            <a:pPr lvl="2"/>
            <a:r>
              <a:rPr lang="en-GB" dirty="0"/>
              <a:t>- This expansion is linked to global tourism growth post-WWII and the broader leisure boom. </a:t>
            </a:r>
          </a:p>
          <a:p>
            <a:pPr lvl="2"/>
            <a:r>
              <a:rPr lang="en-GB" dirty="0"/>
              <a:t>- Factors like societal alienation and uncertainty in late modernity contributed to this interest, as people sought to reconnect with an idealized past. </a:t>
            </a:r>
          </a:p>
          <a:p>
            <a:pPr lvl="2"/>
            <a:r>
              <a:rPr lang="en-GB" dirty="0"/>
              <a:t>- The rise of heritage tourism reflects broader changes in culture and the tourism industry, influenced by nostalgia and a reaction against modernity.</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14</a:t>
            </a:fld>
            <a:endParaRPr lang="nl-NL"/>
          </a:p>
        </p:txBody>
      </p:sp>
    </p:spTree>
    <p:extLst>
      <p:ext uri="{BB962C8B-B14F-4D97-AF65-F5344CB8AC3E}">
        <p14:creationId xmlns:p14="http://schemas.microsoft.com/office/powerpoint/2010/main" val="2236467639"/>
      </p:ext>
    </p:extLst>
  </p:cSld>
  <p:clrMapOvr>
    <a:masterClrMapping/>
  </p:clrMapOvr>
  <p:transition spd="slow">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nl-NL" b="1" dirty="0"/>
              <a:t>2.2- Heritage </a:t>
            </a:r>
            <a:r>
              <a:rPr lang="nl-NL" b="1" dirty="0" err="1"/>
              <a:t>Tourism</a:t>
            </a:r>
            <a:r>
              <a:rPr lang="nl-NL" b="1" dirty="0"/>
              <a:t>: </a:t>
            </a:r>
            <a:endParaRPr lang="en-GB" dirty="0"/>
          </a:p>
          <a:p>
            <a:pPr lvl="2"/>
            <a:r>
              <a:rPr lang="en-GB" b="1" dirty="0"/>
              <a:t>Consumer Culture and Anti-Modernism:</a:t>
            </a:r>
          </a:p>
          <a:p>
            <a:pPr lvl="2"/>
            <a:r>
              <a:rPr lang="en-GB" dirty="0"/>
              <a:t>- In the 1980s, consumer culture embraced an anti-modern phase, leading to the rise of products with traditional or nostalgic themes. </a:t>
            </a:r>
          </a:p>
          <a:p>
            <a:pPr lvl="2"/>
            <a:r>
              <a:rPr lang="en-GB" dirty="0"/>
              <a:t>- The tourism industry responded by developing heritage attractions to meet the growing demand for experiences tied to the past, reflecting a cultural shift toward nostalgia.</a:t>
            </a:r>
          </a:p>
          <a:p>
            <a:pPr lvl="2"/>
            <a:r>
              <a:rPr lang="en-GB" b="1" dirty="0"/>
              <a:t>Shift to Post-Fordism:</a:t>
            </a:r>
          </a:p>
          <a:p>
            <a:pPr lvl="2"/>
            <a:r>
              <a:rPr lang="en-GB" dirty="0"/>
              <a:t>- Tourism transitioned from mass consumption towards more flexible and differentiated forms of tourist consumption</a:t>
            </a:r>
          </a:p>
          <a:p>
            <a:pPr lvl="2"/>
            <a:r>
              <a:rPr lang="en-GB" dirty="0"/>
              <a:t>- The outcome was an explosion of ‘new’ forms of tourism, sometimes referred to as niche tourism or post-mass tourism, which catered to the evolving preferences of the new middle class.</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15</a:t>
            </a:fld>
            <a:endParaRPr lang="nl-NL"/>
          </a:p>
        </p:txBody>
      </p:sp>
    </p:spTree>
    <p:extLst>
      <p:ext uri="{BB962C8B-B14F-4D97-AF65-F5344CB8AC3E}">
        <p14:creationId xmlns:p14="http://schemas.microsoft.com/office/powerpoint/2010/main" val="577406724"/>
      </p:ext>
    </p:extLst>
  </p:cSld>
  <p:clrMapOvr>
    <a:masterClrMapping/>
  </p:clrMapOvr>
  <p:transition spd="slow">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Authenticity</a:t>
            </a:r>
            <a:r>
              <a:rPr lang="nl-NL" dirty="0"/>
              <a:t> </a:t>
            </a:r>
            <a:r>
              <a:rPr lang="nl-NL" dirty="0" err="1"/>
              <a:t>and</a:t>
            </a:r>
            <a:r>
              <a:rPr lang="nl-NL" dirty="0"/>
              <a:t> </a:t>
            </a:r>
            <a:r>
              <a:rPr lang="nl-NL" dirty="0" err="1"/>
              <a:t>Tourism</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Late </a:t>
            </a:r>
            <a:r>
              <a:rPr lang="nl-NL" dirty="0" err="1"/>
              <a:t>Modernity</a:t>
            </a:r>
            <a:r>
              <a:rPr lang="nl-NL" dirty="0"/>
              <a:t> Context:</a:t>
            </a:r>
          </a:p>
          <a:p>
            <a:pPr lvl="3"/>
            <a:r>
              <a:rPr lang="en-GB" dirty="0"/>
              <a:t>- </a:t>
            </a:r>
            <a:r>
              <a:rPr lang="nl-NL" b="0" dirty="0"/>
              <a:t>The </a:t>
            </a:r>
            <a:r>
              <a:rPr lang="nl-NL" b="0" dirty="0" err="1"/>
              <a:t>rapid</a:t>
            </a:r>
            <a:r>
              <a:rPr lang="nl-NL" b="0" dirty="0"/>
              <a:t> </a:t>
            </a:r>
            <a:r>
              <a:rPr lang="nl-NL" b="0" dirty="0" err="1"/>
              <a:t>growth</a:t>
            </a:r>
            <a:r>
              <a:rPr lang="nl-NL" b="0" dirty="0"/>
              <a:t> of </a:t>
            </a:r>
            <a:r>
              <a:rPr lang="nl-NL" b="0" dirty="0" err="1"/>
              <a:t>heritage</a:t>
            </a:r>
            <a:r>
              <a:rPr lang="nl-NL" b="0" dirty="0"/>
              <a:t> </a:t>
            </a:r>
            <a:r>
              <a:rPr lang="nl-NL" b="0" dirty="0" err="1"/>
              <a:t>tourism</a:t>
            </a:r>
            <a:r>
              <a:rPr lang="nl-NL" b="0" dirty="0"/>
              <a:t> in </a:t>
            </a:r>
            <a:r>
              <a:rPr lang="nl-NL" b="0" dirty="0" err="1"/>
              <a:t>the</a:t>
            </a:r>
            <a:r>
              <a:rPr lang="nl-NL" b="0" dirty="0"/>
              <a:t> 1980s </a:t>
            </a:r>
            <a:r>
              <a:rPr lang="nl-NL" b="0" dirty="0" err="1"/>
              <a:t>ultimately</a:t>
            </a:r>
            <a:r>
              <a:rPr lang="nl-NL" b="0" dirty="0"/>
              <a:t> </a:t>
            </a:r>
            <a:r>
              <a:rPr lang="nl-NL" b="0" dirty="0" err="1"/>
              <a:t>became</a:t>
            </a:r>
            <a:r>
              <a:rPr lang="nl-NL" b="0" dirty="0"/>
              <a:t> </a:t>
            </a:r>
            <a:r>
              <a:rPr lang="nl-NL" b="0" dirty="0" err="1"/>
              <a:t>unsustainable</a:t>
            </a:r>
            <a:r>
              <a:rPr lang="nl-NL" b="0" dirty="0"/>
              <a:t> </a:t>
            </a:r>
            <a:r>
              <a:rPr lang="nl-NL" b="0" dirty="0" err="1"/>
              <a:t>due</a:t>
            </a:r>
            <a:r>
              <a:rPr lang="nl-NL" b="0" dirty="0"/>
              <a:t> </a:t>
            </a:r>
            <a:r>
              <a:rPr lang="nl-NL" b="0" dirty="0" err="1"/>
              <a:t>to</a:t>
            </a:r>
            <a:r>
              <a:rPr lang="nl-NL" b="0" dirty="0"/>
              <a:t> </a:t>
            </a:r>
            <a:r>
              <a:rPr lang="nl-NL" b="0" dirty="0" err="1"/>
              <a:t>an</a:t>
            </a:r>
            <a:r>
              <a:rPr lang="nl-NL" b="0" dirty="0"/>
              <a:t> </a:t>
            </a:r>
            <a:r>
              <a:rPr lang="nl-NL" b="0" dirty="0" err="1"/>
              <a:t>oversupply</a:t>
            </a:r>
            <a:r>
              <a:rPr lang="nl-NL" b="0" dirty="0"/>
              <a:t> of </a:t>
            </a:r>
            <a:r>
              <a:rPr lang="nl-NL" b="0" dirty="0" err="1"/>
              <a:t>similar</a:t>
            </a:r>
            <a:r>
              <a:rPr lang="nl-NL" b="0" dirty="0"/>
              <a:t> </a:t>
            </a:r>
            <a:r>
              <a:rPr lang="nl-NL" b="0" dirty="0" err="1"/>
              <a:t>attractions</a:t>
            </a:r>
            <a:r>
              <a:rPr lang="nl-NL" b="0" dirty="0"/>
              <a:t>, </a:t>
            </a:r>
            <a:r>
              <a:rPr lang="nl-NL" b="0" dirty="0" err="1"/>
              <a:t>leading</a:t>
            </a:r>
            <a:r>
              <a:rPr lang="nl-NL" b="0" dirty="0"/>
              <a:t> </a:t>
            </a:r>
            <a:r>
              <a:rPr lang="nl-NL" b="0" dirty="0" err="1"/>
              <a:t>to</a:t>
            </a:r>
            <a:r>
              <a:rPr lang="nl-NL" b="0" dirty="0"/>
              <a:t> a </a:t>
            </a:r>
            <a:r>
              <a:rPr lang="nl-NL" b="0" dirty="0" err="1"/>
              <a:t>decline</a:t>
            </a:r>
            <a:r>
              <a:rPr lang="nl-NL" b="0" dirty="0"/>
              <a:t> in </a:t>
            </a:r>
            <a:r>
              <a:rPr lang="nl-NL" b="0" dirty="0" err="1"/>
              <a:t>the</a:t>
            </a:r>
            <a:r>
              <a:rPr lang="nl-NL" b="0" dirty="0"/>
              <a:t> sector. </a:t>
            </a:r>
          </a:p>
          <a:p>
            <a:pPr lvl="3"/>
            <a:r>
              <a:rPr lang="en-GB" dirty="0"/>
              <a:t>- </a:t>
            </a:r>
            <a:r>
              <a:rPr lang="nl-NL" b="0" dirty="0" err="1"/>
              <a:t>Many</a:t>
            </a:r>
            <a:r>
              <a:rPr lang="nl-NL" b="0" dirty="0"/>
              <a:t> </a:t>
            </a:r>
            <a:r>
              <a:rPr lang="nl-NL" b="0" dirty="0" err="1"/>
              <a:t>heritage</a:t>
            </a:r>
            <a:r>
              <a:rPr lang="nl-NL" b="0" dirty="0"/>
              <a:t> sites </a:t>
            </a:r>
            <a:r>
              <a:rPr lang="nl-NL" b="0" dirty="0" err="1"/>
              <a:t>closed</a:t>
            </a:r>
            <a:r>
              <a:rPr lang="nl-NL" b="0" dirty="0"/>
              <a:t> </a:t>
            </a:r>
            <a:r>
              <a:rPr lang="nl-NL" b="0" dirty="0" err="1"/>
              <a:t>during</a:t>
            </a:r>
            <a:r>
              <a:rPr lang="nl-NL" b="0" dirty="0"/>
              <a:t> </a:t>
            </a:r>
            <a:r>
              <a:rPr lang="nl-NL" b="0" dirty="0" err="1"/>
              <a:t>the</a:t>
            </a:r>
            <a:r>
              <a:rPr lang="nl-NL" b="0" dirty="0"/>
              <a:t> 1990s, </a:t>
            </a:r>
            <a:r>
              <a:rPr lang="nl-NL" b="0" dirty="0" err="1"/>
              <a:t>and</a:t>
            </a:r>
            <a:r>
              <a:rPr lang="nl-NL" b="0" dirty="0"/>
              <a:t> </a:t>
            </a:r>
            <a:r>
              <a:rPr lang="nl-NL" b="0" dirty="0" err="1"/>
              <a:t>heritage</a:t>
            </a:r>
            <a:r>
              <a:rPr lang="nl-NL" b="0" dirty="0"/>
              <a:t> </a:t>
            </a:r>
            <a:r>
              <a:rPr lang="nl-NL" b="0" dirty="0" err="1"/>
              <a:t>tourism</a:t>
            </a:r>
            <a:r>
              <a:rPr lang="nl-NL" b="0" dirty="0"/>
              <a:t> lost </a:t>
            </a:r>
            <a:r>
              <a:rPr lang="nl-NL" b="0" dirty="0" err="1"/>
              <a:t>its</a:t>
            </a:r>
            <a:r>
              <a:rPr lang="nl-NL" b="0" dirty="0"/>
              <a:t> </a:t>
            </a:r>
            <a:r>
              <a:rPr lang="nl-NL" b="0" dirty="0" err="1"/>
              <a:t>popularity</a:t>
            </a:r>
            <a:r>
              <a:rPr lang="nl-NL" b="0" dirty="0"/>
              <a:t> as new niche </a:t>
            </a:r>
            <a:r>
              <a:rPr lang="nl-NL" b="0" dirty="0" err="1"/>
              <a:t>tourism</a:t>
            </a:r>
            <a:r>
              <a:rPr lang="nl-NL" b="0" dirty="0"/>
              <a:t> </a:t>
            </a:r>
            <a:r>
              <a:rPr lang="nl-NL" b="0" dirty="0" err="1"/>
              <a:t>forms</a:t>
            </a:r>
            <a:r>
              <a:rPr lang="nl-NL" b="0" dirty="0"/>
              <a:t> </a:t>
            </a:r>
            <a:r>
              <a:rPr lang="nl-NL" b="0" dirty="0" err="1"/>
              <a:t>emerged</a:t>
            </a:r>
            <a:r>
              <a:rPr lang="nl-NL" b="0" dirty="0"/>
              <a:t>. </a:t>
            </a:r>
          </a:p>
          <a:p>
            <a:pPr lvl="3"/>
            <a:r>
              <a:rPr lang="en-GB" dirty="0"/>
              <a:t>- </a:t>
            </a:r>
            <a:r>
              <a:rPr lang="nl-NL" b="0" dirty="0" err="1"/>
              <a:t>This</a:t>
            </a:r>
            <a:r>
              <a:rPr lang="nl-NL" b="0" dirty="0"/>
              <a:t> shift </a:t>
            </a:r>
            <a:r>
              <a:rPr lang="nl-NL" b="0" dirty="0" err="1"/>
              <a:t>marked</a:t>
            </a:r>
            <a:r>
              <a:rPr lang="nl-NL" b="0" dirty="0"/>
              <a:t> </a:t>
            </a:r>
            <a:r>
              <a:rPr lang="nl-NL" b="0" dirty="0" err="1"/>
              <a:t>the</a:t>
            </a:r>
            <a:r>
              <a:rPr lang="nl-NL" b="0" dirty="0"/>
              <a:t> </a:t>
            </a:r>
            <a:r>
              <a:rPr lang="nl-NL" b="0" dirty="0" err="1"/>
              <a:t>contraction</a:t>
            </a:r>
            <a:r>
              <a:rPr lang="nl-NL" b="0" dirty="0"/>
              <a:t> of </a:t>
            </a:r>
            <a:r>
              <a:rPr lang="nl-NL" b="0" dirty="0" err="1"/>
              <a:t>heritage</a:t>
            </a:r>
            <a:r>
              <a:rPr lang="nl-NL" b="0" dirty="0"/>
              <a:t> </a:t>
            </a:r>
            <a:r>
              <a:rPr lang="nl-NL" b="0" dirty="0" err="1"/>
              <a:t>tourism</a:t>
            </a:r>
            <a:r>
              <a:rPr lang="nl-NL" b="0" dirty="0"/>
              <a:t> as a dominant </a:t>
            </a:r>
            <a:r>
              <a:rPr lang="nl-NL" b="0" dirty="0" err="1"/>
              <a:t>travel</a:t>
            </a:r>
            <a:r>
              <a:rPr lang="nl-NL" b="0" dirty="0"/>
              <a:t> trend. </a:t>
            </a:r>
            <a:r>
              <a:rPr lang="en-GB" b="0" dirty="0"/>
              <a:t>- </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16</a:t>
            </a:fld>
            <a:endParaRPr lang="nl-NL"/>
          </a:p>
        </p:txBody>
      </p:sp>
    </p:spTree>
    <p:extLst>
      <p:ext uri="{BB962C8B-B14F-4D97-AF65-F5344CB8AC3E}">
        <p14:creationId xmlns:p14="http://schemas.microsoft.com/office/powerpoint/2010/main" val="730023957"/>
      </p:ext>
    </p:extLst>
  </p:cSld>
  <p:clrMapOvr>
    <a:masterClrMapping/>
  </p:clrMapOvr>
  <p:transition spd="slow">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2.2- Heritage </a:t>
            </a:r>
            <a:r>
              <a:rPr lang="nl-NL" b="1" dirty="0" err="1"/>
              <a:t>Tourism</a:t>
            </a:r>
            <a:r>
              <a:rPr lang="nl-NL" b="1" dirty="0"/>
              <a:t>: </a:t>
            </a:r>
            <a:endParaRPr lang="nl-NL" dirty="0"/>
          </a:p>
          <a:p>
            <a:pPr lvl="3"/>
            <a:r>
              <a:rPr lang="nl-NL" dirty="0"/>
              <a:t>The </a:t>
            </a:r>
            <a:r>
              <a:rPr lang="nl-NL" dirty="0" err="1"/>
              <a:t>demand</a:t>
            </a:r>
            <a:r>
              <a:rPr lang="nl-NL" dirty="0"/>
              <a:t> </a:t>
            </a:r>
            <a:r>
              <a:rPr lang="nl-NL" dirty="0" err="1"/>
              <a:t>for</a:t>
            </a:r>
            <a:r>
              <a:rPr lang="nl-NL" dirty="0"/>
              <a:t> </a:t>
            </a:r>
            <a:r>
              <a:rPr lang="nl-NL" dirty="0" err="1"/>
              <a:t>heritage-based</a:t>
            </a:r>
            <a:r>
              <a:rPr lang="nl-NL" dirty="0"/>
              <a:t> </a:t>
            </a:r>
            <a:r>
              <a:rPr lang="nl-NL" dirty="0" err="1"/>
              <a:t>tourism</a:t>
            </a:r>
            <a:r>
              <a:rPr lang="nl-NL" dirty="0"/>
              <a:t> </a:t>
            </a:r>
            <a:r>
              <a:rPr lang="nl-NL" dirty="0" err="1"/>
              <a:t>stems</a:t>
            </a:r>
            <a:r>
              <a:rPr lang="nl-NL" dirty="0"/>
              <a:t> </a:t>
            </a:r>
            <a:r>
              <a:rPr lang="nl-NL" dirty="0" err="1"/>
              <a:t>from</a:t>
            </a:r>
            <a:r>
              <a:rPr lang="nl-NL" dirty="0"/>
              <a:t> </a:t>
            </a:r>
            <a:r>
              <a:rPr lang="nl-NL" dirty="0" err="1"/>
              <a:t>several</a:t>
            </a:r>
            <a:r>
              <a:rPr lang="nl-NL" dirty="0"/>
              <a:t> factors:</a:t>
            </a:r>
          </a:p>
          <a:p>
            <a:pPr lvl="3"/>
            <a:r>
              <a:rPr lang="en-GB" dirty="0"/>
              <a:t>- </a:t>
            </a:r>
            <a:r>
              <a:rPr lang="nl-NL" dirty="0" err="1"/>
              <a:t>Growing</a:t>
            </a:r>
            <a:r>
              <a:rPr lang="nl-NL" dirty="0"/>
              <a:t> </a:t>
            </a:r>
            <a:r>
              <a:rPr lang="nl-NL" dirty="0" err="1"/>
              <a:t>heritage</a:t>
            </a:r>
            <a:r>
              <a:rPr lang="nl-NL" dirty="0"/>
              <a:t> awareness: </a:t>
            </a:r>
            <a:r>
              <a:rPr lang="nl-NL" b="0" dirty="0"/>
              <a:t>People are more </a:t>
            </a:r>
            <a:r>
              <a:rPr lang="nl-NL" b="0" dirty="0" err="1"/>
              <a:t>conscious</a:t>
            </a:r>
            <a:r>
              <a:rPr lang="nl-NL" b="0" dirty="0"/>
              <a:t> of </a:t>
            </a:r>
            <a:r>
              <a:rPr lang="nl-NL" b="0" dirty="0" err="1"/>
              <a:t>cultural</a:t>
            </a:r>
            <a:r>
              <a:rPr lang="nl-NL" b="0" dirty="0"/>
              <a:t> </a:t>
            </a:r>
            <a:r>
              <a:rPr lang="nl-NL" b="0" dirty="0" err="1"/>
              <a:t>and</a:t>
            </a:r>
            <a:r>
              <a:rPr lang="nl-NL" b="0" dirty="0"/>
              <a:t> </a:t>
            </a:r>
            <a:r>
              <a:rPr lang="nl-NL" b="0" dirty="0" err="1"/>
              <a:t>historical</a:t>
            </a:r>
            <a:r>
              <a:rPr lang="nl-NL" b="0" dirty="0"/>
              <a:t> </a:t>
            </a:r>
            <a:r>
              <a:rPr lang="nl-NL" b="0" dirty="0" err="1"/>
              <a:t>significance</a:t>
            </a:r>
            <a:r>
              <a:rPr lang="nl-NL" b="0" dirty="0"/>
              <a:t>.</a:t>
            </a:r>
          </a:p>
          <a:p>
            <a:pPr lvl="3"/>
            <a:r>
              <a:rPr lang="en-GB" dirty="0"/>
              <a:t>- </a:t>
            </a:r>
            <a:r>
              <a:rPr lang="nl-NL" dirty="0" err="1"/>
              <a:t>Expression</a:t>
            </a:r>
            <a:r>
              <a:rPr lang="nl-NL" dirty="0"/>
              <a:t> of </a:t>
            </a:r>
            <a:r>
              <a:rPr lang="nl-NL" dirty="0" err="1"/>
              <a:t>individuality</a:t>
            </a:r>
            <a:r>
              <a:rPr lang="nl-NL" dirty="0"/>
              <a:t>: </a:t>
            </a:r>
            <a:r>
              <a:rPr lang="nl-NL" b="0" dirty="0" err="1"/>
              <a:t>Engaging</a:t>
            </a:r>
            <a:r>
              <a:rPr lang="nl-NL" b="0" dirty="0"/>
              <a:t> </a:t>
            </a:r>
            <a:r>
              <a:rPr lang="nl-NL" b="0" dirty="0" err="1"/>
              <a:t>with</a:t>
            </a:r>
            <a:r>
              <a:rPr lang="nl-NL" b="0" dirty="0"/>
              <a:t> </a:t>
            </a:r>
            <a:r>
              <a:rPr lang="nl-NL" b="0" dirty="0" err="1"/>
              <a:t>historical</a:t>
            </a:r>
            <a:r>
              <a:rPr lang="nl-NL" b="0" dirty="0"/>
              <a:t> </a:t>
            </a:r>
            <a:r>
              <a:rPr lang="nl-NL" b="0" dirty="0" err="1"/>
              <a:t>settings</a:t>
            </a:r>
            <a:r>
              <a:rPr lang="nl-NL" b="0" dirty="0"/>
              <a:t> </a:t>
            </a:r>
            <a:r>
              <a:rPr lang="nl-NL" b="0" dirty="0" err="1"/>
              <a:t>allows</a:t>
            </a:r>
            <a:r>
              <a:rPr lang="nl-NL" b="0" dirty="0"/>
              <a:t> personal </a:t>
            </a:r>
            <a:r>
              <a:rPr lang="nl-NL" b="0" dirty="0" err="1"/>
              <a:t>expression</a:t>
            </a:r>
            <a:r>
              <a:rPr lang="nl-NL" b="0" dirty="0"/>
              <a:t>.</a:t>
            </a:r>
          </a:p>
          <a:p>
            <a:pPr lvl="3"/>
            <a:r>
              <a:rPr lang="en-GB" dirty="0"/>
              <a:t>- </a:t>
            </a:r>
            <a:r>
              <a:rPr lang="nl-NL" dirty="0" err="1"/>
              <a:t>Increased</a:t>
            </a:r>
            <a:r>
              <a:rPr lang="nl-NL" dirty="0"/>
              <a:t> resources: </a:t>
            </a:r>
            <a:r>
              <a:rPr lang="nl-NL" b="0" dirty="0" err="1"/>
              <a:t>Higher</a:t>
            </a:r>
            <a:r>
              <a:rPr lang="nl-NL" b="0" dirty="0"/>
              <a:t> </a:t>
            </a:r>
            <a:r>
              <a:rPr lang="nl-NL" b="0" dirty="0" err="1"/>
              <a:t>income</a:t>
            </a:r>
            <a:r>
              <a:rPr lang="nl-NL" b="0" dirty="0"/>
              <a:t>, more free time, </a:t>
            </a:r>
            <a:r>
              <a:rPr lang="nl-NL" b="0" dirty="0" err="1"/>
              <a:t>and</a:t>
            </a:r>
            <a:r>
              <a:rPr lang="nl-NL" b="0" dirty="0"/>
              <a:t> </a:t>
            </a:r>
            <a:r>
              <a:rPr lang="nl-NL" b="0" dirty="0" err="1"/>
              <a:t>better</a:t>
            </a:r>
            <a:r>
              <a:rPr lang="nl-NL" b="0" dirty="0"/>
              <a:t> access </a:t>
            </a:r>
            <a:r>
              <a:rPr lang="nl-NL" b="0" dirty="0" err="1"/>
              <a:t>to</a:t>
            </a:r>
            <a:r>
              <a:rPr lang="nl-NL" b="0" dirty="0"/>
              <a:t> </a:t>
            </a:r>
            <a:r>
              <a:rPr lang="nl-NL" b="0" dirty="0" err="1"/>
              <a:t>travel</a:t>
            </a:r>
            <a:r>
              <a:rPr lang="nl-NL" b="0" dirty="0"/>
              <a:t> </a:t>
            </a:r>
            <a:r>
              <a:rPr lang="nl-NL" b="0" dirty="0" err="1"/>
              <a:t>and</a:t>
            </a:r>
            <a:r>
              <a:rPr lang="nl-NL" b="0" dirty="0"/>
              <a:t> </a:t>
            </a:r>
            <a:r>
              <a:rPr lang="nl-NL" b="0" dirty="0" err="1"/>
              <a:t>cultural</a:t>
            </a:r>
            <a:r>
              <a:rPr lang="nl-NL" b="0" dirty="0"/>
              <a:t> </a:t>
            </a:r>
            <a:r>
              <a:rPr lang="nl-NL" b="0" dirty="0" err="1"/>
              <a:t>activities</a:t>
            </a:r>
            <a:r>
              <a:rPr lang="nl-NL" b="0" dirty="0"/>
              <a:t>.</a:t>
            </a:r>
          </a:p>
          <a:p>
            <a:pPr lvl="3"/>
            <a:r>
              <a:rPr lang="en-GB" dirty="0"/>
              <a:t>- </a:t>
            </a:r>
            <a:r>
              <a:rPr lang="nl-NL" dirty="0" err="1"/>
              <a:t>Escaping</a:t>
            </a:r>
            <a:r>
              <a:rPr lang="nl-NL" dirty="0"/>
              <a:t> modern life: </a:t>
            </a:r>
            <a:r>
              <a:rPr lang="nl-NL" b="0" dirty="0" err="1"/>
              <a:t>Seeking</a:t>
            </a:r>
            <a:r>
              <a:rPr lang="nl-NL" b="0" dirty="0"/>
              <a:t> </a:t>
            </a:r>
            <a:r>
              <a:rPr lang="nl-NL" b="0" dirty="0" err="1"/>
              <a:t>enriching</a:t>
            </a:r>
            <a:r>
              <a:rPr lang="nl-NL" b="0" dirty="0"/>
              <a:t> </a:t>
            </a:r>
            <a:r>
              <a:rPr lang="nl-NL" b="0" dirty="0" err="1"/>
              <a:t>experiences</a:t>
            </a:r>
            <a:r>
              <a:rPr lang="nl-NL" b="0" dirty="0"/>
              <a:t> </a:t>
            </a:r>
            <a:r>
              <a:rPr lang="nl-NL" b="0" dirty="0" err="1"/>
              <a:t>to</a:t>
            </a:r>
            <a:r>
              <a:rPr lang="nl-NL" b="0" dirty="0"/>
              <a:t> </a:t>
            </a:r>
            <a:r>
              <a:rPr lang="nl-NL" b="0" dirty="0" err="1"/>
              <a:t>balance</a:t>
            </a:r>
            <a:r>
              <a:rPr lang="nl-NL" b="0" dirty="0"/>
              <a:t> </a:t>
            </a:r>
            <a:r>
              <a:rPr lang="nl-NL" b="0" dirty="0" err="1"/>
              <a:t>contemporary</a:t>
            </a:r>
            <a:r>
              <a:rPr lang="nl-NL" b="0" dirty="0"/>
              <a:t> </a:t>
            </a:r>
            <a:r>
              <a:rPr lang="nl-NL" b="0" dirty="0" err="1"/>
              <a:t>demands</a:t>
            </a:r>
            <a:r>
              <a:rPr lang="nl-NL" b="0" dirty="0"/>
              <a:t>.</a:t>
            </a:r>
          </a:p>
          <a:p>
            <a:pPr lvl="3"/>
            <a:r>
              <a:rPr lang="en-GB" dirty="0"/>
              <a:t>- </a:t>
            </a:r>
            <a:r>
              <a:rPr lang="nl-NL" dirty="0" err="1"/>
              <a:t>Psychological</a:t>
            </a:r>
            <a:r>
              <a:rPr lang="nl-NL" dirty="0"/>
              <a:t> </a:t>
            </a:r>
            <a:r>
              <a:rPr lang="nl-NL" dirty="0" err="1"/>
              <a:t>continuity</a:t>
            </a:r>
            <a:r>
              <a:rPr lang="nl-NL" dirty="0"/>
              <a:t>:</a:t>
            </a:r>
            <a:r>
              <a:rPr lang="nl-NL" b="0" dirty="0"/>
              <a:t> </a:t>
            </a:r>
            <a:r>
              <a:rPr lang="nl-NL" b="0" dirty="0" err="1"/>
              <a:t>Connecting</a:t>
            </a:r>
            <a:r>
              <a:rPr lang="nl-NL" b="0" dirty="0"/>
              <a:t> </a:t>
            </a:r>
            <a:r>
              <a:rPr lang="nl-NL" b="0" dirty="0" err="1"/>
              <a:t>with</a:t>
            </a:r>
            <a:r>
              <a:rPr lang="nl-NL" b="0" dirty="0"/>
              <a:t> family or personal </a:t>
            </a:r>
            <a:r>
              <a:rPr lang="nl-NL" b="0" dirty="0" err="1"/>
              <a:t>history</a:t>
            </a:r>
            <a:r>
              <a:rPr lang="nl-NL" b="0" dirty="0"/>
              <a:t> </a:t>
            </a:r>
            <a:r>
              <a:rPr lang="nl-NL" b="0" dirty="0" err="1"/>
              <a:t>provides</a:t>
            </a:r>
            <a:r>
              <a:rPr lang="nl-NL" b="0" dirty="0"/>
              <a:t> a sense of </a:t>
            </a:r>
            <a:r>
              <a:rPr lang="nl-NL" b="0" dirty="0" err="1"/>
              <a:t>stability</a:t>
            </a:r>
            <a:r>
              <a:rPr lang="nl-NL" b="0" dirty="0"/>
              <a:t> </a:t>
            </a:r>
            <a:r>
              <a:rPr lang="nl-NL" b="0" dirty="0" err="1"/>
              <a:t>and</a:t>
            </a:r>
            <a:r>
              <a:rPr lang="nl-NL" b="0" dirty="0"/>
              <a:t> </a:t>
            </a:r>
            <a:r>
              <a:rPr lang="nl-NL" b="0" dirty="0" err="1"/>
              <a:t>identity</a:t>
            </a:r>
            <a:r>
              <a:rPr lang="nl-NL" b="0" dirty="0"/>
              <a:t>. </a:t>
            </a:r>
            <a:r>
              <a:rPr lang="en-GB" b="0" dirty="0"/>
              <a:t>- </a:t>
            </a:r>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17</a:t>
            </a:fld>
            <a:endParaRPr lang="nl-NL"/>
          </a:p>
        </p:txBody>
      </p:sp>
    </p:spTree>
    <p:extLst>
      <p:ext uri="{BB962C8B-B14F-4D97-AF65-F5344CB8AC3E}">
        <p14:creationId xmlns:p14="http://schemas.microsoft.com/office/powerpoint/2010/main" val="448004632"/>
      </p:ext>
    </p:extLst>
  </p:cSld>
  <p:clrMapOvr>
    <a:masterClrMapping/>
  </p:clrMapOvr>
  <p:transition spd="slow">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2.3- </a:t>
            </a:r>
            <a:r>
              <a:rPr lang="en-US" sz="1800" b="1" kern="100" dirty="0">
                <a:effectLst/>
                <a:ea typeface="Calibri" panose="020F0502020204030204" pitchFamily="34" charset="0"/>
                <a:cs typeface="Arial" panose="020B0604020202020204" pitchFamily="34" charset="0"/>
              </a:rPr>
              <a:t>Art Tourism: </a:t>
            </a:r>
            <a:endParaRPr lang="nl-NL" dirty="0"/>
          </a:p>
          <a:p>
            <a:pPr lvl="3" algn="just"/>
            <a:r>
              <a:rPr lang="en-GB" b="0" dirty="0"/>
              <a:t>- Art, as a broad aspect of culture, includes various creative disciplines such as visual and performing arts.</a:t>
            </a:r>
          </a:p>
          <a:p>
            <a:pPr lvl="3" algn="just"/>
            <a:r>
              <a:rPr lang="en-GB" b="0" dirty="0"/>
              <a:t> - In the context of tourism, it brings style, culture, beauty, and a sense of continuity to life. </a:t>
            </a:r>
          </a:p>
          <a:p>
            <a:pPr lvl="3" algn="just"/>
            <a:r>
              <a:rPr lang="en-GB" b="0" dirty="0"/>
              <a:t>- At the same time, tourism creates opportunities for new art forms to gain both financial and moral support, expanding the audience for the arts. </a:t>
            </a:r>
          </a:p>
          <a:p>
            <a:pPr lvl="3" algn="just"/>
            <a:r>
              <a:rPr lang="en-GB" b="0" dirty="0"/>
              <a:t>- The relationship between art and tourism has been longstanding, with tourists frequently engaging with art from different centuries and cultures, and artists often traveling themselves.</a:t>
            </a:r>
          </a:p>
          <a:p>
            <a:pPr lvl="3" algn="just"/>
            <a:r>
              <a:rPr lang="en-GB" b="0" dirty="0"/>
              <a:t>- The connection between the two has led to terms such as "arts tourists," "artists-tourists" (referring to artists as tourists), "tourists as inspiration for artists," and "tourist art."</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18</a:t>
            </a:fld>
            <a:endParaRPr lang="nl-NL"/>
          </a:p>
        </p:txBody>
      </p:sp>
      <p:pic>
        <p:nvPicPr>
          <p:cNvPr id="4" name="Picture 3">
            <a:extLst>
              <a:ext uri="{FF2B5EF4-FFF2-40B4-BE49-F238E27FC236}">
                <a16:creationId xmlns:a16="http://schemas.microsoft.com/office/drawing/2014/main" id="{163B9BBF-1855-11C5-DBB2-AB23669127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1183" y="4218653"/>
            <a:ext cx="5394176" cy="2133600"/>
          </a:xfrm>
          <a:prstGeom prst="rect">
            <a:avLst/>
          </a:prstGeom>
        </p:spPr>
      </p:pic>
      <p:pic>
        <p:nvPicPr>
          <p:cNvPr id="6" name="Picture 5">
            <a:extLst>
              <a:ext uri="{FF2B5EF4-FFF2-40B4-BE49-F238E27FC236}">
                <a16:creationId xmlns:a16="http://schemas.microsoft.com/office/drawing/2014/main" id="{A9104DFC-4BC9-4D3C-594E-47F35E463A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4599" y="4218653"/>
            <a:ext cx="5479828" cy="2133600"/>
          </a:xfrm>
          <a:prstGeom prst="rect">
            <a:avLst/>
          </a:prstGeom>
        </p:spPr>
      </p:pic>
    </p:spTree>
    <p:extLst>
      <p:ext uri="{BB962C8B-B14F-4D97-AF65-F5344CB8AC3E}">
        <p14:creationId xmlns:p14="http://schemas.microsoft.com/office/powerpoint/2010/main" val="2419458655"/>
      </p:ext>
    </p:extLst>
  </p:cSld>
  <p:clrMapOvr>
    <a:masterClrMapping/>
  </p:clrMapOvr>
  <p:transition spd="slow">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2.3- </a:t>
            </a:r>
            <a:r>
              <a:rPr lang="en-US" sz="1800" b="1" kern="100" dirty="0">
                <a:effectLst/>
                <a:ea typeface="Calibri" panose="020F0502020204030204" pitchFamily="34" charset="0"/>
                <a:cs typeface="Arial" panose="020B0604020202020204" pitchFamily="34" charset="0"/>
              </a:rPr>
              <a:t>Art Tourism: </a:t>
            </a:r>
            <a:endParaRPr lang="nl-NL" dirty="0"/>
          </a:p>
          <a:p>
            <a:pPr lvl="3" algn="just"/>
            <a:r>
              <a:rPr lang="en-GB" b="0" dirty="0"/>
              <a:t>- Art tourism is a type of tourism where the primary focus of the trip is to visit art exhibitions, events, and engage with original art. </a:t>
            </a:r>
          </a:p>
          <a:p>
            <a:pPr lvl="3" algn="just"/>
            <a:r>
              <a:rPr lang="en-GB" b="0" dirty="0"/>
              <a:t>- This includes visiting studios, artists' workshops, galleries, participating in plein-air activities, temporary "art residences" with specialized programs, and attending master classes in various art forms. </a:t>
            </a:r>
          </a:p>
          <a:p>
            <a:pPr lvl="3" algn="just"/>
            <a:r>
              <a:rPr lang="en-GB" b="0" dirty="0"/>
              <a:t>- The goal is to familiarize tourists with the artistic life of a destination and provide opportunities for creative self-expression and engagement.</a:t>
            </a:r>
          </a:p>
          <a:p>
            <a:pPr lvl="3" algn="just"/>
            <a:r>
              <a:rPr lang="en-GB" b="0" dirty="0"/>
              <a:t>- Art tourism can be broadly defined as; any travel activity </a:t>
            </a:r>
            <a:r>
              <a:rPr lang="en-GB" b="0" dirty="0" err="1"/>
              <a:t>centered</a:t>
            </a:r>
            <a:r>
              <a:rPr lang="en-GB" b="0" dirty="0"/>
              <a:t> around experiencing art. This includes individuals who travel specifically to view art in a particular location, as well as those who frequently or occasionally incorporate art-related visits into their broader itineraries, such as during holidays, tours, or other trips away from home.</a:t>
            </a:r>
          </a:p>
          <a:p>
            <a:pPr lvl="3" algn="just"/>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19</a:t>
            </a:fld>
            <a:endParaRPr lang="nl-NL"/>
          </a:p>
        </p:txBody>
      </p:sp>
    </p:spTree>
    <p:extLst>
      <p:ext uri="{BB962C8B-B14F-4D97-AF65-F5344CB8AC3E}">
        <p14:creationId xmlns:p14="http://schemas.microsoft.com/office/powerpoint/2010/main" val="4032261762"/>
      </p:ext>
    </p:extLst>
  </p:cSld>
  <p:clrMapOvr>
    <a:masterClrMapping/>
  </p:clrMapOvr>
  <p:transition spd="slow">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2.3- </a:t>
            </a:r>
            <a:r>
              <a:rPr lang="en-US" sz="1800" b="1" kern="100" dirty="0">
                <a:effectLst/>
                <a:ea typeface="Calibri" panose="020F0502020204030204" pitchFamily="34" charset="0"/>
                <a:cs typeface="Arial" panose="020B0604020202020204" pitchFamily="34" charset="0"/>
              </a:rPr>
              <a:t>Art Tourism: </a:t>
            </a:r>
            <a:endParaRPr lang="nl-NL" dirty="0"/>
          </a:p>
          <a:p>
            <a:pPr lvl="3" algn="just"/>
            <a:r>
              <a:rPr lang="en-GB" b="0" dirty="0"/>
              <a:t>The importance of what can be termed "art tourism" has been increasing in recent years for several reasons: </a:t>
            </a:r>
          </a:p>
          <a:p>
            <a:pPr lvl="3" algn="just"/>
            <a:r>
              <a:rPr lang="en-GB" b="0" dirty="0"/>
              <a:t>- It is closely linked to urban and regional revitalization, driven by a surge in art museum construction and the proliferation of urban festivals. </a:t>
            </a:r>
          </a:p>
          <a:p>
            <a:pPr lvl="3" algn="just"/>
            <a:r>
              <a:rPr lang="en-GB" b="0" dirty="0"/>
              <a:t>- Art, particularly contemporary art, has become central to modern life, culture, design, creativity, and the development of cities and regions. </a:t>
            </a:r>
          </a:p>
          <a:p>
            <a:pPr lvl="3" algn="just"/>
            <a:r>
              <a:rPr lang="en-GB" b="0" dirty="0"/>
              <a:t>- Additionally, major exhibitions, events, biennales, and festivals are gaining prominence, </a:t>
            </a:r>
            <a:r>
              <a:rPr lang="en-GB" b="0" dirty="0" err="1"/>
              <a:t>fueled</a:t>
            </a:r>
            <a:r>
              <a:rPr lang="en-GB" b="0" dirty="0"/>
              <a:t> by the widespread belief that tourism and cultural growth can significantly contribute to replacing the jobs, income, identity, and vitality lost through the decline of manufacturing, industry, and trade</a:t>
            </a:r>
          </a:p>
          <a:p>
            <a:pPr lvl="3" algn="just"/>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20</a:t>
            </a:fld>
            <a:endParaRPr lang="nl-NL"/>
          </a:p>
        </p:txBody>
      </p:sp>
    </p:spTree>
    <p:extLst>
      <p:ext uri="{BB962C8B-B14F-4D97-AF65-F5344CB8AC3E}">
        <p14:creationId xmlns:p14="http://schemas.microsoft.com/office/powerpoint/2010/main" val="4049345282"/>
      </p:ext>
    </p:extLst>
  </p:cSld>
  <p:clrMapOvr>
    <a:masterClrMapping/>
  </p:clrMapOvr>
  <p:transition spd="slow">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2.3- </a:t>
            </a:r>
            <a:r>
              <a:rPr lang="en-US" sz="1800" b="1" kern="100" dirty="0">
                <a:effectLst/>
                <a:ea typeface="Calibri" panose="020F0502020204030204" pitchFamily="34" charset="0"/>
                <a:cs typeface="Arial" panose="020B0604020202020204" pitchFamily="34" charset="0"/>
              </a:rPr>
              <a:t>Art Tourism: </a:t>
            </a:r>
            <a:endParaRPr lang="nl-NL" dirty="0"/>
          </a:p>
          <a:p>
            <a:pPr lvl="3"/>
            <a:r>
              <a:rPr lang="en-GB" b="0" dirty="0"/>
              <a:t>- Arts tourists are a key segment of cultural tourism, engaging in the "consumption of contemporary culture.”</a:t>
            </a:r>
          </a:p>
          <a:p>
            <a:pPr lvl="3"/>
            <a:r>
              <a:rPr lang="en-GB" b="0" dirty="0"/>
              <a:t>- These tourists, along with heritage tourists, are essential to the broader cultural tourism experience. </a:t>
            </a:r>
          </a:p>
          <a:p>
            <a:pPr lvl="3"/>
            <a:r>
              <a:rPr lang="en-GB" b="0" dirty="0"/>
              <a:t>- Arts tourists can be divided into two main groups based on their level of involvement with the arts in the visited destination:</a:t>
            </a:r>
          </a:p>
          <a:p>
            <a:pPr lvl="3"/>
            <a:r>
              <a:rPr lang="en-GB" b="0" dirty="0"/>
              <a:t>1- </a:t>
            </a:r>
            <a:r>
              <a:rPr lang="en-GB" dirty="0"/>
              <a:t>Arts-core tourists</a:t>
            </a:r>
            <a:r>
              <a:rPr lang="en-GB" b="0" dirty="0"/>
              <a:t>: </a:t>
            </a:r>
          </a:p>
          <a:p>
            <a:pPr lvl="3"/>
            <a:r>
              <a:rPr lang="en-GB" b="0" dirty="0"/>
              <a:t>These </a:t>
            </a:r>
            <a:r>
              <a:rPr lang="en-GB" b="0" dirty="0" err="1"/>
              <a:t>travelers</a:t>
            </a:r>
            <a:r>
              <a:rPr lang="en-GB" b="0" dirty="0"/>
              <a:t> primarily visit a destination for its arts. They include:</a:t>
            </a:r>
          </a:p>
          <a:p>
            <a:pPr lvl="3"/>
            <a:r>
              <a:rPr lang="en-GB" dirty="0"/>
              <a:t>Primary arts-related tourists: </a:t>
            </a:r>
            <a:r>
              <a:rPr lang="en-GB" b="0" dirty="0"/>
              <a:t>Whose main purpose is to attend a performance.</a:t>
            </a:r>
          </a:p>
          <a:p>
            <a:pPr lvl="3"/>
            <a:r>
              <a:rPr lang="en-GB" dirty="0"/>
              <a:t>Multi-primary arts-related tourists</a:t>
            </a:r>
            <a:r>
              <a:rPr lang="en-GB" b="0" dirty="0"/>
              <a:t>: For whom the arts are a significant part of the visit, but there are other reasons for their travel.</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21</a:t>
            </a:fld>
            <a:endParaRPr lang="nl-NL"/>
          </a:p>
        </p:txBody>
      </p:sp>
    </p:spTree>
    <p:extLst>
      <p:ext uri="{BB962C8B-B14F-4D97-AF65-F5344CB8AC3E}">
        <p14:creationId xmlns:p14="http://schemas.microsoft.com/office/powerpoint/2010/main" val="1059793792"/>
      </p:ext>
    </p:extLst>
  </p:cSld>
  <p:clrMapOvr>
    <a:masterClrMapping/>
  </p:clrMapOvr>
  <p:transition spd="slow">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2.3- </a:t>
            </a:r>
            <a:r>
              <a:rPr lang="en-US" sz="1800" b="1" kern="100" dirty="0">
                <a:effectLst/>
                <a:ea typeface="Calibri" panose="020F0502020204030204" pitchFamily="34" charset="0"/>
                <a:cs typeface="Arial" panose="020B0604020202020204" pitchFamily="34" charset="0"/>
              </a:rPr>
              <a:t>Art Tourism: </a:t>
            </a:r>
            <a:endParaRPr lang="nl-NL" dirty="0"/>
          </a:p>
          <a:p>
            <a:pPr lvl="3"/>
            <a:r>
              <a:rPr lang="en-GB" b="0" dirty="0"/>
              <a:t> </a:t>
            </a:r>
            <a:r>
              <a:rPr lang="en-GB" dirty="0"/>
              <a:t>2-Arts-peripheral tourists: </a:t>
            </a:r>
          </a:p>
          <a:p>
            <a:pPr lvl="3"/>
            <a:r>
              <a:rPr lang="en-GB" b="0" dirty="0"/>
              <a:t>These </a:t>
            </a:r>
            <a:r>
              <a:rPr lang="en-GB" b="0" dirty="0" err="1"/>
              <a:t>travelers</a:t>
            </a:r>
            <a:r>
              <a:rPr lang="en-GB" b="0" dirty="0"/>
              <a:t> visit a destination for non-arts-related reasons but engage with the arts during their stay. They are classified as:</a:t>
            </a:r>
          </a:p>
          <a:p>
            <a:pPr lvl="3"/>
            <a:r>
              <a:rPr lang="en-GB" b="0" dirty="0"/>
              <a:t>- </a:t>
            </a:r>
            <a:r>
              <a:rPr lang="en-GB" dirty="0"/>
              <a:t>Incidental arts-related tourists: </a:t>
            </a:r>
            <a:r>
              <a:rPr lang="en-GB" b="0" dirty="0"/>
              <a:t>Whose main reason for visiting is not the arts, but they decide to attend a performance before arrival.</a:t>
            </a:r>
          </a:p>
          <a:p>
            <a:pPr lvl="3"/>
            <a:r>
              <a:rPr lang="en-GB" b="0" dirty="0"/>
              <a:t>- </a:t>
            </a:r>
            <a:r>
              <a:rPr lang="en-GB" dirty="0"/>
              <a:t>Accidental arts-related tourists: </a:t>
            </a:r>
            <a:r>
              <a:rPr lang="en-GB" b="0" dirty="0"/>
              <a:t>Who have no prior interest in attending a performance and make the decision to do so after arriving.</a:t>
            </a:r>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22</a:t>
            </a:fld>
            <a:endParaRPr lang="nl-NL"/>
          </a:p>
        </p:txBody>
      </p:sp>
    </p:spTree>
    <p:extLst>
      <p:ext uri="{BB962C8B-B14F-4D97-AF65-F5344CB8AC3E}">
        <p14:creationId xmlns:p14="http://schemas.microsoft.com/office/powerpoint/2010/main" val="2811956837"/>
      </p:ext>
    </p:extLst>
  </p:cSld>
  <p:clrMapOvr>
    <a:masterClrMapping/>
  </p:clrMapOvr>
  <p:transition spd="slow">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2.4- </a:t>
            </a:r>
            <a:r>
              <a:rPr lang="en-US" kern="100" dirty="0">
                <a:cs typeface="Arial" panose="020B0604020202020204" pitchFamily="34" charset="0"/>
              </a:rPr>
              <a:t>Rural</a:t>
            </a:r>
            <a:r>
              <a:rPr lang="en-US" sz="1800" b="1" kern="100" dirty="0">
                <a:effectLst/>
                <a:ea typeface="Calibri" panose="020F0502020204030204" pitchFamily="34" charset="0"/>
                <a:cs typeface="Arial" panose="020B0604020202020204" pitchFamily="34" charset="0"/>
              </a:rPr>
              <a:t> Tourism: </a:t>
            </a:r>
            <a:endParaRPr lang="nl-NL" dirty="0"/>
          </a:p>
          <a:p>
            <a:pPr lvl="3"/>
            <a:r>
              <a:rPr lang="en-GB" b="0" dirty="0"/>
              <a:t>- While rural tourism may have limited importance on a larger scale, it can significantly impact the development of specific rural areas.</a:t>
            </a:r>
          </a:p>
          <a:p>
            <a:pPr lvl="3"/>
            <a:r>
              <a:rPr lang="en-GB" b="0" dirty="0"/>
              <a:t> - The multiplier effect tends to be stronger in these regions, as the appeal of the rural lifestyle often boosts demand for local products.</a:t>
            </a:r>
          </a:p>
          <a:p>
            <a:pPr lvl="3"/>
            <a:r>
              <a:rPr lang="en-GB" b="0" dirty="0"/>
              <a:t>- Moreover, tourists visiting these areas can boost their appeal in the eyes of the local community, fostering pride and self-esteem. </a:t>
            </a:r>
          </a:p>
          <a:p>
            <a:pPr lvl="3"/>
            <a:r>
              <a:rPr lang="en-GB" b="0" dirty="0"/>
              <a:t>- Therefore, if rural tourism is well-planned, </a:t>
            </a:r>
          </a:p>
          <a:p>
            <a:pPr lvl="3"/>
            <a:r>
              <a:rPr lang="en-GB" b="0" dirty="0"/>
              <a:t>managed, and marketed, it can greatly contribute to </a:t>
            </a:r>
          </a:p>
          <a:p>
            <a:pPr lvl="3"/>
            <a:r>
              <a:rPr lang="en-GB" b="0" dirty="0"/>
              <a:t>economic, social, and cultural development. </a:t>
            </a:r>
          </a:p>
          <a:p>
            <a:pPr lvl="3"/>
            <a:r>
              <a:rPr lang="en-GB" b="0" dirty="0"/>
              <a:t>- However, it should not be viewed as a solution to</a:t>
            </a:r>
          </a:p>
          <a:p>
            <a:pPr lvl="3"/>
            <a:r>
              <a:rPr lang="en-GB" b="0" dirty="0"/>
              <a:t> all the challenges faced by rural areas.</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23</a:t>
            </a:fld>
            <a:endParaRPr lang="nl-NL"/>
          </a:p>
        </p:txBody>
      </p:sp>
      <p:pic>
        <p:nvPicPr>
          <p:cNvPr id="4" name="Picture 3">
            <a:extLst>
              <a:ext uri="{FF2B5EF4-FFF2-40B4-BE49-F238E27FC236}">
                <a16:creationId xmlns:a16="http://schemas.microsoft.com/office/drawing/2014/main" id="{EBC2EA82-8C21-EFC0-3D64-CD5DD98769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75737" y="3419159"/>
            <a:ext cx="6052513" cy="2841729"/>
          </a:xfrm>
          <a:prstGeom prst="rect">
            <a:avLst/>
          </a:prstGeom>
        </p:spPr>
      </p:pic>
    </p:spTree>
    <p:extLst>
      <p:ext uri="{BB962C8B-B14F-4D97-AF65-F5344CB8AC3E}">
        <p14:creationId xmlns:p14="http://schemas.microsoft.com/office/powerpoint/2010/main" val="4166166137"/>
      </p:ext>
    </p:extLst>
  </p:cSld>
  <p:clrMapOvr>
    <a:masterClrMapping/>
  </p:clrMapOvr>
  <p:transition spd="slow">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2.4- </a:t>
            </a:r>
            <a:r>
              <a:rPr lang="nl-NL" b="1" dirty="0" err="1"/>
              <a:t>Rural</a:t>
            </a:r>
            <a:r>
              <a:rPr lang="nl-NL" b="1" dirty="0"/>
              <a:t> </a:t>
            </a:r>
            <a:r>
              <a:rPr lang="nl-NL" b="1" dirty="0" err="1"/>
              <a:t>Tourism</a:t>
            </a:r>
            <a:r>
              <a:rPr lang="nl-NL" b="1" dirty="0"/>
              <a:t>: </a:t>
            </a:r>
          </a:p>
          <a:p>
            <a:pPr lvl="3"/>
            <a:r>
              <a:rPr lang="en-GB" b="0" dirty="0"/>
              <a:t>- Definitions of rural tourism are varied, spanning from encompassing “all tourism activities in a rural area” to focusing on highly specialized tourism products closely linked to “rurality,” such as “</a:t>
            </a:r>
            <a:r>
              <a:rPr lang="en-GB" b="0" dirty="0" err="1"/>
              <a:t>agro</a:t>
            </a:r>
            <a:r>
              <a:rPr lang="en-GB" b="0" dirty="0"/>
              <a:t>-tourism.</a:t>
            </a:r>
          </a:p>
          <a:p>
            <a:pPr lvl="3"/>
            <a:r>
              <a:rPr lang="en-GB" dirty="0"/>
              <a:t>Rural tourism units should ideally meet the following criteria:</a:t>
            </a:r>
          </a:p>
          <a:p>
            <a:pPr lvl="3"/>
            <a:r>
              <a:rPr lang="en-GB" b="0" dirty="0"/>
              <a:t>- </a:t>
            </a:r>
            <a:r>
              <a:rPr lang="en-GB" dirty="0"/>
              <a:t>Location</a:t>
            </a:r>
            <a:r>
              <a:rPr lang="en-GB" b="0" dirty="0"/>
              <a:t>: Situated in rural areas.</a:t>
            </a:r>
          </a:p>
          <a:p>
            <a:pPr lvl="3"/>
            <a:r>
              <a:rPr lang="en-GB" b="0" dirty="0"/>
              <a:t>- </a:t>
            </a:r>
            <a:r>
              <a:rPr lang="en-GB" dirty="0"/>
              <a:t>Functionality</a:t>
            </a:r>
            <a:r>
              <a:rPr lang="en-GB" b="0" dirty="0"/>
              <a:t>: Reflect the unique characteristics of rural life, including open spaces, natural resources, and traditional practices.</a:t>
            </a:r>
          </a:p>
          <a:p>
            <a:pPr lvl="3"/>
            <a:r>
              <a:rPr lang="en-GB" b="0" dirty="0"/>
              <a:t>- </a:t>
            </a:r>
            <a:r>
              <a:rPr lang="en-GB" dirty="0"/>
              <a:t>Scale</a:t>
            </a:r>
            <a:r>
              <a:rPr lang="en-GB" b="0" dirty="0"/>
              <a:t>: Operate on a small scale.</a:t>
            </a:r>
          </a:p>
          <a:p>
            <a:pPr lvl="3"/>
            <a:r>
              <a:rPr lang="en-GB" b="0" dirty="0"/>
              <a:t>- </a:t>
            </a:r>
            <a:r>
              <a:rPr lang="en-GB" dirty="0"/>
              <a:t>Character</a:t>
            </a:r>
            <a:r>
              <a:rPr lang="en-GB" b="0" dirty="0"/>
              <a:t>: Maintain a traditional character, growing organically and gradually.</a:t>
            </a:r>
          </a:p>
          <a:p>
            <a:pPr lvl="3"/>
            <a:r>
              <a:rPr lang="en-GB" b="0" dirty="0"/>
              <a:t>- </a:t>
            </a:r>
            <a:r>
              <a:rPr lang="en-GB" dirty="0"/>
              <a:t>Local</a:t>
            </a:r>
            <a:r>
              <a:rPr lang="en-GB" b="0" dirty="0"/>
              <a:t> Control: Managed and controlled by local people.</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24</a:t>
            </a:fld>
            <a:endParaRPr lang="nl-NL"/>
          </a:p>
        </p:txBody>
      </p:sp>
    </p:spTree>
    <p:extLst>
      <p:ext uri="{BB962C8B-B14F-4D97-AF65-F5344CB8AC3E}">
        <p14:creationId xmlns:p14="http://schemas.microsoft.com/office/powerpoint/2010/main" val="848603378"/>
      </p:ext>
    </p:extLst>
  </p:cSld>
  <p:clrMapOvr>
    <a:masterClrMapping/>
  </p:clrMapOvr>
  <p:transition spd="slow">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lgn="just"/>
            <a:r>
              <a:rPr lang="nl-NL" b="1" dirty="0"/>
              <a:t>2.4- </a:t>
            </a:r>
            <a:r>
              <a:rPr lang="nl-NL" b="1" dirty="0" err="1"/>
              <a:t>Rural</a:t>
            </a:r>
            <a:r>
              <a:rPr lang="nl-NL" b="1" dirty="0"/>
              <a:t> </a:t>
            </a:r>
            <a:r>
              <a:rPr lang="nl-NL" b="1" dirty="0" err="1"/>
              <a:t>Tourism</a:t>
            </a:r>
            <a:r>
              <a:rPr lang="nl-NL" b="1" dirty="0"/>
              <a:t>: </a:t>
            </a:r>
          </a:p>
          <a:p>
            <a:pPr marL="0" indent="0" algn="just">
              <a:buNone/>
            </a:pPr>
            <a:r>
              <a:rPr lang="en-GB" b="1" dirty="0"/>
              <a:t>Motivations behind the Rural Tourism:</a:t>
            </a:r>
          </a:p>
          <a:p>
            <a:pPr marL="0" indent="0" algn="just">
              <a:buNone/>
            </a:pPr>
            <a:r>
              <a:rPr lang="en-GB" b="0" dirty="0"/>
              <a:t>-The appeal of rural areas for tourism and recreation is partly based on the image of "rurality"—a sense of tradition and authenticity that represents a romanticized idea of "the good old days," a simple and pure lifestyle, intact nature, and the perfect harmony between humans and their natural surroundings.</a:t>
            </a:r>
          </a:p>
          <a:p>
            <a:pPr marL="0" indent="0" algn="just">
              <a:buNone/>
            </a:pPr>
            <a:r>
              <a:rPr lang="en-GB" b="0" dirty="0"/>
              <a:t>- This motive is often linked to personal family roots and the desire to visit relatives in rural areas, especially as many of these visitors have migrated to urban areas for economic and professional reasons. </a:t>
            </a:r>
          </a:p>
          <a:p>
            <a:pPr marL="0" indent="0" algn="just">
              <a:buNone/>
            </a:pPr>
            <a:r>
              <a:rPr lang="en-GB" b="0" dirty="0"/>
              <a:t>- This type of tourism tends to foster a strong connection with the rural destination, which can lead to greater loyalty from visitors.</a:t>
            </a:r>
          </a:p>
          <a:p>
            <a:pPr marL="0" indent="0" algn="just">
              <a:buNone/>
            </a:pPr>
            <a:endParaRPr lang="en-GB" dirty="0"/>
          </a:p>
          <a:p>
            <a:pPr lvl="2" algn="just"/>
            <a:endParaRPr lang="en-GB" dirty="0"/>
          </a:p>
          <a:p>
            <a:pPr lvl="2" algn="just"/>
            <a:endParaRPr lang="en-GB" dirty="0"/>
          </a:p>
          <a:p>
            <a:pPr lvl="2" algn="just"/>
            <a:endParaRPr lang="en-GB" dirty="0"/>
          </a:p>
          <a:p>
            <a:pPr lvl="2" algn="just"/>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25</a:t>
            </a:fld>
            <a:endParaRPr lang="nl-NL"/>
          </a:p>
        </p:txBody>
      </p:sp>
    </p:spTree>
    <p:extLst>
      <p:ext uri="{BB962C8B-B14F-4D97-AF65-F5344CB8AC3E}">
        <p14:creationId xmlns:p14="http://schemas.microsoft.com/office/powerpoint/2010/main" val="3474908146"/>
      </p:ext>
    </p:extLst>
  </p:cSld>
  <p:clrMapOvr>
    <a:masterClrMapping/>
  </p:clrMapOvr>
  <p:transition spd="slow">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lgn="just"/>
            <a:r>
              <a:rPr lang="nl-NL" b="1" dirty="0"/>
              <a:t>2.4- </a:t>
            </a:r>
            <a:r>
              <a:rPr lang="nl-NL" b="1" dirty="0" err="1"/>
              <a:t>Rural</a:t>
            </a:r>
            <a:r>
              <a:rPr lang="nl-NL" b="1" dirty="0"/>
              <a:t> </a:t>
            </a:r>
            <a:r>
              <a:rPr lang="nl-NL" b="1" dirty="0" err="1"/>
              <a:t>Tourism</a:t>
            </a:r>
            <a:r>
              <a:rPr lang="nl-NL" b="1" dirty="0"/>
              <a:t>: </a:t>
            </a:r>
          </a:p>
          <a:p>
            <a:pPr lvl="3" algn="just"/>
            <a:r>
              <a:rPr lang="en-GB" b="0" dirty="0"/>
              <a:t>- Other reasons for visiting rural areas include recreational activities that need large, open spaces and are connected to nature. </a:t>
            </a:r>
          </a:p>
          <a:p>
            <a:pPr lvl="3" algn="just"/>
            <a:r>
              <a:rPr lang="en-GB" b="0" dirty="0"/>
              <a:t>- Urban residents often seek to be close to nature for health and mental well-being. </a:t>
            </a:r>
          </a:p>
          <a:p>
            <a:pPr lvl="3" algn="just"/>
            <a:r>
              <a:rPr lang="en-GB" b="0" dirty="0"/>
              <a:t>- The aesthetic value of the landscape plays a big role in drawing visitors, as it offers a peaceful and attractive environment to reconnect with nature.</a:t>
            </a:r>
          </a:p>
          <a:p>
            <a:pPr lvl="3" algn="just"/>
            <a:r>
              <a:rPr lang="en-GB" b="0" dirty="0"/>
              <a:t>- Lastly, people may be drawn to rural areas by the desire to explore new aspects of rural life and nature, as well as to try exciting new activities. </a:t>
            </a:r>
          </a:p>
          <a:p>
            <a:pPr lvl="3" algn="just"/>
            <a:r>
              <a:rPr lang="en-GB" b="0" dirty="0"/>
              <a:t>- The desire to experience something different, away from their everyday environments, often motivates them to seek out the unique experiences that rural destinations offer.</a:t>
            </a:r>
          </a:p>
          <a:p>
            <a:pPr lvl="3" algn="just"/>
            <a:endParaRPr lang="en-GB" dirty="0"/>
          </a:p>
          <a:p>
            <a:pPr lvl="2" algn="just"/>
            <a:endParaRPr lang="en-GB" dirty="0"/>
          </a:p>
          <a:p>
            <a:pPr lvl="2" algn="just"/>
            <a:endParaRPr lang="en-GB" dirty="0"/>
          </a:p>
          <a:p>
            <a:pPr lvl="2" algn="just"/>
            <a:endParaRPr lang="en-GB" dirty="0"/>
          </a:p>
          <a:p>
            <a:pPr lvl="2" algn="just"/>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26</a:t>
            </a:fld>
            <a:endParaRPr lang="nl-NL"/>
          </a:p>
        </p:txBody>
      </p:sp>
    </p:spTree>
    <p:extLst>
      <p:ext uri="{BB962C8B-B14F-4D97-AF65-F5344CB8AC3E}">
        <p14:creationId xmlns:p14="http://schemas.microsoft.com/office/powerpoint/2010/main" val="1002453164"/>
      </p:ext>
    </p:extLst>
  </p:cSld>
  <p:clrMapOvr>
    <a:masterClrMapping/>
  </p:clrMapOvr>
  <p:transition spd="slow">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2.5-Eco-Tourism:</a:t>
            </a:r>
          </a:p>
          <a:p>
            <a:pPr lvl="3"/>
            <a:r>
              <a:rPr lang="en-GB" b="0" dirty="0"/>
              <a:t>- </a:t>
            </a:r>
            <a:r>
              <a:rPr lang="nl-NL" b="0" dirty="0"/>
              <a:t>The </a:t>
            </a:r>
            <a:r>
              <a:rPr lang="nl-NL" b="0" dirty="0" err="1"/>
              <a:t>Ecotourism</a:t>
            </a:r>
            <a:r>
              <a:rPr lang="nl-NL" b="0" dirty="0"/>
              <a:t> Society (1991) </a:t>
            </a:r>
            <a:r>
              <a:rPr lang="nl-NL" b="0" dirty="0" err="1"/>
              <a:t>described</a:t>
            </a:r>
            <a:r>
              <a:rPr lang="nl-NL" b="0" dirty="0"/>
              <a:t> </a:t>
            </a:r>
            <a:r>
              <a:rPr lang="nl-NL" b="0" dirty="0" err="1"/>
              <a:t>ecotourism</a:t>
            </a:r>
            <a:r>
              <a:rPr lang="nl-NL" b="0" dirty="0"/>
              <a:t> as “</a:t>
            </a:r>
            <a:r>
              <a:rPr lang="nl-NL" b="0" dirty="0" err="1"/>
              <a:t>Responsible</a:t>
            </a:r>
            <a:r>
              <a:rPr lang="nl-NL" b="0" dirty="0"/>
              <a:t> </a:t>
            </a:r>
            <a:r>
              <a:rPr lang="nl-NL" b="0" dirty="0" err="1"/>
              <a:t>travel</a:t>
            </a:r>
            <a:r>
              <a:rPr lang="nl-NL" b="0" dirty="0"/>
              <a:t> </a:t>
            </a:r>
            <a:r>
              <a:rPr lang="nl-NL" b="0" dirty="0" err="1"/>
              <a:t>to</a:t>
            </a:r>
            <a:r>
              <a:rPr lang="nl-NL" b="0" dirty="0"/>
              <a:t> </a:t>
            </a:r>
            <a:r>
              <a:rPr lang="nl-NL" b="0" dirty="0" err="1"/>
              <a:t>natural</a:t>
            </a:r>
            <a:r>
              <a:rPr lang="nl-NL" b="0" dirty="0"/>
              <a:t> </a:t>
            </a:r>
            <a:r>
              <a:rPr lang="nl-NL" b="0" dirty="0" err="1"/>
              <a:t>areas</a:t>
            </a:r>
            <a:r>
              <a:rPr lang="nl-NL" b="0" dirty="0"/>
              <a:t> </a:t>
            </a:r>
            <a:r>
              <a:rPr lang="nl-NL" b="0" dirty="0" err="1"/>
              <a:t>which</a:t>
            </a:r>
            <a:r>
              <a:rPr lang="nl-NL" b="0" dirty="0"/>
              <a:t> </a:t>
            </a:r>
            <a:r>
              <a:rPr lang="nl-NL" b="0" dirty="0" err="1"/>
              <a:t>conserves</a:t>
            </a:r>
            <a:r>
              <a:rPr lang="nl-NL" b="0" dirty="0"/>
              <a:t> </a:t>
            </a:r>
            <a:r>
              <a:rPr lang="nl-NL" b="0" dirty="0" err="1"/>
              <a:t>the</a:t>
            </a:r>
            <a:r>
              <a:rPr lang="nl-NL" b="0" dirty="0"/>
              <a:t> environment </a:t>
            </a:r>
            <a:r>
              <a:rPr lang="nl-NL" b="0" dirty="0" err="1"/>
              <a:t>and</a:t>
            </a:r>
            <a:r>
              <a:rPr lang="nl-NL" b="0" dirty="0"/>
              <a:t> </a:t>
            </a:r>
            <a:r>
              <a:rPr lang="nl-NL" b="0" dirty="0" err="1"/>
              <a:t>sustains</a:t>
            </a:r>
            <a:r>
              <a:rPr lang="nl-NL" b="0" dirty="0"/>
              <a:t> </a:t>
            </a:r>
            <a:r>
              <a:rPr lang="nl-NL" b="0" dirty="0" err="1"/>
              <a:t>the</a:t>
            </a:r>
            <a:r>
              <a:rPr lang="nl-NL" b="0" dirty="0"/>
              <a:t> well-</a:t>
            </a:r>
            <a:r>
              <a:rPr lang="nl-NL" b="0" dirty="0" err="1"/>
              <a:t>being</a:t>
            </a:r>
            <a:r>
              <a:rPr lang="nl-NL" b="0" dirty="0"/>
              <a:t> of </a:t>
            </a:r>
            <a:r>
              <a:rPr lang="nl-NL" b="0" dirty="0" err="1"/>
              <a:t>the</a:t>
            </a:r>
            <a:r>
              <a:rPr lang="nl-NL" b="0" dirty="0"/>
              <a:t> </a:t>
            </a:r>
            <a:r>
              <a:rPr lang="nl-NL" b="0" dirty="0" err="1"/>
              <a:t>local</a:t>
            </a:r>
            <a:r>
              <a:rPr lang="nl-NL" b="0" dirty="0"/>
              <a:t> </a:t>
            </a:r>
            <a:r>
              <a:rPr lang="nl-NL" b="0" dirty="0" err="1"/>
              <a:t>people</a:t>
            </a:r>
            <a:r>
              <a:rPr lang="nl-NL" b="0" dirty="0"/>
              <a:t>”. </a:t>
            </a:r>
          </a:p>
          <a:p>
            <a:pPr lvl="3"/>
            <a:r>
              <a:rPr lang="nl-NL" b="0" dirty="0"/>
              <a:t>It is </a:t>
            </a:r>
            <a:r>
              <a:rPr lang="nl-NL" b="0" dirty="0" err="1"/>
              <a:t>also</a:t>
            </a:r>
            <a:r>
              <a:rPr lang="nl-NL" b="0" dirty="0"/>
              <a:t> </a:t>
            </a:r>
            <a:r>
              <a:rPr lang="nl-NL" b="0" dirty="0" err="1"/>
              <a:t>assumed</a:t>
            </a:r>
            <a:r>
              <a:rPr lang="nl-NL" b="0" dirty="0"/>
              <a:t> </a:t>
            </a:r>
            <a:r>
              <a:rPr lang="nl-NL" b="0" dirty="0" err="1"/>
              <a:t>that</a:t>
            </a:r>
            <a:r>
              <a:rPr lang="nl-NL" b="0" dirty="0"/>
              <a:t> </a:t>
            </a:r>
            <a:r>
              <a:rPr lang="nl-NL" b="0" dirty="0" err="1"/>
              <a:t>ecotourism</a:t>
            </a:r>
            <a:r>
              <a:rPr lang="nl-NL" b="0" dirty="0"/>
              <a:t> </a:t>
            </a:r>
            <a:r>
              <a:rPr lang="nl-NL" b="0" dirty="0" err="1"/>
              <a:t>encompasses</a:t>
            </a:r>
            <a:r>
              <a:rPr lang="nl-NL" b="0" dirty="0"/>
              <a:t> </a:t>
            </a:r>
            <a:r>
              <a:rPr lang="nl-NL" b="0" dirty="0" err="1"/>
              <a:t>the</a:t>
            </a:r>
            <a:r>
              <a:rPr lang="nl-NL" b="0" dirty="0"/>
              <a:t> </a:t>
            </a:r>
            <a:r>
              <a:rPr lang="nl-NL" b="0" dirty="0" err="1"/>
              <a:t>appreciation</a:t>
            </a:r>
            <a:r>
              <a:rPr lang="nl-NL" b="0" dirty="0"/>
              <a:t> of nature </a:t>
            </a:r>
            <a:r>
              <a:rPr lang="nl-NL" b="0" dirty="0" err="1"/>
              <a:t>and</a:t>
            </a:r>
            <a:r>
              <a:rPr lang="nl-NL" b="0" dirty="0"/>
              <a:t> </a:t>
            </a:r>
            <a:r>
              <a:rPr lang="nl-NL" b="0" dirty="0" err="1"/>
              <a:t>the</a:t>
            </a:r>
            <a:r>
              <a:rPr lang="nl-NL" b="0" dirty="0"/>
              <a:t> respect </a:t>
            </a:r>
            <a:r>
              <a:rPr lang="nl-NL" b="0" dirty="0" err="1"/>
              <a:t>and</a:t>
            </a:r>
            <a:r>
              <a:rPr lang="nl-NL" b="0" dirty="0"/>
              <a:t> engagement </a:t>
            </a:r>
            <a:r>
              <a:rPr lang="nl-NL" b="0" dirty="0" err="1"/>
              <a:t>with</a:t>
            </a:r>
            <a:r>
              <a:rPr lang="nl-NL" b="0" dirty="0"/>
              <a:t> traditional cultures found </a:t>
            </a:r>
            <a:r>
              <a:rPr lang="nl-NL" b="0" dirty="0" err="1"/>
              <a:t>within</a:t>
            </a:r>
            <a:r>
              <a:rPr lang="nl-NL" b="0" dirty="0"/>
              <a:t> </a:t>
            </a:r>
            <a:r>
              <a:rPr lang="nl-NL" b="0" dirty="0" err="1"/>
              <a:t>natural</a:t>
            </a:r>
            <a:r>
              <a:rPr lang="nl-NL" b="0" dirty="0"/>
              <a:t> </a:t>
            </a:r>
            <a:r>
              <a:rPr lang="nl-NL" b="0" dirty="0" err="1"/>
              <a:t>areas</a:t>
            </a:r>
            <a:r>
              <a:rPr lang="nl-NL" b="0" dirty="0"/>
              <a:t>.</a:t>
            </a:r>
          </a:p>
          <a:p>
            <a:pPr lvl="3"/>
            <a:r>
              <a:rPr lang="en-GB" b="0" dirty="0"/>
              <a:t>- Ecotourism, while small-scale, can sometimes disadvantage local and indigenous populations due to external control and exploitation of undeveloped regions. </a:t>
            </a:r>
          </a:p>
          <a:p>
            <a:pPr lvl="3"/>
            <a:r>
              <a:rPr lang="en-GB" b="0" dirty="0"/>
              <a:t>- Although Western influence may bring advancements, tourism expansion into remote areas often disrupts local ecosystems and cultures. </a:t>
            </a:r>
          </a:p>
          <a:p>
            <a:pPr lvl="3"/>
            <a:r>
              <a:rPr lang="en-GB" b="0" dirty="0"/>
              <a:t>- However, ecotourism can mitigate such impacts by promoting sustainable practices, educating locals on environmental conservation, and encouraging the use of local resources, which helps reduce economic leakage.</a:t>
            </a:r>
          </a:p>
          <a:p>
            <a:pPr lvl="3"/>
            <a:endParaRPr lang="en-GB" b="0"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27</a:t>
            </a:fld>
            <a:endParaRPr lang="nl-NL"/>
          </a:p>
        </p:txBody>
      </p:sp>
    </p:spTree>
    <p:extLst>
      <p:ext uri="{BB962C8B-B14F-4D97-AF65-F5344CB8AC3E}">
        <p14:creationId xmlns:p14="http://schemas.microsoft.com/office/powerpoint/2010/main" val="2746921557"/>
      </p:ext>
    </p:extLst>
  </p:cSld>
  <p:clrMapOvr>
    <a:masterClrMapping/>
  </p:clrMapOvr>
  <p:transition spd="slow">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2.5-Eco-Tourism:</a:t>
            </a:r>
          </a:p>
          <a:p>
            <a:pPr lvl="3" algn="just"/>
            <a:r>
              <a:rPr lang="en-GB" b="0" dirty="0"/>
              <a:t>- One key issue with ecotourism is the misuse of its label by tour operators, particularly in the 1990s, known as the “Decade of Ecotourism.” </a:t>
            </a:r>
          </a:p>
          <a:p>
            <a:pPr lvl="3" algn="just"/>
            <a:r>
              <a:rPr lang="en-GB" b="0" dirty="0"/>
              <a:t>- Without an international monitoring system, some operators engaged in "greenwashing," using eco-friendly claims as marketing tactics. </a:t>
            </a:r>
          </a:p>
          <a:p>
            <a:pPr lvl="3" algn="just"/>
            <a:r>
              <a:rPr lang="en-GB" b="0" dirty="0"/>
              <a:t>- As highlighted by Tourism Concern, this misrepresentation undermines sustainability efforts.</a:t>
            </a:r>
          </a:p>
          <a:p>
            <a:pPr lvl="3" algn="just"/>
            <a:r>
              <a:rPr lang="en-GB" b="0" dirty="0"/>
              <a:t>- To truly achieve its goals, ecotourism must be managed with care and sensitivity, ensuring that practices align with ecological and cultural preservation rather than merely serving profit-driven interests.</a:t>
            </a:r>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28</a:t>
            </a:fld>
            <a:endParaRPr lang="nl-NL"/>
          </a:p>
        </p:txBody>
      </p:sp>
    </p:spTree>
    <p:extLst>
      <p:ext uri="{BB962C8B-B14F-4D97-AF65-F5344CB8AC3E}">
        <p14:creationId xmlns:p14="http://schemas.microsoft.com/office/powerpoint/2010/main" val="992699327"/>
      </p:ext>
    </p:extLst>
  </p:cSld>
  <p:clrMapOvr>
    <a:masterClrMapping/>
  </p:clrMapOvr>
  <p:transition spd="slow">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2.6- </a:t>
            </a:r>
            <a:r>
              <a:rPr lang="nl-NL" b="1" dirty="0" err="1"/>
              <a:t>Indigenous</a:t>
            </a:r>
            <a:r>
              <a:rPr lang="nl-NL" b="1" dirty="0"/>
              <a:t> </a:t>
            </a:r>
            <a:r>
              <a:rPr lang="nl-NL" dirty="0" err="1"/>
              <a:t>T</a:t>
            </a:r>
            <a:r>
              <a:rPr lang="nl-NL" b="1" dirty="0" err="1"/>
              <a:t>ourism</a:t>
            </a:r>
            <a:endParaRPr lang="nl-NL" b="1" dirty="0"/>
          </a:p>
          <a:p>
            <a:pPr lvl="3"/>
            <a:r>
              <a:rPr lang="en-GB" b="0" dirty="0"/>
              <a:t>- Indigenous tourism involves activities where indigenous people actively participate, either by showcasing their culture or engaging as entrepreneurs or artists. </a:t>
            </a:r>
          </a:p>
          <a:p>
            <a:pPr lvl="3"/>
            <a:r>
              <a:rPr lang="en-GB" b="0" dirty="0"/>
              <a:t>- Interest in indigenous tourism is driven by the unique cultural identity of the hosts, which also serves as a competitive advantage in the global tourism market. </a:t>
            </a:r>
          </a:p>
          <a:p>
            <a:pPr lvl="3"/>
            <a:r>
              <a:rPr lang="en-GB" b="0" dirty="0"/>
              <a:t>- An increasing number of tourists are engaging in "special interest" holidays that involve active participation in cultural activities such as painting, photography, pottery, or cookery. </a:t>
            </a:r>
          </a:p>
          <a:p>
            <a:pPr lvl="3"/>
            <a:r>
              <a:rPr lang="en-GB" b="0" dirty="0"/>
              <a:t>- These experiences are often set in rural areas with interesting landscapes.</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29</a:t>
            </a:fld>
            <a:endParaRPr lang="nl-NL"/>
          </a:p>
        </p:txBody>
      </p:sp>
      <p:pic>
        <p:nvPicPr>
          <p:cNvPr id="4" name="Picture 3">
            <a:extLst>
              <a:ext uri="{FF2B5EF4-FFF2-40B4-BE49-F238E27FC236}">
                <a16:creationId xmlns:a16="http://schemas.microsoft.com/office/drawing/2014/main" id="{57B179E8-1E9A-C6AF-9680-25799A661E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02945" y="3800615"/>
            <a:ext cx="5904656" cy="2460273"/>
          </a:xfrm>
          <a:prstGeom prst="rect">
            <a:avLst/>
          </a:prstGeom>
        </p:spPr>
      </p:pic>
    </p:spTree>
    <p:extLst>
      <p:ext uri="{BB962C8B-B14F-4D97-AF65-F5344CB8AC3E}">
        <p14:creationId xmlns:p14="http://schemas.microsoft.com/office/powerpoint/2010/main" val="3967798194"/>
      </p:ext>
    </p:extLst>
  </p:cSld>
  <p:clrMapOvr>
    <a:masterClrMapping/>
  </p:clrMapOvr>
  <p:transition spd="slow">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2.6- </a:t>
            </a:r>
            <a:r>
              <a:rPr lang="nl-NL" b="1" dirty="0" err="1"/>
              <a:t>Indigenous</a:t>
            </a:r>
            <a:r>
              <a:rPr lang="nl-NL" b="1" dirty="0"/>
              <a:t> </a:t>
            </a:r>
            <a:r>
              <a:rPr lang="nl-NL" dirty="0" err="1"/>
              <a:t>T</a:t>
            </a:r>
            <a:r>
              <a:rPr lang="nl-NL" b="1" dirty="0" err="1"/>
              <a:t>ourism</a:t>
            </a:r>
            <a:endParaRPr lang="nl-NL" dirty="0"/>
          </a:p>
          <a:p>
            <a:pPr lvl="3"/>
            <a:r>
              <a:rPr lang="en-GB" b="0" dirty="0"/>
              <a:t>- Many of these tourists prefer staying with local families or on farms to enhance the authenticity and rusticity of their experience. </a:t>
            </a:r>
          </a:p>
          <a:p>
            <a:pPr lvl="3"/>
            <a:r>
              <a:rPr lang="en-GB" b="0" dirty="0"/>
              <a:t>- This trend has contributed to the rising popularity of farm tourism, or "</a:t>
            </a:r>
            <a:r>
              <a:rPr lang="en-GB" b="0" dirty="0" err="1"/>
              <a:t>agro</a:t>
            </a:r>
            <a:r>
              <a:rPr lang="en-GB" b="0" dirty="0"/>
              <a:t>-tourism," particularly in countries seeking to diversify their tourism offerings, such as Greece, Italy, Spain, and Portugal.</a:t>
            </a:r>
          </a:p>
          <a:p>
            <a:pPr lvl="3"/>
            <a:r>
              <a:rPr lang="en-GB" b="0" dirty="0"/>
              <a:t>- Tourism forms like ecotourism, jungle tours, hill trekking, and wildlife tourism, which once attracted small groups, have become mainstream. </a:t>
            </a:r>
          </a:p>
          <a:p>
            <a:pPr lvl="3"/>
            <a:r>
              <a:rPr lang="en-GB" b="0" dirty="0"/>
              <a:t>- These activities often involve interactions with local or indigenous communities, including tribal groups. </a:t>
            </a:r>
          </a:p>
          <a:p>
            <a:pPr lvl="3"/>
            <a:r>
              <a:rPr lang="en-GB" b="0" dirty="0"/>
              <a:t>- As a result, the environmental, social, and cultural impacts in these settings are significant and require careful management to mitigate harm and ensure sustainability.</a:t>
            </a:r>
          </a:p>
          <a:p>
            <a:pPr lvl="3"/>
            <a:endParaRPr lang="en-GB" b="0" dirty="0"/>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30</a:t>
            </a:fld>
            <a:endParaRPr lang="nl-NL"/>
          </a:p>
        </p:txBody>
      </p:sp>
    </p:spTree>
    <p:extLst>
      <p:ext uri="{BB962C8B-B14F-4D97-AF65-F5344CB8AC3E}">
        <p14:creationId xmlns:p14="http://schemas.microsoft.com/office/powerpoint/2010/main" val="41097860"/>
      </p:ext>
    </p:extLst>
  </p:cSld>
  <p:clrMapOvr>
    <a:masterClrMapping/>
  </p:clrMapOvr>
  <p:transition spd="slow">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2.6- </a:t>
            </a:r>
            <a:r>
              <a:rPr lang="nl-NL" b="1" dirty="0" err="1"/>
              <a:t>Indigenous</a:t>
            </a:r>
            <a:r>
              <a:rPr lang="nl-NL" b="1" dirty="0"/>
              <a:t> </a:t>
            </a:r>
            <a:r>
              <a:rPr lang="nl-NL" dirty="0" err="1"/>
              <a:t>T</a:t>
            </a:r>
            <a:r>
              <a:rPr lang="nl-NL" b="1" dirty="0" err="1"/>
              <a:t>ourism</a:t>
            </a:r>
            <a:r>
              <a:rPr lang="nl-NL" b="1" dirty="0"/>
              <a:t>: </a:t>
            </a:r>
            <a:endParaRPr lang="nl-NL" dirty="0"/>
          </a:p>
          <a:p>
            <a:pPr lvl="3"/>
            <a:r>
              <a:rPr lang="en-GB" b="0" dirty="0"/>
              <a:t>- Tourism presents opportunities for Indigenous communities to increase awareness and appreciation of their intangible cultural heritage. </a:t>
            </a:r>
          </a:p>
          <a:p>
            <a:pPr lvl="3"/>
            <a:r>
              <a:rPr lang="en-GB" b="0" dirty="0"/>
              <a:t>- It allows individuals to reconnect, rediscover, or reinforce their identities through engagement with traditional practices, such as dance, crafts, and art.</a:t>
            </a:r>
          </a:p>
          <a:p>
            <a:pPr lvl="3"/>
            <a:r>
              <a:rPr lang="en-GB" dirty="0"/>
              <a:t>Revitalization of Indigenous Languages</a:t>
            </a:r>
          </a:p>
          <a:p>
            <a:pPr lvl="3"/>
            <a:r>
              <a:rPr lang="en-GB" b="0" dirty="0"/>
              <a:t>- Tourism can encourage the learning and preservation of Indigenous languages, which are vital to sustaining cultural identities and intangible heritage. </a:t>
            </a:r>
          </a:p>
          <a:p>
            <a:pPr lvl="3"/>
            <a:r>
              <a:rPr lang="en-GB" b="0" dirty="0"/>
              <a:t>- It offers a means to support the development, revitalization, and preservation of endangered languages globally, addressing a critical issue for many Indigenous communities.</a:t>
            </a:r>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31</a:t>
            </a:fld>
            <a:endParaRPr lang="nl-NL"/>
          </a:p>
        </p:txBody>
      </p:sp>
    </p:spTree>
    <p:extLst>
      <p:ext uri="{BB962C8B-B14F-4D97-AF65-F5344CB8AC3E}">
        <p14:creationId xmlns:p14="http://schemas.microsoft.com/office/powerpoint/2010/main" val="3779871139"/>
      </p:ext>
    </p:extLst>
  </p:cSld>
  <p:clrMapOvr>
    <a:masterClrMapping/>
  </p:clrMapOvr>
  <p:transition spd="slow">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2.6- </a:t>
            </a:r>
            <a:r>
              <a:rPr lang="nl-NL" b="1" dirty="0" err="1"/>
              <a:t>Indigenous</a:t>
            </a:r>
            <a:r>
              <a:rPr lang="nl-NL" b="1" dirty="0"/>
              <a:t> </a:t>
            </a:r>
            <a:r>
              <a:rPr lang="nl-NL" dirty="0" err="1"/>
              <a:t>T</a:t>
            </a:r>
            <a:r>
              <a:rPr lang="nl-NL" b="1" dirty="0" err="1"/>
              <a:t>ourism</a:t>
            </a:r>
            <a:r>
              <a:rPr lang="nl-NL" b="1" dirty="0"/>
              <a:t>: </a:t>
            </a:r>
            <a:endParaRPr lang="nl-NL" dirty="0"/>
          </a:p>
          <a:p>
            <a:pPr lvl="3"/>
            <a:r>
              <a:rPr lang="en-GB" b="0" dirty="0"/>
              <a:t>- Additionally, the value of indigenous peoples' traditional lands is increasing due to the scarcity of unspoiled landscapes. </a:t>
            </a:r>
          </a:p>
          <a:p>
            <a:pPr lvl="3"/>
            <a:r>
              <a:rPr lang="en-GB" b="0" dirty="0"/>
              <a:t>- However, widespread cultural tourism significantly impacts indigenous societies, leading to acculturation, irreversible environmental damage, and the commodification of local culture.</a:t>
            </a:r>
          </a:p>
          <a:p>
            <a:pPr lvl="3"/>
            <a:r>
              <a:rPr lang="en-GB" b="0" dirty="0"/>
              <a:t>- Indigenous communities face challenges similar to those experienced by other societies in this context.</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32</a:t>
            </a:fld>
            <a:endParaRPr lang="nl-NL"/>
          </a:p>
        </p:txBody>
      </p:sp>
    </p:spTree>
    <p:extLst>
      <p:ext uri="{BB962C8B-B14F-4D97-AF65-F5344CB8AC3E}">
        <p14:creationId xmlns:p14="http://schemas.microsoft.com/office/powerpoint/2010/main" val="3507438423"/>
      </p:ext>
    </p:extLst>
  </p:cSld>
  <p:clrMapOvr>
    <a:masterClrMapping/>
  </p:clrMapOvr>
  <p:transition spd="slow">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2.7- Sport </a:t>
            </a:r>
            <a:r>
              <a:rPr lang="nl-NL" dirty="0" err="1"/>
              <a:t>T</a:t>
            </a:r>
            <a:r>
              <a:rPr lang="nl-NL" b="1" dirty="0" err="1"/>
              <a:t>ourism</a:t>
            </a:r>
            <a:r>
              <a:rPr lang="nl-NL" b="1" dirty="0"/>
              <a:t>: </a:t>
            </a:r>
            <a:endParaRPr lang="nl-NL" dirty="0"/>
          </a:p>
          <a:p>
            <a:pPr lvl="3"/>
            <a:r>
              <a:rPr lang="en-GB" b="0" dirty="0"/>
              <a:t>- sports tourism can be seen as a significant cultural, social and economic phenomenon. </a:t>
            </a:r>
          </a:p>
          <a:p>
            <a:pPr lvl="3"/>
            <a:r>
              <a:rPr lang="en-GB" b="0" dirty="0"/>
              <a:t>- Sport encompasses a wide range of activities, whether formal or informal, competitive or recreational, active or passive. </a:t>
            </a:r>
          </a:p>
          <a:p>
            <a:pPr lvl="3"/>
            <a:r>
              <a:rPr lang="en-GB" b="0" dirty="0"/>
              <a:t>- It involves individuals either as participants or spectators. Active participants engage directly in the competition or activity, while passive participants observe as spectators. </a:t>
            </a:r>
          </a:p>
          <a:p>
            <a:pPr lvl="3"/>
            <a:r>
              <a:rPr lang="en-GB" b="0" dirty="0"/>
              <a:t>- Some sports and activities, such as mountaineering or </a:t>
            </a:r>
          </a:p>
          <a:p>
            <a:pPr lvl="3"/>
            <a:r>
              <a:rPr lang="en-GB" b="0" dirty="0"/>
              <a:t>running, are often pursued individually, highlighting </a:t>
            </a:r>
          </a:p>
          <a:p>
            <a:pPr lvl="3"/>
            <a:r>
              <a:rPr lang="en-GB" b="0" dirty="0"/>
              <a:t>the diverse nature of sporting experiences.</a:t>
            </a:r>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33</a:t>
            </a:fld>
            <a:endParaRPr lang="nl-NL"/>
          </a:p>
        </p:txBody>
      </p:sp>
      <p:pic>
        <p:nvPicPr>
          <p:cNvPr id="4" name="Picture 3">
            <a:extLst>
              <a:ext uri="{FF2B5EF4-FFF2-40B4-BE49-F238E27FC236}">
                <a16:creationId xmlns:a16="http://schemas.microsoft.com/office/drawing/2014/main" id="{F67F4685-FB0B-95C0-58FB-626866B857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59488" y="3220040"/>
            <a:ext cx="5610200" cy="3141712"/>
          </a:xfrm>
          <a:prstGeom prst="rect">
            <a:avLst/>
          </a:prstGeom>
        </p:spPr>
      </p:pic>
    </p:spTree>
    <p:extLst>
      <p:ext uri="{BB962C8B-B14F-4D97-AF65-F5344CB8AC3E}">
        <p14:creationId xmlns:p14="http://schemas.microsoft.com/office/powerpoint/2010/main" val="4286174216"/>
      </p:ext>
    </p:extLst>
  </p:cSld>
  <p:clrMapOvr>
    <a:masterClrMapping/>
  </p:clrMapOvr>
  <p:transition spd="slow">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2.7- Sport </a:t>
            </a:r>
            <a:r>
              <a:rPr lang="nl-NL" dirty="0" err="1"/>
              <a:t>T</a:t>
            </a:r>
            <a:r>
              <a:rPr lang="nl-NL" b="1" dirty="0" err="1"/>
              <a:t>ourism</a:t>
            </a:r>
            <a:r>
              <a:rPr lang="nl-NL" b="1" dirty="0"/>
              <a:t>: </a:t>
            </a:r>
            <a:endParaRPr lang="nl-NL" dirty="0"/>
          </a:p>
          <a:p>
            <a:pPr lvl="3"/>
            <a:r>
              <a:rPr lang="en-GB" b="0" dirty="0"/>
              <a:t>- Sports tourism refers to a form of tourism where individuals travel to either observe sporting events as spectators or actively participate in them. </a:t>
            </a:r>
          </a:p>
          <a:p>
            <a:pPr lvl="3"/>
            <a:r>
              <a:rPr lang="en-GB" b="0" dirty="0"/>
              <a:t>- These activities often include both commercial</a:t>
            </a:r>
          </a:p>
          <a:p>
            <a:pPr lvl="3"/>
            <a:r>
              <a:rPr lang="en-GB" b="0" dirty="0"/>
              <a:t> and non-commercial events of a competitive </a:t>
            </a:r>
          </a:p>
          <a:p>
            <a:pPr lvl="3"/>
            <a:r>
              <a:rPr lang="en-GB" b="0" dirty="0"/>
              <a:t>nature, offering unique travel experiences </a:t>
            </a:r>
          </a:p>
          <a:p>
            <a:pPr lvl="3"/>
            <a:r>
              <a:rPr lang="en-GB" b="0" dirty="0" err="1"/>
              <a:t>centered</a:t>
            </a:r>
            <a:r>
              <a:rPr lang="en-GB" b="0" dirty="0"/>
              <a:t> around sports. </a:t>
            </a:r>
          </a:p>
          <a:p>
            <a:pPr lvl="3"/>
            <a:r>
              <a:rPr lang="en-GB" b="0" dirty="0"/>
              <a:t>- Sport can also be understood as a social, </a:t>
            </a:r>
          </a:p>
          <a:p>
            <a:pPr lvl="3"/>
            <a:r>
              <a:rPr lang="en-GB" b="0" dirty="0"/>
              <a:t>economic, and cultural phenomenon that</a:t>
            </a:r>
          </a:p>
          <a:p>
            <a:pPr lvl="3"/>
            <a:r>
              <a:rPr lang="en-GB" b="0" dirty="0"/>
              <a:t> emerges from the unique interaction between </a:t>
            </a:r>
          </a:p>
          <a:p>
            <a:pPr lvl="3"/>
            <a:r>
              <a:rPr lang="en-GB" b="0" dirty="0"/>
              <a:t>activity, people, and place.</a:t>
            </a:r>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34</a:t>
            </a:fld>
            <a:endParaRPr lang="nl-NL"/>
          </a:p>
        </p:txBody>
      </p:sp>
      <p:pic>
        <p:nvPicPr>
          <p:cNvPr id="5" name="Picture 4">
            <a:extLst>
              <a:ext uri="{FF2B5EF4-FFF2-40B4-BE49-F238E27FC236}">
                <a16:creationId xmlns:a16="http://schemas.microsoft.com/office/drawing/2014/main" id="{8F03EEBE-C816-492D-2C3C-D4F6FE0F87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39741" y="2636912"/>
            <a:ext cx="6684564" cy="3755876"/>
          </a:xfrm>
          <a:prstGeom prst="rect">
            <a:avLst/>
          </a:prstGeom>
        </p:spPr>
      </p:pic>
    </p:spTree>
    <p:extLst>
      <p:ext uri="{BB962C8B-B14F-4D97-AF65-F5344CB8AC3E}">
        <p14:creationId xmlns:p14="http://schemas.microsoft.com/office/powerpoint/2010/main" val="539982170"/>
      </p:ext>
    </p:extLst>
  </p:cSld>
  <p:clrMapOvr>
    <a:masterClrMapping/>
  </p:clrMapOvr>
  <p:transition spd="slow">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2.7- Sport </a:t>
            </a:r>
            <a:r>
              <a:rPr lang="nl-NL" dirty="0" err="1"/>
              <a:t>T</a:t>
            </a:r>
            <a:r>
              <a:rPr lang="nl-NL" b="1" dirty="0" err="1"/>
              <a:t>ourism</a:t>
            </a:r>
            <a:r>
              <a:rPr lang="nl-NL" b="1" dirty="0"/>
              <a:t>: </a:t>
            </a:r>
            <a:endParaRPr lang="nl-NL" dirty="0"/>
          </a:p>
          <a:p>
            <a:pPr lvl="3"/>
            <a:r>
              <a:rPr lang="en-GB" b="0" dirty="0"/>
              <a:t>- Sports and tourism share a strong, complementary relationship, with sports tourism emerging as one of the fastest-growing sectors in the industry. </a:t>
            </a:r>
          </a:p>
          <a:p>
            <a:pPr lvl="3"/>
            <a:r>
              <a:rPr lang="en-GB" b="0" dirty="0"/>
              <a:t>- Increasingly, tourists seek sports activities during their travels, whether as the primary purpose or as an additional experience. </a:t>
            </a:r>
          </a:p>
          <a:p>
            <a:pPr lvl="3"/>
            <a:r>
              <a:rPr lang="en-GB" b="0" dirty="0"/>
              <a:t>- Sporting events of all types and scales attract participants and spectators alike, with destinations often incorporating unique local elements to create authentic experiences. </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35</a:t>
            </a:fld>
            <a:endParaRPr lang="nl-NL"/>
          </a:p>
        </p:txBody>
      </p:sp>
    </p:spTree>
    <p:extLst>
      <p:ext uri="{BB962C8B-B14F-4D97-AF65-F5344CB8AC3E}">
        <p14:creationId xmlns:p14="http://schemas.microsoft.com/office/powerpoint/2010/main" val="511883294"/>
      </p:ext>
    </p:extLst>
  </p:cSld>
  <p:clrMapOvr>
    <a:masterClrMapping/>
  </p:clrMapOvr>
  <p:transition spd="slow">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2.7- Sport </a:t>
            </a:r>
            <a:r>
              <a:rPr lang="nl-NL" dirty="0" err="1"/>
              <a:t>T</a:t>
            </a:r>
            <a:r>
              <a:rPr lang="nl-NL" b="1" dirty="0" err="1"/>
              <a:t>ourism</a:t>
            </a:r>
            <a:r>
              <a:rPr lang="nl-NL" b="1" dirty="0"/>
              <a:t>: </a:t>
            </a:r>
            <a:endParaRPr lang="nl-NL" dirty="0"/>
          </a:p>
          <a:p>
            <a:pPr lvl="3"/>
            <a:r>
              <a:rPr lang="en-GB" b="0" dirty="0"/>
              <a:t>- Sporting events can be categorized as either multi-sport, such as the Olympic Games, or single-sport, like the FIFA World Cup. </a:t>
            </a:r>
          </a:p>
          <a:p>
            <a:pPr lvl="3"/>
            <a:r>
              <a:rPr lang="en-GB" b="0" dirty="0"/>
              <a:t>- These events may involve active participation for athletes and passive enjoyment for spectators. </a:t>
            </a:r>
          </a:p>
          <a:p>
            <a:pPr lvl="3"/>
            <a:r>
              <a:rPr lang="en-GB" b="0" dirty="0"/>
              <a:t>- Sports tourism, which is increasingly popular, encompasses travel related to various sporting events and activities.</a:t>
            </a:r>
          </a:p>
          <a:p>
            <a:pPr lvl="3"/>
            <a:r>
              <a:rPr lang="en-GB" b="0" dirty="0"/>
              <a:t> - It offers participants opportunities to engage in specific sports such as skiing, swimming, fishing, or hunting.</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36</a:t>
            </a:fld>
            <a:endParaRPr lang="nl-NL"/>
          </a:p>
        </p:txBody>
      </p:sp>
    </p:spTree>
    <p:extLst>
      <p:ext uri="{BB962C8B-B14F-4D97-AF65-F5344CB8AC3E}">
        <p14:creationId xmlns:p14="http://schemas.microsoft.com/office/powerpoint/2010/main" val="1651724080"/>
      </p:ext>
    </p:extLst>
  </p:cSld>
  <p:clrMapOvr>
    <a:masterClrMapping/>
  </p:clrMapOvr>
  <p:transition spd="slow">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2.7- Sport </a:t>
            </a:r>
            <a:r>
              <a:rPr lang="nl-NL" dirty="0" err="1"/>
              <a:t>T</a:t>
            </a:r>
            <a:r>
              <a:rPr lang="nl-NL" b="1" dirty="0" err="1"/>
              <a:t>ourism</a:t>
            </a:r>
            <a:r>
              <a:rPr lang="nl-NL" b="1" dirty="0"/>
              <a:t>: </a:t>
            </a:r>
            <a:endParaRPr lang="nl-NL" dirty="0"/>
          </a:p>
          <a:p>
            <a:pPr lvl="3"/>
            <a:r>
              <a:rPr lang="en-GB" b="0" dirty="0"/>
              <a:t>- Sports tourism also involves traveling to attend or participate in sporting events across different countries and regions. </a:t>
            </a:r>
          </a:p>
          <a:p>
            <a:pPr lvl="3"/>
            <a:r>
              <a:rPr lang="en-GB" b="0" dirty="0"/>
              <a:t>- This type of tourism can be further classified into professional tourism and amateur tourism. </a:t>
            </a:r>
          </a:p>
          <a:p>
            <a:pPr lvl="3"/>
            <a:r>
              <a:rPr lang="en-GB" b="0" dirty="0"/>
              <a:t>- Sports tourism attractions are destinations offering tourists opportunities to engage with sports-related activities and sights. </a:t>
            </a:r>
          </a:p>
          <a:p>
            <a:pPr lvl="3"/>
            <a:r>
              <a:rPr lang="en-GB" b="0" dirty="0"/>
              <a:t>- These attractions can be natural, such as parks, mountains, and wildlife, or manmade, including museums, stadiums, and retail stores</a:t>
            </a:r>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37</a:t>
            </a:fld>
            <a:endParaRPr lang="nl-NL"/>
          </a:p>
        </p:txBody>
      </p:sp>
    </p:spTree>
    <p:extLst>
      <p:ext uri="{BB962C8B-B14F-4D97-AF65-F5344CB8AC3E}">
        <p14:creationId xmlns:p14="http://schemas.microsoft.com/office/powerpoint/2010/main" val="3191860045"/>
      </p:ext>
    </p:extLst>
  </p:cSld>
  <p:clrMapOvr>
    <a:masterClrMapping/>
  </p:clrMapOvr>
  <p:transition spd="slow">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2.7- Sport </a:t>
            </a:r>
            <a:r>
              <a:rPr lang="nl-NL" dirty="0" err="1"/>
              <a:t>T</a:t>
            </a:r>
            <a:r>
              <a:rPr lang="nl-NL" b="1" dirty="0" err="1"/>
              <a:t>ourism</a:t>
            </a:r>
            <a:r>
              <a:rPr lang="nl-NL" b="1" dirty="0"/>
              <a:t>: </a:t>
            </a:r>
            <a:endParaRPr lang="nl-NL" dirty="0"/>
          </a:p>
          <a:p>
            <a:pPr lvl="2" algn="just"/>
            <a:r>
              <a:rPr lang="en-US" sz="1800" kern="100" dirty="0">
                <a:effectLst/>
                <a:latin typeface="Calibri" panose="020F0502020204030204" pitchFamily="34" charset="0"/>
                <a:ea typeface="Calibri" panose="020F0502020204030204" pitchFamily="34" charset="0"/>
                <a:cs typeface="Arial" panose="020B0604020202020204" pitchFamily="34" charset="0"/>
              </a:rPr>
              <a:t>Mega sporting events, such as the Olympics and World Cups, can serve as powerful catalysts for tourism development, driving destination branding, infrastructure growth, and generating significant economic and social benefits when effectively managed. </a:t>
            </a:r>
          </a:p>
          <a:p>
            <a:pPr lvl="2" algn="just"/>
            <a:r>
              <a:rPr lang="en-US" sz="1800" kern="100" dirty="0">
                <a:effectLst/>
                <a:latin typeface="Calibri" panose="020F0502020204030204" pitchFamily="34" charset="0"/>
                <a:ea typeface="Calibri" panose="020F0502020204030204" pitchFamily="34" charset="0"/>
                <a:cs typeface="Arial" panose="020B0604020202020204" pitchFamily="34" charset="0"/>
              </a:rPr>
              <a:t>Also, sport tourism is an effective tool for addressing poverty and unemployment, increasing economic growth, and enhancing the social welfare of communities, particularly in underdeveloped nations.</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38</a:t>
            </a:fld>
            <a:endParaRPr lang="nl-NL"/>
          </a:p>
        </p:txBody>
      </p:sp>
      <p:pic>
        <p:nvPicPr>
          <p:cNvPr id="10" name="Picture 9">
            <a:extLst>
              <a:ext uri="{FF2B5EF4-FFF2-40B4-BE49-F238E27FC236}">
                <a16:creationId xmlns:a16="http://schemas.microsoft.com/office/drawing/2014/main" id="{60D5EAD8-8428-D846-4FDA-37BEA62941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4662" y="3146076"/>
            <a:ext cx="11472909" cy="3235252"/>
          </a:xfrm>
          <a:prstGeom prst="rect">
            <a:avLst/>
          </a:prstGeom>
        </p:spPr>
      </p:pic>
    </p:spTree>
    <p:extLst>
      <p:ext uri="{BB962C8B-B14F-4D97-AF65-F5344CB8AC3E}">
        <p14:creationId xmlns:p14="http://schemas.microsoft.com/office/powerpoint/2010/main" val="1030783934"/>
      </p:ext>
    </p:extLst>
  </p:cSld>
  <p:clrMapOvr>
    <a:masterClrMapping/>
  </p:clrMapOvr>
  <p:transition spd="slow">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2.8- </a:t>
            </a:r>
            <a:r>
              <a:rPr lang="nl-NL" b="1" dirty="0" err="1"/>
              <a:t>Gastronomy</a:t>
            </a:r>
            <a:r>
              <a:rPr lang="nl-NL" b="1" dirty="0"/>
              <a:t> </a:t>
            </a:r>
            <a:r>
              <a:rPr lang="nl-NL" b="1" dirty="0" err="1"/>
              <a:t>and</a:t>
            </a:r>
            <a:r>
              <a:rPr lang="nl-NL" b="1" dirty="0"/>
              <a:t> Wine </a:t>
            </a:r>
            <a:r>
              <a:rPr lang="nl-NL" b="1" dirty="0" err="1"/>
              <a:t>Tourism</a:t>
            </a:r>
            <a:r>
              <a:rPr lang="nl-NL" b="1" dirty="0"/>
              <a:t>:</a:t>
            </a:r>
          </a:p>
          <a:p>
            <a:pPr lvl="3"/>
            <a:r>
              <a:rPr lang="en-GB" b="0" dirty="0"/>
              <a:t>-</a:t>
            </a:r>
            <a:r>
              <a:rPr lang="en-GB" dirty="0"/>
              <a:t> </a:t>
            </a:r>
            <a:r>
              <a:rPr lang="nl-NL" b="0" dirty="0" err="1"/>
              <a:t>Gastronomy</a:t>
            </a:r>
            <a:r>
              <a:rPr lang="nl-NL" b="0" dirty="0"/>
              <a:t> has </a:t>
            </a:r>
            <a:r>
              <a:rPr lang="nl-NL" b="0" dirty="0" err="1"/>
              <a:t>evolved</a:t>
            </a:r>
            <a:r>
              <a:rPr lang="nl-NL" b="0" dirty="0"/>
              <a:t> </a:t>
            </a:r>
            <a:r>
              <a:rPr lang="nl-NL" b="0" dirty="0" err="1"/>
              <a:t>from</a:t>
            </a:r>
            <a:r>
              <a:rPr lang="nl-NL" b="0" dirty="0"/>
              <a:t> </a:t>
            </a:r>
            <a:r>
              <a:rPr lang="nl-NL" b="0" dirty="0" err="1"/>
              <a:t>being</a:t>
            </a:r>
            <a:r>
              <a:rPr lang="nl-NL" b="0" dirty="0"/>
              <a:t> a </a:t>
            </a:r>
            <a:r>
              <a:rPr lang="nl-NL" b="0" dirty="0" err="1"/>
              <a:t>supplementary</a:t>
            </a:r>
            <a:r>
              <a:rPr lang="nl-NL" b="0" dirty="0"/>
              <a:t> sector </a:t>
            </a:r>
            <a:r>
              <a:rPr lang="nl-NL" b="0" dirty="0" err="1"/>
              <a:t>to</a:t>
            </a:r>
            <a:r>
              <a:rPr lang="nl-NL" b="0" dirty="0"/>
              <a:t> </a:t>
            </a:r>
            <a:r>
              <a:rPr lang="nl-NL" b="0" dirty="0" err="1"/>
              <a:t>tourism</a:t>
            </a:r>
            <a:r>
              <a:rPr lang="nl-NL" b="0" dirty="0"/>
              <a:t> </a:t>
            </a:r>
            <a:r>
              <a:rPr lang="nl-NL" b="0" dirty="0" err="1"/>
              <a:t>into</a:t>
            </a:r>
            <a:r>
              <a:rPr lang="nl-NL" b="0" dirty="0"/>
              <a:t> a </a:t>
            </a:r>
            <a:r>
              <a:rPr lang="nl-NL" b="0" dirty="0" err="1"/>
              <a:t>central</a:t>
            </a:r>
            <a:r>
              <a:rPr lang="nl-NL" b="0" dirty="0"/>
              <a:t> component of </a:t>
            </a:r>
            <a:r>
              <a:rPr lang="nl-NL" b="0" dirty="0" err="1"/>
              <a:t>destination</a:t>
            </a:r>
            <a:r>
              <a:rPr lang="nl-NL" b="0" dirty="0"/>
              <a:t> </a:t>
            </a:r>
            <a:r>
              <a:rPr lang="nl-NL" b="0" dirty="0" err="1"/>
              <a:t>identity</a:t>
            </a:r>
            <a:r>
              <a:rPr lang="nl-NL" b="0" dirty="0"/>
              <a:t>, </a:t>
            </a:r>
            <a:r>
              <a:rPr lang="nl-NL" b="0" dirty="0" err="1"/>
              <a:t>now</a:t>
            </a:r>
            <a:r>
              <a:rPr lang="nl-NL" b="0" dirty="0"/>
              <a:t> holding a significant </a:t>
            </a:r>
            <a:r>
              <a:rPr lang="nl-NL" b="0" dirty="0" err="1"/>
              <a:t>place</a:t>
            </a:r>
            <a:r>
              <a:rPr lang="nl-NL" b="0" dirty="0"/>
              <a:t> in </a:t>
            </a:r>
            <a:r>
              <a:rPr lang="nl-NL" b="0" dirty="0" err="1"/>
              <a:t>the</a:t>
            </a:r>
            <a:r>
              <a:rPr lang="nl-NL" b="0" dirty="0"/>
              <a:t> image of </a:t>
            </a:r>
            <a:r>
              <a:rPr lang="nl-NL" b="0" dirty="0" err="1"/>
              <a:t>many</a:t>
            </a:r>
            <a:r>
              <a:rPr lang="nl-NL" b="0" dirty="0"/>
              <a:t> </a:t>
            </a:r>
            <a:r>
              <a:rPr lang="nl-NL" b="0" dirty="0" err="1"/>
              <a:t>destinations</a:t>
            </a:r>
            <a:r>
              <a:rPr lang="nl-NL" b="0" dirty="0"/>
              <a:t>. </a:t>
            </a:r>
          </a:p>
          <a:p>
            <a:pPr lvl="3"/>
            <a:r>
              <a:rPr lang="en-GB" b="0" dirty="0"/>
              <a:t>-</a:t>
            </a:r>
            <a:r>
              <a:rPr lang="nl-NL" b="0" dirty="0" err="1"/>
              <a:t>Each</a:t>
            </a:r>
            <a:r>
              <a:rPr lang="nl-NL" b="0" dirty="0"/>
              <a:t> cuisine has </a:t>
            </a:r>
            <a:r>
              <a:rPr lang="nl-NL" b="0" dirty="0" err="1"/>
              <a:t>unique</a:t>
            </a:r>
            <a:r>
              <a:rPr lang="nl-NL" b="0" dirty="0"/>
              <a:t> </a:t>
            </a:r>
            <a:r>
              <a:rPr lang="nl-NL" b="0" dirty="0" err="1"/>
              <a:t>characteristics</a:t>
            </a:r>
            <a:r>
              <a:rPr lang="nl-NL" b="0" dirty="0"/>
              <a:t>, </a:t>
            </a:r>
            <a:r>
              <a:rPr lang="nl-NL" b="0" dirty="0" err="1"/>
              <a:t>with</a:t>
            </a:r>
            <a:r>
              <a:rPr lang="nl-NL" b="0" dirty="0"/>
              <a:t> </a:t>
            </a:r>
            <a:r>
              <a:rPr lang="nl-NL" b="0" dirty="0" err="1"/>
              <a:t>some</a:t>
            </a:r>
            <a:r>
              <a:rPr lang="nl-NL" b="0" dirty="0"/>
              <a:t> </a:t>
            </a:r>
            <a:r>
              <a:rPr lang="nl-NL" b="0" dirty="0" err="1"/>
              <a:t>local</a:t>
            </a:r>
            <a:r>
              <a:rPr lang="nl-NL" b="0" dirty="0"/>
              <a:t> </a:t>
            </a:r>
            <a:r>
              <a:rPr lang="nl-NL" b="0" dirty="0" err="1"/>
              <a:t>foods</a:t>
            </a:r>
            <a:r>
              <a:rPr lang="nl-NL" b="0" dirty="0"/>
              <a:t> </a:t>
            </a:r>
            <a:r>
              <a:rPr lang="nl-NL" b="0" dirty="0" err="1"/>
              <a:t>becoming</a:t>
            </a:r>
            <a:r>
              <a:rPr lang="nl-NL" b="0" dirty="0"/>
              <a:t> more </a:t>
            </a:r>
            <a:r>
              <a:rPr lang="nl-NL" b="0" dirty="0" err="1"/>
              <a:t>famous</a:t>
            </a:r>
            <a:r>
              <a:rPr lang="nl-NL" b="0" dirty="0"/>
              <a:t> </a:t>
            </a:r>
            <a:r>
              <a:rPr lang="nl-NL" b="0" dirty="0" err="1"/>
              <a:t>than</a:t>
            </a:r>
            <a:r>
              <a:rPr lang="nl-NL" b="0" dirty="0"/>
              <a:t> </a:t>
            </a:r>
            <a:r>
              <a:rPr lang="nl-NL" b="0" dirty="0" err="1"/>
              <a:t>their</a:t>
            </a:r>
            <a:r>
              <a:rPr lang="nl-NL" b="0" dirty="0"/>
              <a:t> </a:t>
            </a:r>
            <a:r>
              <a:rPr lang="nl-NL" b="0" dirty="0" err="1"/>
              <a:t>places</a:t>
            </a:r>
            <a:r>
              <a:rPr lang="nl-NL" b="0" dirty="0"/>
              <a:t> of </a:t>
            </a:r>
            <a:r>
              <a:rPr lang="nl-NL" b="0" dirty="0" err="1"/>
              <a:t>origin</a:t>
            </a:r>
            <a:r>
              <a:rPr lang="nl-NL" b="0" dirty="0"/>
              <a:t>.</a:t>
            </a:r>
          </a:p>
          <a:p>
            <a:pPr lvl="3"/>
            <a:r>
              <a:rPr lang="en-GB" b="0" dirty="0"/>
              <a:t>-</a:t>
            </a:r>
            <a:r>
              <a:rPr lang="en-GB" dirty="0"/>
              <a:t> </a:t>
            </a:r>
            <a:r>
              <a:rPr lang="nl-NL" b="0" dirty="0" err="1"/>
              <a:t>Culinary</a:t>
            </a:r>
            <a:r>
              <a:rPr lang="nl-NL" b="0" dirty="0"/>
              <a:t> </a:t>
            </a:r>
            <a:r>
              <a:rPr lang="nl-NL" b="0" dirty="0" err="1"/>
              <a:t>heritage</a:t>
            </a:r>
            <a:r>
              <a:rPr lang="nl-NL" b="0" dirty="0"/>
              <a:t>, cuisine, </a:t>
            </a:r>
            <a:r>
              <a:rPr lang="nl-NL" b="0" dirty="0" err="1"/>
              <a:t>and</a:t>
            </a:r>
            <a:r>
              <a:rPr lang="nl-NL" b="0" dirty="0"/>
              <a:t> </a:t>
            </a:r>
            <a:r>
              <a:rPr lang="nl-NL" b="0" dirty="0" err="1"/>
              <a:t>foodways</a:t>
            </a:r>
            <a:r>
              <a:rPr lang="nl-NL" b="0" dirty="0"/>
              <a:t> are </a:t>
            </a:r>
            <a:r>
              <a:rPr lang="nl-NL" b="0" dirty="0" err="1"/>
              <a:t>vital</a:t>
            </a:r>
            <a:r>
              <a:rPr lang="nl-NL" b="0" dirty="0"/>
              <a:t> </a:t>
            </a:r>
            <a:r>
              <a:rPr lang="nl-NL" b="0" dirty="0" err="1"/>
              <a:t>aspects</a:t>
            </a:r>
            <a:r>
              <a:rPr lang="nl-NL" b="0" dirty="0"/>
              <a:t> of living cultures, </a:t>
            </a:r>
            <a:r>
              <a:rPr lang="nl-NL" b="0" dirty="0" err="1"/>
              <a:t>especially</a:t>
            </a:r>
            <a:r>
              <a:rPr lang="nl-NL" b="0" dirty="0"/>
              <a:t> in </a:t>
            </a:r>
            <a:r>
              <a:rPr lang="nl-NL" b="0" dirty="0" err="1"/>
              <a:t>developing</a:t>
            </a:r>
            <a:r>
              <a:rPr lang="nl-NL" b="0" dirty="0"/>
              <a:t> </a:t>
            </a:r>
            <a:r>
              <a:rPr lang="nl-NL" b="0" dirty="0" err="1"/>
              <a:t>countries</a:t>
            </a:r>
            <a:r>
              <a:rPr lang="nl-NL" b="0" dirty="0"/>
              <a:t>.</a:t>
            </a:r>
            <a:endParaRPr lang="en-GB" dirty="0"/>
          </a:p>
          <a:p>
            <a:pPr lvl="3"/>
            <a:r>
              <a:rPr lang="en-GB" b="0" dirty="0"/>
              <a:t>-</a:t>
            </a:r>
            <a:r>
              <a:rPr lang="nl-NL" b="0" dirty="0" err="1"/>
              <a:t>They</a:t>
            </a:r>
            <a:r>
              <a:rPr lang="nl-NL" b="0" dirty="0"/>
              <a:t> </a:t>
            </a:r>
            <a:r>
              <a:rPr lang="nl-NL" b="0" dirty="0" err="1"/>
              <a:t>reflect</a:t>
            </a:r>
            <a:r>
              <a:rPr lang="nl-NL" b="0" dirty="0"/>
              <a:t> </a:t>
            </a:r>
            <a:r>
              <a:rPr lang="nl-NL" b="0" dirty="0" err="1"/>
              <a:t>the</a:t>
            </a:r>
            <a:r>
              <a:rPr lang="nl-NL" b="0" dirty="0"/>
              <a:t> </a:t>
            </a:r>
            <a:r>
              <a:rPr lang="nl-NL" b="0" dirty="0" err="1"/>
              <a:t>geography</a:t>
            </a:r>
            <a:r>
              <a:rPr lang="nl-NL" b="0" dirty="0"/>
              <a:t>, </a:t>
            </a:r>
            <a:r>
              <a:rPr lang="nl-NL" b="0" dirty="0" err="1"/>
              <a:t>history</a:t>
            </a:r>
            <a:r>
              <a:rPr lang="nl-NL" b="0" dirty="0"/>
              <a:t>, </a:t>
            </a:r>
            <a:r>
              <a:rPr lang="nl-NL" b="0" dirty="0" err="1"/>
              <a:t>religion</a:t>
            </a:r>
            <a:r>
              <a:rPr lang="nl-NL" b="0" dirty="0"/>
              <a:t>, </a:t>
            </a:r>
            <a:r>
              <a:rPr lang="nl-NL" b="0" dirty="0" err="1"/>
              <a:t>and</a:t>
            </a:r>
            <a:r>
              <a:rPr lang="nl-NL" b="0" dirty="0"/>
              <a:t> culture of a </a:t>
            </a:r>
            <a:r>
              <a:rPr lang="nl-NL" b="0" dirty="0" err="1"/>
              <a:t>region</a:t>
            </a:r>
            <a:r>
              <a:rPr lang="nl-NL" b="0" dirty="0"/>
              <a:t> or </a:t>
            </a:r>
            <a:r>
              <a:rPr lang="nl-NL" b="0" dirty="0" err="1"/>
              <a:t>nation</a:t>
            </a:r>
            <a:r>
              <a:rPr lang="nl-NL" b="0" dirty="0"/>
              <a:t>. </a:t>
            </a:r>
          </a:p>
          <a:p>
            <a:pPr lvl="3"/>
            <a:r>
              <a:rPr lang="en-GB" b="0" dirty="0"/>
              <a:t>-</a:t>
            </a:r>
            <a:r>
              <a:rPr lang="nl-NL" b="0" dirty="0"/>
              <a:t>Food </a:t>
            </a:r>
            <a:r>
              <a:rPr lang="nl-NL" b="0" dirty="0" err="1"/>
              <a:t>evokes</a:t>
            </a:r>
            <a:r>
              <a:rPr lang="nl-NL" b="0" dirty="0"/>
              <a:t> </a:t>
            </a:r>
            <a:r>
              <a:rPr lang="nl-NL" b="0" dirty="0" err="1"/>
              <a:t>emotions</a:t>
            </a:r>
            <a:r>
              <a:rPr lang="nl-NL" b="0" dirty="0"/>
              <a:t> </a:t>
            </a:r>
            <a:r>
              <a:rPr lang="nl-NL" b="0" dirty="0" err="1"/>
              <a:t>and</a:t>
            </a:r>
            <a:r>
              <a:rPr lang="nl-NL" b="0" dirty="0"/>
              <a:t> </a:t>
            </a:r>
            <a:r>
              <a:rPr lang="nl-NL" b="0" dirty="0" err="1"/>
              <a:t>experiences</a:t>
            </a:r>
            <a:r>
              <a:rPr lang="nl-NL" b="0" dirty="0"/>
              <a:t> </a:t>
            </a:r>
            <a:r>
              <a:rPr lang="nl-NL" b="0" dirty="0" err="1"/>
              <a:t>that</a:t>
            </a:r>
            <a:r>
              <a:rPr lang="nl-NL" b="0" dirty="0"/>
              <a:t> </a:t>
            </a:r>
            <a:r>
              <a:rPr lang="nl-NL" b="0" dirty="0" err="1"/>
              <a:t>connect</a:t>
            </a:r>
            <a:r>
              <a:rPr lang="nl-NL" b="0" dirty="0"/>
              <a:t> </a:t>
            </a:r>
            <a:r>
              <a:rPr lang="nl-NL" b="0" dirty="0" err="1"/>
              <a:t>people</a:t>
            </a:r>
            <a:r>
              <a:rPr lang="nl-NL" b="0" dirty="0"/>
              <a:t> </a:t>
            </a:r>
            <a:r>
              <a:rPr lang="nl-NL" b="0" dirty="0" err="1"/>
              <a:t>to</a:t>
            </a:r>
            <a:r>
              <a:rPr lang="nl-NL" b="0" dirty="0"/>
              <a:t> </a:t>
            </a:r>
            <a:r>
              <a:rPr lang="nl-NL" b="0" dirty="0" err="1"/>
              <a:t>both</a:t>
            </a:r>
            <a:r>
              <a:rPr lang="nl-NL" b="0" dirty="0"/>
              <a:t> </a:t>
            </a:r>
            <a:r>
              <a:rPr lang="nl-NL" b="0" dirty="0" err="1"/>
              <a:t>the</a:t>
            </a:r>
            <a:r>
              <a:rPr lang="nl-NL" b="0" dirty="0"/>
              <a:t> past </a:t>
            </a:r>
            <a:r>
              <a:rPr lang="nl-NL" b="0" dirty="0" err="1"/>
              <a:t>and</a:t>
            </a:r>
            <a:r>
              <a:rPr lang="nl-NL" b="0" dirty="0"/>
              <a:t> present </a:t>
            </a:r>
            <a:r>
              <a:rPr lang="nl-NL" b="0" dirty="0" err="1"/>
              <a:t>traditions</a:t>
            </a:r>
            <a:r>
              <a:rPr lang="nl-NL" b="0" dirty="0"/>
              <a:t> of a community, </a:t>
            </a:r>
            <a:r>
              <a:rPr lang="nl-NL" b="0" dirty="0" err="1"/>
              <a:t>contributing</a:t>
            </a:r>
            <a:r>
              <a:rPr lang="nl-NL" b="0" dirty="0"/>
              <a:t> </a:t>
            </a:r>
            <a:r>
              <a:rPr lang="nl-NL" b="0" dirty="0" err="1"/>
              <a:t>to</a:t>
            </a:r>
            <a:r>
              <a:rPr lang="nl-NL" b="0" dirty="0"/>
              <a:t> </a:t>
            </a:r>
            <a:r>
              <a:rPr lang="nl-NL" b="0" dirty="0" err="1"/>
              <a:t>socio-cultural</a:t>
            </a:r>
            <a:r>
              <a:rPr lang="nl-NL" b="0" dirty="0"/>
              <a:t> </a:t>
            </a:r>
            <a:r>
              <a:rPr lang="nl-NL" b="0" dirty="0" err="1"/>
              <a:t>identities</a:t>
            </a:r>
            <a:r>
              <a:rPr lang="nl-NL" b="0" dirty="0"/>
              <a:t>.</a:t>
            </a:r>
          </a:p>
          <a:p>
            <a:pPr lvl="3"/>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39</a:t>
            </a:fld>
            <a:endParaRPr lang="nl-NL"/>
          </a:p>
        </p:txBody>
      </p:sp>
    </p:spTree>
    <p:extLst>
      <p:ext uri="{BB962C8B-B14F-4D97-AF65-F5344CB8AC3E}">
        <p14:creationId xmlns:p14="http://schemas.microsoft.com/office/powerpoint/2010/main" val="185748407"/>
      </p:ext>
    </p:extLst>
  </p:cSld>
  <p:clrMapOvr>
    <a:masterClrMapping/>
  </p:clrMapOvr>
  <p:transition spd="slow">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2.8- </a:t>
            </a:r>
            <a:r>
              <a:rPr lang="nl-NL" b="1" dirty="0" err="1"/>
              <a:t>Gastronomy</a:t>
            </a:r>
            <a:r>
              <a:rPr lang="nl-NL" b="1" dirty="0"/>
              <a:t> </a:t>
            </a:r>
            <a:r>
              <a:rPr lang="nl-NL" b="1" dirty="0" err="1"/>
              <a:t>and</a:t>
            </a:r>
            <a:r>
              <a:rPr lang="nl-NL" b="1" dirty="0"/>
              <a:t> Wine </a:t>
            </a:r>
            <a:r>
              <a:rPr lang="nl-NL" b="1" dirty="0" err="1"/>
              <a:t>Tourism</a:t>
            </a:r>
            <a:r>
              <a:rPr lang="nl-NL" b="1" dirty="0"/>
              <a:t>:</a:t>
            </a:r>
          </a:p>
          <a:p>
            <a:pPr lvl="3"/>
            <a:r>
              <a:rPr lang="en-GB" b="0" dirty="0"/>
              <a:t>-There is increasing interest in food and wine tasting as tourist activities, particularly those </a:t>
            </a:r>
            <a:r>
              <a:rPr lang="en-GB" b="0" dirty="0" err="1"/>
              <a:t>centered</a:t>
            </a:r>
            <a:r>
              <a:rPr lang="en-GB" b="0" dirty="0"/>
              <a:t> on nature, rural life, and traditions tied to the land. </a:t>
            </a:r>
          </a:p>
          <a:p>
            <a:pPr lvl="3"/>
            <a:r>
              <a:rPr lang="en-GB" b="0" dirty="0"/>
              <a:t>- This has led to the inclusion of local ingredients, food preparation practices, and the cultural significance of cuisine in heritage tourism.</a:t>
            </a:r>
          </a:p>
          <a:p>
            <a:pPr lvl="3"/>
            <a:r>
              <a:rPr lang="en-GB" b="0" dirty="0"/>
              <a:t>- Gastronomy offers authentic encounters with different cultures, which is why many destinations are now creating experiences based on food and culinary traditions. </a:t>
            </a:r>
          </a:p>
          <a:p>
            <a:pPr lvl="3"/>
            <a:r>
              <a:rPr lang="en-GB" b="0" dirty="0"/>
              <a:t>- These experiences often involve gastronomic trails and routes, allowing tourists to taste and compare products from various regions.</a:t>
            </a:r>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40</a:t>
            </a:fld>
            <a:endParaRPr lang="nl-NL"/>
          </a:p>
        </p:txBody>
      </p:sp>
    </p:spTree>
    <p:extLst>
      <p:ext uri="{BB962C8B-B14F-4D97-AF65-F5344CB8AC3E}">
        <p14:creationId xmlns:p14="http://schemas.microsoft.com/office/powerpoint/2010/main" val="1155010829"/>
      </p:ext>
    </p:extLst>
  </p:cSld>
  <p:clrMapOvr>
    <a:masterClrMapping/>
  </p:clrMapOvr>
  <p:transition spd="slow">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2.8- </a:t>
            </a:r>
            <a:r>
              <a:rPr lang="nl-NL" b="1" dirty="0" err="1"/>
              <a:t>Gastronomy</a:t>
            </a:r>
            <a:r>
              <a:rPr lang="nl-NL" b="1" dirty="0"/>
              <a:t> </a:t>
            </a:r>
            <a:r>
              <a:rPr lang="nl-NL" b="1" dirty="0" err="1"/>
              <a:t>and</a:t>
            </a:r>
            <a:r>
              <a:rPr lang="nl-NL" b="1" dirty="0"/>
              <a:t> Wine </a:t>
            </a:r>
            <a:r>
              <a:rPr lang="nl-NL" b="1" dirty="0" err="1"/>
              <a:t>Tourism</a:t>
            </a:r>
            <a:r>
              <a:rPr lang="nl-NL" b="1" dirty="0"/>
              <a:t>:</a:t>
            </a:r>
          </a:p>
          <a:p>
            <a:pPr lvl="3"/>
            <a:r>
              <a:rPr lang="en-GB" b="0" dirty="0"/>
              <a:t>- Experiencing local cuisines means engaging with a new culture, which is a key motivator for tourists seeking authenticity and cultural heritage. </a:t>
            </a:r>
          </a:p>
          <a:p>
            <a:pPr lvl="3"/>
            <a:r>
              <a:rPr lang="en-GB" b="0" dirty="0"/>
              <a:t>- Regional cuisines represent the identity, values, and social connections of a community, creating heritage meanings through traditional food supply chains that connect human geography, local landscapes, and the environment.</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41</a:t>
            </a:fld>
            <a:endParaRPr lang="nl-NL"/>
          </a:p>
        </p:txBody>
      </p:sp>
      <p:pic>
        <p:nvPicPr>
          <p:cNvPr id="4" name="Picture 3">
            <a:extLst>
              <a:ext uri="{FF2B5EF4-FFF2-40B4-BE49-F238E27FC236}">
                <a16:creationId xmlns:a16="http://schemas.microsoft.com/office/drawing/2014/main" id="{DBC9EA8D-9285-5A52-E8E0-8247390A1B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9175" y="3008545"/>
            <a:ext cx="5112568" cy="3464560"/>
          </a:xfrm>
          <a:prstGeom prst="rect">
            <a:avLst/>
          </a:prstGeom>
        </p:spPr>
      </p:pic>
      <p:pic>
        <p:nvPicPr>
          <p:cNvPr id="6" name="Picture 5">
            <a:extLst>
              <a:ext uri="{FF2B5EF4-FFF2-40B4-BE49-F238E27FC236}">
                <a16:creationId xmlns:a16="http://schemas.microsoft.com/office/drawing/2014/main" id="{E26C9899-452C-6467-BE1B-742644A95D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2537" y="3023005"/>
            <a:ext cx="5184576" cy="3450100"/>
          </a:xfrm>
          <a:prstGeom prst="rect">
            <a:avLst/>
          </a:prstGeom>
        </p:spPr>
      </p:pic>
    </p:spTree>
    <p:extLst>
      <p:ext uri="{BB962C8B-B14F-4D97-AF65-F5344CB8AC3E}">
        <p14:creationId xmlns:p14="http://schemas.microsoft.com/office/powerpoint/2010/main" val="3894461685"/>
      </p:ext>
    </p:extLst>
  </p:cSld>
  <p:clrMapOvr>
    <a:masterClrMapping/>
  </p:clrMapOvr>
  <p:transition spd="slow">
    <p:wipe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2.9- Dark </a:t>
            </a:r>
            <a:r>
              <a:rPr lang="nl-NL" dirty="0" err="1"/>
              <a:t>T</a:t>
            </a:r>
            <a:r>
              <a:rPr lang="nl-NL" b="1" dirty="0" err="1"/>
              <a:t>ourism</a:t>
            </a:r>
            <a:r>
              <a:rPr lang="nl-NL" b="1" dirty="0"/>
              <a:t>: </a:t>
            </a:r>
            <a:endParaRPr lang="nl-NL" dirty="0"/>
          </a:p>
          <a:p>
            <a:pPr lvl="3"/>
            <a:r>
              <a:rPr lang="en-GB" b="0" dirty="0"/>
              <a:t>- Dark Tourism, sometimes referred to as </a:t>
            </a:r>
            <a:r>
              <a:rPr lang="en-GB" b="0" dirty="0" err="1"/>
              <a:t>Thanatourism</a:t>
            </a:r>
            <a:r>
              <a:rPr lang="en-GB" b="0" dirty="0"/>
              <a:t>, has been established as a specialized area of study since 1996.</a:t>
            </a:r>
          </a:p>
          <a:p>
            <a:pPr lvl="3"/>
            <a:r>
              <a:rPr lang="en-GB" b="0" dirty="0"/>
              <a:t>- For many years, humans have been drawn to sites and events associated with death, disaster, suffering, violence, and killing. </a:t>
            </a:r>
          </a:p>
          <a:p>
            <a:pPr lvl="3"/>
            <a:r>
              <a:rPr lang="en-GB" b="0" dirty="0"/>
              <a:t>- Locations linked to these themes often exert a dark fascination on visitors and are frequently connected to crime scenes and both lawful and unlawful acts.</a:t>
            </a:r>
          </a:p>
          <a:p>
            <a:pPr lvl="3"/>
            <a:r>
              <a:rPr lang="en-GB" b="0" dirty="0"/>
              <a:t>- Dark tourism is a broad term that encompasses the phenomenon of visiting sites linked to mass killings, genocide, and death. </a:t>
            </a:r>
          </a:p>
          <a:p>
            <a:pPr lvl="3"/>
            <a:endParaRPr lang="en-GB" b="0" dirty="0"/>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42</a:t>
            </a:fld>
            <a:endParaRPr lang="nl-NL"/>
          </a:p>
        </p:txBody>
      </p:sp>
      <p:pic>
        <p:nvPicPr>
          <p:cNvPr id="4" name="Picture 3">
            <a:extLst>
              <a:ext uri="{FF2B5EF4-FFF2-40B4-BE49-F238E27FC236}">
                <a16:creationId xmlns:a16="http://schemas.microsoft.com/office/drawing/2014/main" id="{9C3D8299-48E0-5E05-1EA5-7D303B70BE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1792" y="4197009"/>
            <a:ext cx="11395779" cy="2276096"/>
          </a:xfrm>
          <a:prstGeom prst="rect">
            <a:avLst/>
          </a:prstGeom>
        </p:spPr>
      </p:pic>
    </p:spTree>
    <p:extLst>
      <p:ext uri="{BB962C8B-B14F-4D97-AF65-F5344CB8AC3E}">
        <p14:creationId xmlns:p14="http://schemas.microsoft.com/office/powerpoint/2010/main" val="3634436585"/>
      </p:ext>
    </p:extLst>
  </p:cSld>
  <p:clrMapOvr>
    <a:masterClrMapping/>
  </p:clrMapOvr>
  <p:transition spd="slow">
    <p:wipe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2.9- Dark </a:t>
            </a:r>
            <a:r>
              <a:rPr lang="nl-NL" dirty="0" err="1"/>
              <a:t>T</a:t>
            </a:r>
            <a:r>
              <a:rPr lang="nl-NL" b="1" dirty="0" err="1"/>
              <a:t>ourism</a:t>
            </a:r>
            <a:r>
              <a:rPr lang="nl-NL" b="1" dirty="0"/>
              <a:t>: </a:t>
            </a:r>
            <a:endParaRPr lang="nl-NL" dirty="0"/>
          </a:p>
          <a:p>
            <a:pPr lvl="3"/>
            <a:r>
              <a:rPr lang="en-GB" b="0" dirty="0"/>
              <a:t>- The way in which society interprets or overlooks these sites is influenced by a mix of ideologies, commercial interests, political agendas, and social acceptability.</a:t>
            </a:r>
          </a:p>
          <a:p>
            <a:pPr lvl="3"/>
            <a:r>
              <a:rPr lang="en-GB" b="0" dirty="0"/>
              <a:t>- Dark tourism refers to visiting sites associated with death, tragedy, or historical atrocities.</a:t>
            </a:r>
          </a:p>
          <a:p>
            <a:pPr lvl="3"/>
            <a:r>
              <a:rPr lang="en-GB" b="0" dirty="0"/>
              <a:t> - These locations, such as concentration camps, massacre sites, battlefields, or cemeteries, serve as memorials to past events. </a:t>
            </a:r>
          </a:p>
          <a:p>
            <a:pPr lvl="3"/>
            <a:r>
              <a:rPr lang="en-GB" b="0" dirty="0"/>
              <a:t>- Unlike entertainment-focused attractions, dark tourism often has an educational and reflective purpose. </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43</a:t>
            </a:fld>
            <a:endParaRPr lang="nl-NL"/>
          </a:p>
        </p:txBody>
      </p:sp>
    </p:spTree>
    <p:extLst>
      <p:ext uri="{BB962C8B-B14F-4D97-AF65-F5344CB8AC3E}">
        <p14:creationId xmlns:p14="http://schemas.microsoft.com/office/powerpoint/2010/main" val="1293174788"/>
      </p:ext>
    </p:extLst>
  </p:cSld>
  <p:clrMapOvr>
    <a:masterClrMapping/>
  </p:clrMapOvr>
  <p:transition spd="slow">
    <p:wipe dir="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2.9- Dark </a:t>
            </a:r>
            <a:r>
              <a:rPr lang="nl-NL" dirty="0" err="1"/>
              <a:t>T</a:t>
            </a:r>
            <a:r>
              <a:rPr lang="nl-NL" b="1" dirty="0" err="1"/>
              <a:t>ourism</a:t>
            </a:r>
            <a:r>
              <a:rPr lang="nl-NL" b="1" dirty="0"/>
              <a:t>: </a:t>
            </a:r>
            <a:endParaRPr lang="nl-NL" dirty="0"/>
          </a:p>
          <a:p>
            <a:pPr lvl="3"/>
            <a:r>
              <a:rPr lang="en-GB" b="0" dirty="0"/>
              <a:t>-Tourism and death share a curious relationship. </a:t>
            </a:r>
          </a:p>
          <a:p>
            <a:pPr lvl="3"/>
            <a:r>
              <a:rPr lang="en-GB" b="0" dirty="0"/>
              <a:t>- While death and acts of mass killing typically serve as deterrents to the development of certain destinations, in other cases, these events become the primary reason for visitation.</a:t>
            </a:r>
          </a:p>
          <a:p>
            <a:pPr lvl="3"/>
            <a:r>
              <a:rPr lang="en-GB" b="0" dirty="0"/>
              <a:t> - Dark tourism sites related to crime have been identified as significant attractions, with the connection between crime and its ability to draw visitors encouraging them to engage with memories of death, trauma, or suffering.</a:t>
            </a:r>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44</a:t>
            </a:fld>
            <a:endParaRPr lang="nl-NL"/>
          </a:p>
        </p:txBody>
      </p:sp>
      <p:pic>
        <p:nvPicPr>
          <p:cNvPr id="4" name="Picture 3">
            <a:extLst>
              <a:ext uri="{FF2B5EF4-FFF2-40B4-BE49-F238E27FC236}">
                <a16:creationId xmlns:a16="http://schemas.microsoft.com/office/drawing/2014/main" id="{CA783D61-D76C-7696-C27B-18472FAC87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43065" y="3289535"/>
            <a:ext cx="5334471" cy="3131498"/>
          </a:xfrm>
          <a:prstGeom prst="rect">
            <a:avLst/>
          </a:prstGeom>
        </p:spPr>
      </p:pic>
      <p:pic>
        <p:nvPicPr>
          <p:cNvPr id="6" name="Picture 5">
            <a:extLst>
              <a:ext uri="{FF2B5EF4-FFF2-40B4-BE49-F238E27FC236}">
                <a16:creationId xmlns:a16="http://schemas.microsoft.com/office/drawing/2014/main" id="{60FF8371-91A3-0175-4EB7-4B27F06DD4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0393" y="3303299"/>
            <a:ext cx="5791556" cy="3103971"/>
          </a:xfrm>
          <a:prstGeom prst="rect">
            <a:avLst/>
          </a:prstGeom>
        </p:spPr>
      </p:pic>
    </p:spTree>
    <p:extLst>
      <p:ext uri="{BB962C8B-B14F-4D97-AF65-F5344CB8AC3E}">
        <p14:creationId xmlns:p14="http://schemas.microsoft.com/office/powerpoint/2010/main" val="1656912946"/>
      </p:ext>
    </p:extLst>
  </p:cSld>
  <p:clrMapOvr>
    <a:masterClrMapping/>
  </p:clrMapOvr>
  <p:transition spd="slow">
    <p:wipe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2.9- Dark </a:t>
            </a:r>
            <a:r>
              <a:rPr lang="nl-NL" dirty="0" err="1"/>
              <a:t>T</a:t>
            </a:r>
            <a:r>
              <a:rPr lang="nl-NL" b="1" dirty="0" err="1"/>
              <a:t>ourism</a:t>
            </a:r>
            <a:r>
              <a:rPr lang="nl-NL" b="1" dirty="0"/>
              <a:t>: </a:t>
            </a:r>
            <a:endParaRPr lang="nl-NL" dirty="0"/>
          </a:p>
          <a:p>
            <a:pPr lvl="3"/>
            <a:r>
              <a:rPr lang="en-GB" dirty="0"/>
              <a:t>Dark tourism activities can be categorized into five possible types:</a:t>
            </a:r>
          </a:p>
          <a:p>
            <a:pPr lvl="3"/>
            <a:r>
              <a:rPr lang="en-GB" b="0" dirty="0"/>
              <a:t>-</a:t>
            </a:r>
            <a:r>
              <a:rPr lang="en-GB" dirty="0"/>
              <a:t>Witnessing public enactments of death</a:t>
            </a:r>
            <a:r>
              <a:rPr lang="en-GB" b="0" dirty="0"/>
              <a:t>: </a:t>
            </a:r>
          </a:p>
          <a:p>
            <a:pPr lvl="3"/>
            <a:r>
              <a:rPr lang="en-GB" b="0" dirty="0"/>
              <a:t>- Observing events or rituals that depict death in a public setting.</a:t>
            </a:r>
          </a:p>
          <a:p>
            <a:pPr lvl="3"/>
            <a:r>
              <a:rPr lang="en-GB" dirty="0"/>
              <a:t>Witnessing re-enactments of death</a:t>
            </a:r>
            <a:r>
              <a:rPr lang="en-GB" b="0" dirty="0"/>
              <a:t>: </a:t>
            </a:r>
          </a:p>
          <a:p>
            <a:pPr lvl="3"/>
            <a:r>
              <a:rPr lang="en-GB" b="0" dirty="0"/>
              <a:t>Viewing dramatized or recreated events involving death, such as historical battle re-enactments.</a:t>
            </a:r>
          </a:p>
          <a:p>
            <a:pPr lvl="3"/>
            <a:r>
              <a:rPr lang="en-GB" b="0" dirty="0"/>
              <a:t> </a:t>
            </a:r>
            <a:r>
              <a:rPr lang="en-GB" dirty="0"/>
              <a:t>Visiting sites of individual or mass deaths: </a:t>
            </a:r>
          </a:p>
          <a:p>
            <a:pPr lvl="3"/>
            <a:r>
              <a:rPr lang="en-GB" b="0" dirty="0"/>
              <a:t>- Traveling to locations where deaths have occurred, such as battlefields or disaster sites.</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45</a:t>
            </a:fld>
            <a:endParaRPr lang="nl-NL"/>
          </a:p>
        </p:txBody>
      </p:sp>
    </p:spTree>
    <p:extLst>
      <p:ext uri="{BB962C8B-B14F-4D97-AF65-F5344CB8AC3E}">
        <p14:creationId xmlns:p14="http://schemas.microsoft.com/office/powerpoint/2010/main" val="3746200877"/>
      </p:ext>
    </p:extLst>
  </p:cSld>
  <p:clrMapOvr>
    <a:masterClrMapping/>
  </p:clrMapOvr>
  <p:transition spd="slow">
    <p:wipe dir="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2.9- Dark </a:t>
            </a:r>
            <a:r>
              <a:rPr lang="nl-NL" dirty="0" err="1"/>
              <a:t>T</a:t>
            </a:r>
            <a:r>
              <a:rPr lang="nl-NL" b="1" dirty="0" err="1"/>
              <a:t>ourism</a:t>
            </a:r>
            <a:r>
              <a:rPr lang="nl-NL" b="1" dirty="0"/>
              <a:t>: </a:t>
            </a:r>
            <a:endParaRPr lang="nl-NL" dirty="0"/>
          </a:p>
          <a:p>
            <a:pPr lvl="3"/>
            <a:r>
              <a:rPr lang="en-GB" dirty="0"/>
              <a:t>Seeing symbolic representations of death</a:t>
            </a:r>
            <a:r>
              <a:rPr lang="en-GB" b="0" dirty="0"/>
              <a:t>: </a:t>
            </a:r>
          </a:p>
          <a:p>
            <a:pPr lvl="3"/>
            <a:r>
              <a:rPr lang="en-GB" b="0" dirty="0"/>
              <a:t>- Observing art, exhibits, or symbols that depict or represent death.</a:t>
            </a:r>
          </a:p>
          <a:p>
            <a:pPr lvl="3"/>
            <a:r>
              <a:rPr lang="en-GB" dirty="0"/>
              <a:t>Visiting memorials or internment sites: </a:t>
            </a:r>
          </a:p>
          <a:p>
            <a:pPr lvl="3"/>
            <a:r>
              <a:rPr lang="en-GB" b="0" dirty="0"/>
              <a:t>- Traveling to locations like cemeteries, memorials, or sites dedicated to remembering the deceased.</a:t>
            </a:r>
          </a:p>
          <a:p>
            <a:pPr lvl="3"/>
            <a:r>
              <a:rPr lang="en-GB" b="0" dirty="0"/>
              <a:t>- Dark tourism attractions reflect both demand and serve as sites of commemoration, historical reference, and narrative legacies. </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46</a:t>
            </a:fld>
            <a:endParaRPr lang="nl-NL"/>
          </a:p>
        </p:txBody>
      </p:sp>
    </p:spTree>
    <p:extLst>
      <p:ext uri="{BB962C8B-B14F-4D97-AF65-F5344CB8AC3E}">
        <p14:creationId xmlns:p14="http://schemas.microsoft.com/office/powerpoint/2010/main" val="1925958864"/>
      </p:ext>
    </p:extLst>
  </p:cSld>
  <p:clrMapOvr>
    <a:masterClrMapping/>
  </p:clrMapOvr>
  <p:transition spd="slow">
    <p:wipe dir="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476672"/>
            <a:ext cx="11389024" cy="432048"/>
          </a:xfrm>
        </p:spPr>
        <p:txBody>
          <a:bodyPr/>
          <a:lstStyle/>
          <a:p>
            <a:br>
              <a:rPr lang="nl-NL" dirty="0"/>
            </a:br>
            <a:r>
              <a:rPr lang="nl-NL" dirty="0"/>
              <a:t>2- </a:t>
            </a:r>
            <a:r>
              <a:rPr lang="nl-NL" dirty="0" err="1"/>
              <a:t>Tourism</a:t>
            </a:r>
            <a:r>
              <a:rPr lang="nl-NL" dirty="0"/>
              <a:t> </a:t>
            </a:r>
            <a:r>
              <a:rPr lang="nl-NL" dirty="0" err="1"/>
              <a:t>Typologies</a:t>
            </a:r>
            <a:br>
              <a:rPr lang="nl-NL"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2.9- Dark </a:t>
            </a:r>
            <a:r>
              <a:rPr lang="nl-NL" dirty="0" err="1"/>
              <a:t>T</a:t>
            </a:r>
            <a:r>
              <a:rPr lang="nl-NL" b="1" dirty="0" err="1"/>
              <a:t>ourism</a:t>
            </a:r>
            <a:r>
              <a:rPr lang="nl-NL" b="1" dirty="0"/>
              <a:t>: </a:t>
            </a:r>
            <a:endParaRPr lang="nl-NL" dirty="0"/>
          </a:p>
          <a:p>
            <a:pPr lvl="3"/>
            <a:r>
              <a:rPr lang="en-GB" b="0" dirty="0"/>
              <a:t>-These destinations often become some of the few remaining elements that </a:t>
            </a:r>
            <a:r>
              <a:rPr lang="en-GB" b="0" dirty="0" err="1"/>
              <a:t>honor</a:t>
            </a:r>
            <a:r>
              <a:rPr lang="en-GB" b="0" dirty="0"/>
              <a:t> victims and preserve their testimonies. In such contexts, the content and the interpretation of these narratives are crucial for understanding a shared past. </a:t>
            </a:r>
          </a:p>
          <a:p>
            <a:pPr lvl="3"/>
            <a:r>
              <a:rPr lang="en-GB" b="0" dirty="0"/>
              <a:t>- In the modern world, education and the learning experience are often used to justify and explain the motivations behind the development and visitation of such sites. </a:t>
            </a:r>
          </a:p>
          <a:p>
            <a:pPr lvl="3"/>
            <a:r>
              <a:rPr lang="en-GB" b="0" dirty="0"/>
              <a:t>- The concept of travel as an educational journey to new and unexplored destinations is commonly associated with discussions of modernity. </a:t>
            </a:r>
          </a:p>
          <a:p>
            <a:pPr lvl="3"/>
            <a:r>
              <a:rPr lang="en-GB" b="0" dirty="0"/>
              <a:t>- More recently, advancements in communications technology, reporting, and real-time communication have amplified awareness of 'dark' destinations, making them more accessible and prominent to potential visitors.</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47</a:t>
            </a:fld>
            <a:endParaRPr lang="nl-NL"/>
          </a:p>
        </p:txBody>
      </p:sp>
    </p:spTree>
    <p:extLst>
      <p:ext uri="{BB962C8B-B14F-4D97-AF65-F5344CB8AC3E}">
        <p14:creationId xmlns:p14="http://schemas.microsoft.com/office/powerpoint/2010/main" val="443414664"/>
      </p:ext>
    </p:extLst>
  </p:cSld>
  <p:clrMapOvr>
    <a:masterClrMapping/>
  </p:clrMapOvr>
  <p:transition spd="slow">
    <p:wipe dir="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Positive</a:t>
            </a:r>
            <a:r>
              <a:rPr lang="nl-NL" b="1" dirty="0"/>
              <a:t> </a:t>
            </a:r>
            <a:r>
              <a:rPr lang="nl-NL" b="1" dirty="0" err="1"/>
              <a:t>Socio-Cultural</a:t>
            </a:r>
            <a:r>
              <a:rPr lang="nl-NL" b="1" dirty="0"/>
              <a:t> Impact of </a:t>
            </a:r>
            <a:r>
              <a:rPr lang="nl-NL" b="1" dirty="0" err="1"/>
              <a:t>Tourism</a:t>
            </a:r>
            <a:r>
              <a:rPr lang="nl-NL" b="1" dirty="0"/>
              <a:t>:</a:t>
            </a:r>
          </a:p>
          <a:p>
            <a:pPr lvl="3" algn="just"/>
            <a:r>
              <a:rPr lang="en-GB" dirty="0"/>
              <a:t>- </a:t>
            </a:r>
            <a:r>
              <a:rPr lang="nl-NL" dirty="0"/>
              <a:t>Stimulus </a:t>
            </a:r>
            <a:r>
              <a:rPr lang="nl-NL" dirty="0" err="1"/>
              <a:t>for</a:t>
            </a:r>
            <a:r>
              <a:rPr lang="nl-NL" dirty="0"/>
              <a:t> </a:t>
            </a:r>
            <a:r>
              <a:rPr lang="nl-NL" dirty="0" err="1"/>
              <a:t>Conservation</a:t>
            </a:r>
            <a:r>
              <a:rPr lang="nl-NL" dirty="0"/>
              <a:t> </a:t>
            </a:r>
            <a:r>
              <a:rPr lang="nl-NL" dirty="0" err="1"/>
              <a:t>and</a:t>
            </a:r>
            <a:r>
              <a:rPr lang="nl-NL" dirty="0"/>
              <a:t> Heritage </a:t>
            </a:r>
            <a:r>
              <a:rPr lang="nl-NL" dirty="0" err="1"/>
              <a:t>Preservation</a:t>
            </a:r>
            <a:r>
              <a:rPr lang="nl-NL" dirty="0"/>
              <a:t>: </a:t>
            </a:r>
            <a:r>
              <a:rPr lang="nl-NL" b="0" dirty="0" err="1"/>
              <a:t>Tourism</a:t>
            </a:r>
            <a:r>
              <a:rPr lang="nl-NL" b="0" dirty="0"/>
              <a:t> </a:t>
            </a:r>
            <a:r>
              <a:rPr lang="nl-NL" b="0" dirty="0" err="1"/>
              <a:t>can</a:t>
            </a:r>
            <a:r>
              <a:rPr lang="nl-NL" b="0" dirty="0"/>
              <a:t> </a:t>
            </a:r>
            <a:r>
              <a:rPr lang="nl-NL" b="0" dirty="0" err="1"/>
              <a:t>provide</a:t>
            </a:r>
            <a:r>
              <a:rPr lang="nl-NL" b="0" dirty="0"/>
              <a:t> </a:t>
            </a:r>
            <a:r>
              <a:rPr lang="nl-NL" b="0" dirty="0" err="1"/>
              <a:t>funding</a:t>
            </a:r>
            <a:r>
              <a:rPr lang="nl-NL" b="0" dirty="0"/>
              <a:t> </a:t>
            </a:r>
            <a:r>
              <a:rPr lang="nl-NL" b="0" dirty="0" err="1"/>
              <a:t>for</a:t>
            </a:r>
            <a:r>
              <a:rPr lang="nl-NL" b="0" dirty="0"/>
              <a:t> preserving </a:t>
            </a:r>
            <a:r>
              <a:rPr lang="nl-NL" b="0" dirty="0" err="1"/>
              <a:t>natural</a:t>
            </a:r>
            <a:r>
              <a:rPr lang="nl-NL" b="0" dirty="0"/>
              <a:t> environments </a:t>
            </a:r>
            <a:r>
              <a:rPr lang="nl-NL" b="0" dirty="0" err="1"/>
              <a:t>and</a:t>
            </a:r>
            <a:r>
              <a:rPr lang="nl-NL" b="0" dirty="0"/>
              <a:t> </a:t>
            </a:r>
            <a:r>
              <a:rPr lang="nl-NL" b="0" dirty="0" err="1"/>
              <a:t>cultural</a:t>
            </a:r>
            <a:r>
              <a:rPr lang="nl-NL" b="0" dirty="0"/>
              <a:t> </a:t>
            </a:r>
            <a:r>
              <a:rPr lang="nl-NL" b="0" dirty="0" err="1"/>
              <a:t>heritage</a:t>
            </a:r>
            <a:r>
              <a:rPr lang="nl-NL" b="0" dirty="0"/>
              <a:t>.</a:t>
            </a:r>
          </a:p>
          <a:p>
            <a:pPr lvl="3" algn="just"/>
            <a:r>
              <a:rPr lang="en-GB" dirty="0"/>
              <a:t>- </a:t>
            </a:r>
            <a:r>
              <a:rPr lang="nl-NL" dirty="0" err="1"/>
              <a:t>Renewal</a:t>
            </a:r>
            <a:r>
              <a:rPr lang="nl-NL" dirty="0"/>
              <a:t> of </a:t>
            </a:r>
            <a:r>
              <a:rPr lang="nl-NL" dirty="0" err="1"/>
              <a:t>Cultural</a:t>
            </a:r>
            <a:r>
              <a:rPr lang="nl-NL" dirty="0"/>
              <a:t> Pride: </a:t>
            </a:r>
            <a:r>
              <a:rPr lang="nl-NL" b="0" dirty="0" err="1"/>
              <a:t>Tourism</a:t>
            </a:r>
            <a:r>
              <a:rPr lang="nl-NL" b="0" dirty="0"/>
              <a:t> </a:t>
            </a:r>
            <a:r>
              <a:rPr lang="nl-NL" b="0" dirty="0" err="1"/>
              <a:t>can</a:t>
            </a:r>
            <a:r>
              <a:rPr lang="nl-NL" b="0" dirty="0"/>
              <a:t> help </a:t>
            </a:r>
            <a:r>
              <a:rPr lang="nl-NL" b="0" dirty="0" err="1"/>
              <a:t>revive</a:t>
            </a:r>
            <a:r>
              <a:rPr lang="nl-NL" b="0" dirty="0"/>
              <a:t> </a:t>
            </a:r>
            <a:r>
              <a:rPr lang="nl-NL" b="0" dirty="0" err="1"/>
              <a:t>local</a:t>
            </a:r>
            <a:r>
              <a:rPr lang="nl-NL" b="0" dirty="0"/>
              <a:t> </a:t>
            </a:r>
            <a:r>
              <a:rPr lang="nl-NL" b="0" dirty="0" err="1"/>
              <a:t>traditions</a:t>
            </a:r>
            <a:r>
              <a:rPr lang="nl-NL" b="0" dirty="0"/>
              <a:t> </a:t>
            </a:r>
            <a:r>
              <a:rPr lang="nl-NL" b="0" dirty="0" err="1"/>
              <a:t>and</a:t>
            </a:r>
            <a:r>
              <a:rPr lang="nl-NL" b="0" dirty="0"/>
              <a:t> </a:t>
            </a:r>
            <a:r>
              <a:rPr lang="nl-NL" b="0" dirty="0" err="1"/>
              <a:t>foster</a:t>
            </a:r>
            <a:r>
              <a:rPr lang="nl-NL" b="0" dirty="0"/>
              <a:t> pride in </a:t>
            </a:r>
            <a:r>
              <a:rPr lang="nl-NL" b="0" dirty="0" err="1"/>
              <a:t>cultural</a:t>
            </a:r>
            <a:r>
              <a:rPr lang="nl-NL" b="0" dirty="0"/>
              <a:t> </a:t>
            </a:r>
            <a:r>
              <a:rPr lang="nl-NL" b="0" dirty="0" err="1"/>
              <a:t>identity</a:t>
            </a:r>
            <a:r>
              <a:rPr lang="nl-NL" b="0" dirty="0"/>
              <a:t>.</a:t>
            </a:r>
          </a:p>
          <a:p>
            <a:pPr lvl="3" algn="just"/>
            <a:r>
              <a:rPr lang="en-GB" dirty="0"/>
              <a:t>- </a:t>
            </a:r>
            <a:r>
              <a:rPr lang="nl-NL" dirty="0" err="1"/>
              <a:t>Revitalization</a:t>
            </a:r>
            <a:r>
              <a:rPr lang="nl-NL" dirty="0"/>
              <a:t> of </a:t>
            </a:r>
            <a:r>
              <a:rPr lang="nl-NL" dirty="0" err="1"/>
              <a:t>Customs</a:t>
            </a:r>
            <a:r>
              <a:rPr lang="nl-NL" dirty="0"/>
              <a:t> </a:t>
            </a:r>
            <a:r>
              <a:rPr lang="nl-NL" dirty="0" err="1"/>
              <a:t>and</a:t>
            </a:r>
            <a:r>
              <a:rPr lang="nl-NL" dirty="0"/>
              <a:t> </a:t>
            </a:r>
            <a:r>
              <a:rPr lang="nl-NL" dirty="0" err="1"/>
              <a:t>Traditions</a:t>
            </a:r>
            <a:r>
              <a:rPr lang="nl-NL" dirty="0"/>
              <a:t>: </a:t>
            </a:r>
            <a:r>
              <a:rPr lang="nl-NL" b="0" dirty="0" err="1"/>
              <a:t>Tourism</a:t>
            </a:r>
            <a:r>
              <a:rPr lang="nl-NL" b="0" dirty="0"/>
              <a:t> </a:t>
            </a:r>
            <a:r>
              <a:rPr lang="nl-NL" b="0" dirty="0" err="1"/>
              <a:t>can</a:t>
            </a:r>
            <a:r>
              <a:rPr lang="nl-NL" b="0" dirty="0"/>
              <a:t> </a:t>
            </a:r>
            <a:r>
              <a:rPr lang="nl-NL" b="0" dirty="0" err="1"/>
              <a:t>encourage</a:t>
            </a:r>
            <a:r>
              <a:rPr lang="nl-NL" b="0" dirty="0"/>
              <a:t> </a:t>
            </a:r>
            <a:r>
              <a:rPr lang="nl-NL" b="0" dirty="0" err="1"/>
              <a:t>the</a:t>
            </a:r>
            <a:r>
              <a:rPr lang="nl-NL" b="0" dirty="0"/>
              <a:t> </a:t>
            </a:r>
            <a:r>
              <a:rPr lang="nl-NL" b="0" dirty="0" err="1"/>
              <a:t>continuation</a:t>
            </a:r>
            <a:r>
              <a:rPr lang="nl-NL" b="0" dirty="0"/>
              <a:t> of </a:t>
            </a:r>
            <a:r>
              <a:rPr lang="nl-NL" b="0" dirty="0" err="1"/>
              <a:t>cultural</a:t>
            </a:r>
            <a:r>
              <a:rPr lang="nl-NL" b="0" dirty="0"/>
              <a:t> </a:t>
            </a:r>
            <a:r>
              <a:rPr lang="nl-NL" b="0" dirty="0" err="1"/>
              <a:t>practices</a:t>
            </a:r>
            <a:r>
              <a:rPr lang="nl-NL" b="0" dirty="0"/>
              <a:t>.</a:t>
            </a:r>
          </a:p>
          <a:p>
            <a:pPr lvl="3" algn="just"/>
            <a:r>
              <a:rPr lang="en-GB" dirty="0"/>
              <a:t>- </a:t>
            </a:r>
            <a:r>
              <a:rPr lang="nl-NL" dirty="0"/>
              <a:t>Cross-</a:t>
            </a:r>
            <a:r>
              <a:rPr lang="nl-NL" dirty="0" err="1"/>
              <a:t>Cultural</a:t>
            </a:r>
            <a:r>
              <a:rPr lang="nl-NL" dirty="0"/>
              <a:t> Exchange </a:t>
            </a:r>
            <a:r>
              <a:rPr lang="nl-NL" dirty="0" err="1"/>
              <a:t>and</a:t>
            </a:r>
            <a:r>
              <a:rPr lang="nl-NL" dirty="0"/>
              <a:t> Integration:</a:t>
            </a:r>
            <a:r>
              <a:rPr lang="nl-NL" b="0" dirty="0"/>
              <a:t> </a:t>
            </a:r>
            <a:r>
              <a:rPr lang="nl-NL" b="0" dirty="0" err="1"/>
              <a:t>Tourism</a:t>
            </a:r>
            <a:r>
              <a:rPr lang="nl-NL" b="0" dirty="0"/>
              <a:t> </a:t>
            </a:r>
            <a:r>
              <a:rPr lang="nl-NL" b="0" dirty="0" err="1"/>
              <a:t>facilitates</a:t>
            </a:r>
            <a:r>
              <a:rPr lang="nl-NL" b="0" dirty="0"/>
              <a:t> </a:t>
            </a:r>
            <a:r>
              <a:rPr lang="nl-NL" b="0" dirty="0" err="1"/>
              <a:t>interaction</a:t>
            </a:r>
            <a:r>
              <a:rPr lang="nl-NL" b="0" dirty="0"/>
              <a:t> </a:t>
            </a:r>
            <a:r>
              <a:rPr lang="nl-NL" b="0" dirty="0" err="1"/>
              <a:t>between</a:t>
            </a:r>
            <a:r>
              <a:rPr lang="nl-NL" b="0" dirty="0"/>
              <a:t> different cultures, promoting </a:t>
            </a:r>
            <a:r>
              <a:rPr lang="nl-NL" b="0" dirty="0" err="1"/>
              <a:t>understanding</a:t>
            </a:r>
            <a:r>
              <a:rPr lang="nl-NL" b="0" dirty="0"/>
              <a:t> </a:t>
            </a:r>
            <a:r>
              <a:rPr lang="nl-NL" b="0" dirty="0" err="1"/>
              <a:t>and</a:t>
            </a:r>
            <a:r>
              <a:rPr lang="nl-NL" b="0" dirty="0"/>
              <a:t> </a:t>
            </a:r>
            <a:r>
              <a:rPr lang="nl-NL" b="0" dirty="0" err="1"/>
              <a:t>integration</a:t>
            </a:r>
            <a:r>
              <a:rPr lang="nl-NL" b="0" dirty="0"/>
              <a:t>.</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48</a:t>
            </a:fld>
            <a:endParaRPr lang="nl-NL"/>
          </a:p>
        </p:txBody>
      </p:sp>
      <p:pic>
        <p:nvPicPr>
          <p:cNvPr id="4" name="Picture 3">
            <a:extLst>
              <a:ext uri="{FF2B5EF4-FFF2-40B4-BE49-F238E27FC236}">
                <a16:creationId xmlns:a16="http://schemas.microsoft.com/office/drawing/2014/main" id="{E6465EA4-D26C-03BC-F79C-39DED85CF6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4662" y="4005064"/>
            <a:ext cx="11167121" cy="2411204"/>
          </a:xfrm>
          <a:prstGeom prst="rect">
            <a:avLst/>
          </a:prstGeom>
        </p:spPr>
      </p:pic>
    </p:spTree>
    <p:extLst>
      <p:ext uri="{BB962C8B-B14F-4D97-AF65-F5344CB8AC3E}">
        <p14:creationId xmlns:p14="http://schemas.microsoft.com/office/powerpoint/2010/main" val="2726675878"/>
      </p:ext>
    </p:extLst>
  </p:cSld>
  <p:clrMapOvr>
    <a:masterClrMapping/>
  </p:clrMapOvr>
  <p:transition spd="slow">
    <p:wipe dir="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Negative</a:t>
            </a:r>
            <a:r>
              <a:rPr lang="nl-NL" b="1" dirty="0"/>
              <a:t> </a:t>
            </a:r>
            <a:r>
              <a:rPr lang="nl-NL" b="1" dirty="0" err="1"/>
              <a:t>Socio-Cultural</a:t>
            </a:r>
            <a:r>
              <a:rPr lang="nl-NL" b="1" dirty="0"/>
              <a:t> Impact of </a:t>
            </a:r>
            <a:r>
              <a:rPr lang="nl-NL" b="1" dirty="0" err="1"/>
              <a:t>Tourism</a:t>
            </a:r>
            <a:endParaRPr lang="nl-NL" b="1" dirty="0"/>
          </a:p>
          <a:p>
            <a:pPr lvl="3"/>
            <a:r>
              <a:rPr lang="nl-NL" b="1" dirty="0" err="1"/>
              <a:t>Influence</a:t>
            </a:r>
            <a:r>
              <a:rPr lang="nl-NL" b="1" dirty="0"/>
              <a:t> on </a:t>
            </a:r>
            <a:r>
              <a:rPr lang="nl-NL" b="1" dirty="0" err="1"/>
              <a:t>Traditions</a:t>
            </a:r>
            <a:r>
              <a:rPr lang="nl-NL" b="1" dirty="0"/>
              <a:t> </a:t>
            </a:r>
            <a:r>
              <a:rPr lang="nl-NL" b="1" dirty="0" err="1"/>
              <a:t>and</a:t>
            </a:r>
            <a:r>
              <a:rPr lang="nl-NL" b="1" dirty="0"/>
              <a:t> </a:t>
            </a:r>
            <a:r>
              <a:rPr lang="nl-NL" b="1" dirty="0" err="1"/>
              <a:t>Customs</a:t>
            </a:r>
            <a:r>
              <a:rPr lang="nl-NL" b="1" dirty="0"/>
              <a:t>:</a:t>
            </a:r>
          </a:p>
          <a:p>
            <a:pPr lvl="3"/>
            <a:r>
              <a:rPr lang="en-GB" dirty="0"/>
              <a:t>- </a:t>
            </a:r>
            <a:r>
              <a:rPr lang="nl-NL" b="0" dirty="0" err="1"/>
              <a:t>Tourism</a:t>
            </a:r>
            <a:r>
              <a:rPr lang="nl-NL" b="0" dirty="0"/>
              <a:t> </a:t>
            </a:r>
            <a:r>
              <a:rPr lang="nl-NL" b="0" dirty="0" err="1"/>
              <a:t>predominantly</a:t>
            </a:r>
            <a:r>
              <a:rPr lang="nl-NL" b="0" dirty="0"/>
              <a:t> </a:t>
            </a:r>
            <a:r>
              <a:rPr lang="nl-NL" b="0" dirty="0" err="1"/>
              <a:t>affects</a:t>
            </a:r>
            <a:r>
              <a:rPr lang="nl-NL" b="0" dirty="0"/>
              <a:t> </a:t>
            </a:r>
            <a:r>
              <a:rPr lang="nl-NL" b="0" dirty="0" err="1"/>
              <a:t>the</a:t>
            </a:r>
            <a:r>
              <a:rPr lang="nl-NL" b="0" dirty="0"/>
              <a:t> </a:t>
            </a:r>
            <a:r>
              <a:rPr lang="nl-NL" b="0" dirty="0" err="1"/>
              <a:t>traditions</a:t>
            </a:r>
            <a:r>
              <a:rPr lang="nl-NL" b="0" dirty="0"/>
              <a:t>, </a:t>
            </a:r>
            <a:r>
              <a:rPr lang="nl-NL" b="0" dirty="0" err="1"/>
              <a:t>customs</a:t>
            </a:r>
            <a:r>
              <a:rPr lang="nl-NL" b="0" dirty="0"/>
              <a:t>,</a:t>
            </a:r>
          </a:p>
          <a:p>
            <a:pPr lvl="3"/>
            <a:r>
              <a:rPr lang="nl-NL" b="0" dirty="0"/>
              <a:t> </a:t>
            </a:r>
            <a:r>
              <a:rPr lang="nl-NL" b="0" dirty="0" err="1"/>
              <a:t>and</a:t>
            </a:r>
            <a:r>
              <a:rPr lang="nl-NL" b="0" dirty="0"/>
              <a:t> </a:t>
            </a:r>
            <a:r>
              <a:rPr lang="nl-NL" b="0" dirty="0" err="1"/>
              <a:t>values</a:t>
            </a:r>
            <a:r>
              <a:rPr lang="nl-NL" b="0" dirty="0"/>
              <a:t> of </a:t>
            </a:r>
            <a:r>
              <a:rPr lang="nl-NL" b="0" dirty="0" err="1"/>
              <a:t>indigenous</a:t>
            </a:r>
            <a:r>
              <a:rPr lang="nl-NL" b="0" dirty="0"/>
              <a:t> </a:t>
            </a:r>
            <a:r>
              <a:rPr lang="nl-NL" b="0" dirty="0" err="1"/>
              <a:t>societies</a:t>
            </a:r>
            <a:r>
              <a:rPr lang="nl-NL" b="0" dirty="0"/>
              <a:t> </a:t>
            </a:r>
            <a:r>
              <a:rPr lang="nl-NL" b="0" dirty="0" err="1"/>
              <a:t>rather</a:t>
            </a:r>
            <a:r>
              <a:rPr lang="nl-NL" b="0" dirty="0"/>
              <a:t> </a:t>
            </a:r>
            <a:r>
              <a:rPr lang="nl-NL" b="0" dirty="0" err="1"/>
              <a:t>than</a:t>
            </a:r>
            <a:r>
              <a:rPr lang="nl-NL" b="0" dirty="0"/>
              <a:t> </a:t>
            </a:r>
            <a:r>
              <a:rPr lang="nl-NL" b="0" dirty="0" err="1"/>
              <a:t>tourists</a:t>
            </a:r>
            <a:r>
              <a:rPr lang="nl-NL" b="0" dirty="0"/>
              <a:t>.</a:t>
            </a:r>
          </a:p>
          <a:p>
            <a:pPr lvl="3"/>
            <a:r>
              <a:rPr lang="en-GB" dirty="0"/>
              <a:t>- </a:t>
            </a:r>
            <a:r>
              <a:rPr lang="nl-NL" b="0" dirty="0" err="1"/>
              <a:t>Local</a:t>
            </a:r>
            <a:r>
              <a:rPr lang="nl-NL" b="0" dirty="0"/>
              <a:t> </a:t>
            </a:r>
            <a:r>
              <a:rPr lang="nl-NL" b="0" dirty="0" err="1"/>
              <a:t>communities</a:t>
            </a:r>
            <a:r>
              <a:rPr lang="nl-NL" b="0" dirty="0"/>
              <a:t> are </a:t>
            </a:r>
            <a:r>
              <a:rPr lang="nl-NL" b="0" dirty="0" err="1"/>
              <a:t>constantly</a:t>
            </a:r>
            <a:r>
              <a:rPr lang="nl-NL" b="0" dirty="0"/>
              <a:t> </a:t>
            </a:r>
            <a:r>
              <a:rPr lang="nl-NL" b="0" dirty="0" err="1"/>
              <a:t>exposed</a:t>
            </a:r>
            <a:r>
              <a:rPr lang="nl-NL" b="0" dirty="0"/>
              <a:t> </a:t>
            </a:r>
            <a:r>
              <a:rPr lang="nl-NL" b="0" dirty="0" err="1"/>
              <a:t>to</a:t>
            </a:r>
            <a:r>
              <a:rPr lang="nl-NL" b="0" dirty="0"/>
              <a:t> </a:t>
            </a:r>
            <a:r>
              <a:rPr lang="nl-NL" b="0" dirty="0" err="1"/>
              <a:t>changing</a:t>
            </a:r>
            <a:r>
              <a:rPr lang="nl-NL" b="0" dirty="0"/>
              <a:t> </a:t>
            </a:r>
          </a:p>
          <a:p>
            <a:pPr lvl="3"/>
            <a:r>
              <a:rPr lang="nl-NL" b="0" dirty="0" err="1"/>
              <a:t>visitors</a:t>
            </a:r>
            <a:r>
              <a:rPr lang="nl-NL" b="0" dirty="0"/>
              <a:t>, </a:t>
            </a:r>
            <a:r>
              <a:rPr lang="nl-NL" b="0" dirty="0" err="1"/>
              <a:t>while</a:t>
            </a:r>
            <a:r>
              <a:rPr lang="nl-NL" b="0" dirty="0"/>
              <a:t> </a:t>
            </a:r>
            <a:r>
              <a:rPr lang="nl-NL" b="0" dirty="0" err="1"/>
              <a:t>tourists</a:t>
            </a:r>
            <a:r>
              <a:rPr lang="nl-NL" b="0" dirty="0"/>
              <a:t> </a:t>
            </a:r>
            <a:r>
              <a:rPr lang="nl-NL" b="0" dirty="0" err="1"/>
              <a:t>often</a:t>
            </a:r>
            <a:r>
              <a:rPr lang="nl-NL" b="0" dirty="0"/>
              <a:t> shift </a:t>
            </a:r>
            <a:r>
              <a:rPr lang="nl-NL" b="0" dirty="0" err="1"/>
              <a:t>destinations</a:t>
            </a:r>
            <a:r>
              <a:rPr lang="nl-NL" b="0" dirty="0"/>
              <a:t>.</a:t>
            </a:r>
          </a:p>
          <a:p>
            <a:pPr lvl="3"/>
            <a:r>
              <a:rPr lang="en-GB" dirty="0"/>
              <a:t>- </a:t>
            </a:r>
            <a:r>
              <a:rPr lang="nl-NL" b="0" dirty="0"/>
              <a:t>Even </a:t>
            </a:r>
            <a:r>
              <a:rPr lang="nl-NL" b="0" dirty="0" err="1"/>
              <a:t>seasonal</a:t>
            </a:r>
            <a:r>
              <a:rPr lang="nl-NL" b="0" dirty="0"/>
              <a:t> or </a:t>
            </a:r>
            <a:r>
              <a:rPr lang="nl-NL" b="0" dirty="0" err="1"/>
              <a:t>intermittent</a:t>
            </a:r>
            <a:r>
              <a:rPr lang="nl-NL" b="0" dirty="0"/>
              <a:t> </a:t>
            </a:r>
            <a:r>
              <a:rPr lang="nl-NL" b="0" dirty="0" err="1"/>
              <a:t>tourism</a:t>
            </a:r>
            <a:r>
              <a:rPr lang="nl-NL" b="0" dirty="0"/>
              <a:t> has long-term </a:t>
            </a:r>
          </a:p>
          <a:p>
            <a:pPr lvl="3"/>
            <a:r>
              <a:rPr lang="nl-NL" b="0" dirty="0" err="1"/>
              <a:t>effects</a:t>
            </a:r>
            <a:r>
              <a:rPr lang="nl-NL" b="0" dirty="0"/>
              <a:t> on </a:t>
            </a:r>
            <a:r>
              <a:rPr lang="nl-NL" b="0" dirty="0" err="1"/>
              <a:t>the</a:t>
            </a:r>
            <a:r>
              <a:rPr lang="nl-NL" b="0" dirty="0"/>
              <a:t> </a:t>
            </a:r>
            <a:r>
              <a:rPr lang="nl-NL" b="0" dirty="0" err="1"/>
              <a:t>social</a:t>
            </a:r>
            <a:r>
              <a:rPr lang="nl-NL" b="0" dirty="0"/>
              <a:t> </a:t>
            </a:r>
            <a:r>
              <a:rPr lang="nl-NL" b="0" dirty="0" err="1"/>
              <a:t>and</a:t>
            </a:r>
            <a:r>
              <a:rPr lang="nl-NL" b="0" dirty="0"/>
              <a:t> </a:t>
            </a:r>
            <a:r>
              <a:rPr lang="nl-NL" b="0" dirty="0" err="1"/>
              <a:t>cultural</a:t>
            </a:r>
            <a:r>
              <a:rPr lang="nl-NL" b="0" dirty="0"/>
              <a:t> </a:t>
            </a:r>
            <a:r>
              <a:rPr lang="nl-NL" b="0" dirty="0" err="1"/>
              <a:t>fabric</a:t>
            </a:r>
            <a:r>
              <a:rPr lang="nl-NL" b="0" dirty="0"/>
              <a:t> of host </a:t>
            </a:r>
            <a:r>
              <a:rPr lang="nl-NL" b="0" dirty="0" err="1"/>
              <a:t>societies</a:t>
            </a:r>
            <a:r>
              <a:rPr lang="nl-NL" b="0" dirty="0"/>
              <a:t>.</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49</a:t>
            </a:fld>
            <a:endParaRPr lang="nl-NL"/>
          </a:p>
        </p:txBody>
      </p:sp>
      <p:pic>
        <p:nvPicPr>
          <p:cNvPr id="4" name="Picture 3">
            <a:extLst>
              <a:ext uri="{FF2B5EF4-FFF2-40B4-BE49-F238E27FC236}">
                <a16:creationId xmlns:a16="http://schemas.microsoft.com/office/drawing/2014/main" id="{B41BCE27-7F66-023E-8769-A90AF59A5F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52464" y="1530923"/>
            <a:ext cx="5760640" cy="4800533"/>
          </a:xfrm>
          <a:prstGeom prst="rect">
            <a:avLst/>
          </a:prstGeom>
        </p:spPr>
      </p:pic>
    </p:spTree>
    <p:extLst>
      <p:ext uri="{BB962C8B-B14F-4D97-AF65-F5344CB8AC3E}">
        <p14:creationId xmlns:p14="http://schemas.microsoft.com/office/powerpoint/2010/main" val="3723636855"/>
      </p:ext>
    </p:extLst>
  </p:cSld>
  <p:clrMapOvr>
    <a:masterClrMapping/>
  </p:clrMapOvr>
  <p:transition spd="slow">
    <p:wipe dir="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Negative</a:t>
            </a:r>
            <a:r>
              <a:rPr lang="nl-NL" b="1" dirty="0"/>
              <a:t> </a:t>
            </a:r>
            <a:r>
              <a:rPr lang="nl-NL" b="1" dirty="0" err="1"/>
              <a:t>Socio-Cultural</a:t>
            </a:r>
            <a:r>
              <a:rPr lang="nl-NL" b="1" dirty="0"/>
              <a:t> Impact of </a:t>
            </a:r>
            <a:r>
              <a:rPr lang="nl-NL" b="1" dirty="0" err="1"/>
              <a:t>Tourism</a:t>
            </a:r>
            <a:endParaRPr lang="nl-NL" b="1" dirty="0"/>
          </a:p>
          <a:p>
            <a:pPr lvl="3"/>
            <a:r>
              <a:rPr lang="nl-NL" dirty="0" err="1"/>
              <a:t>Cultural</a:t>
            </a:r>
            <a:r>
              <a:rPr lang="nl-NL" dirty="0"/>
              <a:t> Drift </a:t>
            </a:r>
            <a:r>
              <a:rPr lang="nl-NL" dirty="0" err="1"/>
              <a:t>and</a:t>
            </a:r>
            <a:r>
              <a:rPr lang="nl-NL" dirty="0"/>
              <a:t> </a:t>
            </a:r>
            <a:r>
              <a:rPr lang="nl-NL" dirty="0" err="1"/>
              <a:t>Demonstration</a:t>
            </a:r>
            <a:r>
              <a:rPr lang="nl-NL" dirty="0"/>
              <a:t> Effect:</a:t>
            </a:r>
          </a:p>
          <a:p>
            <a:pPr lvl="3"/>
            <a:r>
              <a:rPr lang="en-GB" dirty="0"/>
              <a:t>- </a:t>
            </a:r>
            <a:r>
              <a:rPr lang="nl-NL" b="0" dirty="0" err="1"/>
              <a:t>Seasonal</a:t>
            </a:r>
            <a:r>
              <a:rPr lang="nl-NL" b="0" dirty="0"/>
              <a:t> </a:t>
            </a:r>
            <a:r>
              <a:rPr lang="nl-NL" b="0" dirty="0" err="1"/>
              <a:t>tourism</a:t>
            </a:r>
            <a:r>
              <a:rPr lang="nl-NL" b="0" dirty="0"/>
              <a:t> in </a:t>
            </a:r>
            <a:r>
              <a:rPr lang="nl-NL" b="0" dirty="0" err="1"/>
              <a:t>countries</a:t>
            </a:r>
            <a:r>
              <a:rPr lang="nl-NL" b="0" dirty="0"/>
              <a:t> like Greece </a:t>
            </a:r>
            <a:r>
              <a:rPr lang="nl-NL" b="0" dirty="0" err="1"/>
              <a:t>and</a:t>
            </a:r>
            <a:r>
              <a:rPr lang="nl-NL" b="0" dirty="0"/>
              <a:t> Turkey leads </a:t>
            </a:r>
            <a:r>
              <a:rPr lang="nl-NL" b="0" dirty="0" err="1"/>
              <a:t>to</a:t>
            </a:r>
            <a:r>
              <a:rPr lang="nl-NL" b="0" dirty="0"/>
              <a:t> </a:t>
            </a:r>
            <a:r>
              <a:rPr lang="nl-NL" b="0" dirty="0" err="1"/>
              <a:t>cultural</a:t>
            </a:r>
            <a:r>
              <a:rPr lang="nl-NL" b="0" dirty="0"/>
              <a:t> drift, </a:t>
            </a:r>
            <a:r>
              <a:rPr lang="nl-NL" b="0" dirty="0" err="1"/>
              <a:t>where</a:t>
            </a:r>
            <a:r>
              <a:rPr lang="nl-NL" b="0" dirty="0"/>
              <a:t> </a:t>
            </a:r>
            <a:r>
              <a:rPr lang="nl-NL" b="0" dirty="0" err="1"/>
              <a:t>locals</a:t>
            </a:r>
            <a:r>
              <a:rPr lang="nl-NL" b="0" dirty="0"/>
              <a:t> </a:t>
            </a:r>
            <a:r>
              <a:rPr lang="nl-NL" b="0" dirty="0" err="1"/>
              <a:t>temporarily</a:t>
            </a:r>
            <a:r>
              <a:rPr lang="nl-NL" b="0" dirty="0"/>
              <a:t> </a:t>
            </a:r>
            <a:r>
              <a:rPr lang="nl-NL" b="0" dirty="0" err="1"/>
              <a:t>adapt</a:t>
            </a:r>
            <a:r>
              <a:rPr lang="nl-NL" b="0" dirty="0"/>
              <a:t> </a:t>
            </a:r>
            <a:r>
              <a:rPr lang="nl-NL" b="0" dirty="0" err="1"/>
              <a:t>their</a:t>
            </a:r>
            <a:r>
              <a:rPr lang="nl-NL" b="0" dirty="0"/>
              <a:t> </a:t>
            </a:r>
            <a:r>
              <a:rPr lang="nl-NL" b="0" dirty="0" err="1"/>
              <a:t>behavior</a:t>
            </a:r>
            <a:r>
              <a:rPr lang="nl-NL" b="0" dirty="0"/>
              <a:t> </a:t>
            </a:r>
            <a:r>
              <a:rPr lang="nl-NL" b="0" dirty="0" err="1"/>
              <a:t>to</a:t>
            </a:r>
            <a:r>
              <a:rPr lang="nl-NL" b="0" dirty="0"/>
              <a:t> </a:t>
            </a:r>
            <a:r>
              <a:rPr lang="nl-NL" b="0" dirty="0" err="1"/>
              <a:t>tourists</a:t>
            </a:r>
            <a:r>
              <a:rPr lang="nl-NL" b="0" dirty="0"/>
              <a:t> but </a:t>
            </a:r>
            <a:r>
              <a:rPr lang="nl-NL" b="0" dirty="0" err="1"/>
              <a:t>revert</a:t>
            </a:r>
            <a:r>
              <a:rPr lang="nl-NL" b="0" dirty="0"/>
              <a:t> </a:t>
            </a:r>
            <a:r>
              <a:rPr lang="nl-NL" b="0" dirty="0" err="1"/>
              <a:t>after</a:t>
            </a:r>
            <a:r>
              <a:rPr lang="nl-NL" b="0" dirty="0"/>
              <a:t> </a:t>
            </a:r>
            <a:r>
              <a:rPr lang="nl-NL" b="0" dirty="0" err="1"/>
              <a:t>the</a:t>
            </a:r>
            <a:r>
              <a:rPr lang="nl-NL" b="0" dirty="0"/>
              <a:t> </a:t>
            </a:r>
            <a:r>
              <a:rPr lang="nl-NL" b="0" dirty="0" err="1"/>
              <a:t>season</a:t>
            </a:r>
            <a:r>
              <a:rPr lang="nl-NL" b="0" dirty="0"/>
              <a:t> </a:t>
            </a:r>
            <a:r>
              <a:rPr lang="nl-NL" b="0" dirty="0" err="1"/>
              <a:t>ends</a:t>
            </a:r>
            <a:r>
              <a:rPr lang="nl-NL" b="0" dirty="0"/>
              <a:t>.</a:t>
            </a:r>
          </a:p>
          <a:p>
            <a:pPr lvl="3"/>
            <a:r>
              <a:rPr lang="en-GB" dirty="0"/>
              <a:t>- </a:t>
            </a:r>
            <a:r>
              <a:rPr lang="nl-NL" b="0" dirty="0"/>
              <a:t>The </a:t>
            </a:r>
            <a:r>
              <a:rPr lang="nl-NL" b="0" dirty="0" err="1"/>
              <a:t>demonstration</a:t>
            </a:r>
            <a:r>
              <a:rPr lang="nl-NL" b="0" dirty="0"/>
              <a:t> effect </a:t>
            </a:r>
            <a:r>
              <a:rPr lang="nl-NL" b="0" dirty="0" err="1"/>
              <a:t>encourages</a:t>
            </a:r>
            <a:r>
              <a:rPr lang="nl-NL" b="0" dirty="0"/>
              <a:t> </a:t>
            </a:r>
            <a:r>
              <a:rPr lang="nl-NL" b="0" dirty="0" err="1"/>
              <a:t>locals</a:t>
            </a:r>
            <a:r>
              <a:rPr lang="nl-NL" b="0" dirty="0"/>
              <a:t> </a:t>
            </a:r>
            <a:r>
              <a:rPr lang="nl-NL" b="0" dirty="0" err="1"/>
              <a:t>to</a:t>
            </a:r>
            <a:r>
              <a:rPr lang="nl-NL" b="0" dirty="0"/>
              <a:t> </a:t>
            </a:r>
            <a:r>
              <a:rPr lang="nl-NL" b="0" dirty="0" err="1"/>
              <a:t>adopt</a:t>
            </a:r>
            <a:r>
              <a:rPr lang="nl-NL" b="0" dirty="0"/>
              <a:t> </a:t>
            </a:r>
            <a:r>
              <a:rPr lang="nl-NL" b="0" dirty="0" err="1"/>
              <a:t>tourists</a:t>
            </a:r>
            <a:r>
              <a:rPr lang="nl-NL" b="0" dirty="0"/>
              <a:t>' </a:t>
            </a:r>
            <a:r>
              <a:rPr lang="nl-NL" b="0" dirty="0" err="1"/>
              <a:t>languages</a:t>
            </a:r>
            <a:r>
              <a:rPr lang="nl-NL" b="0" dirty="0"/>
              <a:t>, </a:t>
            </a:r>
            <a:r>
              <a:rPr lang="nl-NL" b="0" dirty="0" err="1"/>
              <a:t>foods</a:t>
            </a:r>
            <a:r>
              <a:rPr lang="nl-NL" b="0" dirty="0"/>
              <a:t>, </a:t>
            </a:r>
            <a:r>
              <a:rPr lang="nl-NL" b="0" dirty="0" err="1"/>
              <a:t>fashions</a:t>
            </a:r>
            <a:r>
              <a:rPr lang="nl-NL" b="0" dirty="0"/>
              <a:t>, </a:t>
            </a:r>
            <a:r>
              <a:rPr lang="nl-NL" b="0" dirty="0" err="1"/>
              <a:t>and</a:t>
            </a:r>
            <a:r>
              <a:rPr lang="nl-NL" b="0" dirty="0"/>
              <a:t> entertainment </a:t>
            </a:r>
            <a:r>
              <a:rPr lang="nl-NL" b="0" dirty="0" err="1"/>
              <a:t>preferences</a:t>
            </a:r>
            <a:r>
              <a:rPr lang="nl-NL" b="0" dirty="0"/>
              <a:t>, </a:t>
            </a:r>
            <a:r>
              <a:rPr lang="nl-NL" b="0" dirty="0" err="1"/>
              <a:t>contributing</a:t>
            </a:r>
            <a:r>
              <a:rPr lang="nl-NL" b="0" dirty="0"/>
              <a:t> </a:t>
            </a:r>
            <a:r>
              <a:rPr lang="nl-NL" b="0" dirty="0" err="1"/>
              <a:t>to</a:t>
            </a:r>
            <a:r>
              <a:rPr lang="nl-NL" b="0" dirty="0"/>
              <a:t> </a:t>
            </a:r>
            <a:r>
              <a:rPr lang="nl-NL" b="0" dirty="0" err="1"/>
              <a:t>cultural</a:t>
            </a:r>
            <a:r>
              <a:rPr lang="nl-NL" b="0" dirty="0"/>
              <a:t> </a:t>
            </a:r>
            <a:r>
              <a:rPr lang="nl-NL" b="0" dirty="0" err="1"/>
              <a:t>homogenization</a:t>
            </a:r>
            <a:r>
              <a:rPr lang="nl-NL" b="0" dirty="0"/>
              <a:t>.</a:t>
            </a:r>
            <a:endParaRPr lang="en-GB" b="0"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50</a:t>
            </a:fld>
            <a:endParaRPr lang="nl-NL"/>
          </a:p>
        </p:txBody>
      </p:sp>
      <p:pic>
        <p:nvPicPr>
          <p:cNvPr id="4" name="Picture 3">
            <a:extLst>
              <a:ext uri="{FF2B5EF4-FFF2-40B4-BE49-F238E27FC236}">
                <a16:creationId xmlns:a16="http://schemas.microsoft.com/office/drawing/2014/main" id="{F8FA5CF9-6D0C-ACA7-D65B-ACA261BD47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28899" y="3074520"/>
            <a:ext cx="6048672" cy="3398585"/>
          </a:xfrm>
          <a:prstGeom prst="rect">
            <a:avLst/>
          </a:prstGeom>
        </p:spPr>
      </p:pic>
    </p:spTree>
    <p:extLst>
      <p:ext uri="{BB962C8B-B14F-4D97-AF65-F5344CB8AC3E}">
        <p14:creationId xmlns:p14="http://schemas.microsoft.com/office/powerpoint/2010/main" val="1408358026"/>
      </p:ext>
    </p:extLst>
  </p:cSld>
  <p:clrMapOvr>
    <a:masterClrMapping/>
  </p:clrMapOvr>
  <p:transition spd="slow">
    <p:wipe dir="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Negative</a:t>
            </a:r>
            <a:r>
              <a:rPr lang="nl-NL" b="1" dirty="0"/>
              <a:t> </a:t>
            </a:r>
            <a:r>
              <a:rPr lang="nl-NL" b="1" dirty="0" err="1"/>
              <a:t>Socio-Cultural</a:t>
            </a:r>
            <a:r>
              <a:rPr lang="nl-NL" b="1" dirty="0"/>
              <a:t> Impact of </a:t>
            </a:r>
            <a:r>
              <a:rPr lang="nl-NL" b="1" dirty="0" err="1"/>
              <a:t>Tourism</a:t>
            </a:r>
            <a:endParaRPr lang="nl-NL" b="1" dirty="0"/>
          </a:p>
          <a:p>
            <a:pPr lvl="3"/>
            <a:r>
              <a:rPr lang="nl-NL" b="1" dirty="0" err="1"/>
              <a:t>Inter-Generational</a:t>
            </a:r>
            <a:r>
              <a:rPr lang="nl-NL" b="1" dirty="0"/>
              <a:t> </a:t>
            </a:r>
            <a:r>
              <a:rPr lang="nl-NL" b="1" dirty="0" err="1"/>
              <a:t>and</a:t>
            </a:r>
            <a:r>
              <a:rPr lang="nl-NL" b="1" dirty="0"/>
              <a:t> Gender </a:t>
            </a:r>
            <a:r>
              <a:rPr lang="nl-NL" b="1" dirty="0" err="1"/>
              <a:t>Conflicts</a:t>
            </a:r>
            <a:r>
              <a:rPr lang="nl-NL" b="1" dirty="0"/>
              <a:t>:</a:t>
            </a:r>
          </a:p>
          <a:p>
            <a:pPr lvl="3"/>
            <a:r>
              <a:rPr lang="en-GB" dirty="0"/>
              <a:t>- </a:t>
            </a:r>
            <a:r>
              <a:rPr lang="nl-NL" b="0" dirty="0" err="1"/>
              <a:t>Strictly</a:t>
            </a:r>
            <a:r>
              <a:rPr lang="nl-NL" b="0" dirty="0"/>
              <a:t> </a:t>
            </a:r>
            <a:r>
              <a:rPr lang="nl-NL" b="0" dirty="0" err="1"/>
              <a:t>religious</a:t>
            </a:r>
            <a:r>
              <a:rPr lang="nl-NL" b="0" dirty="0"/>
              <a:t>, </a:t>
            </a:r>
            <a:r>
              <a:rPr lang="nl-NL" b="0" dirty="0" err="1"/>
              <a:t>patriarchal</a:t>
            </a:r>
            <a:r>
              <a:rPr lang="nl-NL" b="0" dirty="0"/>
              <a:t>, or close-</a:t>
            </a:r>
            <a:r>
              <a:rPr lang="nl-NL" b="0" dirty="0" err="1"/>
              <a:t>knit</a:t>
            </a:r>
            <a:r>
              <a:rPr lang="nl-NL" b="0" dirty="0"/>
              <a:t> </a:t>
            </a:r>
            <a:r>
              <a:rPr lang="nl-NL" b="0" dirty="0" err="1"/>
              <a:t>societies</a:t>
            </a:r>
            <a:r>
              <a:rPr lang="nl-NL" b="0" dirty="0"/>
              <a:t> face </a:t>
            </a:r>
            <a:r>
              <a:rPr lang="nl-NL" b="0" dirty="0" err="1"/>
              <a:t>challenges</a:t>
            </a:r>
            <a:r>
              <a:rPr lang="nl-NL" b="0" dirty="0"/>
              <a:t> like </a:t>
            </a:r>
            <a:r>
              <a:rPr lang="nl-NL" b="0" dirty="0" err="1"/>
              <a:t>inter-generational</a:t>
            </a:r>
            <a:r>
              <a:rPr lang="nl-NL" b="0" dirty="0"/>
              <a:t> </a:t>
            </a:r>
            <a:r>
              <a:rPr lang="nl-NL" b="0" dirty="0" err="1"/>
              <a:t>conflicts</a:t>
            </a:r>
            <a:r>
              <a:rPr lang="nl-NL" b="0" dirty="0"/>
              <a:t>, </a:t>
            </a:r>
            <a:r>
              <a:rPr lang="nl-NL" b="0" dirty="0" err="1"/>
              <a:t>with</a:t>
            </a:r>
            <a:r>
              <a:rPr lang="nl-NL" b="0" dirty="0"/>
              <a:t> </a:t>
            </a:r>
            <a:r>
              <a:rPr lang="nl-NL" b="0" dirty="0" err="1"/>
              <a:t>younger</a:t>
            </a:r>
            <a:r>
              <a:rPr lang="nl-NL" b="0" dirty="0"/>
              <a:t> </a:t>
            </a:r>
            <a:r>
              <a:rPr lang="nl-NL" b="0" dirty="0" err="1"/>
              <a:t>generations</a:t>
            </a:r>
            <a:r>
              <a:rPr lang="nl-NL" b="0" dirty="0"/>
              <a:t> </a:t>
            </a:r>
            <a:r>
              <a:rPr lang="nl-NL" b="0" dirty="0" err="1"/>
              <a:t>embracing</a:t>
            </a:r>
            <a:r>
              <a:rPr lang="nl-NL" b="0" dirty="0"/>
              <a:t> </a:t>
            </a:r>
            <a:r>
              <a:rPr lang="nl-NL" b="0" dirty="0" err="1"/>
              <a:t>global</a:t>
            </a:r>
            <a:r>
              <a:rPr lang="nl-NL" b="0" dirty="0"/>
              <a:t> lifestyles </a:t>
            </a:r>
            <a:r>
              <a:rPr lang="nl-NL" b="0" dirty="0" err="1"/>
              <a:t>and</a:t>
            </a:r>
            <a:r>
              <a:rPr lang="nl-NL" b="0" dirty="0"/>
              <a:t> </a:t>
            </a:r>
            <a:r>
              <a:rPr lang="nl-NL" b="0" dirty="0" err="1"/>
              <a:t>older</a:t>
            </a:r>
            <a:r>
              <a:rPr lang="nl-NL" b="0" dirty="0"/>
              <a:t> </a:t>
            </a:r>
            <a:r>
              <a:rPr lang="nl-NL" b="0" dirty="0" err="1"/>
              <a:t>ones</a:t>
            </a:r>
            <a:r>
              <a:rPr lang="nl-NL" b="0" dirty="0"/>
              <a:t> preserving </a:t>
            </a:r>
            <a:r>
              <a:rPr lang="nl-NL" b="0" dirty="0" err="1"/>
              <a:t>traditions</a:t>
            </a:r>
            <a:r>
              <a:rPr lang="nl-NL" b="0" dirty="0"/>
              <a:t>.</a:t>
            </a:r>
          </a:p>
          <a:p>
            <a:pPr lvl="3"/>
            <a:r>
              <a:rPr lang="en-GB" dirty="0"/>
              <a:t>- </a:t>
            </a:r>
            <a:r>
              <a:rPr lang="nl-NL" b="0" dirty="0" err="1"/>
              <a:t>Women's</a:t>
            </a:r>
            <a:r>
              <a:rPr lang="nl-NL" b="0" dirty="0"/>
              <a:t> </a:t>
            </a:r>
            <a:r>
              <a:rPr lang="nl-NL" b="0" dirty="0" err="1"/>
              <a:t>roles</a:t>
            </a:r>
            <a:r>
              <a:rPr lang="nl-NL" b="0" dirty="0"/>
              <a:t> </a:t>
            </a:r>
            <a:r>
              <a:rPr lang="nl-NL" b="0" dirty="0" err="1"/>
              <a:t>may</a:t>
            </a:r>
            <a:r>
              <a:rPr lang="nl-NL" b="0" dirty="0"/>
              <a:t> shift, </a:t>
            </a:r>
            <a:r>
              <a:rPr lang="nl-NL" b="0" dirty="0" err="1"/>
              <a:t>empowering</a:t>
            </a:r>
            <a:r>
              <a:rPr lang="nl-NL" b="0" dirty="0"/>
              <a:t> </a:t>
            </a:r>
            <a:r>
              <a:rPr lang="nl-NL" b="0" dirty="0" err="1"/>
              <a:t>them</a:t>
            </a:r>
            <a:r>
              <a:rPr lang="nl-NL" b="0" dirty="0"/>
              <a:t> in </a:t>
            </a:r>
            <a:r>
              <a:rPr lang="nl-NL" b="0" dirty="0" err="1"/>
              <a:t>some</a:t>
            </a:r>
            <a:r>
              <a:rPr lang="nl-NL" b="0" dirty="0"/>
              <a:t> cases but </a:t>
            </a:r>
            <a:r>
              <a:rPr lang="nl-NL" b="0" dirty="0" err="1"/>
              <a:t>causing</a:t>
            </a:r>
            <a:r>
              <a:rPr lang="nl-NL" b="0" dirty="0"/>
              <a:t> conflict in </a:t>
            </a:r>
            <a:r>
              <a:rPr lang="nl-NL" b="0" dirty="0" err="1"/>
              <a:t>patriarchal</a:t>
            </a:r>
            <a:r>
              <a:rPr lang="nl-NL" b="0" dirty="0"/>
              <a:t> </a:t>
            </a:r>
            <a:r>
              <a:rPr lang="nl-NL" b="0" dirty="0" err="1"/>
              <a:t>societies</a:t>
            </a:r>
            <a:r>
              <a:rPr lang="nl-NL" b="0" dirty="0"/>
              <a:t>, </a:t>
            </a:r>
            <a:r>
              <a:rPr lang="nl-NL" b="0" dirty="0" err="1"/>
              <a:t>particularly</a:t>
            </a:r>
            <a:r>
              <a:rPr lang="nl-NL" b="0" dirty="0"/>
              <a:t> </a:t>
            </a:r>
            <a:r>
              <a:rPr lang="nl-NL" b="0" dirty="0" err="1"/>
              <a:t>when</a:t>
            </a:r>
            <a:r>
              <a:rPr lang="nl-NL" b="0" dirty="0"/>
              <a:t> </a:t>
            </a:r>
            <a:r>
              <a:rPr lang="nl-NL" b="0" dirty="0" err="1"/>
              <a:t>women</a:t>
            </a:r>
            <a:r>
              <a:rPr lang="nl-NL" b="0" dirty="0"/>
              <a:t> </a:t>
            </a:r>
            <a:r>
              <a:rPr lang="nl-NL" b="0" dirty="0" err="1"/>
              <a:t>become</a:t>
            </a:r>
            <a:r>
              <a:rPr lang="nl-NL" b="0" dirty="0"/>
              <a:t> </a:t>
            </a:r>
            <a:r>
              <a:rPr lang="nl-NL" b="0" dirty="0" err="1"/>
              <a:t>the</a:t>
            </a:r>
            <a:r>
              <a:rPr lang="nl-NL" b="0" dirty="0"/>
              <a:t> </a:t>
            </a:r>
            <a:r>
              <a:rPr lang="nl-NL" b="0" dirty="0" err="1"/>
              <a:t>primary</a:t>
            </a:r>
            <a:r>
              <a:rPr lang="nl-NL" b="0" dirty="0"/>
              <a:t> </a:t>
            </a:r>
            <a:r>
              <a:rPr lang="nl-NL" b="0" dirty="0" err="1"/>
              <a:t>breadwinners</a:t>
            </a:r>
            <a:r>
              <a:rPr lang="nl-NL" b="0" dirty="0"/>
              <a:t>.</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51</a:t>
            </a:fld>
            <a:endParaRPr lang="nl-NL"/>
          </a:p>
        </p:txBody>
      </p:sp>
    </p:spTree>
    <p:extLst>
      <p:ext uri="{BB962C8B-B14F-4D97-AF65-F5344CB8AC3E}">
        <p14:creationId xmlns:p14="http://schemas.microsoft.com/office/powerpoint/2010/main" val="445437418"/>
      </p:ext>
    </p:extLst>
  </p:cSld>
  <p:clrMapOvr>
    <a:masterClrMapping/>
  </p:clrMapOvr>
  <p:transition spd="slow">
    <p:wipe dir="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Negative</a:t>
            </a:r>
            <a:r>
              <a:rPr lang="nl-NL" b="1" dirty="0"/>
              <a:t> </a:t>
            </a:r>
            <a:r>
              <a:rPr lang="nl-NL" b="1" dirty="0" err="1"/>
              <a:t>Socio-Cultural</a:t>
            </a:r>
            <a:r>
              <a:rPr lang="nl-NL" b="1" dirty="0"/>
              <a:t> Impact of </a:t>
            </a:r>
            <a:r>
              <a:rPr lang="nl-NL" b="1" dirty="0" err="1"/>
              <a:t>Tourism</a:t>
            </a:r>
            <a:endParaRPr lang="nl-NL" b="1" dirty="0"/>
          </a:p>
          <a:p>
            <a:pPr lvl="3"/>
            <a:r>
              <a:rPr lang="nl-NL" b="1" dirty="0"/>
              <a:t>The </a:t>
            </a:r>
            <a:r>
              <a:rPr lang="nl-NL" b="1" dirty="0" err="1"/>
              <a:t>Commodification</a:t>
            </a:r>
            <a:r>
              <a:rPr lang="nl-NL" b="1" dirty="0"/>
              <a:t> of Culture</a:t>
            </a:r>
          </a:p>
          <a:p>
            <a:pPr lvl="3"/>
            <a:r>
              <a:rPr lang="en-GB" dirty="0"/>
              <a:t>- </a:t>
            </a:r>
            <a:r>
              <a:rPr lang="nl-NL" b="0" dirty="0" err="1"/>
              <a:t>Many</a:t>
            </a:r>
            <a:r>
              <a:rPr lang="nl-NL" b="0" dirty="0"/>
              <a:t> </a:t>
            </a:r>
            <a:r>
              <a:rPr lang="nl-NL" b="0" dirty="0" err="1"/>
              <a:t>tourists</a:t>
            </a:r>
            <a:r>
              <a:rPr lang="nl-NL" b="0" dirty="0"/>
              <a:t>, </a:t>
            </a:r>
            <a:r>
              <a:rPr lang="nl-NL" b="0" dirty="0" err="1"/>
              <a:t>including</a:t>
            </a:r>
            <a:r>
              <a:rPr lang="nl-NL" b="0" dirty="0"/>
              <a:t> long-term backpackers, </a:t>
            </a:r>
            <a:r>
              <a:rPr lang="nl-NL" b="0" dirty="0" err="1"/>
              <a:t>develop</a:t>
            </a:r>
            <a:r>
              <a:rPr lang="nl-NL" b="0" dirty="0"/>
              <a:t> a </a:t>
            </a:r>
            <a:r>
              <a:rPr lang="nl-NL" b="0" dirty="0" err="1"/>
              <a:t>preference</a:t>
            </a:r>
            <a:r>
              <a:rPr lang="nl-NL" b="0" dirty="0"/>
              <a:t> </a:t>
            </a:r>
            <a:r>
              <a:rPr lang="nl-NL" b="0" dirty="0" err="1"/>
              <a:t>for</a:t>
            </a:r>
            <a:r>
              <a:rPr lang="nl-NL" b="0" dirty="0"/>
              <a:t> Western-</a:t>
            </a:r>
            <a:r>
              <a:rPr lang="nl-NL" b="0" dirty="0" err="1"/>
              <a:t>style</a:t>
            </a:r>
            <a:r>
              <a:rPr lang="nl-NL" b="0" dirty="0"/>
              <a:t> </a:t>
            </a:r>
            <a:r>
              <a:rPr lang="nl-NL" b="0" dirty="0" err="1"/>
              <a:t>comforts</a:t>
            </a:r>
            <a:r>
              <a:rPr lang="nl-NL" b="0" dirty="0"/>
              <a:t> </a:t>
            </a:r>
            <a:r>
              <a:rPr lang="nl-NL" b="0" dirty="0" err="1"/>
              <a:t>such</a:t>
            </a:r>
            <a:r>
              <a:rPr lang="nl-NL" b="0" dirty="0"/>
              <a:t> as </a:t>
            </a:r>
            <a:r>
              <a:rPr lang="nl-NL" b="0" dirty="0" err="1"/>
              <a:t>fast</a:t>
            </a:r>
            <a:r>
              <a:rPr lang="nl-NL" b="0" dirty="0"/>
              <a:t> food, alcohol, </a:t>
            </a:r>
            <a:r>
              <a:rPr lang="nl-NL" b="0" dirty="0" err="1"/>
              <a:t>and</a:t>
            </a:r>
            <a:r>
              <a:rPr lang="nl-NL" b="0" dirty="0"/>
              <a:t> brand-name </a:t>
            </a:r>
            <a:r>
              <a:rPr lang="nl-NL" b="0" dirty="0" err="1"/>
              <a:t>products</a:t>
            </a:r>
            <a:r>
              <a:rPr lang="nl-NL" b="0" dirty="0"/>
              <a:t>.</a:t>
            </a:r>
          </a:p>
          <a:p>
            <a:pPr lvl="3"/>
            <a:r>
              <a:rPr lang="en-GB" dirty="0"/>
              <a:t>- </a:t>
            </a:r>
            <a:r>
              <a:rPr lang="nl-NL" b="0" dirty="0" err="1"/>
              <a:t>This</a:t>
            </a:r>
            <a:r>
              <a:rPr lang="nl-NL" b="0" dirty="0"/>
              <a:t> </a:t>
            </a:r>
            <a:r>
              <a:rPr lang="nl-NL" b="0" dirty="0" err="1"/>
              <a:t>demand</a:t>
            </a:r>
            <a:r>
              <a:rPr lang="nl-NL" b="0" dirty="0"/>
              <a:t> </a:t>
            </a:r>
            <a:r>
              <a:rPr lang="nl-NL" b="0" dirty="0" err="1"/>
              <a:t>forces</a:t>
            </a:r>
            <a:r>
              <a:rPr lang="nl-NL" b="0" dirty="0"/>
              <a:t> </a:t>
            </a:r>
            <a:r>
              <a:rPr lang="nl-NL" b="0" dirty="0" err="1"/>
              <a:t>destinations</a:t>
            </a:r>
            <a:r>
              <a:rPr lang="nl-NL" b="0" dirty="0"/>
              <a:t> </a:t>
            </a:r>
            <a:r>
              <a:rPr lang="nl-NL" b="0" dirty="0" err="1"/>
              <a:t>to</a:t>
            </a:r>
            <a:r>
              <a:rPr lang="nl-NL" b="0" dirty="0"/>
              <a:t> </a:t>
            </a:r>
            <a:r>
              <a:rPr lang="nl-NL" b="0" dirty="0" err="1"/>
              <a:t>cater</a:t>
            </a:r>
            <a:r>
              <a:rPr lang="nl-NL" b="0" dirty="0"/>
              <a:t> </a:t>
            </a:r>
            <a:r>
              <a:rPr lang="nl-NL" b="0" dirty="0" err="1"/>
              <a:t>to</a:t>
            </a:r>
            <a:r>
              <a:rPr lang="nl-NL" b="0" dirty="0"/>
              <a:t> </a:t>
            </a:r>
            <a:r>
              <a:rPr lang="nl-NL" b="0" dirty="0" err="1"/>
              <a:t>tourists</a:t>
            </a:r>
            <a:r>
              <a:rPr lang="nl-NL" b="0" dirty="0"/>
              <a:t>’ </a:t>
            </a:r>
            <a:r>
              <a:rPr lang="nl-NL" b="0" dirty="0" err="1"/>
              <a:t>tastes</a:t>
            </a:r>
            <a:r>
              <a:rPr lang="nl-NL" b="0" dirty="0"/>
              <a:t>, </a:t>
            </a:r>
            <a:r>
              <a:rPr lang="nl-NL" b="0" dirty="0" err="1"/>
              <a:t>often</a:t>
            </a:r>
            <a:r>
              <a:rPr lang="nl-NL" b="0" dirty="0"/>
              <a:t> at </a:t>
            </a:r>
            <a:r>
              <a:rPr lang="nl-NL" b="0" dirty="0" err="1"/>
              <a:t>the</a:t>
            </a:r>
            <a:r>
              <a:rPr lang="nl-NL" b="0" dirty="0"/>
              <a:t> </a:t>
            </a:r>
            <a:r>
              <a:rPr lang="nl-NL" b="0" dirty="0" err="1"/>
              <a:t>expense</a:t>
            </a:r>
            <a:r>
              <a:rPr lang="nl-NL" b="0" dirty="0"/>
              <a:t> of </a:t>
            </a:r>
            <a:r>
              <a:rPr lang="nl-NL" b="0" dirty="0" err="1"/>
              <a:t>local</a:t>
            </a:r>
            <a:r>
              <a:rPr lang="nl-NL" b="0" dirty="0"/>
              <a:t> </a:t>
            </a:r>
            <a:r>
              <a:rPr lang="nl-NL" b="0" dirty="0" err="1"/>
              <a:t>goods</a:t>
            </a:r>
            <a:r>
              <a:rPr lang="nl-NL" b="0" dirty="0"/>
              <a:t> </a:t>
            </a:r>
            <a:r>
              <a:rPr lang="nl-NL" b="0" dirty="0" err="1"/>
              <a:t>and</a:t>
            </a:r>
            <a:r>
              <a:rPr lang="nl-NL" b="0" dirty="0"/>
              <a:t> services.</a:t>
            </a:r>
          </a:p>
          <a:p>
            <a:pPr lvl="3"/>
            <a:r>
              <a:rPr lang="en-GB" dirty="0"/>
              <a:t>- </a:t>
            </a:r>
            <a:r>
              <a:rPr lang="nl-NL" b="0" dirty="0" err="1"/>
              <a:t>Excessive</a:t>
            </a:r>
            <a:r>
              <a:rPr lang="nl-NL" b="0" dirty="0"/>
              <a:t> </a:t>
            </a:r>
            <a:r>
              <a:rPr lang="nl-NL" b="0" dirty="0" err="1"/>
              <a:t>demand</a:t>
            </a:r>
            <a:r>
              <a:rPr lang="nl-NL" b="0" dirty="0"/>
              <a:t> </a:t>
            </a:r>
            <a:r>
              <a:rPr lang="nl-NL" b="0" dirty="0" err="1"/>
              <a:t>for</a:t>
            </a:r>
            <a:r>
              <a:rPr lang="nl-NL" b="0" dirty="0"/>
              <a:t> </a:t>
            </a:r>
            <a:r>
              <a:rPr lang="nl-NL" b="0" dirty="0" err="1"/>
              <a:t>local</a:t>
            </a:r>
            <a:r>
              <a:rPr lang="nl-NL" b="0" dirty="0"/>
              <a:t> </a:t>
            </a:r>
            <a:r>
              <a:rPr lang="nl-NL" b="0" dirty="0" err="1"/>
              <a:t>products</a:t>
            </a:r>
            <a:r>
              <a:rPr lang="nl-NL" b="0" dirty="0"/>
              <a:t> </a:t>
            </a:r>
            <a:r>
              <a:rPr lang="nl-NL" b="0" dirty="0" err="1"/>
              <a:t>may</a:t>
            </a:r>
            <a:r>
              <a:rPr lang="nl-NL" b="0" dirty="0"/>
              <a:t> lead </a:t>
            </a:r>
            <a:r>
              <a:rPr lang="nl-NL" b="0" dirty="0" err="1"/>
              <a:t>to</a:t>
            </a:r>
            <a:r>
              <a:rPr lang="nl-NL" b="0" dirty="0"/>
              <a:t> </a:t>
            </a:r>
            <a:r>
              <a:rPr lang="nl-NL" b="0" dirty="0" err="1"/>
              <a:t>mass</a:t>
            </a:r>
            <a:r>
              <a:rPr lang="nl-NL" b="0" dirty="0"/>
              <a:t> </a:t>
            </a:r>
            <a:r>
              <a:rPr lang="nl-NL" b="0" dirty="0" err="1"/>
              <a:t>production</a:t>
            </a:r>
            <a:r>
              <a:rPr lang="nl-NL" b="0" dirty="0"/>
              <a:t>, </a:t>
            </a:r>
            <a:r>
              <a:rPr lang="nl-NL" b="0" dirty="0" err="1"/>
              <a:t>which</a:t>
            </a:r>
            <a:r>
              <a:rPr lang="nl-NL" b="0" dirty="0"/>
              <a:t> </a:t>
            </a:r>
            <a:r>
              <a:rPr lang="nl-NL" b="0" dirty="0" err="1"/>
              <a:t>can</a:t>
            </a:r>
            <a:r>
              <a:rPr lang="nl-NL" b="0" dirty="0"/>
              <a:t> </a:t>
            </a:r>
            <a:r>
              <a:rPr lang="nl-NL" b="0" dirty="0" err="1"/>
              <a:t>commodify</a:t>
            </a:r>
            <a:r>
              <a:rPr lang="nl-NL" b="0" dirty="0"/>
              <a:t> </a:t>
            </a:r>
            <a:r>
              <a:rPr lang="nl-NL" b="0" dirty="0" err="1"/>
              <a:t>and</a:t>
            </a:r>
            <a:r>
              <a:rPr lang="nl-NL" b="0" dirty="0"/>
              <a:t> </a:t>
            </a:r>
            <a:r>
              <a:rPr lang="nl-NL" b="0" dirty="0" err="1"/>
              <a:t>commercialize</a:t>
            </a:r>
            <a:r>
              <a:rPr lang="nl-NL" b="0" dirty="0"/>
              <a:t> </a:t>
            </a:r>
            <a:r>
              <a:rPr lang="nl-NL" b="0" dirty="0" err="1"/>
              <a:t>local</a:t>
            </a:r>
            <a:r>
              <a:rPr lang="nl-NL" b="0" dirty="0"/>
              <a:t> culture</a:t>
            </a:r>
            <a:r>
              <a:rPr lang="nl-NL" b="1" dirty="0"/>
              <a:t>.</a:t>
            </a:r>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52</a:t>
            </a:fld>
            <a:endParaRPr lang="nl-NL"/>
          </a:p>
        </p:txBody>
      </p:sp>
      <p:pic>
        <p:nvPicPr>
          <p:cNvPr id="4" name="Picture 3">
            <a:extLst>
              <a:ext uri="{FF2B5EF4-FFF2-40B4-BE49-F238E27FC236}">
                <a16:creationId xmlns:a16="http://schemas.microsoft.com/office/drawing/2014/main" id="{1E0447DE-9768-C590-8EB4-01759BF328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03031" y="3396518"/>
            <a:ext cx="6552728" cy="3076586"/>
          </a:xfrm>
          <a:prstGeom prst="rect">
            <a:avLst/>
          </a:prstGeom>
        </p:spPr>
      </p:pic>
    </p:spTree>
    <p:extLst>
      <p:ext uri="{BB962C8B-B14F-4D97-AF65-F5344CB8AC3E}">
        <p14:creationId xmlns:p14="http://schemas.microsoft.com/office/powerpoint/2010/main" val="4151992059"/>
      </p:ext>
    </p:extLst>
  </p:cSld>
  <p:clrMapOvr>
    <a:masterClrMapping/>
  </p:clrMapOvr>
  <p:transition spd="slow">
    <p:wipe dir="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Negative</a:t>
            </a:r>
            <a:r>
              <a:rPr lang="nl-NL" b="1" dirty="0"/>
              <a:t> </a:t>
            </a:r>
            <a:r>
              <a:rPr lang="nl-NL" b="1" dirty="0" err="1"/>
              <a:t>Socio-Cultural</a:t>
            </a:r>
            <a:r>
              <a:rPr lang="nl-NL" b="1" dirty="0"/>
              <a:t> Impact of </a:t>
            </a:r>
            <a:r>
              <a:rPr lang="nl-NL" b="1" dirty="0" err="1"/>
              <a:t>Tourism</a:t>
            </a:r>
            <a:r>
              <a:rPr lang="nl-NL" b="1" dirty="0"/>
              <a:t>:</a:t>
            </a:r>
          </a:p>
          <a:p>
            <a:pPr lvl="3" algn="just"/>
            <a:r>
              <a:rPr lang="nl-NL" dirty="0" err="1"/>
              <a:t>Tourist</a:t>
            </a:r>
            <a:r>
              <a:rPr lang="nl-NL" dirty="0"/>
              <a:t> </a:t>
            </a:r>
            <a:r>
              <a:rPr lang="nl-NL" dirty="0" err="1"/>
              <a:t>Demand</a:t>
            </a:r>
            <a:r>
              <a:rPr lang="nl-NL" dirty="0"/>
              <a:t> </a:t>
            </a:r>
            <a:r>
              <a:rPr lang="nl-NL" dirty="0" err="1"/>
              <a:t>for</a:t>
            </a:r>
            <a:r>
              <a:rPr lang="nl-NL" dirty="0"/>
              <a:t> Traditional Events </a:t>
            </a:r>
            <a:r>
              <a:rPr lang="nl-NL" dirty="0" err="1"/>
              <a:t>and</a:t>
            </a:r>
            <a:r>
              <a:rPr lang="nl-NL" dirty="0"/>
              <a:t> '</a:t>
            </a:r>
            <a:r>
              <a:rPr lang="nl-NL" dirty="0" err="1"/>
              <a:t>Staged</a:t>
            </a:r>
            <a:r>
              <a:rPr lang="nl-NL" dirty="0"/>
              <a:t> </a:t>
            </a:r>
            <a:r>
              <a:rPr lang="nl-NL" dirty="0" err="1"/>
              <a:t>Authenticity</a:t>
            </a:r>
            <a:r>
              <a:rPr lang="nl-NL" dirty="0"/>
              <a:t>':</a:t>
            </a:r>
          </a:p>
          <a:p>
            <a:pPr lvl="3" algn="just"/>
            <a:r>
              <a:rPr lang="en-GB" dirty="0"/>
              <a:t>- </a:t>
            </a:r>
            <a:r>
              <a:rPr lang="nl-NL" b="0" dirty="0" err="1"/>
              <a:t>Tourists</a:t>
            </a:r>
            <a:r>
              <a:rPr lang="nl-NL" b="0" dirty="0"/>
              <a:t> </a:t>
            </a:r>
            <a:r>
              <a:rPr lang="nl-NL" b="0" dirty="0" err="1"/>
              <a:t>often</a:t>
            </a:r>
            <a:r>
              <a:rPr lang="nl-NL" b="0" dirty="0"/>
              <a:t> </a:t>
            </a:r>
            <a:r>
              <a:rPr lang="nl-NL" b="0" dirty="0" err="1"/>
              <a:t>seek</a:t>
            </a:r>
            <a:r>
              <a:rPr lang="nl-NL" b="0" dirty="0"/>
              <a:t> </a:t>
            </a:r>
            <a:r>
              <a:rPr lang="nl-NL" b="0" dirty="0" err="1"/>
              <a:t>to</a:t>
            </a:r>
            <a:r>
              <a:rPr lang="nl-NL" b="0" dirty="0"/>
              <a:t> </a:t>
            </a:r>
            <a:r>
              <a:rPr lang="nl-NL" b="0" dirty="0" err="1"/>
              <a:t>participate</a:t>
            </a:r>
            <a:r>
              <a:rPr lang="nl-NL" b="0" dirty="0"/>
              <a:t> in or </a:t>
            </a:r>
            <a:r>
              <a:rPr lang="nl-NL" b="0" dirty="0" err="1"/>
              <a:t>spectate</a:t>
            </a:r>
            <a:r>
              <a:rPr lang="nl-NL" b="0" dirty="0"/>
              <a:t> traditional </a:t>
            </a:r>
            <a:r>
              <a:rPr lang="nl-NL" b="0" dirty="0" err="1"/>
              <a:t>activities</a:t>
            </a:r>
            <a:r>
              <a:rPr lang="nl-NL" b="0" dirty="0"/>
              <a:t> </a:t>
            </a:r>
            <a:r>
              <a:rPr lang="nl-NL" b="0" dirty="0" err="1"/>
              <a:t>and</a:t>
            </a:r>
            <a:r>
              <a:rPr lang="nl-NL" b="0" dirty="0"/>
              <a:t> events, </a:t>
            </a:r>
            <a:r>
              <a:rPr lang="nl-NL" b="0" dirty="0" err="1"/>
              <a:t>creating</a:t>
            </a:r>
            <a:r>
              <a:rPr lang="nl-NL" b="0" dirty="0"/>
              <a:t> </a:t>
            </a:r>
            <a:r>
              <a:rPr lang="nl-NL" b="0" dirty="0" err="1"/>
              <a:t>tension</a:t>
            </a:r>
            <a:r>
              <a:rPr lang="nl-NL" b="0" dirty="0"/>
              <a:t> </a:t>
            </a:r>
            <a:r>
              <a:rPr lang="nl-NL" b="0" dirty="0" err="1"/>
              <a:t>between</a:t>
            </a:r>
            <a:r>
              <a:rPr lang="nl-NL" b="0" dirty="0"/>
              <a:t> preserving </a:t>
            </a:r>
            <a:r>
              <a:rPr lang="nl-NL" b="0" dirty="0" err="1"/>
              <a:t>the</a:t>
            </a:r>
            <a:r>
              <a:rPr lang="nl-NL" b="0" dirty="0"/>
              <a:t> </a:t>
            </a:r>
            <a:r>
              <a:rPr lang="nl-NL" b="0" dirty="0" err="1"/>
              <a:t>authenticity</a:t>
            </a:r>
            <a:r>
              <a:rPr lang="nl-NL" b="0" dirty="0"/>
              <a:t> of these </a:t>
            </a:r>
            <a:r>
              <a:rPr lang="nl-NL" b="0" dirty="0" err="1"/>
              <a:t>practices</a:t>
            </a:r>
            <a:r>
              <a:rPr lang="nl-NL" b="0" dirty="0"/>
              <a:t> </a:t>
            </a:r>
            <a:r>
              <a:rPr lang="nl-NL" b="0" dirty="0" err="1"/>
              <a:t>and</a:t>
            </a:r>
            <a:r>
              <a:rPr lang="nl-NL" b="0" dirty="0"/>
              <a:t> </a:t>
            </a:r>
            <a:r>
              <a:rPr lang="nl-NL" b="0" dirty="0" err="1"/>
              <a:t>commercializing</a:t>
            </a:r>
            <a:r>
              <a:rPr lang="nl-NL" b="0" dirty="0"/>
              <a:t> </a:t>
            </a:r>
            <a:r>
              <a:rPr lang="nl-NL" b="0" dirty="0" err="1"/>
              <a:t>them</a:t>
            </a:r>
            <a:r>
              <a:rPr lang="nl-NL" b="0" dirty="0"/>
              <a:t> </a:t>
            </a:r>
            <a:r>
              <a:rPr lang="nl-NL" b="0" dirty="0" err="1"/>
              <a:t>for</a:t>
            </a:r>
            <a:r>
              <a:rPr lang="nl-NL" b="0" dirty="0"/>
              <a:t> </a:t>
            </a:r>
            <a:r>
              <a:rPr lang="nl-NL" b="0" dirty="0" err="1"/>
              <a:t>tourism</a:t>
            </a:r>
            <a:r>
              <a:rPr lang="nl-NL" b="0" dirty="0"/>
              <a:t>.</a:t>
            </a:r>
          </a:p>
          <a:p>
            <a:pPr lvl="3" algn="just"/>
            <a:r>
              <a:rPr lang="en-GB" dirty="0"/>
              <a:t>- </a:t>
            </a:r>
            <a:r>
              <a:rPr lang="nl-NL" b="0" dirty="0" err="1"/>
              <a:t>Many</a:t>
            </a:r>
            <a:r>
              <a:rPr lang="nl-NL" b="0" dirty="0"/>
              <a:t> traditional events </a:t>
            </a:r>
            <a:r>
              <a:rPr lang="nl-NL" b="0" dirty="0" err="1"/>
              <a:t>and</a:t>
            </a:r>
            <a:r>
              <a:rPr lang="nl-NL" b="0" dirty="0"/>
              <a:t> </a:t>
            </a:r>
            <a:r>
              <a:rPr lang="nl-NL" b="0" dirty="0" err="1"/>
              <a:t>rituals</a:t>
            </a:r>
            <a:r>
              <a:rPr lang="nl-NL" b="0" dirty="0"/>
              <a:t> are </a:t>
            </a:r>
            <a:r>
              <a:rPr lang="nl-NL" b="0" dirty="0" err="1"/>
              <a:t>performed</a:t>
            </a:r>
            <a:r>
              <a:rPr lang="nl-NL" b="0" dirty="0"/>
              <a:t> </a:t>
            </a:r>
            <a:r>
              <a:rPr lang="nl-NL" b="0" dirty="0" err="1"/>
              <a:t>outside</a:t>
            </a:r>
            <a:r>
              <a:rPr lang="nl-NL" b="0" dirty="0"/>
              <a:t> </a:t>
            </a:r>
            <a:r>
              <a:rPr lang="nl-NL" b="0" dirty="0" err="1"/>
              <a:t>their</a:t>
            </a:r>
            <a:r>
              <a:rPr lang="nl-NL" b="0" dirty="0"/>
              <a:t> </a:t>
            </a:r>
            <a:r>
              <a:rPr lang="nl-NL" b="0" dirty="0" err="1"/>
              <a:t>original</a:t>
            </a:r>
            <a:r>
              <a:rPr lang="nl-NL" b="0" dirty="0"/>
              <a:t> </a:t>
            </a:r>
            <a:r>
              <a:rPr lang="nl-NL" b="0" dirty="0" err="1"/>
              <a:t>cultural</a:t>
            </a:r>
            <a:r>
              <a:rPr lang="nl-NL" b="0" dirty="0"/>
              <a:t> context </a:t>
            </a:r>
            <a:r>
              <a:rPr lang="nl-NL" b="0" dirty="0" err="1"/>
              <a:t>for</a:t>
            </a:r>
            <a:r>
              <a:rPr lang="nl-NL" b="0" dirty="0"/>
              <a:t> </a:t>
            </a:r>
            <a:r>
              <a:rPr lang="nl-NL" b="0" dirty="0" err="1"/>
              <a:t>tourists</a:t>
            </a:r>
            <a:r>
              <a:rPr lang="nl-NL" b="0" dirty="0"/>
              <a:t>, </a:t>
            </a:r>
            <a:r>
              <a:rPr lang="nl-NL" b="0" dirty="0" err="1"/>
              <a:t>leading</a:t>
            </a:r>
            <a:r>
              <a:rPr lang="nl-NL" b="0" dirty="0"/>
              <a:t> </a:t>
            </a:r>
            <a:r>
              <a:rPr lang="nl-NL" b="0" dirty="0" err="1"/>
              <a:t>to</a:t>
            </a:r>
            <a:r>
              <a:rPr lang="nl-NL" b="0" dirty="0"/>
              <a:t> "</a:t>
            </a:r>
            <a:r>
              <a:rPr lang="nl-NL" b="0" dirty="0" err="1"/>
              <a:t>staged</a:t>
            </a:r>
            <a:r>
              <a:rPr lang="nl-NL" b="0" dirty="0"/>
              <a:t> </a:t>
            </a:r>
            <a:r>
              <a:rPr lang="nl-NL" b="0" dirty="0" err="1"/>
              <a:t>authenticity</a:t>
            </a:r>
            <a:r>
              <a:rPr lang="nl-NL" b="0" dirty="0"/>
              <a:t>."</a:t>
            </a:r>
          </a:p>
          <a:p>
            <a:pPr lvl="3" algn="just"/>
            <a:r>
              <a:rPr lang="en-GB" dirty="0"/>
              <a:t>- </a:t>
            </a:r>
            <a:r>
              <a:rPr lang="nl-NL" b="0" dirty="0" err="1"/>
              <a:t>While</a:t>
            </a:r>
            <a:r>
              <a:rPr lang="nl-NL" b="0" dirty="0"/>
              <a:t> </a:t>
            </a:r>
            <a:r>
              <a:rPr lang="nl-NL" b="0" dirty="0" err="1"/>
              <a:t>authenticity</a:t>
            </a:r>
            <a:r>
              <a:rPr lang="nl-NL" b="0" dirty="0"/>
              <a:t> </a:t>
            </a:r>
            <a:r>
              <a:rPr lang="nl-NL" b="0" dirty="0" err="1"/>
              <a:t>matters</a:t>
            </a:r>
            <a:r>
              <a:rPr lang="nl-NL" b="0" dirty="0"/>
              <a:t> </a:t>
            </a:r>
            <a:r>
              <a:rPr lang="nl-NL" b="0" dirty="0" err="1"/>
              <a:t>to</a:t>
            </a:r>
            <a:r>
              <a:rPr lang="nl-NL" b="0" dirty="0"/>
              <a:t> </a:t>
            </a:r>
            <a:r>
              <a:rPr lang="nl-NL" b="0" dirty="0" err="1"/>
              <a:t>tourists</a:t>
            </a:r>
            <a:r>
              <a:rPr lang="nl-NL" b="0" dirty="0"/>
              <a:t>, </a:t>
            </a:r>
            <a:r>
              <a:rPr lang="nl-NL" b="0" dirty="0" err="1"/>
              <a:t>it</a:t>
            </a:r>
            <a:r>
              <a:rPr lang="nl-NL" b="0" dirty="0"/>
              <a:t> is more important </a:t>
            </a:r>
            <a:r>
              <a:rPr lang="nl-NL" b="0" dirty="0" err="1"/>
              <a:t>that</a:t>
            </a:r>
            <a:r>
              <a:rPr lang="nl-NL" b="0" dirty="0"/>
              <a:t> </a:t>
            </a:r>
            <a:r>
              <a:rPr lang="nl-NL" b="0" dirty="0" err="1"/>
              <a:t>local</a:t>
            </a:r>
            <a:r>
              <a:rPr lang="nl-NL" b="0" dirty="0"/>
              <a:t> </a:t>
            </a:r>
            <a:r>
              <a:rPr lang="nl-NL" b="0" dirty="0" err="1"/>
              <a:t>communities</a:t>
            </a:r>
            <a:r>
              <a:rPr lang="nl-NL" b="0" dirty="0"/>
              <a:t> are </a:t>
            </a:r>
            <a:r>
              <a:rPr lang="nl-NL" b="0" dirty="0" err="1"/>
              <a:t>comfortable</a:t>
            </a:r>
            <a:r>
              <a:rPr lang="nl-NL" b="0" dirty="0"/>
              <a:t> </a:t>
            </a:r>
            <a:r>
              <a:rPr lang="nl-NL" b="0" dirty="0" err="1"/>
              <a:t>with</a:t>
            </a:r>
            <a:r>
              <a:rPr lang="nl-NL" b="0" dirty="0"/>
              <a:t> </a:t>
            </a:r>
            <a:r>
              <a:rPr lang="nl-NL" b="0" dirty="0" err="1"/>
              <a:t>their</a:t>
            </a:r>
            <a:r>
              <a:rPr lang="nl-NL" b="0" dirty="0"/>
              <a:t> </a:t>
            </a:r>
            <a:r>
              <a:rPr lang="nl-NL" b="0" dirty="0" err="1"/>
              <a:t>role</a:t>
            </a:r>
            <a:r>
              <a:rPr lang="nl-NL" b="0" dirty="0"/>
              <a:t> as performers </a:t>
            </a:r>
            <a:r>
              <a:rPr lang="nl-NL" b="0" dirty="0" err="1"/>
              <a:t>and</a:t>
            </a:r>
            <a:r>
              <a:rPr lang="nl-NL" b="0" dirty="0"/>
              <a:t> entertainers.</a:t>
            </a:r>
          </a:p>
          <a:p>
            <a:pPr lvl="3" algn="just"/>
            <a:r>
              <a:rPr lang="en-GB" dirty="0"/>
              <a:t>- </a:t>
            </a:r>
            <a:r>
              <a:rPr lang="nl-NL" b="0" dirty="0" err="1"/>
              <a:t>Some</a:t>
            </a:r>
            <a:r>
              <a:rPr lang="nl-NL" b="0" dirty="0"/>
              <a:t> </a:t>
            </a:r>
            <a:r>
              <a:rPr lang="nl-NL" b="0" dirty="0" err="1"/>
              <a:t>religious</a:t>
            </a:r>
            <a:r>
              <a:rPr lang="nl-NL" b="0" dirty="0"/>
              <a:t> or spiritual </a:t>
            </a:r>
            <a:r>
              <a:rPr lang="nl-NL" b="0" dirty="0" err="1"/>
              <a:t>practices</a:t>
            </a:r>
            <a:r>
              <a:rPr lang="nl-NL" b="0" dirty="0"/>
              <a:t> </a:t>
            </a:r>
            <a:r>
              <a:rPr lang="nl-NL" b="0" dirty="0" err="1"/>
              <a:t>may</a:t>
            </a:r>
            <a:r>
              <a:rPr lang="nl-NL" b="0" dirty="0"/>
              <a:t> </a:t>
            </a:r>
            <a:r>
              <a:rPr lang="nl-NL" b="0" dirty="0" err="1"/>
              <a:t>not</a:t>
            </a:r>
            <a:r>
              <a:rPr lang="nl-NL" b="0" dirty="0"/>
              <a:t> </a:t>
            </a:r>
            <a:r>
              <a:rPr lang="nl-NL" b="0" dirty="0" err="1"/>
              <a:t>be</a:t>
            </a:r>
            <a:r>
              <a:rPr lang="nl-NL" b="0" dirty="0"/>
              <a:t> </a:t>
            </a:r>
            <a:r>
              <a:rPr lang="nl-NL" b="0" dirty="0" err="1"/>
              <a:t>suitable</a:t>
            </a:r>
            <a:r>
              <a:rPr lang="nl-NL" b="0" dirty="0"/>
              <a:t> </a:t>
            </a:r>
            <a:r>
              <a:rPr lang="nl-NL" b="0" dirty="0" err="1"/>
              <a:t>for</a:t>
            </a:r>
            <a:r>
              <a:rPr lang="nl-NL" b="0" dirty="0"/>
              <a:t> </a:t>
            </a:r>
            <a:r>
              <a:rPr lang="nl-NL" b="0" dirty="0" err="1"/>
              <a:t>tourist</a:t>
            </a:r>
            <a:r>
              <a:rPr lang="nl-NL" b="0" dirty="0"/>
              <a:t> entertainment </a:t>
            </a:r>
            <a:r>
              <a:rPr lang="nl-NL" b="0" dirty="0" err="1"/>
              <a:t>and</a:t>
            </a:r>
            <a:r>
              <a:rPr lang="nl-NL" b="0" dirty="0"/>
              <a:t> </a:t>
            </a:r>
            <a:r>
              <a:rPr lang="nl-NL" b="0" dirty="0" err="1"/>
              <a:t>should</a:t>
            </a:r>
            <a:r>
              <a:rPr lang="nl-NL" b="0" dirty="0"/>
              <a:t> </a:t>
            </a:r>
            <a:r>
              <a:rPr lang="nl-NL" b="0" dirty="0" err="1"/>
              <a:t>be</a:t>
            </a:r>
            <a:r>
              <a:rPr lang="nl-NL" b="0" dirty="0"/>
              <a:t> </a:t>
            </a:r>
            <a:r>
              <a:rPr lang="nl-NL" b="0" dirty="0" err="1"/>
              <a:t>respected</a:t>
            </a:r>
            <a:r>
              <a:rPr lang="nl-NL" b="0" dirty="0"/>
              <a:t> </a:t>
            </a:r>
            <a:r>
              <a:rPr lang="nl-NL" b="0" dirty="0" err="1"/>
              <a:t>for</a:t>
            </a:r>
            <a:r>
              <a:rPr lang="nl-NL" b="0" dirty="0"/>
              <a:t> </a:t>
            </a:r>
            <a:r>
              <a:rPr lang="nl-NL" b="0" dirty="0" err="1"/>
              <a:t>their</a:t>
            </a:r>
            <a:r>
              <a:rPr lang="nl-NL" b="0" dirty="0"/>
              <a:t> </a:t>
            </a:r>
            <a:r>
              <a:rPr lang="nl-NL" b="0" dirty="0" err="1"/>
              <a:t>cultural</a:t>
            </a:r>
            <a:r>
              <a:rPr lang="nl-NL" b="0" dirty="0"/>
              <a:t> </a:t>
            </a:r>
            <a:r>
              <a:rPr lang="nl-NL" b="0" dirty="0" err="1"/>
              <a:t>and</a:t>
            </a:r>
            <a:r>
              <a:rPr lang="nl-NL" b="0" dirty="0"/>
              <a:t> spiritual </a:t>
            </a:r>
            <a:r>
              <a:rPr lang="nl-NL" b="0" dirty="0" err="1"/>
              <a:t>significance</a:t>
            </a:r>
            <a:r>
              <a:rPr lang="nl-NL" b="0" dirty="0"/>
              <a:t>.</a:t>
            </a:r>
          </a:p>
          <a:p>
            <a:pPr lvl="3" algn="just"/>
            <a:r>
              <a:rPr lang="en-GB" dirty="0"/>
              <a:t>- </a:t>
            </a:r>
            <a:r>
              <a:rPr lang="nl-NL" b="0" dirty="0"/>
              <a:t>The </a:t>
            </a:r>
            <a:r>
              <a:rPr lang="nl-NL" b="0" dirty="0" err="1"/>
              <a:t>local</a:t>
            </a:r>
            <a:r>
              <a:rPr lang="nl-NL" b="0" dirty="0"/>
              <a:t> </a:t>
            </a:r>
            <a:r>
              <a:rPr lang="nl-NL" b="0" dirty="0" err="1"/>
              <a:t>community's</a:t>
            </a:r>
            <a:r>
              <a:rPr lang="nl-NL" b="0" dirty="0"/>
              <a:t> </a:t>
            </a:r>
            <a:r>
              <a:rPr lang="nl-NL" b="0" dirty="0" err="1"/>
              <a:t>willingness</a:t>
            </a:r>
            <a:r>
              <a:rPr lang="nl-NL" b="0" dirty="0"/>
              <a:t> </a:t>
            </a:r>
            <a:r>
              <a:rPr lang="nl-NL" b="0" dirty="0" err="1"/>
              <a:t>to</a:t>
            </a:r>
            <a:r>
              <a:rPr lang="nl-NL" b="0" dirty="0"/>
              <a:t> </a:t>
            </a:r>
            <a:r>
              <a:rPr lang="nl-NL" b="0" dirty="0" err="1"/>
              <a:t>commodify</a:t>
            </a:r>
            <a:r>
              <a:rPr lang="nl-NL" b="0" dirty="0"/>
              <a:t> </a:t>
            </a:r>
            <a:r>
              <a:rPr lang="nl-NL" b="0" dirty="0" err="1"/>
              <a:t>their</a:t>
            </a:r>
            <a:r>
              <a:rPr lang="nl-NL" b="0" dirty="0"/>
              <a:t> culture </a:t>
            </a:r>
            <a:r>
              <a:rPr lang="nl-NL" b="0" dirty="0" err="1"/>
              <a:t>for</a:t>
            </a:r>
            <a:r>
              <a:rPr lang="nl-NL" b="0" dirty="0"/>
              <a:t> </a:t>
            </a:r>
            <a:r>
              <a:rPr lang="nl-NL" b="0" dirty="0" err="1"/>
              <a:t>tourism</a:t>
            </a:r>
            <a:r>
              <a:rPr lang="nl-NL" b="0" dirty="0"/>
              <a:t> </a:t>
            </a:r>
            <a:r>
              <a:rPr lang="nl-NL" b="0" dirty="0" err="1"/>
              <a:t>purposes</a:t>
            </a:r>
            <a:r>
              <a:rPr lang="nl-NL" b="0" dirty="0"/>
              <a:t> </a:t>
            </a:r>
            <a:r>
              <a:rPr lang="nl-NL" b="0" dirty="0" err="1"/>
              <a:t>varies</a:t>
            </a:r>
            <a:r>
              <a:rPr lang="nl-NL" b="0" dirty="0"/>
              <a:t>, </a:t>
            </a:r>
            <a:r>
              <a:rPr lang="nl-NL" b="0" dirty="0" err="1"/>
              <a:t>and</a:t>
            </a:r>
            <a:r>
              <a:rPr lang="nl-NL" b="0" dirty="0"/>
              <a:t> </a:t>
            </a:r>
            <a:r>
              <a:rPr lang="nl-NL" b="0" dirty="0" err="1"/>
              <a:t>not</a:t>
            </a:r>
            <a:r>
              <a:rPr lang="nl-NL" b="0" dirty="0"/>
              <a:t> </a:t>
            </a:r>
            <a:r>
              <a:rPr lang="nl-NL" b="0" dirty="0" err="1"/>
              <a:t>all</a:t>
            </a:r>
            <a:r>
              <a:rPr lang="nl-NL" b="0" dirty="0"/>
              <a:t> </a:t>
            </a:r>
            <a:r>
              <a:rPr lang="nl-NL" b="0" dirty="0" err="1"/>
              <a:t>communities</a:t>
            </a:r>
            <a:r>
              <a:rPr lang="nl-NL" b="0" dirty="0"/>
              <a:t> </a:t>
            </a:r>
            <a:r>
              <a:rPr lang="nl-NL" b="0" dirty="0" err="1"/>
              <a:t>may</a:t>
            </a:r>
            <a:r>
              <a:rPr lang="nl-NL" b="0" dirty="0"/>
              <a:t> feel </a:t>
            </a:r>
            <a:r>
              <a:rPr lang="nl-NL" b="0" dirty="0" err="1"/>
              <a:t>comfortable</a:t>
            </a:r>
            <a:r>
              <a:rPr lang="nl-NL" b="0" dirty="0"/>
              <a:t> </a:t>
            </a:r>
            <a:r>
              <a:rPr lang="nl-NL" b="0" dirty="0" err="1"/>
              <a:t>with</a:t>
            </a:r>
            <a:r>
              <a:rPr lang="nl-NL" b="0" dirty="0"/>
              <a:t> </a:t>
            </a:r>
            <a:r>
              <a:rPr lang="nl-NL" b="0" dirty="0" err="1"/>
              <a:t>this</a:t>
            </a:r>
            <a:r>
              <a:rPr lang="nl-NL" b="0" dirty="0"/>
              <a:t> </a:t>
            </a:r>
            <a:r>
              <a:rPr lang="nl-NL" b="0" dirty="0" err="1"/>
              <a:t>process</a:t>
            </a:r>
            <a:endParaRPr lang="en-GB" b="0"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53</a:t>
            </a:fld>
            <a:endParaRPr lang="nl-NL"/>
          </a:p>
        </p:txBody>
      </p:sp>
    </p:spTree>
    <p:extLst>
      <p:ext uri="{BB962C8B-B14F-4D97-AF65-F5344CB8AC3E}">
        <p14:creationId xmlns:p14="http://schemas.microsoft.com/office/powerpoint/2010/main" val="2302365494"/>
      </p:ext>
    </p:extLst>
  </p:cSld>
  <p:clrMapOvr>
    <a:masterClrMapping/>
  </p:clrMapOvr>
  <p:transition spd="slow">
    <p:wipe dir="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err="1"/>
              <a:t>Mechanisms</a:t>
            </a:r>
            <a:r>
              <a:rPr lang="nl-NL" b="1" dirty="0"/>
              <a:t> of </a:t>
            </a:r>
            <a:r>
              <a:rPr lang="nl-NL" b="1" dirty="0" err="1"/>
              <a:t>Cultural</a:t>
            </a:r>
            <a:r>
              <a:rPr lang="nl-NL" b="1" dirty="0"/>
              <a:t> Change</a:t>
            </a:r>
          </a:p>
          <a:p>
            <a:pPr lvl="3"/>
            <a:r>
              <a:rPr lang="en-GB" dirty="0"/>
              <a:t>- </a:t>
            </a:r>
            <a:r>
              <a:rPr lang="nl-NL" b="0" dirty="0"/>
              <a:t>Permanent </a:t>
            </a:r>
            <a:r>
              <a:rPr lang="nl-NL" b="0" dirty="0" err="1"/>
              <a:t>cultural</a:t>
            </a:r>
            <a:r>
              <a:rPr lang="nl-NL" b="0" dirty="0"/>
              <a:t> changes are more </a:t>
            </a:r>
            <a:r>
              <a:rPr lang="nl-NL" b="0" dirty="0" err="1"/>
              <a:t>likely</a:t>
            </a:r>
            <a:r>
              <a:rPr lang="nl-NL" b="0" dirty="0"/>
              <a:t> </a:t>
            </a:r>
            <a:r>
              <a:rPr lang="nl-NL" b="0" dirty="0" err="1"/>
              <a:t>to</a:t>
            </a:r>
            <a:r>
              <a:rPr lang="nl-NL" b="0" dirty="0"/>
              <a:t> </a:t>
            </a:r>
            <a:r>
              <a:rPr lang="nl-NL" b="0" dirty="0" err="1"/>
              <a:t>occur</a:t>
            </a:r>
            <a:r>
              <a:rPr lang="nl-NL" b="0" dirty="0"/>
              <a:t> </a:t>
            </a:r>
            <a:r>
              <a:rPr lang="nl-NL" b="0" dirty="0" err="1"/>
              <a:t>when</a:t>
            </a:r>
            <a:r>
              <a:rPr lang="nl-NL" b="0" dirty="0"/>
              <a:t> </a:t>
            </a:r>
            <a:r>
              <a:rPr lang="nl-NL" b="0" dirty="0" err="1"/>
              <a:t>tourism</a:t>
            </a:r>
            <a:r>
              <a:rPr lang="nl-NL" b="0" dirty="0"/>
              <a:t> </a:t>
            </a:r>
            <a:r>
              <a:rPr lang="nl-NL" b="0" dirty="0" err="1"/>
              <a:t>becomes</a:t>
            </a:r>
            <a:r>
              <a:rPr lang="nl-NL" b="0" dirty="0"/>
              <a:t> a </a:t>
            </a:r>
            <a:r>
              <a:rPr lang="nl-NL" b="0" dirty="0" err="1"/>
              <a:t>continuous</a:t>
            </a:r>
            <a:r>
              <a:rPr lang="nl-NL" b="0" dirty="0"/>
              <a:t> </a:t>
            </a:r>
            <a:r>
              <a:rPr lang="nl-NL" b="0" dirty="0" err="1"/>
              <a:t>and</a:t>
            </a:r>
            <a:r>
              <a:rPr lang="nl-NL" b="0" dirty="0"/>
              <a:t> </a:t>
            </a:r>
            <a:r>
              <a:rPr lang="nl-NL" b="0" dirty="0" err="1"/>
              <a:t>deeply</a:t>
            </a:r>
            <a:r>
              <a:rPr lang="nl-NL" b="0" dirty="0"/>
              <a:t> </a:t>
            </a:r>
            <a:r>
              <a:rPr lang="nl-NL" b="0" dirty="0" err="1"/>
              <a:t>integrated</a:t>
            </a:r>
            <a:r>
              <a:rPr lang="nl-NL" b="0" dirty="0"/>
              <a:t> part of </a:t>
            </a:r>
            <a:r>
              <a:rPr lang="nl-NL" b="0" dirty="0" err="1"/>
              <a:t>the</a:t>
            </a:r>
            <a:r>
              <a:rPr lang="nl-NL" b="0" dirty="0"/>
              <a:t> </a:t>
            </a:r>
            <a:r>
              <a:rPr lang="nl-NL" b="0" dirty="0" err="1"/>
              <a:t>local</a:t>
            </a:r>
            <a:r>
              <a:rPr lang="nl-NL" b="0" dirty="0"/>
              <a:t> </a:t>
            </a:r>
            <a:r>
              <a:rPr lang="nl-NL" b="0" dirty="0" err="1"/>
              <a:t>economy</a:t>
            </a:r>
            <a:r>
              <a:rPr lang="nl-NL" b="0" dirty="0"/>
              <a:t> </a:t>
            </a:r>
            <a:r>
              <a:rPr lang="nl-NL" b="0" dirty="0" err="1"/>
              <a:t>and</a:t>
            </a:r>
            <a:r>
              <a:rPr lang="nl-NL" b="0" dirty="0"/>
              <a:t> society. </a:t>
            </a:r>
          </a:p>
          <a:p>
            <a:pPr lvl="3"/>
            <a:r>
              <a:rPr lang="en-GB" dirty="0"/>
              <a:t>- </a:t>
            </a:r>
            <a:r>
              <a:rPr lang="nl-NL" b="0" dirty="0" err="1"/>
              <a:t>Tourism</a:t>
            </a:r>
            <a:r>
              <a:rPr lang="nl-NL" b="0" dirty="0"/>
              <a:t> is </a:t>
            </a:r>
            <a:r>
              <a:rPr lang="nl-NL" b="0" dirty="0" err="1"/>
              <a:t>just</a:t>
            </a:r>
            <a:r>
              <a:rPr lang="nl-NL" b="0" dirty="0"/>
              <a:t> </a:t>
            </a:r>
            <a:r>
              <a:rPr lang="nl-NL" b="0" dirty="0" err="1"/>
              <a:t>one</a:t>
            </a:r>
            <a:r>
              <a:rPr lang="nl-NL" b="0" dirty="0"/>
              <a:t> of </a:t>
            </a:r>
            <a:r>
              <a:rPr lang="nl-NL" b="0" dirty="0" err="1"/>
              <a:t>several</a:t>
            </a:r>
            <a:r>
              <a:rPr lang="nl-NL" b="0" dirty="0"/>
              <a:t> factors </a:t>
            </a:r>
            <a:r>
              <a:rPr lang="nl-NL" b="0" dirty="0" err="1"/>
              <a:t>that</a:t>
            </a:r>
            <a:r>
              <a:rPr lang="nl-NL" b="0" dirty="0"/>
              <a:t> </a:t>
            </a:r>
            <a:r>
              <a:rPr lang="nl-NL" b="0" dirty="0" err="1"/>
              <a:t>contribute</a:t>
            </a:r>
            <a:r>
              <a:rPr lang="nl-NL" b="0" dirty="0"/>
              <a:t> </a:t>
            </a:r>
            <a:r>
              <a:rPr lang="nl-NL" b="0" dirty="0" err="1"/>
              <a:t>to</a:t>
            </a:r>
            <a:r>
              <a:rPr lang="nl-NL" b="0" dirty="0"/>
              <a:t> changes in </a:t>
            </a:r>
            <a:r>
              <a:rPr lang="nl-NL" b="0" dirty="0" err="1"/>
              <a:t>the</a:t>
            </a:r>
            <a:r>
              <a:rPr lang="nl-NL" b="0" dirty="0"/>
              <a:t> </a:t>
            </a:r>
            <a:r>
              <a:rPr lang="nl-NL" b="0" dirty="0" err="1"/>
              <a:t>social</a:t>
            </a:r>
            <a:r>
              <a:rPr lang="nl-NL" b="0" dirty="0"/>
              <a:t> </a:t>
            </a:r>
            <a:r>
              <a:rPr lang="nl-NL" b="0" dirty="0" err="1"/>
              <a:t>and</a:t>
            </a:r>
            <a:r>
              <a:rPr lang="nl-NL" b="0" dirty="0"/>
              <a:t> </a:t>
            </a:r>
            <a:r>
              <a:rPr lang="nl-NL" b="0" dirty="0" err="1"/>
              <a:t>cultural</a:t>
            </a:r>
            <a:r>
              <a:rPr lang="nl-NL" b="0" dirty="0"/>
              <a:t> </a:t>
            </a:r>
            <a:r>
              <a:rPr lang="nl-NL" b="0" dirty="0" err="1"/>
              <a:t>fabric</a:t>
            </a:r>
            <a:r>
              <a:rPr lang="nl-NL" b="0" dirty="0"/>
              <a:t> </a:t>
            </a:r>
            <a:r>
              <a:rPr lang="nl-NL" b="0" dirty="0" err="1"/>
              <a:t>through</a:t>
            </a:r>
            <a:r>
              <a:rPr lang="nl-NL" b="0" dirty="0"/>
              <a:t>: </a:t>
            </a:r>
          </a:p>
          <a:p>
            <a:pPr lvl="3"/>
            <a:r>
              <a:rPr lang="nl-NL" b="1" dirty="0" err="1"/>
              <a:t>Cultural</a:t>
            </a:r>
            <a:r>
              <a:rPr lang="nl-NL" b="1" dirty="0"/>
              <a:t> Drift:</a:t>
            </a:r>
          </a:p>
          <a:p>
            <a:pPr lvl="3"/>
            <a:r>
              <a:rPr lang="en-GB" dirty="0"/>
              <a:t>- </a:t>
            </a:r>
            <a:r>
              <a:rPr lang="nl-NL" b="0" dirty="0" err="1"/>
              <a:t>Temporary</a:t>
            </a:r>
            <a:r>
              <a:rPr lang="nl-NL" b="0" dirty="0"/>
              <a:t> changes in </a:t>
            </a:r>
            <a:r>
              <a:rPr lang="nl-NL" b="0" dirty="0" err="1"/>
              <a:t>locals</a:t>
            </a:r>
            <a:r>
              <a:rPr lang="nl-NL" b="0" dirty="0"/>
              <a:t>' </a:t>
            </a:r>
            <a:r>
              <a:rPr lang="nl-NL" b="0" dirty="0" err="1"/>
              <a:t>behavior</a:t>
            </a:r>
            <a:r>
              <a:rPr lang="nl-NL" b="0" dirty="0"/>
              <a:t> </a:t>
            </a:r>
            <a:r>
              <a:rPr lang="nl-NL" b="0" dirty="0" err="1"/>
              <a:t>while</a:t>
            </a:r>
            <a:r>
              <a:rPr lang="nl-NL" b="0" dirty="0"/>
              <a:t> </a:t>
            </a:r>
            <a:r>
              <a:rPr lang="nl-NL" b="0" dirty="0" err="1"/>
              <a:t>interacting</a:t>
            </a:r>
            <a:r>
              <a:rPr lang="nl-NL" b="0" dirty="0"/>
              <a:t> </a:t>
            </a:r>
            <a:r>
              <a:rPr lang="nl-NL" b="0" dirty="0" err="1"/>
              <a:t>with</a:t>
            </a:r>
            <a:r>
              <a:rPr lang="nl-NL" b="0" dirty="0"/>
              <a:t> </a:t>
            </a:r>
            <a:r>
              <a:rPr lang="nl-NL" b="0" dirty="0" err="1"/>
              <a:t>tourists</a:t>
            </a:r>
            <a:r>
              <a:rPr lang="nl-NL" b="0" dirty="0"/>
              <a:t>, </a:t>
            </a:r>
            <a:r>
              <a:rPr lang="nl-NL" b="0" dirty="0" err="1"/>
              <a:t>disappearing</a:t>
            </a:r>
            <a:r>
              <a:rPr lang="nl-NL" b="0" dirty="0"/>
              <a:t> </a:t>
            </a:r>
            <a:r>
              <a:rPr lang="nl-NL" b="0" dirty="0" err="1"/>
              <a:t>once</a:t>
            </a:r>
            <a:r>
              <a:rPr lang="nl-NL" b="0" dirty="0"/>
              <a:t> </a:t>
            </a:r>
            <a:r>
              <a:rPr lang="nl-NL" b="0" dirty="0" err="1"/>
              <a:t>tourists</a:t>
            </a:r>
            <a:r>
              <a:rPr lang="nl-NL" b="0" dirty="0"/>
              <a:t> </a:t>
            </a:r>
            <a:r>
              <a:rPr lang="nl-NL" b="0" dirty="0" err="1"/>
              <a:t>leave</a:t>
            </a:r>
            <a:r>
              <a:rPr lang="nl-NL" b="0" dirty="0"/>
              <a:t>.</a:t>
            </a:r>
          </a:p>
          <a:p>
            <a:pPr lvl="3"/>
            <a:r>
              <a:rPr lang="en-GB" dirty="0"/>
              <a:t>- </a:t>
            </a:r>
            <a:r>
              <a:rPr lang="nl-NL" b="0" dirty="0" err="1"/>
              <a:t>Typically</a:t>
            </a:r>
            <a:r>
              <a:rPr lang="nl-NL" b="0" dirty="0"/>
              <a:t> </a:t>
            </a:r>
            <a:r>
              <a:rPr lang="nl-NL" b="0" dirty="0" err="1"/>
              <a:t>observed</a:t>
            </a:r>
            <a:r>
              <a:rPr lang="nl-NL" b="0" dirty="0"/>
              <a:t> in </a:t>
            </a:r>
            <a:r>
              <a:rPr lang="nl-NL" b="0" dirty="0" err="1"/>
              <a:t>seasonal</a:t>
            </a:r>
            <a:r>
              <a:rPr lang="nl-NL" b="0" dirty="0"/>
              <a:t> </a:t>
            </a:r>
            <a:r>
              <a:rPr lang="nl-NL" b="0" dirty="0" err="1"/>
              <a:t>tourism</a:t>
            </a:r>
            <a:r>
              <a:rPr lang="nl-NL" b="0" dirty="0"/>
              <a:t> </a:t>
            </a:r>
            <a:r>
              <a:rPr lang="nl-NL" b="0" dirty="0" err="1"/>
              <a:t>settings</a:t>
            </a:r>
            <a:r>
              <a:rPr lang="nl-NL" b="0" dirty="0"/>
              <a:t>.</a:t>
            </a:r>
          </a:p>
          <a:p>
            <a:pPr lvl="3"/>
            <a:r>
              <a:rPr lang="nl-NL" b="1" dirty="0" err="1"/>
              <a:t>Acculturation</a:t>
            </a:r>
            <a:r>
              <a:rPr lang="nl-NL" b="1" dirty="0"/>
              <a:t>:</a:t>
            </a:r>
          </a:p>
          <a:p>
            <a:pPr lvl="3"/>
            <a:r>
              <a:rPr lang="en-GB" dirty="0"/>
              <a:t>- </a:t>
            </a:r>
            <a:r>
              <a:rPr lang="nl-NL" b="0" dirty="0"/>
              <a:t>Permanent </a:t>
            </a:r>
            <a:r>
              <a:rPr lang="nl-NL" b="0" dirty="0" err="1"/>
              <a:t>cultural</a:t>
            </a:r>
            <a:r>
              <a:rPr lang="nl-NL" b="0" dirty="0"/>
              <a:t> </a:t>
            </a:r>
            <a:r>
              <a:rPr lang="nl-NL" b="0" dirty="0" err="1"/>
              <a:t>shifts</a:t>
            </a:r>
            <a:r>
              <a:rPr lang="nl-NL" b="0" dirty="0"/>
              <a:t> </a:t>
            </a:r>
            <a:r>
              <a:rPr lang="nl-NL" b="0" dirty="0" err="1"/>
              <a:t>passed</a:t>
            </a:r>
            <a:r>
              <a:rPr lang="nl-NL" b="0" dirty="0"/>
              <a:t> down </a:t>
            </a:r>
            <a:r>
              <a:rPr lang="nl-NL" b="0" dirty="0" err="1"/>
              <a:t>generations</a:t>
            </a:r>
            <a:r>
              <a:rPr lang="nl-NL" b="0" dirty="0"/>
              <a:t>, </a:t>
            </a:r>
            <a:r>
              <a:rPr lang="nl-NL" b="0" dirty="0" err="1"/>
              <a:t>often</a:t>
            </a:r>
            <a:r>
              <a:rPr lang="nl-NL" b="0" dirty="0"/>
              <a:t> </a:t>
            </a:r>
            <a:r>
              <a:rPr lang="nl-NL" b="0" dirty="0" err="1"/>
              <a:t>occurring</a:t>
            </a:r>
            <a:r>
              <a:rPr lang="nl-NL" b="0" dirty="0"/>
              <a:t> in non-</a:t>
            </a:r>
            <a:r>
              <a:rPr lang="nl-NL" b="0" dirty="0" err="1"/>
              <a:t>seasonal</a:t>
            </a:r>
            <a:r>
              <a:rPr lang="nl-NL" b="0" dirty="0"/>
              <a:t> </a:t>
            </a:r>
            <a:r>
              <a:rPr lang="nl-NL" b="0" dirty="0" err="1"/>
              <a:t>tourism</a:t>
            </a:r>
            <a:r>
              <a:rPr lang="nl-NL" b="0" dirty="0"/>
              <a:t> </a:t>
            </a:r>
            <a:r>
              <a:rPr lang="nl-NL" b="0" dirty="0" err="1"/>
              <a:t>where</a:t>
            </a:r>
            <a:r>
              <a:rPr lang="nl-NL" b="0" dirty="0"/>
              <a:t> </a:t>
            </a:r>
            <a:r>
              <a:rPr lang="nl-NL" b="0" dirty="0" err="1"/>
              <a:t>the</a:t>
            </a:r>
            <a:r>
              <a:rPr lang="nl-NL" b="0" dirty="0"/>
              <a:t> </a:t>
            </a:r>
            <a:r>
              <a:rPr lang="nl-NL" b="0" dirty="0" err="1"/>
              <a:t>influence</a:t>
            </a:r>
            <a:r>
              <a:rPr lang="nl-NL" b="0" dirty="0"/>
              <a:t> is </a:t>
            </a:r>
            <a:r>
              <a:rPr lang="nl-NL" b="0" dirty="0" err="1"/>
              <a:t>pervasive</a:t>
            </a:r>
            <a:r>
              <a:rPr lang="nl-NL" b="0" dirty="0"/>
              <a:t> </a:t>
            </a:r>
            <a:r>
              <a:rPr lang="nl-NL" b="0" dirty="0" err="1"/>
              <a:t>and</a:t>
            </a:r>
            <a:r>
              <a:rPr lang="nl-NL" b="0" dirty="0"/>
              <a:t> </a:t>
            </a:r>
            <a:r>
              <a:rPr lang="nl-NL" b="0" dirty="0" err="1"/>
              <a:t>locals</a:t>
            </a:r>
            <a:r>
              <a:rPr lang="nl-NL" b="0" dirty="0"/>
              <a:t> are </a:t>
            </a:r>
            <a:r>
              <a:rPr lang="nl-NL" b="0" dirty="0" err="1"/>
              <a:t>receptive</a:t>
            </a:r>
            <a:r>
              <a:rPr lang="nl-NL" b="0" dirty="0"/>
              <a: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54</a:t>
            </a:fld>
            <a:endParaRPr lang="nl-NL"/>
          </a:p>
        </p:txBody>
      </p:sp>
    </p:spTree>
    <p:extLst>
      <p:ext uri="{BB962C8B-B14F-4D97-AF65-F5344CB8AC3E}">
        <p14:creationId xmlns:p14="http://schemas.microsoft.com/office/powerpoint/2010/main" val="3675686084"/>
      </p:ext>
    </p:extLst>
  </p:cSld>
  <p:clrMapOvr>
    <a:masterClrMapping/>
  </p:clrMapOvr>
  <p:transition spd="slow">
    <p:wipe dir="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Economic</a:t>
            </a:r>
            <a:r>
              <a:rPr lang="nl-NL" b="1" dirty="0"/>
              <a:t> Impacts of </a:t>
            </a:r>
            <a:r>
              <a:rPr lang="nl-NL" b="1" dirty="0" err="1"/>
              <a:t>Tourism</a:t>
            </a:r>
            <a:r>
              <a:rPr lang="nl-NL" b="1" dirty="0"/>
              <a:t> </a:t>
            </a:r>
          </a:p>
          <a:p>
            <a:pPr lvl="3"/>
            <a:r>
              <a:rPr lang="nl-NL" b="1" dirty="0"/>
              <a:t>The </a:t>
            </a:r>
            <a:r>
              <a:rPr lang="nl-NL" b="1" dirty="0" err="1"/>
              <a:t>Positive</a:t>
            </a:r>
            <a:r>
              <a:rPr lang="nl-NL" b="1" dirty="0"/>
              <a:t> </a:t>
            </a:r>
            <a:r>
              <a:rPr lang="nl-NL" b="1" dirty="0" err="1"/>
              <a:t>Economic</a:t>
            </a:r>
            <a:r>
              <a:rPr lang="nl-NL" b="1" dirty="0"/>
              <a:t> Impacts of </a:t>
            </a:r>
            <a:r>
              <a:rPr lang="nl-NL" b="1" dirty="0" err="1"/>
              <a:t>Tourism</a:t>
            </a:r>
            <a:r>
              <a:rPr lang="nl-NL" b="1" dirty="0"/>
              <a:t> </a:t>
            </a:r>
          </a:p>
          <a:p>
            <a:pPr lvl="3"/>
            <a:r>
              <a:rPr lang="en-GB" dirty="0"/>
              <a:t>- </a:t>
            </a:r>
            <a:r>
              <a:rPr lang="nl-NL" b="0" dirty="0" err="1"/>
              <a:t>Improved</a:t>
            </a:r>
            <a:r>
              <a:rPr lang="nl-NL" b="0" dirty="0"/>
              <a:t> Standard of Living: </a:t>
            </a:r>
            <a:r>
              <a:rPr lang="nl-NL" b="0" dirty="0" err="1"/>
              <a:t>Tourism</a:t>
            </a:r>
            <a:r>
              <a:rPr lang="nl-NL" b="0" dirty="0"/>
              <a:t> offers </a:t>
            </a:r>
            <a:r>
              <a:rPr lang="nl-NL" b="0" dirty="0" err="1"/>
              <a:t>populations</a:t>
            </a:r>
            <a:r>
              <a:rPr lang="nl-NL" b="0" dirty="0"/>
              <a:t> </a:t>
            </a:r>
            <a:r>
              <a:rPr lang="nl-NL" b="0" dirty="0" err="1"/>
              <a:t>better</a:t>
            </a:r>
            <a:r>
              <a:rPr lang="nl-NL" b="0" dirty="0"/>
              <a:t> living </a:t>
            </a:r>
            <a:r>
              <a:rPr lang="nl-NL" b="0" dirty="0" err="1"/>
              <a:t>standards</a:t>
            </a:r>
            <a:r>
              <a:rPr lang="nl-NL" b="0" dirty="0"/>
              <a:t> </a:t>
            </a:r>
            <a:r>
              <a:rPr lang="nl-NL" b="0" dirty="0" err="1"/>
              <a:t>by</a:t>
            </a:r>
            <a:r>
              <a:rPr lang="nl-NL" b="0" dirty="0"/>
              <a:t> </a:t>
            </a:r>
            <a:r>
              <a:rPr lang="nl-NL" b="0" dirty="0" err="1"/>
              <a:t>boosting</a:t>
            </a:r>
            <a:r>
              <a:rPr lang="nl-NL" b="0" dirty="0"/>
              <a:t> </a:t>
            </a:r>
            <a:r>
              <a:rPr lang="nl-NL" b="0" dirty="0" err="1"/>
              <a:t>local</a:t>
            </a:r>
            <a:r>
              <a:rPr lang="nl-NL" b="0" dirty="0"/>
              <a:t> </a:t>
            </a:r>
            <a:r>
              <a:rPr lang="nl-NL" b="0" dirty="0" err="1"/>
              <a:t>economies</a:t>
            </a:r>
            <a:r>
              <a:rPr lang="nl-NL" b="0" dirty="0"/>
              <a:t>.</a:t>
            </a:r>
          </a:p>
          <a:p>
            <a:pPr lvl="3"/>
            <a:r>
              <a:rPr lang="en-GB" dirty="0"/>
              <a:t>- </a:t>
            </a:r>
            <a:r>
              <a:rPr lang="nl-NL" b="0" dirty="0" err="1"/>
              <a:t>Creation</a:t>
            </a:r>
            <a:r>
              <a:rPr lang="nl-NL" b="0" dirty="0"/>
              <a:t> of </a:t>
            </a:r>
            <a:r>
              <a:rPr lang="nl-NL" b="0" dirty="0" err="1"/>
              <a:t>Employment</a:t>
            </a:r>
            <a:r>
              <a:rPr lang="nl-NL" b="0" dirty="0"/>
              <a:t>: </a:t>
            </a:r>
            <a:r>
              <a:rPr lang="nl-NL" b="0" dirty="0" err="1"/>
              <a:t>Tourism</a:t>
            </a:r>
            <a:r>
              <a:rPr lang="nl-NL" b="0" dirty="0"/>
              <a:t> </a:t>
            </a:r>
            <a:r>
              <a:rPr lang="nl-NL" b="0" dirty="0" err="1"/>
              <a:t>creates</a:t>
            </a:r>
            <a:r>
              <a:rPr lang="nl-NL" b="0" dirty="0"/>
              <a:t> jobs in </a:t>
            </a:r>
            <a:r>
              <a:rPr lang="nl-NL" b="0" dirty="0" err="1"/>
              <a:t>various</a:t>
            </a:r>
            <a:r>
              <a:rPr lang="nl-NL" b="0" dirty="0"/>
              <a:t> sectors.</a:t>
            </a:r>
          </a:p>
          <a:p>
            <a:pPr lvl="3"/>
            <a:r>
              <a:rPr lang="en-GB" dirty="0"/>
              <a:t>- </a:t>
            </a:r>
            <a:r>
              <a:rPr lang="nl-NL" b="0" dirty="0" err="1"/>
              <a:t>Foreign</a:t>
            </a:r>
            <a:r>
              <a:rPr lang="nl-NL" b="0" dirty="0"/>
              <a:t> Exchange </a:t>
            </a:r>
            <a:r>
              <a:rPr lang="nl-NL" b="0" dirty="0" err="1"/>
              <a:t>Earnings</a:t>
            </a:r>
            <a:r>
              <a:rPr lang="nl-NL" b="0" dirty="0"/>
              <a:t>: </a:t>
            </a:r>
            <a:r>
              <a:rPr lang="nl-NL" b="0" dirty="0" err="1"/>
              <a:t>Tourism</a:t>
            </a:r>
            <a:r>
              <a:rPr lang="nl-NL" b="0" dirty="0"/>
              <a:t> </a:t>
            </a:r>
            <a:r>
              <a:rPr lang="nl-NL" b="0" dirty="0" err="1"/>
              <a:t>brings</a:t>
            </a:r>
            <a:r>
              <a:rPr lang="nl-NL" b="0" dirty="0"/>
              <a:t> in money </a:t>
            </a:r>
            <a:r>
              <a:rPr lang="nl-NL" b="0" dirty="0" err="1"/>
              <a:t>from</a:t>
            </a:r>
            <a:r>
              <a:rPr lang="nl-NL" b="0" dirty="0"/>
              <a:t> </a:t>
            </a:r>
            <a:r>
              <a:rPr lang="nl-NL" b="0" dirty="0" err="1"/>
              <a:t>visitors</a:t>
            </a:r>
            <a:r>
              <a:rPr lang="nl-NL" b="0" dirty="0"/>
              <a:t>, </a:t>
            </a:r>
            <a:r>
              <a:rPr lang="nl-NL" b="0" dirty="0" err="1"/>
              <a:t>boosting</a:t>
            </a:r>
            <a:r>
              <a:rPr lang="nl-NL" b="0" dirty="0"/>
              <a:t> </a:t>
            </a:r>
            <a:r>
              <a:rPr lang="nl-NL" b="0" dirty="0" err="1"/>
              <a:t>the</a:t>
            </a:r>
            <a:r>
              <a:rPr lang="nl-NL" b="0" dirty="0"/>
              <a:t> </a:t>
            </a:r>
            <a:r>
              <a:rPr lang="nl-NL" b="0" dirty="0" err="1"/>
              <a:t>economy</a:t>
            </a:r>
            <a:r>
              <a:rPr lang="nl-NL" b="0" dirty="0"/>
              <a:t>.</a:t>
            </a:r>
          </a:p>
          <a:p>
            <a:pPr lvl="3"/>
            <a:r>
              <a:rPr lang="en-GB" dirty="0"/>
              <a:t>- </a:t>
            </a:r>
            <a:r>
              <a:rPr lang="nl-NL" b="0" dirty="0"/>
              <a:t>Expansion of </a:t>
            </a:r>
            <a:r>
              <a:rPr lang="nl-NL" b="0" dirty="0" err="1"/>
              <a:t>Other</a:t>
            </a:r>
            <a:r>
              <a:rPr lang="nl-NL" b="0" dirty="0"/>
              <a:t> </a:t>
            </a:r>
            <a:r>
              <a:rPr lang="nl-NL" b="0" dirty="0" err="1"/>
              <a:t>Economic</a:t>
            </a:r>
            <a:r>
              <a:rPr lang="nl-NL" b="0" dirty="0"/>
              <a:t> Sectors: </a:t>
            </a:r>
            <a:r>
              <a:rPr lang="nl-NL" b="0" dirty="0" err="1"/>
              <a:t>Tourism</a:t>
            </a:r>
            <a:r>
              <a:rPr lang="nl-NL" b="0" dirty="0"/>
              <a:t> </a:t>
            </a:r>
            <a:r>
              <a:rPr lang="nl-NL" b="0" dirty="0" err="1"/>
              <a:t>can</a:t>
            </a:r>
            <a:r>
              <a:rPr lang="nl-NL" b="0" dirty="0"/>
              <a:t> </a:t>
            </a:r>
            <a:r>
              <a:rPr lang="nl-NL" b="0" dirty="0" err="1"/>
              <a:t>stimulate</a:t>
            </a:r>
            <a:r>
              <a:rPr lang="nl-NL" b="0" dirty="0"/>
              <a:t> </a:t>
            </a:r>
            <a:r>
              <a:rPr lang="nl-NL" b="0" dirty="0" err="1"/>
              <a:t>growth</a:t>
            </a:r>
            <a:r>
              <a:rPr lang="nl-NL" b="0" dirty="0"/>
              <a:t> in </a:t>
            </a:r>
            <a:r>
              <a:rPr lang="nl-NL" b="0" dirty="0" err="1"/>
              <a:t>other</a:t>
            </a:r>
            <a:r>
              <a:rPr lang="nl-NL" b="0" dirty="0"/>
              <a:t> sectors, like </a:t>
            </a:r>
            <a:r>
              <a:rPr lang="nl-NL" b="0" dirty="0" err="1"/>
              <a:t>agriculture</a:t>
            </a:r>
            <a:r>
              <a:rPr lang="nl-NL" b="0" dirty="0"/>
              <a:t>, </a:t>
            </a:r>
            <a:r>
              <a:rPr lang="nl-NL" b="0" dirty="0" err="1"/>
              <a:t>retail</a:t>
            </a:r>
            <a:r>
              <a:rPr lang="nl-NL" b="0" dirty="0"/>
              <a:t>, </a:t>
            </a:r>
            <a:r>
              <a:rPr lang="nl-NL" b="0" dirty="0" err="1"/>
              <a:t>and</a:t>
            </a:r>
            <a:r>
              <a:rPr lang="nl-NL" b="0" dirty="0"/>
              <a:t> services.</a:t>
            </a:r>
          </a:p>
          <a:p>
            <a:pPr lvl="3"/>
            <a:r>
              <a:rPr lang="en-GB" dirty="0"/>
              <a:t>- </a:t>
            </a:r>
            <a:r>
              <a:rPr lang="nl-NL" b="0" dirty="0" err="1"/>
              <a:t>Infrastructural</a:t>
            </a:r>
            <a:r>
              <a:rPr lang="nl-NL" b="0" dirty="0"/>
              <a:t> Development: </a:t>
            </a:r>
            <a:r>
              <a:rPr lang="nl-NL" b="0" dirty="0" err="1"/>
              <a:t>Tourism</a:t>
            </a:r>
            <a:r>
              <a:rPr lang="nl-NL" b="0" dirty="0"/>
              <a:t> </a:t>
            </a:r>
            <a:r>
              <a:rPr lang="nl-NL" b="0" dirty="0" err="1"/>
              <a:t>can</a:t>
            </a:r>
            <a:r>
              <a:rPr lang="nl-NL" b="0" dirty="0"/>
              <a:t> lead </a:t>
            </a:r>
            <a:r>
              <a:rPr lang="nl-NL" b="0" dirty="0" err="1"/>
              <a:t>to</a:t>
            </a:r>
            <a:r>
              <a:rPr lang="nl-NL" b="0" dirty="0"/>
              <a:t> </a:t>
            </a:r>
            <a:r>
              <a:rPr lang="nl-NL" b="0" dirty="0" err="1"/>
              <a:t>improved</a:t>
            </a:r>
            <a:r>
              <a:rPr lang="nl-NL" b="0" dirty="0"/>
              <a:t> </a:t>
            </a:r>
            <a:r>
              <a:rPr lang="nl-NL" b="0" dirty="0" err="1"/>
              <a:t>infrastructure</a:t>
            </a:r>
            <a:r>
              <a:rPr lang="nl-NL" b="0" dirty="0"/>
              <a:t> </a:t>
            </a:r>
            <a:r>
              <a:rPr lang="nl-NL" b="0" dirty="0" err="1"/>
              <a:t>such</a:t>
            </a:r>
            <a:r>
              <a:rPr lang="nl-NL" b="0" dirty="0"/>
              <a:t> as </a:t>
            </a:r>
            <a:r>
              <a:rPr lang="nl-NL" b="0" dirty="0" err="1"/>
              <a:t>roads</a:t>
            </a:r>
            <a:r>
              <a:rPr lang="nl-NL" b="0" dirty="0"/>
              <a:t>, airports, </a:t>
            </a:r>
            <a:r>
              <a:rPr lang="nl-NL" b="0" dirty="0" err="1"/>
              <a:t>and</a:t>
            </a:r>
            <a:r>
              <a:rPr lang="nl-NL" b="0" dirty="0"/>
              <a:t> public </a:t>
            </a:r>
            <a:r>
              <a:rPr lang="nl-NL" b="0" dirty="0" err="1"/>
              <a:t>facilities</a:t>
            </a:r>
            <a:r>
              <a:rPr lang="nl-NL" b="1" dirty="0"/>
              <a: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55</a:t>
            </a:fld>
            <a:endParaRPr lang="nl-NL"/>
          </a:p>
        </p:txBody>
      </p:sp>
    </p:spTree>
    <p:extLst>
      <p:ext uri="{BB962C8B-B14F-4D97-AF65-F5344CB8AC3E}">
        <p14:creationId xmlns:p14="http://schemas.microsoft.com/office/powerpoint/2010/main" val="1892511728"/>
      </p:ext>
    </p:extLst>
  </p:cSld>
  <p:clrMapOvr>
    <a:masterClrMapping/>
  </p:clrMapOvr>
  <p:transition spd="slow">
    <p:wipe dir="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Negative</a:t>
            </a:r>
            <a:r>
              <a:rPr lang="nl-NL" b="1" dirty="0"/>
              <a:t> </a:t>
            </a:r>
            <a:r>
              <a:rPr lang="nl-NL" b="1" dirty="0" err="1"/>
              <a:t>Economic</a:t>
            </a:r>
            <a:r>
              <a:rPr lang="nl-NL" b="1" dirty="0"/>
              <a:t> Impacts of </a:t>
            </a:r>
            <a:r>
              <a:rPr lang="nl-NL" b="1" dirty="0" err="1"/>
              <a:t>Tourism</a:t>
            </a:r>
            <a:r>
              <a:rPr lang="nl-NL" b="1" dirty="0"/>
              <a:t> </a:t>
            </a:r>
          </a:p>
          <a:p>
            <a:pPr lvl="3"/>
            <a:r>
              <a:rPr lang="nl-NL" b="1" dirty="0" err="1"/>
              <a:t>Economic</a:t>
            </a:r>
            <a:r>
              <a:rPr lang="nl-NL" b="1" dirty="0"/>
              <a:t> </a:t>
            </a:r>
            <a:r>
              <a:rPr lang="nl-NL" b="1" dirty="0" err="1"/>
              <a:t>Leakages</a:t>
            </a:r>
            <a:r>
              <a:rPr lang="nl-NL" b="1" dirty="0"/>
              <a:t> </a:t>
            </a:r>
            <a:r>
              <a:rPr lang="nl-NL" b="1" dirty="0" err="1"/>
              <a:t>and</a:t>
            </a:r>
            <a:r>
              <a:rPr lang="nl-NL" b="1" dirty="0"/>
              <a:t> </a:t>
            </a:r>
            <a:r>
              <a:rPr lang="nl-NL" b="1" dirty="0" err="1"/>
              <a:t>Imported</a:t>
            </a:r>
            <a:r>
              <a:rPr lang="nl-NL" b="1" dirty="0"/>
              <a:t> </a:t>
            </a:r>
            <a:r>
              <a:rPr lang="nl-NL" b="1" dirty="0" err="1"/>
              <a:t>Goods</a:t>
            </a:r>
            <a:r>
              <a:rPr lang="nl-NL" b="1" dirty="0"/>
              <a:t>:</a:t>
            </a:r>
          </a:p>
          <a:p>
            <a:pPr lvl="3"/>
            <a:r>
              <a:rPr lang="en-GB" dirty="0"/>
              <a:t>- </a:t>
            </a:r>
            <a:r>
              <a:rPr lang="nl-NL" b="0" dirty="0"/>
              <a:t>Catering </a:t>
            </a:r>
            <a:r>
              <a:rPr lang="nl-NL" b="0" dirty="0" err="1"/>
              <a:t>to</a:t>
            </a:r>
            <a:r>
              <a:rPr lang="nl-NL" b="0" dirty="0"/>
              <a:t> Western-</a:t>
            </a:r>
            <a:r>
              <a:rPr lang="nl-NL" b="0" dirty="0" err="1"/>
              <a:t>style</a:t>
            </a:r>
            <a:r>
              <a:rPr lang="nl-NL" b="0" dirty="0"/>
              <a:t> </a:t>
            </a:r>
            <a:r>
              <a:rPr lang="nl-NL" b="0" dirty="0" err="1"/>
              <a:t>preferences</a:t>
            </a:r>
            <a:r>
              <a:rPr lang="nl-NL" b="0" dirty="0"/>
              <a:t> </a:t>
            </a:r>
            <a:r>
              <a:rPr lang="nl-NL" b="0" dirty="0" err="1"/>
              <a:t>can</a:t>
            </a:r>
            <a:r>
              <a:rPr lang="nl-NL" b="0" dirty="0"/>
              <a:t> lead </a:t>
            </a:r>
            <a:r>
              <a:rPr lang="nl-NL" b="0" dirty="0" err="1"/>
              <a:t>to</a:t>
            </a:r>
            <a:r>
              <a:rPr lang="nl-NL" b="0" dirty="0"/>
              <a:t> </a:t>
            </a:r>
            <a:r>
              <a:rPr lang="nl-NL" b="0" dirty="0" err="1"/>
              <a:t>economic</a:t>
            </a:r>
            <a:r>
              <a:rPr lang="nl-NL" b="0" dirty="0"/>
              <a:t> </a:t>
            </a:r>
            <a:r>
              <a:rPr lang="nl-NL" b="0" dirty="0" err="1"/>
              <a:t>leakages</a:t>
            </a:r>
            <a:r>
              <a:rPr lang="nl-NL" b="0" dirty="0"/>
              <a:t>, as </a:t>
            </a:r>
            <a:r>
              <a:rPr lang="nl-NL" b="0" dirty="0" err="1"/>
              <a:t>profits</a:t>
            </a:r>
            <a:r>
              <a:rPr lang="nl-NL" b="0" dirty="0"/>
              <a:t> </a:t>
            </a:r>
            <a:r>
              <a:rPr lang="nl-NL" b="0" dirty="0" err="1"/>
              <a:t>often</a:t>
            </a:r>
            <a:r>
              <a:rPr lang="nl-NL" b="0" dirty="0"/>
              <a:t> flow </a:t>
            </a:r>
            <a:r>
              <a:rPr lang="nl-NL" b="0" dirty="0" err="1"/>
              <a:t>to</a:t>
            </a:r>
            <a:r>
              <a:rPr lang="nl-NL" b="0" dirty="0"/>
              <a:t> </a:t>
            </a:r>
            <a:r>
              <a:rPr lang="nl-NL" b="0" dirty="0" err="1"/>
              <a:t>foreign</a:t>
            </a:r>
            <a:r>
              <a:rPr lang="nl-NL" b="0" dirty="0"/>
              <a:t> companies </a:t>
            </a:r>
            <a:r>
              <a:rPr lang="nl-NL" b="0" dirty="0" err="1"/>
              <a:t>instead</a:t>
            </a:r>
            <a:r>
              <a:rPr lang="nl-NL" b="0" dirty="0"/>
              <a:t> of </a:t>
            </a:r>
            <a:r>
              <a:rPr lang="nl-NL" b="0" dirty="0" err="1"/>
              <a:t>staying</a:t>
            </a:r>
            <a:r>
              <a:rPr lang="nl-NL" b="0" dirty="0"/>
              <a:t> </a:t>
            </a:r>
            <a:r>
              <a:rPr lang="nl-NL" b="0" dirty="0" err="1"/>
              <a:t>within</a:t>
            </a:r>
            <a:r>
              <a:rPr lang="nl-NL" b="0" dirty="0"/>
              <a:t> </a:t>
            </a:r>
            <a:r>
              <a:rPr lang="nl-NL" b="0" dirty="0" err="1"/>
              <a:t>the</a:t>
            </a:r>
            <a:r>
              <a:rPr lang="nl-NL" b="0" dirty="0"/>
              <a:t> </a:t>
            </a:r>
            <a:r>
              <a:rPr lang="nl-NL" b="0" dirty="0" err="1"/>
              <a:t>local</a:t>
            </a:r>
            <a:r>
              <a:rPr lang="nl-NL" b="0" dirty="0"/>
              <a:t> </a:t>
            </a:r>
            <a:r>
              <a:rPr lang="nl-NL" b="0" dirty="0" err="1"/>
              <a:t>economy</a:t>
            </a:r>
            <a:r>
              <a:rPr lang="nl-NL" b="0" dirty="0"/>
              <a:t>.</a:t>
            </a:r>
          </a:p>
          <a:p>
            <a:pPr lvl="3"/>
            <a:r>
              <a:rPr lang="en-GB" dirty="0"/>
              <a:t>- </a:t>
            </a:r>
            <a:r>
              <a:rPr lang="nl-NL" b="0" dirty="0" err="1"/>
              <a:t>Tourists</a:t>
            </a:r>
            <a:r>
              <a:rPr lang="nl-NL" b="0" dirty="0"/>
              <a:t> </a:t>
            </a:r>
            <a:r>
              <a:rPr lang="nl-NL" b="0" dirty="0" err="1"/>
              <a:t>tend</a:t>
            </a:r>
            <a:r>
              <a:rPr lang="nl-NL" b="0" dirty="0"/>
              <a:t> </a:t>
            </a:r>
            <a:r>
              <a:rPr lang="nl-NL" b="0" dirty="0" err="1"/>
              <a:t>to</a:t>
            </a:r>
            <a:r>
              <a:rPr lang="nl-NL" b="0" dirty="0"/>
              <a:t> </a:t>
            </a:r>
            <a:r>
              <a:rPr lang="nl-NL" b="0" dirty="0" err="1"/>
              <a:t>demand</a:t>
            </a:r>
            <a:r>
              <a:rPr lang="nl-NL" b="0" dirty="0"/>
              <a:t> Western-</a:t>
            </a:r>
            <a:r>
              <a:rPr lang="nl-NL" b="0" dirty="0" err="1"/>
              <a:t>style</a:t>
            </a:r>
            <a:r>
              <a:rPr lang="nl-NL" b="0" dirty="0"/>
              <a:t> </a:t>
            </a:r>
            <a:r>
              <a:rPr lang="nl-NL" b="0" dirty="0" err="1"/>
              <a:t>amenities</a:t>
            </a:r>
            <a:r>
              <a:rPr lang="nl-NL" b="0" dirty="0"/>
              <a:t>, </a:t>
            </a:r>
            <a:r>
              <a:rPr lang="nl-NL" b="0" dirty="0" err="1"/>
              <a:t>particularly</a:t>
            </a:r>
            <a:r>
              <a:rPr lang="nl-NL" b="0" dirty="0"/>
              <a:t> in large hotel </a:t>
            </a:r>
            <a:r>
              <a:rPr lang="nl-NL" b="0" dirty="0" err="1"/>
              <a:t>chains</a:t>
            </a:r>
            <a:r>
              <a:rPr lang="nl-NL" b="0" dirty="0"/>
              <a:t> </a:t>
            </a:r>
            <a:r>
              <a:rPr lang="nl-NL" b="0" dirty="0" err="1"/>
              <a:t>and</a:t>
            </a:r>
            <a:r>
              <a:rPr lang="nl-NL" b="0" dirty="0"/>
              <a:t> </a:t>
            </a:r>
            <a:r>
              <a:rPr lang="nl-NL" b="0" dirty="0" err="1"/>
              <a:t>all-inclusive</a:t>
            </a:r>
            <a:r>
              <a:rPr lang="nl-NL" b="0" dirty="0"/>
              <a:t> resorts, </a:t>
            </a:r>
            <a:r>
              <a:rPr lang="nl-NL" b="0" dirty="0" err="1"/>
              <a:t>increasing</a:t>
            </a:r>
            <a:r>
              <a:rPr lang="nl-NL" b="0" dirty="0"/>
              <a:t> </a:t>
            </a:r>
            <a:r>
              <a:rPr lang="nl-NL" b="0" dirty="0" err="1"/>
              <a:t>the</a:t>
            </a:r>
            <a:r>
              <a:rPr lang="nl-NL" b="0" dirty="0"/>
              <a:t> </a:t>
            </a:r>
            <a:r>
              <a:rPr lang="nl-NL" b="0" dirty="0" err="1"/>
              <a:t>reliance</a:t>
            </a:r>
            <a:r>
              <a:rPr lang="nl-NL" b="0" dirty="0"/>
              <a:t> on </a:t>
            </a:r>
            <a:r>
              <a:rPr lang="nl-NL" b="0" dirty="0" err="1"/>
              <a:t>imported</a:t>
            </a:r>
            <a:r>
              <a:rPr lang="nl-NL" b="0" dirty="0"/>
              <a:t> </a:t>
            </a:r>
            <a:r>
              <a:rPr lang="nl-NL" b="0" dirty="0" err="1"/>
              <a:t>goods</a:t>
            </a:r>
            <a:r>
              <a:rPr lang="nl-NL" b="0" dirty="0"/>
              <a:t> </a:t>
            </a:r>
            <a:r>
              <a:rPr lang="nl-NL" b="0" dirty="0" err="1"/>
              <a:t>and</a:t>
            </a:r>
            <a:r>
              <a:rPr lang="nl-NL" b="0" dirty="0"/>
              <a:t> services.</a:t>
            </a:r>
          </a:p>
          <a:p>
            <a:pPr lvl="3"/>
            <a:r>
              <a:rPr lang="en-GB" dirty="0"/>
              <a:t>- </a:t>
            </a:r>
            <a:r>
              <a:rPr lang="nl-NL" b="0" dirty="0"/>
              <a:t>In small </a:t>
            </a:r>
            <a:r>
              <a:rPr lang="nl-NL" b="0" dirty="0" err="1"/>
              <a:t>island</a:t>
            </a:r>
            <a:r>
              <a:rPr lang="nl-NL" b="0" dirty="0"/>
              <a:t> </a:t>
            </a:r>
            <a:r>
              <a:rPr lang="nl-NL" b="0" dirty="0" err="1"/>
              <a:t>economies</a:t>
            </a:r>
            <a:r>
              <a:rPr lang="nl-NL" b="0" dirty="0"/>
              <a:t> like </a:t>
            </a:r>
            <a:r>
              <a:rPr lang="nl-NL" b="0" dirty="0" err="1"/>
              <a:t>the</a:t>
            </a:r>
            <a:r>
              <a:rPr lang="nl-NL" b="0" dirty="0"/>
              <a:t> Caribbean or South Pacific, </a:t>
            </a:r>
            <a:r>
              <a:rPr lang="nl-NL" b="0" dirty="0" err="1"/>
              <a:t>inter-island</a:t>
            </a:r>
            <a:r>
              <a:rPr lang="nl-NL" b="0" dirty="0"/>
              <a:t> </a:t>
            </a:r>
            <a:r>
              <a:rPr lang="nl-NL" b="0" dirty="0" err="1"/>
              <a:t>linkages</a:t>
            </a:r>
            <a:r>
              <a:rPr lang="nl-NL" b="0" dirty="0"/>
              <a:t> </a:t>
            </a:r>
            <a:r>
              <a:rPr lang="nl-NL" b="0" dirty="0" err="1"/>
              <a:t>can</a:t>
            </a:r>
            <a:r>
              <a:rPr lang="nl-NL" b="0" dirty="0"/>
              <a:t> </a:t>
            </a:r>
            <a:r>
              <a:rPr lang="nl-NL" b="0" dirty="0" err="1"/>
              <a:t>be</a:t>
            </a:r>
            <a:r>
              <a:rPr lang="nl-NL" b="0" dirty="0"/>
              <a:t> </a:t>
            </a:r>
            <a:r>
              <a:rPr lang="nl-NL" b="0" dirty="0" err="1"/>
              <a:t>strengthened</a:t>
            </a:r>
            <a:r>
              <a:rPr lang="nl-NL" b="0" dirty="0"/>
              <a:t>, but </a:t>
            </a:r>
            <a:r>
              <a:rPr lang="nl-NL" b="0" dirty="0" err="1"/>
              <a:t>there</a:t>
            </a:r>
            <a:r>
              <a:rPr lang="nl-NL" b="0" dirty="0"/>
              <a:t> </a:t>
            </a:r>
            <a:r>
              <a:rPr lang="nl-NL" b="0" dirty="0" err="1"/>
              <a:t>remains</a:t>
            </a:r>
            <a:r>
              <a:rPr lang="nl-NL" b="0" dirty="0"/>
              <a:t> a significant </a:t>
            </a:r>
            <a:r>
              <a:rPr lang="nl-NL" b="0" dirty="0" err="1"/>
              <a:t>need</a:t>
            </a:r>
            <a:r>
              <a:rPr lang="nl-NL" b="0" dirty="0"/>
              <a:t> </a:t>
            </a:r>
            <a:r>
              <a:rPr lang="nl-NL" b="0" dirty="0" err="1"/>
              <a:t>to</a:t>
            </a:r>
            <a:r>
              <a:rPr lang="nl-NL" b="0" dirty="0"/>
              <a:t> import </a:t>
            </a:r>
            <a:r>
              <a:rPr lang="nl-NL" b="0" dirty="0" err="1"/>
              <a:t>goods</a:t>
            </a:r>
            <a:r>
              <a:rPr lang="nl-NL" b="0" dirty="0"/>
              <a:t>, </a:t>
            </a:r>
            <a:r>
              <a:rPr lang="nl-NL" b="0" dirty="0" err="1"/>
              <a:t>contributing</a:t>
            </a:r>
            <a:r>
              <a:rPr lang="nl-NL" b="0" dirty="0"/>
              <a:t> </a:t>
            </a:r>
            <a:r>
              <a:rPr lang="nl-NL" b="0" dirty="0" err="1"/>
              <a:t>to</a:t>
            </a:r>
            <a:r>
              <a:rPr lang="nl-NL" b="0" dirty="0"/>
              <a:t> </a:t>
            </a:r>
            <a:r>
              <a:rPr lang="nl-NL" b="0" dirty="0" err="1"/>
              <a:t>economic</a:t>
            </a:r>
            <a:r>
              <a:rPr lang="nl-NL" b="0" dirty="0"/>
              <a:t> </a:t>
            </a:r>
            <a:r>
              <a:rPr lang="nl-NL" b="0" dirty="0" err="1"/>
              <a:t>leakages</a:t>
            </a:r>
            <a:r>
              <a:rPr lang="nl-NL" b="0" dirty="0"/>
              <a: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56</a:t>
            </a:fld>
            <a:endParaRPr lang="nl-NL"/>
          </a:p>
        </p:txBody>
      </p:sp>
    </p:spTree>
    <p:extLst>
      <p:ext uri="{BB962C8B-B14F-4D97-AF65-F5344CB8AC3E}">
        <p14:creationId xmlns:p14="http://schemas.microsoft.com/office/powerpoint/2010/main" val="3317331408"/>
      </p:ext>
    </p:extLst>
  </p:cSld>
  <p:clrMapOvr>
    <a:masterClrMapping/>
  </p:clrMapOvr>
  <p:transition spd="slow">
    <p:wipe dir="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Negative</a:t>
            </a:r>
            <a:r>
              <a:rPr lang="nl-NL" b="1" dirty="0"/>
              <a:t> </a:t>
            </a:r>
            <a:r>
              <a:rPr lang="nl-NL" b="1" dirty="0" err="1"/>
              <a:t>Economic</a:t>
            </a:r>
            <a:r>
              <a:rPr lang="nl-NL" b="1" dirty="0"/>
              <a:t> Impacts of </a:t>
            </a:r>
            <a:r>
              <a:rPr lang="nl-NL" b="1" dirty="0" err="1"/>
              <a:t>Tourism</a:t>
            </a:r>
            <a:r>
              <a:rPr lang="nl-NL" b="1" dirty="0"/>
              <a:t> </a:t>
            </a:r>
          </a:p>
          <a:p>
            <a:pPr lvl="3"/>
            <a:r>
              <a:rPr lang="nl-NL" b="1" dirty="0" err="1"/>
              <a:t>Threat</a:t>
            </a:r>
            <a:r>
              <a:rPr lang="nl-NL" b="1" dirty="0"/>
              <a:t> </a:t>
            </a:r>
            <a:r>
              <a:rPr lang="nl-NL" b="1" dirty="0" err="1"/>
              <a:t>to</a:t>
            </a:r>
            <a:r>
              <a:rPr lang="nl-NL" b="1" dirty="0"/>
              <a:t> </a:t>
            </a:r>
            <a:r>
              <a:rPr lang="nl-NL" b="1" dirty="0" err="1"/>
              <a:t>Local</a:t>
            </a:r>
            <a:r>
              <a:rPr lang="nl-NL" b="1" dirty="0"/>
              <a:t> </a:t>
            </a:r>
            <a:r>
              <a:rPr lang="nl-NL" b="1" dirty="0" err="1"/>
              <a:t>Products</a:t>
            </a:r>
            <a:r>
              <a:rPr lang="nl-NL" b="1" dirty="0"/>
              <a:t> </a:t>
            </a:r>
            <a:r>
              <a:rPr lang="nl-NL" b="1" dirty="0" err="1"/>
              <a:t>and</a:t>
            </a:r>
            <a:r>
              <a:rPr lang="nl-NL" b="1" dirty="0"/>
              <a:t> </a:t>
            </a:r>
            <a:r>
              <a:rPr lang="nl-NL" b="1" dirty="0" err="1"/>
              <a:t>Commodification</a:t>
            </a:r>
            <a:r>
              <a:rPr lang="nl-NL" b="1" dirty="0"/>
              <a:t>:</a:t>
            </a:r>
          </a:p>
          <a:p>
            <a:pPr lvl="3"/>
            <a:r>
              <a:rPr lang="en-GB" dirty="0"/>
              <a:t>- </a:t>
            </a:r>
            <a:r>
              <a:rPr lang="nl-NL" b="0" dirty="0"/>
              <a:t>As </a:t>
            </a:r>
            <a:r>
              <a:rPr lang="nl-NL" b="0" dirty="0" err="1"/>
              <a:t>locals</a:t>
            </a:r>
            <a:r>
              <a:rPr lang="nl-NL" b="0" dirty="0"/>
              <a:t> </a:t>
            </a:r>
            <a:r>
              <a:rPr lang="nl-NL" b="0" dirty="0" err="1"/>
              <a:t>adopt</a:t>
            </a:r>
            <a:r>
              <a:rPr lang="nl-NL" b="0" dirty="0"/>
              <a:t> Western-</a:t>
            </a:r>
            <a:r>
              <a:rPr lang="nl-NL" b="0" dirty="0" err="1"/>
              <a:t>style</a:t>
            </a:r>
            <a:r>
              <a:rPr lang="nl-NL" b="0" dirty="0"/>
              <a:t> </a:t>
            </a:r>
            <a:r>
              <a:rPr lang="nl-NL" b="0" dirty="0" err="1"/>
              <a:t>products</a:t>
            </a:r>
            <a:r>
              <a:rPr lang="nl-NL" b="0" dirty="0"/>
              <a:t>, traditional </a:t>
            </a:r>
            <a:r>
              <a:rPr lang="nl-NL" b="0" dirty="0" err="1"/>
              <a:t>goods</a:t>
            </a:r>
            <a:r>
              <a:rPr lang="nl-NL" b="0" dirty="0"/>
              <a:t> </a:t>
            </a:r>
            <a:r>
              <a:rPr lang="nl-NL" b="0" dirty="0" err="1"/>
              <a:t>may</a:t>
            </a:r>
            <a:r>
              <a:rPr lang="nl-NL" b="0" dirty="0"/>
              <a:t> </a:t>
            </a:r>
            <a:r>
              <a:rPr lang="nl-NL" b="0" dirty="0" err="1"/>
              <a:t>decline</a:t>
            </a:r>
            <a:r>
              <a:rPr lang="nl-NL" b="0" dirty="0"/>
              <a:t> or </a:t>
            </a:r>
            <a:r>
              <a:rPr lang="nl-NL" b="0" dirty="0" err="1"/>
              <a:t>disappear</a:t>
            </a:r>
            <a:r>
              <a:rPr lang="nl-NL" b="0" dirty="0"/>
              <a:t>, </a:t>
            </a:r>
            <a:r>
              <a:rPr lang="nl-NL" b="0" dirty="0" err="1"/>
              <a:t>weakening</a:t>
            </a:r>
            <a:r>
              <a:rPr lang="nl-NL" b="0" dirty="0"/>
              <a:t> </a:t>
            </a:r>
            <a:r>
              <a:rPr lang="nl-NL" b="0" dirty="0" err="1"/>
              <a:t>local</a:t>
            </a:r>
            <a:r>
              <a:rPr lang="nl-NL" b="0" dirty="0"/>
              <a:t> </a:t>
            </a:r>
            <a:r>
              <a:rPr lang="nl-NL" b="0" dirty="0" err="1"/>
              <a:t>industries</a:t>
            </a:r>
            <a:r>
              <a:rPr lang="nl-NL" b="0" dirty="0"/>
              <a:t>.</a:t>
            </a:r>
          </a:p>
          <a:p>
            <a:pPr lvl="3"/>
            <a:r>
              <a:rPr lang="en-GB" dirty="0"/>
              <a:t>- </a:t>
            </a:r>
            <a:r>
              <a:rPr lang="nl-NL" b="0" dirty="0" err="1"/>
              <a:t>Excessive</a:t>
            </a:r>
            <a:r>
              <a:rPr lang="nl-NL" b="0" dirty="0"/>
              <a:t> </a:t>
            </a:r>
            <a:r>
              <a:rPr lang="nl-NL" b="0" dirty="0" err="1"/>
              <a:t>tourist</a:t>
            </a:r>
            <a:r>
              <a:rPr lang="nl-NL" b="0" dirty="0"/>
              <a:t> </a:t>
            </a:r>
            <a:r>
              <a:rPr lang="nl-NL" b="0" dirty="0" err="1"/>
              <a:t>demand</a:t>
            </a:r>
            <a:r>
              <a:rPr lang="nl-NL" b="0" dirty="0"/>
              <a:t> </a:t>
            </a:r>
            <a:r>
              <a:rPr lang="nl-NL" b="0" dirty="0" err="1"/>
              <a:t>for</a:t>
            </a:r>
            <a:r>
              <a:rPr lang="nl-NL" b="0" dirty="0"/>
              <a:t> </a:t>
            </a:r>
            <a:r>
              <a:rPr lang="nl-NL" b="0" dirty="0" err="1"/>
              <a:t>local</a:t>
            </a:r>
            <a:r>
              <a:rPr lang="nl-NL" b="0" dirty="0"/>
              <a:t> </a:t>
            </a:r>
            <a:r>
              <a:rPr lang="nl-NL" b="0" dirty="0" err="1"/>
              <a:t>products</a:t>
            </a:r>
            <a:r>
              <a:rPr lang="nl-NL" b="0" dirty="0"/>
              <a:t> </a:t>
            </a:r>
            <a:r>
              <a:rPr lang="nl-NL" b="0" dirty="0" err="1"/>
              <a:t>can</a:t>
            </a:r>
            <a:r>
              <a:rPr lang="nl-NL" b="0" dirty="0"/>
              <a:t> lead </a:t>
            </a:r>
            <a:r>
              <a:rPr lang="nl-NL" b="0" dirty="0" err="1"/>
              <a:t>to</a:t>
            </a:r>
            <a:r>
              <a:rPr lang="nl-NL" b="0" dirty="0"/>
              <a:t> </a:t>
            </a:r>
            <a:r>
              <a:rPr lang="nl-NL" b="0" dirty="0" err="1"/>
              <a:t>mass</a:t>
            </a:r>
            <a:r>
              <a:rPr lang="nl-NL" b="0" dirty="0"/>
              <a:t> </a:t>
            </a:r>
            <a:r>
              <a:rPr lang="nl-NL" b="0" dirty="0" err="1"/>
              <a:t>production</a:t>
            </a:r>
            <a:r>
              <a:rPr lang="nl-NL" b="0" dirty="0"/>
              <a:t>, </a:t>
            </a:r>
            <a:r>
              <a:rPr lang="nl-NL" b="0" dirty="0" err="1"/>
              <a:t>which</a:t>
            </a:r>
            <a:r>
              <a:rPr lang="nl-NL" b="0" dirty="0"/>
              <a:t> </a:t>
            </a:r>
            <a:r>
              <a:rPr lang="nl-NL" b="0" dirty="0" err="1"/>
              <a:t>risks</a:t>
            </a:r>
            <a:r>
              <a:rPr lang="nl-NL" b="0" dirty="0"/>
              <a:t> </a:t>
            </a:r>
            <a:r>
              <a:rPr lang="nl-NL" b="0" dirty="0" err="1"/>
              <a:t>commodifying</a:t>
            </a:r>
            <a:r>
              <a:rPr lang="nl-NL" b="0" dirty="0"/>
              <a:t> </a:t>
            </a:r>
            <a:r>
              <a:rPr lang="nl-NL" b="0" dirty="0" err="1"/>
              <a:t>and</a:t>
            </a:r>
            <a:r>
              <a:rPr lang="nl-NL" b="0" dirty="0"/>
              <a:t> </a:t>
            </a:r>
            <a:r>
              <a:rPr lang="nl-NL" b="0" dirty="0" err="1"/>
              <a:t>commercializing</a:t>
            </a:r>
            <a:r>
              <a:rPr lang="nl-NL" b="0" dirty="0"/>
              <a:t> </a:t>
            </a:r>
            <a:r>
              <a:rPr lang="nl-NL" b="0" dirty="0" err="1"/>
              <a:t>local</a:t>
            </a:r>
            <a:r>
              <a:rPr lang="nl-NL" b="0" dirty="0"/>
              <a:t> culture.</a:t>
            </a:r>
          </a:p>
          <a:p>
            <a:pPr lvl="3"/>
            <a:r>
              <a:rPr lang="nl-NL" dirty="0" err="1"/>
              <a:t>Tourism</a:t>
            </a:r>
            <a:r>
              <a:rPr lang="nl-NL" dirty="0"/>
              <a:t> as a 'Quick Fix' Solution </a:t>
            </a:r>
            <a:r>
              <a:rPr lang="nl-NL" dirty="0" err="1"/>
              <a:t>and</a:t>
            </a:r>
            <a:r>
              <a:rPr lang="nl-NL" dirty="0"/>
              <a:t> </a:t>
            </a:r>
            <a:r>
              <a:rPr lang="nl-NL" dirty="0" err="1"/>
              <a:t>Neglect</a:t>
            </a:r>
            <a:r>
              <a:rPr lang="nl-NL" dirty="0"/>
              <a:t> of </a:t>
            </a:r>
            <a:r>
              <a:rPr lang="nl-NL" dirty="0" err="1"/>
              <a:t>Local</a:t>
            </a:r>
            <a:r>
              <a:rPr lang="nl-NL" dirty="0"/>
              <a:t> </a:t>
            </a:r>
            <a:r>
              <a:rPr lang="nl-NL" dirty="0" err="1"/>
              <a:t>Needs</a:t>
            </a:r>
            <a:r>
              <a:rPr lang="nl-NL" dirty="0"/>
              <a:t>:</a:t>
            </a:r>
          </a:p>
          <a:p>
            <a:pPr lvl="3"/>
            <a:r>
              <a:rPr lang="en-GB" dirty="0"/>
              <a:t>- </a:t>
            </a:r>
            <a:r>
              <a:rPr lang="nl-NL" b="0" dirty="0" err="1"/>
              <a:t>Governments</a:t>
            </a:r>
            <a:r>
              <a:rPr lang="nl-NL" b="0" dirty="0"/>
              <a:t> </a:t>
            </a:r>
            <a:r>
              <a:rPr lang="nl-NL" b="0" dirty="0" err="1"/>
              <a:t>often</a:t>
            </a:r>
            <a:r>
              <a:rPr lang="nl-NL" b="0" dirty="0"/>
              <a:t> view </a:t>
            </a:r>
            <a:r>
              <a:rPr lang="nl-NL" b="0" dirty="0" err="1"/>
              <a:t>tourism</a:t>
            </a:r>
            <a:r>
              <a:rPr lang="nl-NL" b="0" dirty="0"/>
              <a:t> as a </a:t>
            </a:r>
            <a:r>
              <a:rPr lang="nl-NL" b="0" dirty="0" err="1"/>
              <a:t>quick</a:t>
            </a:r>
            <a:r>
              <a:rPr lang="nl-NL" b="0" dirty="0"/>
              <a:t> solution </a:t>
            </a:r>
            <a:r>
              <a:rPr lang="nl-NL" b="0" dirty="0" err="1"/>
              <a:t>to</a:t>
            </a:r>
            <a:r>
              <a:rPr lang="nl-NL" b="0" dirty="0"/>
              <a:t> </a:t>
            </a:r>
            <a:r>
              <a:rPr lang="nl-NL" b="0" dirty="0" err="1"/>
              <a:t>economic</a:t>
            </a:r>
            <a:r>
              <a:rPr lang="nl-NL" b="0" dirty="0"/>
              <a:t> </a:t>
            </a:r>
            <a:r>
              <a:rPr lang="nl-NL" b="0" dirty="0" err="1"/>
              <a:t>challenges</a:t>
            </a:r>
            <a:r>
              <a:rPr lang="nl-NL" b="0" dirty="0"/>
              <a:t>, </a:t>
            </a:r>
            <a:r>
              <a:rPr lang="nl-NL" b="0" dirty="0" err="1"/>
              <a:t>aiming</a:t>
            </a:r>
            <a:r>
              <a:rPr lang="nl-NL" b="0" dirty="0"/>
              <a:t> </a:t>
            </a:r>
            <a:r>
              <a:rPr lang="nl-NL" b="0" dirty="0" err="1"/>
              <a:t>to</a:t>
            </a:r>
            <a:r>
              <a:rPr lang="nl-NL" b="0" dirty="0"/>
              <a:t> </a:t>
            </a:r>
            <a:r>
              <a:rPr lang="nl-NL" b="0" dirty="0" err="1"/>
              <a:t>elevate</a:t>
            </a:r>
            <a:r>
              <a:rPr lang="nl-NL" b="0" dirty="0"/>
              <a:t> </a:t>
            </a:r>
            <a:r>
              <a:rPr lang="nl-NL" b="0" dirty="0" err="1"/>
              <a:t>their</a:t>
            </a:r>
            <a:r>
              <a:rPr lang="nl-NL" b="0" dirty="0"/>
              <a:t> </a:t>
            </a:r>
            <a:r>
              <a:rPr lang="nl-NL" b="0" dirty="0" err="1"/>
              <a:t>global</a:t>
            </a:r>
            <a:r>
              <a:rPr lang="nl-NL" b="0" dirty="0"/>
              <a:t> standing </a:t>
            </a:r>
            <a:r>
              <a:rPr lang="nl-NL" b="0" dirty="0" err="1"/>
              <a:t>and</a:t>
            </a:r>
            <a:r>
              <a:rPr lang="nl-NL" b="0" dirty="0"/>
              <a:t> </a:t>
            </a:r>
            <a:r>
              <a:rPr lang="nl-NL" b="0" dirty="0" err="1"/>
              <a:t>attract</a:t>
            </a:r>
            <a:r>
              <a:rPr lang="nl-NL" b="0" dirty="0"/>
              <a:t> </a:t>
            </a:r>
            <a:r>
              <a:rPr lang="nl-NL" b="0" dirty="0" err="1"/>
              <a:t>foreign</a:t>
            </a:r>
            <a:r>
              <a:rPr lang="nl-NL" b="0" dirty="0"/>
              <a:t> investment.</a:t>
            </a:r>
          </a:p>
          <a:p>
            <a:pPr lvl="3"/>
            <a:r>
              <a:rPr lang="en-GB" dirty="0"/>
              <a:t>- </a:t>
            </a:r>
            <a:r>
              <a:rPr lang="nl-NL" b="0" dirty="0" err="1"/>
              <a:t>This</a:t>
            </a:r>
            <a:r>
              <a:rPr lang="nl-NL" b="0" dirty="0"/>
              <a:t> </a:t>
            </a:r>
            <a:r>
              <a:rPr lang="nl-NL" b="0" dirty="0" err="1"/>
              <a:t>emphasis</a:t>
            </a:r>
            <a:r>
              <a:rPr lang="nl-NL" b="0" dirty="0"/>
              <a:t> on </a:t>
            </a:r>
            <a:r>
              <a:rPr lang="nl-NL" b="0" dirty="0" err="1"/>
              <a:t>rapidly</a:t>
            </a:r>
            <a:r>
              <a:rPr lang="nl-NL" b="0" dirty="0"/>
              <a:t> </a:t>
            </a:r>
            <a:r>
              <a:rPr lang="nl-NL" b="0" dirty="0" err="1"/>
              <a:t>increasing</a:t>
            </a:r>
            <a:r>
              <a:rPr lang="nl-NL" b="0" dirty="0"/>
              <a:t> </a:t>
            </a:r>
            <a:r>
              <a:rPr lang="nl-NL" b="0" dirty="0" err="1"/>
              <a:t>visitor</a:t>
            </a:r>
            <a:r>
              <a:rPr lang="nl-NL" b="0" dirty="0"/>
              <a:t> </a:t>
            </a:r>
            <a:r>
              <a:rPr lang="nl-NL" b="0" dirty="0" err="1"/>
              <a:t>numbers</a:t>
            </a:r>
            <a:r>
              <a:rPr lang="nl-NL" b="0" dirty="0"/>
              <a:t> </a:t>
            </a:r>
            <a:r>
              <a:rPr lang="nl-NL" b="0" dirty="0" err="1"/>
              <a:t>can</a:t>
            </a:r>
            <a:r>
              <a:rPr lang="nl-NL" b="0" dirty="0"/>
              <a:t> lead </a:t>
            </a:r>
            <a:r>
              <a:rPr lang="nl-NL" b="0" dirty="0" err="1"/>
              <a:t>to</a:t>
            </a:r>
            <a:r>
              <a:rPr lang="nl-NL" b="0" dirty="0"/>
              <a:t> </a:t>
            </a:r>
            <a:r>
              <a:rPr lang="nl-NL" b="0" dirty="0" err="1"/>
              <a:t>the</a:t>
            </a:r>
            <a:r>
              <a:rPr lang="nl-NL" b="0" dirty="0"/>
              <a:t> </a:t>
            </a:r>
            <a:r>
              <a:rPr lang="nl-NL" b="0" dirty="0" err="1"/>
              <a:t>neglect</a:t>
            </a:r>
            <a:r>
              <a:rPr lang="nl-NL" b="0" dirty="0"/>
              <a:t> of </a:t>
            </a:r>
            <a:r>
              <a:rPr lang="nl-NL" b="0" dirty="0" err="1"/>
              <a:t>environmental</a:t>
            </a:r>
            <a:r>
              <a:rPr lang="nl-NL" b="0" dirty="0"/>
              <a:t>, </a:t>
            </a:r>
            <a:r>
              <a:rPr lang="nl-NL" b="0" dirty="0" err="1"/>
              <a:t>socio-cultural</a:t>
            </a:r>
            <a:r>
              <a:rPr lang="nl-NL" b="0" dirty="0"/>
              <a:t> impacts, </a:t>
            </a:r>
            <a:r>
              <a:rPr lang="nl-NL" b="0" dirty="0" err="1"/>
              <a:t>and</a:t>
            </a:r>
            <a:r>
              <a:rPr lang="nl-NL" b="0" dirty="0"/>
              <a:t> </a:t>
            </a:r>
            <a:r>
              <a:rPr lang="nl-NL" b="0" dirty="0" err="1"/>
              <a:t>local</a:t>
            </a:r>
            <a:r>
              <a:rPr lang="nl-NL" b="0" dirty="0"/>
              <a:t> community </a:t>
            </a:r>
            <a:r>
              <a:rPr lang="nl-NL" b="0" dirty="0" err="1"/>
              <a:t>needs</a:t>
            </a:r>
            <a:r>
              <a:rPr lang="nl-NL" b="0" dirty="0"/>
              <a:t>, as </a:t>
            </a:r>
            <a:r>
              <a:rPr lang="nl-NL" b="0" dirty="0" err="1"/>
              <a:t>national</a:t>
            </a:r>
            <a:r>
              <a:rPr lang="nl-NL" b="0" dirty="0"/>
              <a:t> </a:t>
            </a:r>
            <a:r>
              <a:rPr lang="nl-NL" b="0" dirty="0" err="1"/>
              <a:t>agendas</a:t>
            </a:r>
            <a:r>
              <a:rPr lang="nl-NL" b="0" dirty="0"/>
              <a:t> take </a:t>
            </a:r>
            <a:r>
              <a:rPr lang="nl-NL" b="0" dirty="0" err="1"/>
              <a:t>precedence</a:t>
            </a:r>
            <a:r>
              <a:rPr lang="nl-NL" b="0" dirty="0"/>
              <a:t>.</a:t>
            </a:r>
          </a:p>
          <a:p>
            <a:pPr lvl="3"/>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57</a:t>
            </a:fld>
            <a:endParaRPr lang="nl-NL"/>
          </a:p>
        </p:txBody>
      </p:sp>
    </p:spTree>
    <p:extLst>
      <p:ext uri="{BB962C8B-B14F-4D97-AF65-F5344CB8AC3E}">
        <p14:creationId xmlns:p14="http://schemas.microsoft.com/office/powerpoint/2010/main" val="1859303674"/>
      </p:ext>
    </p:extLst>
  </p:cSld>
  <p:clrMapOvr>
    <a:masterClrMapping/>
  </p:clrMapOvr>
  <p:transition spd="slow">
    <p:wipe dir="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Negative</a:t>
            </a:r>
            <a:r>
              <a:rPr lang="nl-NL" b="1" dirty="0"/>
              <a:t> </a:t>
            </a:r>
            <a:r>
              <a:rPr lang="nl-NL" b="1" dirty="0" err="1"/>
              <a:t>Economic</a:t>
            </a:r>
            <a:r>
              <a:rPr lang="nl-NL" b="1" dirty="0"/>
              <a:t> Impacts of </a:t>
            </a:r>
            <a:r>
              <a:rPr lang="nl-NL" b="1" dirty="0" err="1"/>
              <a:t>Tourism</a:t>
            </a:r>
            <a:r>
              <a:rPr lang="nl-NL" b="1" dirty="0"/>
              <a:t> </a:t>
            </a:r>
          </a:p>
          <a:p>
            <a:pPr lvl="3"/>
            <a:r>
              <a:rPr lang="nl-NL" b="1" dirty="0" err="1"/>
              <a:t>Loss</a:t>
            </a:r>
            <a:r>
              <a:rPr lang="nl-NL" b="1" dirty="0"/>
              <a:t> of Control </a:t>
            </a:r>
            <a:r>
              <a:rPr lang="nl-NL" b="1" dirty="0" err="1"/>
              <a:t>and</a:t>
            </a:r>
            <a:r>
              <a:rPr lang="nl-NL" b="1" dirty="0"/>
              <a:t> </a:t>
            </a:r>
            <a:r>
              <a:rPr lang="nl-NL" b="1" dirty="0" err="1"/>
              <a:t>External</a:t>
            </a:r>
            <a:r>
              <a:rPr lang="nl-NL" b="1" dirty="0"/>
              <a:t> Investment:</a:t>
            </a:r>
          </a:p>
          <a:p>
            <a:pPr lvl="3"/>
            <a:r>
              <a:rPr lang="en-GB" dirty="0"/>
              <a:t>- </a:t>
            </a:r>
            <a:r>
              <a:rPr lang="nl-NL" b="0" dirty="0" err="1"/>
              <a:t>Governments</a:t>
            </a:r>
            <a:r>
              <a:rPr lang="nl-NL" b="0" dirty="0"/>
              <a:t> </a:t>
            </a:r>
            <a:r>
              <a:rPr lang="nl-NL" b="0" dirty="0" err="1"/>
              <a:t>may</a:t>
            </a:r>
            <a:r>
              <a:rPr lang="nl-NL" b="0" dirty="0"/>
              <a:t> hand over control of </a:t>
            </a:r>
            <a:r>
              <a:rPr lang="nl-NL" b="0" dirty="0" err="1"/>
              <a:t>tourism</a:t>
            </a:r>
            <a:r>
              <a:rPr lang="nl-NL" b="0" dirty="0"/>
              <a:t> development </a:t>
            </a:r>
            <a:r>
              <a:rPr lang="nl-NL" b="0" dirty="0" err="1"/>
              <a:t>to</a:t>
            </a:r>
            <a:r>
              <a:rPr lang="nl-NL" b="0" dirty="0"/>
              <a:t> </a:t>
            </a:r>
            <a:r>
              <a:rPr lang="nl-NL" b="0" dirty="0" err="1"/>
              <a:t>international</a:t>
            </a:r>
            <a:r>
              <a:rPr lang="nl-NL" b="0" dirty="0"/>
              <a:t> consultants </a:t>
            </a:r>
            <a:r>
              <a:rPr lang="nl-NL" b="0" dirty="0" err="1"/>
              <a:t>and</a:t>
            </a:r>
            <a:r>
              <a:rPr lang="nl-NL" b="0" dirty="0"/>
              <a:t> </a:t>
            </a:r>
            <a:r>
              <a:rPr lang="nl-NL" b="0" dirty="0" err="1"/>
              <a:t>agencies</a:t>
            </a:r>
            <a:r>
              <a:rPr lang="nl-NL" b="0" dirty="0"/>
              <a:t>, </a:t>
            </a:r>
            <a:r>
              <a:rPr lang="nl-NL" b="0" dirty="0" err="1"/>
              <a:t>relying</a:t>
            </a:r>
            <a:r>
              <a:rPr lang="nl-NL" b="0" dirty="0"/>
              <a:t> on </a:t>
            </a:r>
            <a:r>
              <a:rPr lang="nl-NL" b="0" dirty="0" err="1"/>
              <a:t>their</a:t>
            </a:r>
            <a:r>
              <a:rPr lang="nl-NL" b="0" dirty="0"/>
              <a:t> expertise.</a:t>
            </a:r>
          </a:p>
          <a:p>
            <a:pPr lvl="3"/>
            <a:r>
              <a:rPr lang="en-GB" dirty="0"/>
              <a:t>- </a:t>
            </a:r>
            <a:r>
              <a:rPr lang="nl-NL" b="0" dirty="0"/>
              <a:t>In </a:t>
            </a:r>
            <a:r>
              <a:rPr lang="nl-NL" b="0" dirty="0" err="1"/>
              <a:t>poverty-stricken</a:t>
            </a:r>
            <a:r>
              <a:rPr lang="nl-NL" b="0" dirty="0"/>
              <a:t> </a:t>
            </a:r>
            <a:r>
              <a:rPr lang="nl-NL" b="0" dirty="0" err="1"/>
              <a:t>areas</a:t>
            </a:r>
            <a:r>
              <a:rPr lang="nl-NL" b="0" dirty="0"/>
              <a:t>, </a:t>
            </a:r>
            <a:r>
              <a:rPr lang="nl-NL" b="0" dirty="0" err="1"/>
              <a:t>foreign</a:t>
            </a:r>
            <a:r>
              <a:rPr lang="nl-NL" b="0" dirty="0"/>
              <a:t> investment </a:t>
            </a:r>
            <a:r>
              <a:rPr lang="nl-NL" b="0" dirty="0" err="1"/>
              <a:t>becomes</a:t>
            </a:r>
            <a:r>
              <a:rPr lang="nl-NL" b="0" dirty="0"/>
              <a:t> </a:t>
            </a:r>
            <a:r>
              <a:rPr lang="nl-NL" b="0" dirty="0" err="1"/>
              <a:t>appealing</a:t>
            </a:r>
            <a:r>
              <a:rPr lang="nl-NL" b="0" dirty="0"/>
              <a:t>, but </a:t>
            </a:r>
            <a:r>
              <a:rPr lang="nl-NL" b="0" dirty="0" err="1"/>
              <a:t>local</a:t>
            </a:r>
            <a:r>
              <a:rPr lang="nl-NL" b="0" dirty="0"/>
              <a:t> entrepreneurs </a:t>
            </a:r>
            <a:r>
              <a:rPr lang="nl-NL" b="0" dirty="0" err="1"/>
              <a:t>may</a:t>
            </a:r>
            <a:r>
              <a:rPr lang="nl-NL" b="0" dirty="0"/>
              <a:t> </a:t>
            </a:r>
            <a:r>
              <a:rPr lang="nl-NL" b="0" dirty="0" err="1"/>
              <a:t>struggle</a:t>
            </a:r>
            <a:r>
              <a:rPr lang="nl-NL" b="0" dirty="0"/>
              <a:t> </a:t>
            </a:r>
            <a:r>
              <a:rPr lang="nl-NL" b="0" dirty="0" err="1"/>
              <a:t>to</a:t>
            </a:r>
            <a:r>
              <a:rPr lang="nl-NL" b="0" dirty="0"/>
              <a:t> </a:t>
            </a:r>
            <a:r>
              <a:rPr lang="nl-NL" b="0" dirty="0" err="1"/>
              <a:t>afford</a:t>
            </a:r>
            <a:r>
              <a:rPr lang="nl-NL" b="0" dirty="0"/>
              <a:t> </a:t>
            </a:r>
            <a:r>
              <a:rPr lang="nl-NL" b="0" dirty="0" err="1"/>
              <a:t>inflated</a:t>
            </a:r>
            <a:r>
              <a:rPr lang="nl-NL" b="0" dirty="0"/>
              <a:t> land </a:t>
            </a:r>
            <a:r>
              <a:rPr lang="nl-NL" b="0" dirty="0" err="1"/>
              <a:t>and</a:t>
            </a:r>
            <a:r>
              <a:rPr lang="nl-NL" b="0" dirty="0"/>
              <a:t> property </a:t>
            </a:r>
            <a:r>
              <a:rPr lang="nl-NL" b="0" dirty="0" err="1"/>
              <a:t>prices</a:t>
            </a:r>
            <a:r>
              <a:rPr lang="nl-NL" b="0" dirty="0"/>
              <a:t>, </a:t>
            </a:r>
            <a:r>
              <a:rPr lang="nl-NL" b="0" dirty="0" err="1"/>
              <a:t>increasing</a:t>
            </a:r>
            <a:r>
              <a:rPr lang="nl-NL" b="0" dirty="0"/>
              <a:t> </a:t>
            </a:r>
            <a:r>
              <a:rPr lang="nl-NL" b="0" dirty="0" err="1"/>
              <a:t>dependence</a:t>
            </a:r>
            <a:r>
              <a:rPr lang="nl-NL" b="0" dirty="0"/>
              <a:t> on </a:t>
            </a:r>
            <a:r>
              <a:rPr lang="nl-NL" b="0" dirty="0" err="1"/>
              <a:t>external</a:t>
            </a:r>
            <a:r>
              <a:rPr lang="nl-NL" b="0" dirty="0"/>
              <a:t> </a:t>
            </a:r>
            <a:r>
              <a:rPr lang="nl-NL" b="0" dirty="0" err="1"/>
              <a:t>capital</a:t>
            </a:r>
            <a:r>
              <a:rPr lang="nl-NL" b="0" dirty="0"/>
              <a:t>.</a:t>
            </a:r>
          </a:p>
          <a:p>
            <a:pPr lvl="3"/>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58</a:t>
            </a:fld>
            <a:endParaRPr lang="nl-NL"/>
          </a:p>
        </p:txBody>
      </p:sp>
    </p:spTree>
    <p:extLst>
      <p:ext uri="{BB962C8B-B14F-4D97-AF65-F5344CB8AC3E}">
        <p14:creationId xmlns:p14="http://schemas.microsoft.com/office/powerpoint/2010/main" val="220429693"/>
      </p:ext>
    </p:extLst>
  </p:cSld>
  <p:clrMapOvr>
    <a:masterClrMapping/>
  </p:clrMapOvr>
  <p:transition spd="slow">
    <p:wipe dir="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tekst 5"/>
          <p:cNvSpPr>
            <a:spLocks noGrp="1"/>
          </p:cNvSpPr>
          <p:nvPr>
            <p:ph type="body" sz="quarter" idx="12"/>
          </p:nvPr>
        </p:nvSpPr>
        <p:spPr/>
        <p:txBody>
          <a:bodyPr/>
          <a:lstStyle/>
          <a:p>
            <a:endParaRPr lang="nl-NL" dirty="0"/>
          </a:p>
        </p:txBody>
      </p:sp>
      <p:sp>
        <p:nvSpPr>
          <p:cNvPr id="4" name="Titel 3"/>
          <p:cNvSpPr>
            <a:spLocks noGrp="1"/>
          </p:cNvSpPr>
          <p:nvPr>
            <p:ph type="title"/>
          </p:nvPr>
        </p:nvSpPr>
        <p:spPr>
          <a:xfrm>
            <a:off x="1418655" y="1484784"/>
            <a:ext cx="10225136" cy="1656184"/>
          </a:xfrm>
        </p:spPr>
        <p:txBody>
          <a:bodyPr/>
          <a:lstStyle/>
          <a:p>
            <a:r>
              <a:rPr lang="nl-NL" dirty="0"/>
              <a:t>Thank you</a:t>
            </a:r>
          </a:p>
        </p:txBody>
      </p:sp>
      <p:sp>
        <p:nvSpPr>
          <p:cNvPr id="2" name="Tijdelijke aanduiding voor tekst 19">
            <a:extLst>
              <a:ext uri="{FF2B5EF4-FFF2-40B4-BE49-F238E27FC236}">
                <a16:creationId xmlns:a16="http://schemas.microsoft.com/office/drawing/2014/main" id="{0CF4AE47-0636-A619-0388-D4892A106F90}"/>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
        <p:nvSpPr>
          <p:cNvPr id="3" name="Tijdelijke aanduiding voor verticale tekst 6">
            <a:extLst>
              <a:ext uri="{FF2B5EF4-FFF2-40B4-BE49-F238E27FC236}">
                <a16:creationId xmlns:a16="http://schemas.microsoft.com/office/drawing/2014/main" id="{3F48EF97-ED79-4B37-6799-FDFA9B24C180}"/>
              </a:ext>
            </a:extLst>
          </p:cNvPr>
          <p:cNvSpPr txBox="1">
            <a:spLocks/>
          </p:cNvSpPr>
          <p:nvPr/>
        </p:nvSpPr>
        <p:spPr>
          <a:xfrm>
            <a:off x="7467326" y="4581128"/>
            <a:ext cx="473102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dirty="0"/>
              <a:t>European Institute of Innovation, Entrepreneurship and Technology</a:t>
            </a:r>
            <a:endParaRPr lang="nl-NL" dirty="0"/>
          </a:p>
          <a:p>
            <a:pPr lvl="3"/>
            <a:r>
              <a:rPr lang="it-IT" b="0" dirty="0" err="1"/>
              <a:t>Lessingstraße</a:t>
            </a:r>
            <a:r>
              <a:rPr lang="it-IT" b="0" dirty="0"/>
              <a:t> 79,</a:t>
            </a:r>
          </a:p>
          <a:p>
            <a:pPr lvl="3"/>
            <a:r>
              <a:rPr lang="it-IT" b="0" dirty="0"/>
              <a:t>13158 </a:t>
            </a:r>
            <a:r>
              <a:rPr lang="it-IT" b="0" dirty="0" err="1"/>
              <a:t>Berlin</a:t>
            </a:r>
            <a:r>
              <a:rPr lang="it-IT" b="0" dirty="0"/>
              <a:t>, Germany</a:t>
            </a:r>
          </a:p>
          <a:p>
            <a:pPr lvl="3"/>
            <a:r>
              <a:rPr lang="nl-NL" b="0" dirty="0"/>
              <a:t>Phone: +49 176 55524449</a:t>
            </a:r>
          </a:p>
          <a:p>
            <a:pPr lvl="3"/>
            <a:r>
              <a:rPr lang="nl-NL" b="0" dirty="0"/>
              <a:t>Email: info@eiiet.com</a:t>
            </a:r>
          </a:p>
        </p:txBody>
      </p:sp>
    </p:spTree>
    <p:extLst>
      <p:ext uri="{BB962C8B-B14F-4D97-AF65-F5344CB8AC3E}">
        <p14:creationId xmlns:p14="http://schemas.microsoft.com/office/powerpoint/2010/main" val="274602991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tmplLst>
          <p:tmpl lvl="1">
            <p:tnLst>
              <p:par>
                <p:cTn presetID="10" presetClass="entr" presetSubtype="0" fill="hold" nodeType="withEffect">
                  <p:stCondLst>
                    <p:cond delay="1000"/>
                  </p:stCondLst>
                  <p:childTnLst>
                    <p:set>
                      <p:cBhvr>
                        <p:cTn dur="1" fill="hold">
                          <p:stCondLst>
                            <p:cond delay="0"/>
                          </p:stCondLst>
                        </p:cTn>
                        <p:tgtEl>
                          <p:spTgt spid="2"/>
                        </p:tgtEl>
                        <p:attrNameLst>
                          <p:attrName>style.visibility</p:attrName>
                        </p:attrNameLst>
                      </p:cBhvr>
                      <p:to>
                        <p:strVal val="visible"/>
                      </p:to>
                    </p:set>
                    <p:animEffect transition="in" filter="fade">
                      <p:cBhvr>
                        <p:cTn dur="750"/>
                        <p:tgtEl>
                          <p:spTgt spid="2"/>
                        </p:tgtEl>
                      </p:cBhvr>
                    </p:animEffect>
                  </p:childTnLst>
                </p:cTn>
              </p:par>
            </p:tnLst>
          </p:tmpl>
        </p:tmplLst>
      </p:b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bce83e47c546ff6ac1b4b362eaa37f0f7a52c"/>
</p:tagLst>
</file>

<file path=ppt/theme/theme1.xml><?xml version="1.0" encoding="utf-8"?>
<a:theme xmlns:a="http://schemas.openxmlformats.org/drawingml/2006/main" name="Corporate template-set Universiteit Leiden">
  <a:themeElements>
    <a:clrScheme name="Universiteit Leiden">
      <a:dk1>
        <a:srgbClr val="000000"/>
      </a:dk1>
      <a:lt1>
        <a:srgbClr val="FFFFFF"/>
      </a:lt1>
      <a:dk2>
        <a:srgbClr val="8592BC"/>
      </a:dk2>
      <a:lt2>
        <a:srgbClr val="001158"/>
      </a:lt2>
      <a:accent1>
        <a:srgbClr val="9EBA2E"/>
      </a:accent1>
      <a:accent2>
        <a:srgbClr val="5CB1EB"/>
      </a:accent2>
      <a:accent3>
        <a:srgbClr val="34A3A9"/>
      </a:accent3>
      <a:accent4>
        <a:srgbClr val="F46E32"/>
      </a:accent4>
      <a:accent5>
        <a:srgbClr val="2C712D"/>
      </a:accent5>
      <a:accent6>
        <a:srgbClr val="B02079"/>
      </a:accent6>
      <a:hlink>
        <a:srgbClr val="0033CC"/>
      </a:hlink>
      <a:folHlink>
        <a:srgbClr val="7030A0"/>
      </a:folHlink>
    </a:clrScheme>
    <a:fontScheme name="Universiteit Leiden">
      <a:majorFont>
        <a:latin typeface="Georgia"/>
        <a:ea typeface=""/>
        <a:cs typeface=""/>
      </a:majorFont>
      <a:minorFont>
        <a:latin typeface="Georgi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08000" tIns="108000" rIns="108000" bIns="108000" rtlCol="0">
        <a:noAutofit/>
      </a:bodyPr>
      <a:lstStyle>
        <a:defPPr>
          <a:defRPr noProof="0" dirty="0" err="1" smtClean="0">
            <a:solidFill>
              <a:schemeClr val="bg2"/>
            </a:solidFill>
          </a:defRPr>
        </a:defPPr>
      </a:lstStyle>
    </a:txDef>
  </a:objectDefaults>
  <a:extraClrSchemeLst/>
  <a:extLst>
    <a:ext uri="{05A4C25C-085E-4340-85A3-A5531E510DB2}">
      <thm15:themeFamily xmlns:thm15="http://schemas.microsoft.com/office/thememl/2012/main" name="16-9-windows-en-met-slidenr.potx" id="{AFEA357D-D7A1-4093-8F37-2903EA1E32B4}" vid="{CE1BFD01-A7D4-4F03-8ED9-8F286D333555}"/>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8E77E9BB20574C88F1A51905EBD0AF" ma:contentTypeVersion="2" ma:contentTypeDescription="Create a new document." ma:contentTypeScope="" ma:versionID="2fd0fa924a9e82cd60e1feff1e189b11">
  <xsd:schema xmlns:xsd="http://www.w3.org/2001/XMLSchema" xmlns:xs="http://www.w3.org/2001/XMLSchema" xmlns:p="http://schemas.microsoft.com/office/2006/metadata/properties" xmlns:ns2="01a1795b-c314-4f6e-9e61-ae7877c66689" targetNamespace="http://schemas.microsoft.com/office/2006/metadata/properties" ma:root="true" ma:fieldsID="312e5ddb972235c6e69e0cbbfcd395b3" ns2:_="">
    <xsd:import namespace="01a1795b-c314-4f6e-9e61-ae7877c6668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a1795b-c314-4f6e-9e61-ae7877c666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6ABCAEF-D5A0-4535-AD83-587F03E189BF}">
  <ds:schemaRefs>
    <ds:schemaRef ds:uri="http://schemas.microsoft.com/sharepoint/v3/contenttype/forms"/>
  </ds:schemaRefs>
</ds:datastoreItem>
</file>

<file path=customXml/itemProps2.xml><?xml version="1.0" encoding="utf-8"?>
<ds:datastoreItem xmlns:ds="http://schemas.openxmlformats.org/officeDocument/2006/customXml" ds:itemID="{0589FBFB-9829-4960-B574-BA25F32F5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a1795b-c314-4f6e-9e61-ae7877c666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52D4775-B13D-4BD4-89B1-2E5B7CFBB179}">
  <ds:schemaRefs>
    <ds:schemaRef ds:uri="http://schemas.openxmlformats.org/package/2006/metadata/core-properties"/>
    <ds:schemaRef ds:uri="http://purl.org/dc/terms/"/>
    <ds:schemaRef ds:uri="http://schemas.microsoft.com/office/infopath/2007/PartnerControls"/>
    <ds:schemaRef ds:uri="http://purl.org/dc/dcmitype/"/>
    <ds:schemaRef ds:uri="http://schemas.microsoft.com/office/2006/documentManagement/types"/>
    <ds:schemaRef ds:uri="http://www.w3.org/XML/1998/namespace"/>
    <ds:schemaRef ds:uri="http://purl.org/dc/elements/1.1/"/>
    <ds:schemaRef ds:uri="01a1795b-c314-4f6e-9e61-ae7877c66689"/>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16-9-windows-en-met-slidenr</Template>
  <TotalTime>166</TotalTime>
  <Words>6369</Words>
  <Application>Microsoft Macintosh PowerPoint</Application>
  <PresentationFormat>Custom</PresentationFormat>
  <Paragraphs>610</Paragraphs>
  <Slides>60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60</vt:i4>
      </vt:variant>
    </vt:vector>
  </HeadingPairs>
  <TitlesOfParts>
    <vt:vector size="65" baseType="lpstr">
      <vt:lpstr>Minion</vt:lpstr>
      <vt:lpstr>Georgia</vt:lpstr>
      <vt:lpstr>Calibri</vt:lpstr>
      <vt:lpstr>Arial</vt:lpstr>
      <vt:lpstr>Corporate template-set Universiteit Leiden</vt:lpstr>
      <vt:lpstr>Sociology of Tourism  European Institute of Innovation, Entrepreneurship and Technology Lessingstraße 79, 13158 Berlin, Germany </vt:lpstr>
      <vt:lpstr>Index</vt:lpstr>
      <vt:lpstr>1- Authenticity and Tourism</vt:lpstr>
      <vt:lpstr>1- Authenticity and Tourism</vt:lpstr>
      <vt:lpstr>1- Authenticity and Tourism</vt:lpstr>
      <vt:lpstr>1- Authenticity and Tourism</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1- Authenticity and Tourism</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2- Tourism Typologies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vaclavlalik1968@gmail.com</dc:creator>
  <cp:lastModifiedBy>Mahmoud Bakry</cp:lastModifiedBy>
  <cp:revision>195</cp:revision>
  <dcterms:created xsi:type="dcterms:W3CDTF">2023-10-18T00:40:52Z</dcterms:created>
  <dcterms:modified xsi:type="dcterms:W3CDTF">2024-12-20T13:58:12Z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0x010100798E77E9BB20574C88F1A51905EBD0AF</vt:lpwstr>
  </property>
</Properties>
</file>