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19"/>
  </p:notesMasterIdLst>
  <p:handoutMasterIdLst>
    <p:handoutMasterId r:id="rId20"/>
  </p:handoutMasterIdLst>
  <p:sldIdLst>
    <p:sldId id="256" r:id="rId5"/>
    <p:sldId id="257" r:id="rId6"/>
    <p:sldId id="268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69" r:id="rId18"/>
  </p:sldIdLst>
  <p:sldSz cx="12198350" cy="6858000"/>
  <p:notesSz cx="6858000" cy="9144000"/>
  <p:embeddedFontLst>
    <p:embeddedFont>
      <p:font typeface="Georgia" panose="02040502050405020303" pitchFamily="18" charset="0"/>
      <p:regular r:id="rId21"/>
      <p:bold r:id="rId22"/>
      <p:italic r:id="rId23"/>
      <p:boldItalic r:id="rId24"/>
    </p:embeddedFont>
    <p:embeddedFont>
      <p:font typeface="Minion" panose="020B0604020202020204"/>
      <p:regular r:id="rId25"/>
      <p:bold r:id="rId26"/>
      <p:italic r:id="rId27"/>
      <p:boldItalic r:id="rId28"/>
    </p:embeddedFont>
  </p:embeddedFontLst>
  <p:custDataLst>
    <p:tags r:id="rId29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79" d="100"/>
          <a:sy n="79" d="100"/>
        </p:scale>
        <p:origin x="82" y="144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29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000" b="1" i="0" u="none" strike="noStrike" cap="all" baseline="0" dirty="0"/>
              <a:t>key areas of focus for eco-friendly hotels</a:t>
            </a:r>
            <a:endParaRPr lang="en-US" sz="10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Percentage Focus (%)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Energy Efficiency</c:v>
                </c:pt>
                <c:pt idx="1">
                  <c:v>Waste Reduction</c:v>
                </c:pt>
                <c:pt idx="2">
                  <c:v>Water Efficiency</c:v>
                </c:pt>
                <c:pt idx="3">
                  <c:v>Local Sourcing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0.35</c:v>
                </c:pt>
                <c:pt idx="1">
                  <c:v>0.25</c:v>
                </c:pt>
                <c:pt idx="2">
                  <c:v>0.2</c:v>
                </c:pt>
                <c:pt idx="3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D7D-4A64-8DC5-06673313D146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000" b="0" i="0" u="none" strike="noStrike" baseline="0" dirty="0"/>
              <a:t>comparing energy costs before and after conservation measures</a:t>
            </a:r>
            <a:endParaRPr lang="en-IN" sz="10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Energy Costs Before Conservation (€)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</c:strCache>
            </c:strRef>
          </c:cat>
          <c:val>
            <c:numRef>
              <c:f>Sheet1!$B$2:$B$7</c:f>
              <c:numCache>
                <c:formatCode>#,##0</c:formatCode>
                <c:ptCount val="6"/>
                <c:pt idx="0">
                  <c:v>12000</c:v>
                </c:pt>
                <c:pt idx="1">
                  <c:v>11500</c:v>
                </c:pt>
                <c:pt idx="2">
                  <c:v>12300</c:v>
                </c:pt>
                <c:pt idx="3">
                  <c:v>11800</c:v>
                </c:pt>
                <c:pt idx="4">
                  <c:v>12600</c:v>
                </c:pt>
                <c:pt idx="5" formatCode="General">
                  <c:v>13000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DE7-4F88-9D53-64DED3DAB3E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Energy Costs After Conservation (€)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</c:strCache>
            </c:strRef>
          </c:cat>
          <c:val>
            <c:numRef>
              <c:f>Sheet1!$C$2:$C$7</c:f>
              <c:numCache>
                <c:formatCode>#,##0</c:formatCode>
                <c:ptCount val="6"/>
                <c:pt idx="0">
                  <c:v>9000</c:v>
                </c:pt>
                <c:pt idx="1">
                  <c:v>8700</c:v>
                </c:pt>
                <c:pt idx="2">
                  <c:v>8900</c:v>
                </c:pt>
                <c:pt idx="3">
                  <c:v>8500</c:v>
                </c:pt>
                <c:pt idx="4">
                  <c:v>9200</c:v>
                </c:pt>
                <c:pt idx="5" formatCode="General">
                  <c:v>9500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DE7-4F88-9D53-64DED3DAB3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37522463"/>
        <c:axId val="637521503"/>
      </c:barChart>
      <c:catAx>
        <c:axId val="63752246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37521503"/>
        <c:crosses val="autoZero"/>
        <c:auto val="1"/>
        <c:lblAlgn val="ctr"/>
        <c:lblOffset val="100"/>
        <c:noMultiLvlLbl val="0"/>
      </c:catAx>
      <c:valAx>
        <c:axId val="63752150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3752246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000" b="0" i="0" u="none" strike="noStrike" baseline="0" dirty="0"/>
              <a:t>waste composition in hotels before and after implementing sustainable initiatives.</a:t>
            </a:r>
            <a:endParaRPr lang="en-IN" sz="10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Before Initiatives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Organic Waste</c:v>
                </c:pt>
                <c:pt idx="1">
                  <c:v>Recyclable Materials</c:v>
                </c:pt>
                <c:pt idx="2">
                  <c:v>Non-Recyclable Waste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0.4</c:v>
                </c:pt>
                <c:pt idx="1">
                  <c:v>0.2</c:v>
                </c:pt>
                <c:pt idx="2">
                  <c:v>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032-435B-9509-4D3282EA44D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After Initiatives (%)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Organic Waste</c:v>
                </c:pt>
                <c:pt idx="1">
                  <c:v>Recyclable Materials</c:v>
                </c:pt>
                <c:pt idx="2">
                  <c:v>Non-Recyclable Waste</c:v>
                </c:pt>
              </c:strCache>
            </c:strRef>
          </c:cat>
          <c:val>
            <c:numRef>
              <c:f>Sheet1!$C$2:$C$4</c:f>
              <c:numCache>
                <c:formatCode>0%</c:formatCode>
                <c:ptCount val="3"/>
                <c:pt idx="0">
                  <c:v>0.5</c:v>
                </c:pt>
                <c:pt idx="1">
                  <c:v>0.35</c:v>
                </c:pt>
                <c:pt idx="2">
                  <c:v>0.15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032-435B-9509-4D3282EA44D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34930384"/>
        <c:axId val="434934224"/>
      </c:barChart>
      <c:catAx>
        <c:axId val="434930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34934224"/>
        <c:crosses val="autoZero"/>
        <c:auto val="1"/>
        <c:lblAlgn val="ctr"/>
        <c:lblOffset val="100"/>
        <c:noMultiLvlLbl val="0"/>
      </c:catAx>
      <c:valAx>
        <c:axId val="4349342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349303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19-11-2024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19-11-2024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19-11-2024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266527" y="908720"/>
            <a:ext cx="11089232" cy="1656184"/>
          </a:xfrm>
        </p:spPr>
        <p:txBody>
          <a:bodyPr/>
          <a:lstStyle/>
          <a:p>
            <a:r>
              <a:rPr lang="en-US" dirty="0"/>
              <a:t>Sustainable and Eco-Friendly Practices in Hotels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nl-NL" sz="3100"/>
              <a:t>Index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5982545" cy="4795836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en-US" dirty="0"/>
              <a:t>Introduction to Sustainability in Hospitality</a:t>
            </a:r>
          </a:p>
          <a:p>
            <a:pPr>
              <a:buFont typeface="+mj-lt"/>
              <a:buAutoNum type="arabicPeriod"/>
            </a:pPr>
            <a:r>
              <a:rPr lang="en-US" dirty="0"/>
              <a:t>Importance of Sustainable Practices</a:t>
            </a:r>
          </a:p>
          <a:p>
            <a:pPr>
              <a:buFont typeface="+mj-lt"/>
              <a:buAutoNum type="arabicPeriod"/>
            </a:pPr>
            <a:r>
              <a:rPr lang="en-US" dirty="0"/>
              <a:t>Key Areas of Focus for Eco-Friendly Hotels</a:t>
            </a:r>
          </a:p>
          <a:p>
            <a:pPr>
              <a:buFont typeface="+mj-lt"/>
              <a:buAutoNum type="arabicPeriod"/>
            </a:pPr>
            <a:r>
              <a:rPr lang="en-US" dirty="0"/>
              <a:t>Energy Conservation Initiatives</a:t>
            </a:r>
          </a:p>
          <a:p>
            <a:pPr>
              <a:buFont typeface="+mj-lt"/>
              <a:buAutoNum type="arabicPeriod"/>
            </a:pPr>
            <a:r>
              <a:rPr lang="en-US" dirty="0"/>
              <a:t>Waste Management Strategies</a:t>
            </a:r>
          </a:p>
          <a:p>
            <a:pPr>
              <a:buFont typeface="+mj-lt"/>
              <a:buAutoNum type="arabicPeriod"/>
            </a:pPr>
            <a:r>
              <a:rPr lang="en-US" dirty="0"/>
              <a:t>Water Conservation in Hotels</a:t>
            </a:r>
          </a:p>
          <a:p>
            <a:pPr>
              <a:buFont typeface="+mj-lt"/>
              <a:buAutoNum type="arabicPeriod"/>
            </a:pPr>
            <a:r>
              <a:rPr lang="en-US" dirty="0"/>
              <a:t>Sustainable Construction and Design</a:t>
            </a:r>
          </a:p>
          <a:p>
            <a:pPr>
              <a:buFont typeface="+mj-lt"/>
              <a:buAutoNum type="arabicPeriod"/>
            </a:pPr>
            <a:r>
              <a:rPr lang="en-US" dirty="0"/>
              <a:t>Economic and Social Impact of Sustainability</a:t>
            </a:r>
          </a:p>
          <a:p>
            <a:pPr>
              <a:buFont typeface="+mj-lt"/>
              <a:buAutoNum type="arabicPeriod"/>
            </a:pPr>
            <a:r>
              <a:rPr lang="en-US" dirty="0"/>
              <a:t>Challenges in Adopting Sustainable Practices</a:t>
            </a:r>
          </a:p>
          <a:p>
            <a:pPr>
              <a:buFont typeface="+mj-lt"/>
              <a:buAutoNum type="arabicPeriod"/>
            </a:pPr>
            <a:r>
              <a:rPr lang="en-US" dirty="0"/>
              <a:t>Case Studies: Leading Green Hotels</a:t>
            </a:r>
          </a:p>
          <a:p>
            <a:pPr>
              <a:buFont typeface="+mj-lt"/>
              <a:buAutoNum type="arabicPeriod"/>
            </a:pPr>
            <a:r>
              <a:rPr lang="en-US" dirty="0"/>
              <a:t>Future Trends in Sustainable Hospitality</a:t>
            </a:r>
          </a:p>
          <a:p>
            <a:pPr>
              <a:buFont typeface="+mj-lt"/>
              <a:buAutoNum type="arabicPeriod"/>
            </a:pPr>
            <a:r>
              <a:rPr lang="en-US" dirty="0"/>
              <a:t>Conclusion</a:t>
            </a:r>
          </a:p>
        </p:txBody>
      </p:sp>
      <p:pic>
        <p:nvPicPr>
          <p:cNvPr id="1026" name="Picture 2" descr="Sustainable Hospitality: Steps Hotels Can Take to Go Green - Climeto  Sustainable Services">
            <a:extLst>
              <a:ext uri="{FF2B5EF4-FFF2-40B4-BE49-F238E27FC236}">
                <a16:creationId xmlns:a16="http://schemas.microsoft.com/office/drawing/2014/main" id="{C0CA2848-C143-48EA-03FB-B7E5DC099AF7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42" r="10642"/>
          <a:stretch/>
        </p:blipFill>
        <p:spPr bwMode="auto">
          <a:xfrm>
            <a:off x="7035279" y="1252540"/>
            <a:ext cx="4758240" cy="4795836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1" y="404664"/>
            <a:ext cx="11599169" cy="432048"/>
          </a:xfrm>
        </p:spPr>
        <p:txBody>
          <a:bodyPr/>
          <a:lstStyle/>
          <a:p>
            <a:r>
              <a:rPr lang="en-US" dirty="0"/>
              <a:t>Introduction to Sustainability in Hospitality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Definition: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Integration of eco-friendly practices into hotel operations.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Evolution: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From luxury amenities to sustainable value.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Goals: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Reduce carbon footprint, conserve resources, and promote eco-tourism.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Example: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Carbon-neutral stays as a selling point.</a:t>
            </a:r>
            <a:endParaRPr lang="nl-NL" dirty="0"/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ABBF68-A8CC-DB8C-155D-826DA2B6F5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C84F8AC4-10B9-36B9-44A0-CF69F4C08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404664"/>
            <a:ext cx="11599169" cy="432048"/>
          </a:xfrm>
        </p:spPr>
        <p:txBody>
          <a:bodyPr/>
          <a:lstStyle/>
          <a:p>
            <a:r>
              <a:rPr lang="en-IN" dirty="0"/>
              <a:t>Importance of Sustainable Practices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74340457-5B50-68AE-D61F-66EA81F0D7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Environmental Protection: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Mitigating climate change and resource depletion.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Cost Efficiency: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Lower operational costs through energy-saving measures.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Brand Reputation: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Aligning with eco-conscious traveller values.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Regulatory Compliance: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Meeting government sustainability mandates</a:t>
            </a:r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C6CDDEBF-61AD-24B2-430F-443032C7C0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pic>
        <p:nvPicPr>
          <p:cNvPr id="2053" name="Picture 5" descr="Sustainable environmental practices for hotels | PPT | Free Download">
            <a:extLst>
              <a:ext uri="{FF2B5EF4-FFF2-40B4-BE49-F238E27FC236}">
                <a16:creationId xmlns:a16="http://schemas.microsoft.com/office/drawing/2014/main" id="{BFD9461F-3D4E-E9D2-8091-9194EA7A8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311" y="1844824"/>
            <a:ext cx="403244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5884914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6E263C-7DCB-2A82-ED09-937A6A9306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A793F221-D3FC-138E-EEA2-54C804988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404664"/>
            <a:ext cx="11599169" cy="432048"/>
          </a:xfrm>
        </p:spPr>
        <p:txBody>
          <a:bodyPr/>
          <a:lstStyle/>
          <a:p>
            <a:r>
              <a:rPr lang="en-US" dirty="0"/>
              <a:t>Key Areas of Focus for Eco-Friendly Hotels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EF355775-D986-6714-4091-20844AD922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Energy Efficiency: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Use of renewable energy sources.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Waste Reduction: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Recycling and waste management programs.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Water Efficiency: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Smart water usage and rainwater harvesting.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Local Sourcing: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Supporting local suppliers for food and materials.</a:t>
            </a:r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C0BCFC3A-03A8-B1DA-CB31-CCE8157C48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5C7941BE-8712-C060-3D3D-1C09CD016F8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0605330"/>
              </p:ext>
            </p:extLst>
          </p:nvPr>
        </p:nvGraphicFramePr>
        <p:xfrm>
          <a:off x="6583077" y="1238236"/>
          <a:ext cx="3922100" cy="4366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40732309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916B76-E614-6FAD-9461-AC11A806E1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7A5A1105-D912-212B-C435-D81FADD6C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404664"/>
            <a:ext cx="11599169" cy="432048"/>
          </a:xfrm>
        </p:spPr>
        <p:txBody>
          <a:bodyPr/>
          <a:lstStyle/>
          <a:p>
            <a:r>
              <a:rPr lang="en-IN" dirty="0"/>
              <a:t>Energy Conservation Initiatives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E717235B-825A-7AE0-9A8A-EBEA53B736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Solar Panels: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Renewable energy for operations.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LED Lighting: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Reducing electricity consumption.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Smart Systems: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AI for temperature and energy control.</a:t>
            </a:r>
          </a:p>
          <a:p>
            <a:pPr lvl="2">
              <a:lnSpc>
                <a:spcPct val="107000"/>
              </a:lnSpc>
              <a:spcAft>
                <a:spcPts val="800"/>
              </a:spcAft>
              <a:buClr>
                <a:schemeClr val="bg2"/>
              </a:buClr>
            </a:pPr>
            <a:r>
              <a:rPr lang="en-GB" dirty="0"/>
              <a:t> </a:t>
            </a:r>
            <a:endParaRPr lang="en-GB" b="1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37C02BAB-049D-A6DB-8132-0F0F0EBD31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8BADDED3-7616-A41C-E566-D11E6597605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61399483"/>
              </p:ext>
            </p:extLst>
          </p:nvPr>
        </p:nvGraphicFramePr>
        <p:xfrm>
          <a:off x="5091063" y="989700"/>
          <a:ext cx="6154348" cy="48785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14707128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7DCFC7-CBC9-B001-A9D6-7A22AC94D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E9B3581B-01B8-3EE3-C163-DE4BC64501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404664"/>
            <a:ext cx="11599169" cy="432048"/>
          </a:xfrm>
        </p:spPr>
        <p:txBody>
          <a:bodyPr/>
          <a:lstStyle/>
          <a:p>
            <a:r>
              <a:rPr lang="en-IN" dirty="0"/>
              <a:t>Waste Management Strategies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144779B8-3B5D-91E2-6F6B-639F8C9AEE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Zero-Waste Programs: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Reducing waste sent to landfills.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Composting: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Organic waste management for gardens.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Recycling Initiatives: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Segregation and reuse of materials</a:t>
            </a:r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E738CB15-E3CC-882F-BD91-E4C54F50B0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1C745482-9B54-6BE3-6848-CE28030E268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04450075"/>
              </p:ext>
            </p:extLst>
          </p:nvPr>
        </p:nvGraphicFramePr>
        <p:xfrm>
          <a:off x="4947047" y="989700"/>
          <a:ext cx="6298364" cy="48785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04648058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A773C2-1A07-1F17-C2AC-D931048ADA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BCDEB64E-5E5D-F62D-4C47-B782C125B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404664"/>
            <a:ext cx="11599169" cy="432048"/>
          </a:xfrm>
        </p:spPr>
        <p:txBody>
          <a:bodyPr/>
          <a:lstStyle/>
          <a:p>
            <a:r>
              <a:rPr lang="en-IN" dirty="0"/>
              <a:t>Water Conservation in Hotels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31BF7DA3-F048-907B-28B6-D856E2F2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Low-Flow Fixtures: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Faucets, showers, and toilets.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Water Recycling: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Treating and reusing wastewater.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Rainwater Harvesting: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Collecting water for landscaping.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Example: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Marriott’s 20% water usage reduction program.</a:t>
            </a:r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ADD4DE49-4C4C-3BA4-9EBF-4FA7247D31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pic>
        <p:nvPicPr>
          <p:cNvPr id="4098" name="Picture 2" descr="water conservation in hotels Archives - Freshends">
            <a:extLst>
              <a:ext uri="{FF2B5EF4-FFF2-40B4-BE49-F238E27FC236}">
                <a16:creationId xmlns:a16="http://schemas.microsoft.com/office/drawing/2014/main" id="{9B92659A-6F03-7A9A-B0E8-5904C4766C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207" y="1412776"/>
            <a:ext cx="4778498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0917087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E4EA3B-14F9-CA97-CC4D-D6CCBE06D1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0344074D-A842-F1ED-E654-7C8DE8B97E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404664"/>
            <a:ext cx="11599169" cy="432048"/>
          </a:xfrm>
        </p:spPr>
        <p:txBody>
          <a:bodyPr/>
          <a:lstStyle/>
          <a:p>
            <a:r>
              <a:rPr lang="en-IN" dirty="0"/>
              <a:t>Sustainable Construction and Design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7D2A673A-8DE6-A722-93F6-59F7D22A16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Green Building Certifications: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LEED, BREEAM.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Eco-Friendly Materials: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Bamboo, recycled glass.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Smart Building Technologies: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Efficient energy and water systems.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Example: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 A zero-energy hotel in Amsterdam.</a:t>
            </a:r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29164344-3147-1BD5-79F9-3CD2A139FE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pic>
        <p:nvPicPr>
          <p:cNvPr id="5122" name="Picture 2" descr="Hotel Breeze Amsterdam: Uniek Concept voor Duurzaamheid - Amstelius">
            <a:extLst>
              <a:ext uri="{FF2B5EF4-FFF2-40B4-BE49-F238E27FC236}">
                <a16:creationId xmlns:a16="http://schemas.microsoft.com/office/drawing/2014/main" id="{DCD8D6E8-DC7C-0C65-B3AD-7C9A05005B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111" y="1190276"/>
            <a:ext cx="5532107" cy="4149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8500845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C40D55-9AD9-5139-6EA2-1B304A1640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EEDE3D03-D4BD-AE87-38D5-8637A6299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515" y="392548"/>
            <a:ext cx="11887202" cy="432048"/>
          </a:xfrm>
        </p:spPr>
        <p:txBody>
          <a:bodyPr/>
          <a:lstStyle/>
          <a:p>
            <a:r>
              <a:rPr lang="en-US" dirty="0"/>
              <a:t>Challenges in Adopting Sustainable Practices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4C93E4F2-2C71-5475-9423-3A24C26391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High Initial Costs: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Investment in technology and infrastructure.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Lack of Awareness: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Among staff and guests.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Operational Complexity: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Managing sustainable initiatives.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Government Policies: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Variations in regulations worldwide.</a:t>
            </a:r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038E80FF-2BBC-1704-BFB2-4AF416220F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pic>
        <p:nvPicPr>
          <p:cNvPr id="6147" name="Picture 3" descr="I love challenges; I don't do hardships">
            <a:extLst>
              <a:ext uri="{FF2B5EF4-FFF2-40B4-BE49-F238E27FC236}">
                <a16:creationId xmlns:a16="http://schemas.microsoft.com/office/drawing/2014/main" id="{CF55547B-B751-10D0-C1F0-CF97B2F16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063" y="2348880"/>
            <a:ext cx="6537949" cy="3432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6180175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C16758-D701-3965-0794-7E51A36E6E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9BF30E10-15B0-BE43-0C84-957E674D5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404664"/>
            <a:ext cx="11599169" cy="432048"/>
          </a:xfrm>
        </p:spPr>
        <p:txBody>
          <a:bodyPr/>
          <a:lstStyle/>
          <a:p>
            <a:r>
              <a:rPr lang="en-US" dirty="0"/>
              <a:t>Case Studies: Leading Green Hotels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69B63604-6CAA-02C9-B07E-2930FC489C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Six Senses: </a:t>
            </a:r>
            <a:endParaRPr lang="en-IN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85750" lvl="2" indent="-285750">
              <a:buFontTx/>
              <a:buChar char="-"/>
            </a:pPr>
            <a:r>
              <a:rPr lang="en-IN" dirty="0"/>
              <a:t>Integrating wellness and sustainability.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Hilton’s </a:t>
            </a:r>
            <a:r>
              <a:rPr lang="en-IN" b="1" dirty="0" err="1"/>
              <a:t>LightStay</a:t>
            </a:r>
            <a:r>
              <a:rPr lang="en-IN" b="1" dirty="0"/>
              <a:t> Program: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Tracking environmental performance.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The Green House Hotel: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100% sustainable practices.</a:t>
            </a:r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99F55F4C-D75B-6477-3C28-D305657E4B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pic>
        <p:nvPicPr>
          <p:cNvPr id="7172" name="Picture 4" descr="HRM Case Studies with Solutions">
            <a:extLst>
              <a:ext uri="{FF2B5EF4-FFF2-40B4-BE49-F238E27FC236}">
                <a16:creationId xmlns:a16="http://schemas.microsoft.com/office/drawing/2014/main" id="{A5931381-B8CB-EEA3-620C-B48401372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199" y="1844824"/>
            <a:ext cx="4342082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4912299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6067AA-5602-0DFE-4CC9-4F78A1E8B5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4AF2DF6E-2014-5A3E-35C9-54D38F965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404664"/>
            <a:ext cx="11599169" cy="432048"/>
          </a:xfrm>
        </p:spPr>
        <p:txBody>
          <a:bodyPr/>
          <a:lstStyle/>
          <a:p>
            <a:r>
              <a:rPr lang="en-US" dirty="0"/>
              <a:t>Future Trends in Sustainable Hospitality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8B1123C1-AEDE-2C5E-ACF7-D7CC9E166D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Carbon-Neutral Hotels: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The rise of climate-positive initiatives.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Eco-Luxury: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Combining opulence with sustainability.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Smart Technologies: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AI-driven efficiency in operations.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b="1" dirty="0"/>
              <a:t>Partnerships: </a:t>
            </a:r>
          </a:p>
          <a:p>
            <a:pPr marL="285750" lvl="2" indent="-285750">
              <a:buFontTx/>
              <a:buChar char="-"/>
            </a:pPr>
            <a:r>
              <a:rPr lang="en-IN" dirty="0"/>
              <a:t>Collaboration with local communities for sustainability.</a:t>
            </a:r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4D7A03FF-251C-7016-03F0-CB6DF72A89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7726597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12C9DE-9FF1-721B-583E-F44A697B55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00ED13CE-106A-830C-9B93-BFAA91A55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750" y="323980"/>
            <a:ext cx="11599169" cy="432048"/>
          </a:xfrm>
        </p:spPr>
        <p:txBody>
          <a:bodyPr/>
          <a:lstStyle/>
          <a:p>
            <a:r>
              <a:rPr lang="en-IN" b="1" dirty="0"/>
              <a:t>Conclusion</a:t>
            </a:r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F561F447-F217-78A9-8190-C5641F3DCF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67791" y="1196752"/>
            <a:ext cx="8664994" cy="4795836"/>
          </a:xfrm>
        </p:spPr>
        <p:txBody>
          <a:bodyPr>
            <a:normAutofit/>
          </a:bodyPr>
          <a:lstStyle/>
          <a:p>
            <a:pPr marL="285750" lvl="2" indent="-285750">
              <a:buFontTx/>
              <a:buChar char="-"/>
            </a:pPr>
            <a:r>
              <a:rPr lang="en-IN" sz="2000" dirty="0"/>
              <a:t>Sustainable practices in hotels reduce environmental impact and operational costs.</a:t>
            </a:r>
          </a:p>
          <a:p>
            <a:pPr marL="285750" lvl="2" indent="-285750">
              <a:buFontTx/>
              <a:buChar char="-"/>
            </a:pPr>
            <a:r>
              <a:rPr lang="en-IN" sz="2000" dirty="0"/>
              <a:t>Energy, water, and waste management are key focus areas for eco-friendly hospitality.</a:t>
            </a:r>
          </a:p>
          <a:p>
            <a:pPr marL="285750" lvl="2" indent="-285750">
              <a:buFontTx/>
              <a:buChar char="-"/>
            </a:pPr>
            <a:r>
              <a:rPr lang="en-IN" sz="2000" dirty="0"/>
              <a:t>Challenges like high initial costs can be overcome with innovation and commitment.</a:t>
            </a:r>
          </a:p>
          <a:p>
            <a:pPr marL="285750" lvl="2" indent="-285750">
              <a:buFontTx/>
              <a:buChar char="-"/>
            </a:pPr>
            <a:r>
              <a:rPr lang="en-IN" sz="2000" dirty="0"/>
              <a:t>Sustainable hotels enhance brand reputation and attract eco-conscious </a:t>
            </a:r>
            <a:r>
              <a:rPr lang="en-IN" sz="2000" dirty="0" err="1"/>
              <a:t>travelers</a:t>
            </a:r>
            <a:r>
              <a:rPr lang="en-IN" sz="2000" dirty="0"/>
              <a:t>.</a:t>
            </a:r>
          </a:p>
          <a:p>
            <a:pPr marL="285750" lvl="2" indent="-285750">
              <a:buFontTx/>
              <a:buChar char="-"/>
            </a:pPr>
            <a:r>
              <a:rPr lang="en-IN" sz="2000" dirty="0"/>
              <a:t>A greener hospitality industry is achievable through collaboration and action.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IN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4E8AE3A5-C229-3BC2-FBAA-597B11D2CB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06997657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52</TotalTime>
  <Words>633</Words>
  <Application>Microsoft Office PowerPoint</Application>
  <PresentationFormat>Custom</PresentationFormat>
  <Paragraphs>167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Aptos</vt:lpstr>
      <vt:lpstr>Minion</vt:lpstr>
      <vt:lpstr>Georgia</vt:lpstr>
      <vt:lpstr>Arial</vt:lpstr>
      <vt:lpstr>Calibri</vt:lpstr>
      <vt:lpstr>Corporate template-set Universiteit Leiden</vt:lpstr>
      <vt:lpstr>Sustainable and Eco-Friendly Practices in Hotels  European Institute of Innovation, Entrepreneurship and Technology Lessingstraße 79, 13158 Berlin, Germany </vt:lpstr>
      <vt:lpstr>Index</vt:lpstr>
      <vt:lpstr>Introduction to Sustainability in Hospitality</vt:lpstr>
      <vt:lpstr>Importance of Sustainable Practices</vt:lpstr>
      <vt:lpstr>Key Areas of Focus for Eco-Friendly Hotels</vt:lpstr>
      <vt:lpstr>Energy Conservation Initiatives</vt:lpstr>
      <vt:lpstr>Waste Management Strategies</vt:lpstr>
      <vt:lpstr>Water Conservation in Hotels</vt:lpstr>
      <vt:lpstr>Sustainable Construction and Design</vt:lpstr>
      <vt:lpstr>Challenges in Adopting Sustainable Practices</vt:lpstr>
      <vt:lpstr>Case Studies: Leading Green Hotels</vt:lpstr>
      <vt:lpstr>Future Trends in Sustainable Hospitality</vt:lpstr>
      <vt:lpstr>Conclusion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samhita ravinoothula</cp:lastModifiedBy>
  <cp:revision>195</cp:revision>
  <dcterms:created xsi:type="dcterms:W3CDTF">2023-10-18T00:40:52Z</dcterms:created>
  <dcterms:modified xsi:type="dcterms:W3CDTF">2024-11-19T07:30:06Z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