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256" r:id="rId5"/>
    <p:sldId id="317" r:id="rId6"/>
    <p:sldId id="304" r:id="rId7"/>
    <p:sldId id="319" r:id="rId8"/>
    <p:sldId id="320" r:id="rId9"/>
    <p:sldId id="321" r:id="rId10"/>
    <p:sldId id="322" r:id="rId11"/>
    <p:sldId id="323" r:id="rId12"/>
    <p:sldId id="324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40" r:id="rId21"/>
    <p:sldId id="341" r:id="rId22"/>
    <p:sldId id="333" r:id="rId23"/>
    <p:sldId id="334" r:id="rId24"/>
    <p:sldId id="335" r:id="rId25"/>
    <p:sldId id="351" r:id="rId26"/>
    <p:sldId id="336" r:id="rId27"/>
    <p:sldId id="337" r:id="rId28"/>
    <p:sldId id="338" r:id="rId29"/>
    <p:sldId id="343" r:id="rId30"/>
    <p:sldId id="344" r:id="rId31"/>
    <p:sldId id="345" r:id="rId32"/>
    <p:sldId id="346" r:id="rId33"/>
    <p:sldId id="350" r:id="rId34"/>
    <p:sldId id="349" r:id="rId35"/>
    <p:sldId id="347" r:id="rId36"/>
    <p:sldId id="348" r:id="rId37"/>
    <p:sldId id="339" r:id="rId38"/>
    <p:sldId id="318" r:id="rId39"/>
    <p:sldId id="303" r:id="rId40"/>
    <p:sldId id="305" r:id="rId41"/>
    <p:sldId id="306" r:id="rId42"/>
    <p:sldId id="352" r:id="rId43"/>
    <p:sldId id="308" r:id="rId44"/>
    <p:sldId id="309" r:id="rId45"/>
    <p:sldId id="310" r:id="rId46"/>
    <p:sldId id="342" r:id="rId47"/>
    <p:sldId id="269" r:id="rId48"/>
  </p:sldIdLst>
  <p:sldSz cx="12198350" cy="6858000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Georgia" panose="02040502050405020303" pitchFamily="18" charset="0"/>
      <p:regular r:id="rId55"/>
      <p:bold r:id="rId56"/>
      <p:italic r:id="rId57"/>
      <p:boldItalic r:id="rId58"/>
    </p:embeddedFont>
    <p:embeddedFont>
      <p:font typeface="Minion" panose="02000503070000020003" pitchFamily="2" charset="0"/>
      <p:regular r:id="rId59"/>
      <p:bold r:id="rId60"/>
      <p:italic r:id="rId61"/>
      <p:boldItalic r:id="rId62"/>
    </p:embeddedFont>
  </p:embeddedFontLst>
  <p:custDataLst>
    <p:tags r:id="rId6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font" Target="fonts/font11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26-09-2025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26-09-2025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26-09-2025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youtube.com/watch?v=6hVB9cBQ6DI&amp;t=43s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Quality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Sustainability</a:t>
            </a:r>
            <a:r>
              <a:rPr lang="nl-NL" sz="4400" dirty="0"/>
              <a:t> in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/>
              <a:t>Hospitality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19213" y="1412776"/>
            <a:ext cx="6846640" cy="4795836"/>
          </a:xfrm>
        </p:spPr>
        <p:txBody>
          <a:bodyPr>
            <a:normAutofit/>
          </a:bodyPr>
          <a:lstStyle/>
          <a:p>
            <a:r>
              <a:rPr lang="nl-NL" sz="2400" dirty="0"/>
              <a:t>Visitor Management </a:t>
            </a:r>
          </a:p>
          <a:p>
            <a:r>
              <a:rPr lang="nl-NL" sz="2400" dirty="0"/>
              <a:t>Tools </a:t>
            </a:r>
            <a:r>
              <a:rPr lang="nl-NL" sz="2400" dirty="0" err="1"/>
              <a:t>and</a:t>
            </a:r>
            <a:r>
              <a:rPr lang="nl-NL" sz="2400" dirty="0"/>
              <a:t> Approaches of </a:t>
            </a:r>
            <a:r>
              <a:rPr lang="nl-NL" dirty="0"/>
              <a:t>V</a:t>
            </a:r>
            <a:r>
              <a:rPr lang="nl-NL" sz="2400" dirty="0"/>
              <a:t>isitor </a:t>
            </a:r>
            <a:r>
              <a:rPr lang="nl-NL" dirty="0"/>
              <a:t>M</a:t>
            </a:r>
            <a:r>
              <a:rPr lang="nl-NL" sz="2400" dirty="0"/>
              <a:t>anagement </a:t>
            </a:r>
          </a:p>
          <a:p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Stonehenge, UK</a:t>
            </a:r>
            <a:endParaRPr lang="nl-NL" sz="2400" dirty="0"/>
          </a:p>
          <a:p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dirty="0" err="1"/>
              <a:t>C</a:t>
            </a:r>
            <a:r>
              <a:rPr lang="nl-NL" sz="2400" dirty="0" err="1"/>
              <a:t>apacity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dirty="0" err="1"/>
              <a:t>L</a:t>
            </a:r>
            <a:r>
              <a:rPr lang="nl-NL" sz="2400" dirty="0" err="1"/>
              <a:t>imits</a:t>
            </a:r>
            <a:r>
              <a:rPr lang="nl-NL" sz="2400" dirty="0"/>
              <a:t> of </a:t>
            </a:r>
            <a:r>
              <a:rPr lang="nl-NL" dirty="0" err="1"/>
              <a:t>A</a:t>
            </a:r>
            <a:r>
              <a:rPr lang="nl-NL" sz="2400" dirty="0" err="1"/>
              <a:t>cceptable</a:t>
            </a:r>
            <a:r>
              <a:rPr lang="nl-NL" sz="2400" dirty="0"/>
              <a:t> </a:t>
            </a:r>
            <a:r>
              <a:rPr lang="nl-NL" dirty="0"/>
              <a:t>C</a:t>
            </a:r>
            <a:r>
              <a:rPr lang="nl-NL" sz="2400" dirty="0"/>
              <a:t>hange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36DB7D-15EF-89FC-B560-B4D9D35FC27C}"/>
              </a:ext>
            </a:extLst>
          </p:cNvPr>
          <p:cNvSpPr txBox="1"/>
          <p:nvPr/>
        </p:nvSpPr>
        <p:spPr>
          <a:xfrm>
            <a:off x="1159727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Stonehenge Visitor Centre Guide: Tickets, Access &amp; Facilities">
            <a:extLst>
              <a:ext uri="{FF2B5EF4-FFF2-40B4-BE49-F238E27FC236}">
                <a16:creationId xmlns:a16="http://schemas.microsoft.com/office/drawing/2014/main" id="{9723FCDE-3AD1-A7B1-129D-7B1EB8244CE0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5" r="32115"/>
          <a:stretch>
            <a:fillRect/>
          </a:stretch>
        </p:blipFill>
        <p:spPr bwMode="auto">
          <a:xfrm>
            <a:off x="8115399" y="260648"/>
            <a:ext cx="3834180" cy="604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55360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IVUMC-VUM Overview">
            <a:extLst>
              <a:ext uri="{FF2B5EF4-FFF2-40B4-BE49-F238E27FC236}">
                <a16:creationId xmlns:a16="http://schemas.microsoft.com/office/drawing/2014/main" id="{15EEA46B-164A-827E-5F53-44D105581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1E3F4-2C02-C53F-BAC1-F9F496A03E5E}"/>
              </a:ext>
            </a:extLst>
          </p:cNvPr>
          <p:cNvSpPr txBox="1"/>
          <p:nvPr/>
        </p:nvSpPr>
        <p:spPr>
          <a:xfrm>
            <a:off x="986607" y="1196752"/>
            <a:ext cx="618892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DE" sz="3200" b="1" dirty="0">
                <a:solidFill>
                  <a:schemeClr val="bg2"/>
                </a:solidFill>
              </a:rPr>
              <a:t>1- Visitor Management</a:t>
            </a:r>
          </a:p>
        </p:txBody>
      </p:sp>
    </p:spTree>
    <p:extLst>
      <p:ext uri="{BB962C8B-B14F-4D97-AF65-F5344CB8AC3E}">
        <p14:creationId xmlns:p14="http://schemas.microsoft.com/office/powerpoint/2010/main" val="5323089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It is </a:t>
            </a:r>
            <a:r>
              <a:rPr lang="nl-NL" dirty="0" err="1"/>
              <a:t>defined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“a set of managerial </a:t>
            </a:r>
            <a:r>
              <a:rPr lang="nl-NL" b="0" dirty="0" err="1"/>
              <a:t>techniques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tools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private </a:t>
            </a:r>
            <a:r>
              <a:rPr lang="nl-NL" b="0" dirty="0" err="1"/>
              <a:t>and</a:t>
            </a:r>
            <a:r>
              <a:rPr lang="nl-NL" b="0" dirty="0"/>
              <a:t> public </a:t>
            </a:r>
            <a:r>
              <a:rPr lang="nl-NL" b="0" dirty="0" err="1"/>
              <a:t>bodies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directing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flows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behaviour</a:t>
            </a:r>
            <a:r>
              <a:rPr lang="nl-NL" b="0" dirty="0"/>
              <a:t>”.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</a:t>
            </a:r>
            <a:r>
              <a:rPr lang="nl-NL" dirty="0" err="1"/>
              <a:t>aims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flows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on resources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Enhances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security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42942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Growing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It is 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                           - </a:t>
            </a:r>
            <a:r>
              <a:rPr lang="nl-NL" b="0" dirty="0" err="1"/>
              <a:t>Ecotourism</a:t>
            </a:r>
            <a:endParaRPr lang="nl-NL" b="0" dirty="0"/>
          </a:p>
          <a:p>
            <a:pPr lvl="3"/>
            <a:r>
              <a:rPr lang="nl-NL" b="0" dirty="0"/>
              <a:t>- Outdoor </a:t>
            </a:r>
            <a:r>
              <a:rPr lang="nl-NL" b="0" dirty="0" err="1"/>
              <a:t>recreation</a:t>
            </a:r>
            <a:r>
              <a:rPr lang="nl-NL" b="0" dirty="0"/>
              <a:t>                              - </a:t>
            </a: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education</a:t>
            </a:r>
            <a:endParaRPr lang="nl-NL" b="0" dirty="0"/>
          </a:p>
          <a:p>
            <a:pPr lvl="3"/>
            <a:r>
              <a:rPr lang="nl-NL" b="0" dirty="0"/>
              <a:t>- Site </a:t>
            </a:r>
            <a:r>
              <a:rPr lang="nl-NL" b="0" dirty="0" err="1"/>
              <a:t>degradation</a:t>
            </a:r>
            <a:r>
              <a:rPr lang="nl-NL" b="0" dirty="0"/>
              <a:t>                                   - </a:t>
            </a:r>
            <a:r>
              <a:rPr lang="nl-NL" b="0" dirty="0" err="1"/>
              <a:t>Disturbance</a:t>
            </a:r>
            <a:r>
              <a:rPr lang="nl-NL" b="0" dirty="0"/>
              <a:t> of </a:t>
            </a:r>
            <a:r>
              <a:rPr lang="nl-NL" b="0" dirty="0" err="1"/>
              <a:t>wildlife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vegetation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540B5E3-737B-9E09-4974-364863CD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359171"/>
              </p:ext>
            </p:extLst>
          </p:nvPr>
        </p:nvGraphicFramePr>
        <p:xfrm>
          <a:off x="404662" y="2132856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35665000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6114925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Increase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 over-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tourism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Greater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focus on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safety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security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53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Threats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such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terrorism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Impacts of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COVID-19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pandemic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851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221940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</a:t>
            </a:r>
            <a:r>
              <a:rPr lang="nl-NL" dirty="0" err="1"/>
              <a:t>Key</a:t>
            </a:r>
            <a:r>
              <a:rPr lang="nl-NL" dirty="0"/>
              <a:t> Actors in Visitor Management – ADVICE Model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Authority</a:t>
            </a:r>
            <a:r>
              <a:rPr lang="nl-NL" b="0" dirty="0"/>
              <a:t>                -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r>
              <a:rPr lang="nl-NL" b="0" dirty="0"/>
              <a:t>- Visitor                     - </a:t>
            </a:r>
            <a:r>
              <a:rPr lang="nl-NL" b="0" dirty="0" err="1"/>
              <a:t>Industry</a:t>
            </a:r>
            <a:endParaRPr lang="nl-NL" b="0" dirty="0"/>
          </a:p>
          <a:p>
            <a:pPr lvl="3"/>
            <a:r>
              <a:rPr lang="nl-NL" b="0" dirty="0"/>
              <a:t>- Community            - Environment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components</a:t>
            </a:r>
            <a:r>
              <a:rPr lang="nl-NL" b="0" dirty="0"/>
              <a:t> </a:t>
            </a:r>
            <a:r>
              <a:rPr lang="nl-NL" b="0" dirty="0" err="1"/>
              <a:t>collectively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 </a:t>
            </a:r>
            <a:r>
              <a:rPr lang="nl-NL" b="0" dirty="0" err="1"/>
              <a:t>strategies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F9493-1F63-7482-E9B7-AF85AC580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370" y="2154673"/>
            <a:ext cx="7107287" cy="345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542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Reasons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Implementing</a:t>
            </a:r>
            <a:r>
              <a:rPr lang="nl-NL" dirty="0"/>
              <a:t> a Visitor Management Program:</a:t>
            </a:r>
          </a:p>
          <a:p>
            <a:pPr lvl="3"/>
            <a:endParaRPr lang="nl-NL" b="0" dirty="0"/>
          </a:p>
          <a:p>
            <a:pPr lvl="3">
              <a:lnSpc>
                <a:spcPct val="100000"/>
              </a:lnSpc>
            </a:pPr>
            <a:r>
              <a:rPr lang="nl-NL" dirty="0"/>
              <a:t>- 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Managing </a:t>
            </a:r>
            <a:r>
              <a:rPr lang="nl-NL" b="0" dirty="0" err="1"/>
              <a:t>and</a:t>
            </a:r>
            <a:r>
              <a:rPr lang="nl-NL" b="0" dirty="0"/>
              <a:t> tracking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endParaRPr lang="nl-NL" b="0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0B33760-5F43-4228-07DD-CB7BE15CC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458322"/>
              </p:ext>
            </p:extLst>
          </p:nvPr>
        </p:nvGraphicFramePr>
        <p:xfrm>
          <a:off x="344088" y="4629474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35665000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6114925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Maximize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Meet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expectations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53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Provide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positive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memorable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851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575511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A- Resource </a:t>
            </a:r>
            <a:r>
              <a:rPr lang="nl-NL" dirty="0" err="1"/>
              <a:t>Protection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Mitigate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of </a:t>
            </a:r>
            <a:r>
              <a:rPr lang="nl-NL" b="0" dirty="0" err="1"/>
              <a:t>visitors</a:t>
            </a:r>
            <a:r>
              <a:rPr lang="nl-NL" b="0" dirty="0"/>
              <a:t> in </a:t>
            </a:r>
            <a:r>
              <a:rPr lang="nl-NL" b="0" dirty="0" err="1"/>
              <a:t>protected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Safeguard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resources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resource </a:t>
            </a:r>
            <a:r>
              <a:rPr lang="nl-NL" b="0" dirty="0" err="1"/>
              <a:t>degradation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83019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B- Visitor Monitoring </a:t>
            </a:r>
            <a:r>
              <a:rPr lang="nl-NL" dirty="0" err="1"/>
              <a:t>and</a:t>
            </a:r>
            <a:r>
              <a:rPr lang="nl-NL" dirty="0"/>
              <a:t>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resource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Real-time tracking </a:t>
            </a:r>
            <a:r>
              <a:rPr lang="nl-NL" b="0" dirty="0" err="1"/>
              <a:t>enabled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smartphones </a:t>
            </a:r>
            <a:r>
              <a:rPr lang="nl-NL" b="0" dirty="0" err="1"/>
              <a:t>and</a:t>
            </a:r>
            <a:r>
              <a:rPr lang="nl-NL" b="0" dirty="0"/>
              <a:t> GPS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Optimizes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distribution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Heritage Management: Analytical Study of Tourism Impacts on the  Archaeological Site of Umm Qais—Jordan">
            <a:extLst>
              <a:ext uri="{FF2B5EF4-FFF2-40B4-BE49-F238E27FC236}">
                <a16:creationId xmlns:a16="http://schemas.microsoft.com/office/drawing/2014/main" id="{EC8984B5-D6E9-D6D8-5485-8242D9F0D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0" t="3800" r="2943" b="3800"/>
          <a:stretch/>
        </p:blipFill>
        <p:spPr bwMode="auto">
          <a:xfrm>
            <a:off x="6216339" y="2132856"/>
            <a:ext cx="5831309" cy="42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67822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C- Community Resident </a:t>
            </a:r>
            <a:r>
              <a:rPr lang="nl-NL" dirty="0" err="1"/>
              <a:t>Quality</a:t>
            </a:r>
            <a:r>
              <a:rPr lang="nl-NL" dirty="0"/>
              <a:t> of Life </a:t>
            </a:r>
            <a:r>
              <a:rPr lang="nl-NL" dirty="0" err="1"/>
              <a:t>and</a:t>
            </a:r>
            <a:r>
              <a:rPr lang="nl-NL" dirty="0"/>
              <a:t> Well-</a:t>
            </a:r>
            <a:r>
              <a:rPr lang="nl-NL" dirty="0" err="1"/>
              <a:t>being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Visitor management impacts </a:t>
            </a:r>
            <a:r>
              <a:rPr lang="nl-NL" b="0" dirty="0" err="1"/>
              <a:t>residents</a:t>
            </a:r>
            <a:r>
              <a:rPr lang="nl-NL" b="0" dirty="0"/>
              <a:t>’ </a:t>
            </a:r>
            <a:r>
              <a:rPr lang="nl-NL" b="0" dirty="0" err="1"/>
              <a:t>quality</a:t>
            </a:r>
            <a:r>
              <a:rPr lang="nl-NL" b="0" dirty="0"/>
              <a:t> of life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Overcrowding</a:t>
            </a:r>
            <a:r>
              <a:rPr lang="nl-NL" b="0" dirty="0"/>
              <a:t> </a:t>
            </a:r>
            <a:r>
              <a:rPr lang="nl-NL" b="0" dirty="0" err="1"/>
              <a:t>causes</a:t>
            </a:r>
            <a:r>
              <a:rPr lang="nl-NL" b="0" dirty="0"/>
              <a:t> </a:t>
            </a:r>
            <a:r>
              <a:rPr lang="nl-NL" b="0" dirty="0" err="1"/>
              <a:t>disruptions</a:t>
            </a:r>
            <a:r>
              <a:rPr lang="nl-NL" b="0" dirty="0"/>
              <a:t> in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Visitor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housing</a:t>
            </a:r>
            <a:r>
              <a:rPr lang="nl-NL" b="0" dirty="0"/>
              <a:t> availability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Rising</a:t>
            </a:r>
            <a:r>
              <a:rPr lang="nl-NL" b="0" dirty="0"/>
              <a:t> </a:t>
            </a:r>
            <a:r>
              <a:rPr lang="nl-NL" b="0" dirty="0" err="1"/>
              <a:t>housing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disadvantage </a:t>
            </a:r>
            <a:r>
              <a:rPr lang="nl-NL" b="0" dirty="0" err="1"/>
              <a:t>residents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255140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D- </a:t>
            </a:r>
            <a:r>
              <a:rPr lang="nl-NL" dirty="0" err="1"/>
              <a:t>Destination</a:t>
            </a:r>
            <a:r>
              <a:rPr lang="nl-NL" dirty="0"/>
              <a:t> Image Enhancement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image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management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negatively</a:t>
            </a:r>
            <a:r>
              <a:rPr lang="nl-NL" b="0" dirty="0"/>
              <a:t> affect </a:t>
            </a:r>
            <a:r>
              <a:rPr lang="nl-NL" b="0" dirty="0" err="1"/>
              <a:t>perception</a:t>
            </a:r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b="0" dirty="0"/>
              <a:t>- Visitor types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’ views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525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A- Visitor Safety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Increased</a:t>
            </a:r>
            <a:r>
              <a:rPr lang="nl-NL" b="0" dirty="0"/>
              <a:t> concerns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crises like </a:t>
            </a:r>
            <a:r>
              <a:rPr lang="nl-NL" b="0" dirty="0" err="1"/>
              <a:t>terrorism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COVID-19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Ensure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hazards </a:t>
            </a:r>
            <a:r>
              <a:rPr lang="nl-NL" b="0" dirty="0" err="1"/>
              <a:t>and</a:t>
            </a:r>
            <a:r>
              <a:rPr lang="nl-NL" b="0" dirty="0"/>
              <a:t> food </a:t>
            </a:r>
            <a:r>
              <a:rPr lang="nl-NL" b="0" dirty="0" err="1"/>
              <a:t>risks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crimes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scams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05346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B- Visitor </a:t>
            </a:r>
            <a:r>
              <a:rPr lang="nl-NL" dirty="0" err="1"/>
              <a:t>Behavior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appropriate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conduct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goal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Consider</a:t>
            </a:r>
            <a:r>
              <a:rPr lang="nl-NL" b="0" dirty="0"/>
              <a:t> impact of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on </a:t>
            </a:r>
            <a:r>
              <a:rPr lang="nl-NL" b="0" dirty="0" err="1"/>
              <a:t>others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behavioral</a:t>
            </a:r>
            <a:r>
              <a:rPr lang="nl-NL" b="0" dirty="0"/>
              <a:t> codes or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guide </a:t>
            </a:r>
            <a:r>
              <a:rPr lang="nl-NL" b="0" dirty="0" err="1"/>
              <a:t>conduct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8398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C- Visitor </a:t>
            </a:r>
            <a:r>
              <a:rPr lang="nl-NL" dirty="0" err="1"/>
              <a:t>Interpretation</a:t>
            </a:r>
            <a:r>
              <a:rPr lang="nl-NL" dirty="0"/>
              <a:t>, </a:t>
            </a:r>
            <a:r>
              <a:rPr lang="nl-NL" dirty="0" err="1"/>
              <a:t>Education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Information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Sharing</a:t>
            </a:r>
            <a:r>
              <a:rPr lang="nl-NL" b="0" dirty="0"/>
              <a:t> information is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Use</a:t>
            </a:r>
            <a:r>
              <a:rPr lang="nl-NL" b="0" dirty="0"/>
              <a:t> of online </a:t>
            </a:r>
            <a:r>
              <a:rPr lang="nl-NL" b="0" dirty="0" err="1"/>
              <a:t>and</a:t>
            </a:r>
            <a:r>
              <a:rPr lang="nl-NL" b="0" dirty="0"/>
              <a:t> offline </a:t>
            </a:r>
            <a:r>
              <a:rPr lang="nl-NL" b="0" dirty="0" err="1"/>
              <a:t>channels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appreciate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resources, </a:t>
            </a:r>
            <a:r>
              <a:rPr lang="nl-NL" b="0" dirty="0" err="1"/>
              <a:t>history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54880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D- Visitor </a:t>
            </a:r>
            <a:r>
              <a:rPr lang="nl-NL" dirty="0" err="1"/>
              <a:t>Expectations</a:t>
            </a:r>
            <a:r>
              <a:rPr lang="nl-NL" dirty="0"/>
              <a:t>, </a:t>
            </a:r>
            <a:r>
              <a:rPr lang="nl-NL" dirty="0" err="1"/>
              <a:t>Experiences</a:t>
            </a:r>
            <a:r>
              <a:rPr lang="nl-NL" dirty="0"/>
              <a:t>, </a:t>
            </a:r>
            <a:r>
              <a:rPr lang="nl-NL" dirty="0" err="1"/>
              <a:t>Enjoyment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Positive</a:t>
            </a:r>
            <a:r>
              <a:rPr lang="nl-NL" b="0" dirty="0"/>
              <a:t> word-of-</a:t>
            </a:r>
            <a:r>
              <a:rPr lang="nl-NL" b="0" dirty="0" err="1"/>
              <a:t>mouth</a:t>
            </a:r>
            <a:r>
              <a:rPr lang="nl-NL" b="0" dirty="0"/>
              <a:t> impacts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Negative</a:t>
            </a:r>
            <a:r>
              <a:rPr lang="nl-NL" b="0" dirty="0"/>
              <a:t> word-of-</a:t>
            </a:r>
            <a:r>
              <a:rPr lang="nl-NL" b="0" dirty="0" err="1"/>
              <a:t>mouth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Key</a:t>
            </a:r>
            <a:r>
              <a:rPr lang="nl-NL" b="0" dirty="0"/>
              <a:t> factors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opinions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899637E-8BF8-821B-C9A4-147E163DE453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472514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550455789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4903532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Expectations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Enjoyment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7762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496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2391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Permits in the High Peaks? | News, Sports, Jobs - Adirondack Daily  Enterprise">
            <a:extLst>
              <a:ext uri="{FF2B5EF4-FFF2-40B4-BE49-F238E27FC236}">
                <a16:creationId xmlns:a16="http://schemas.microsoft.com/office/drawing/2014/main" id="{914700BA-05E0-C288-5825-BB288CB8A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91862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844F5D4-1F33-2625-1408-131FD164907E}"/>
              </a:ext>
            </a:extLst>
          </p:cNvPr>
          <p:cNvSpPr txBox="1"/>
          <p:nvPr/>
        </p:nvSpPr>
        <p:spPr>
          <a:xfrm>
            <a:off x="842591" y="1268760"/>
            <a:ext cx="7056784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400" b="1" dirty="0">
                <a:solidFill>
                  <a:schemeClr val="bg2"/>
                </a:solidFill>
              </a:rPr>
              <a:t>2- Tools </a:t>
            </a:r>
            <a:r>
              <a:rPr lang="nl-NL" sz="2400" b="1" dirty="0" err="1">
                <a:solidFill>
                  <a:schemeClr val="bg2"/>
                </a:solidFill>
              </a:rPr>
              <a:t>and</a:t>
            </a:r>
            <a:r>
              <a:rPr lang="nl-NL" sz="2400" b="1" dirty="0">
                <a:solidFill>
                  <a:schemeClr val="bg2"/>
                </a:solidFill>
              </a:rPr>
              <a:t> Approaches of Visitor Management</a:t>
            </a:r>
            <a:endParaRPr lang="en-DE" sz="2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43369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Tools </a:t>
            </a:r>
            <a:r>
              <a:rPr lang="nl-NL" dirty="0" err="1"/>
              <a:t>and</a:t>
            </a:r>
            <a:r>
              <a:rPr lang="nl-NL" dirty="0"/>
              <a:t> Approaches of Visitor Management</a:t>
            </a:r>
          </a:p>
          <a:p>
            <a:pPr lvl="3"/>
            <a:endParaRPr lang="nl-NL" dirty="0"/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Practical strategies and methods to guide visitor activity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Influence </a:t>
            </a:r>
            <a:r>
              <a:rPr lang="en-US" b="1" dirty="0"/>
              <a:t>where, when, and how</a:t>
            </a:r>
            <a:r>
              <a:rPr lang="en-US" dirty="0"/>
              <a:t> visitors engage with a destination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Balance </a:t>
            </a:r>
            <a:r>
              <a:rPr lang="en-US" b="1" dirty="0"/>
              <a:t>resource protection</a:t>
            </a:r>
            <a:r>
              <a:rPr lang="en-US" dirty="0"/>
              <a:t> with </a:t>
            </a:r>
            <a:r>
              <a:rPr lang="en-US" b="1" dirty="0"/>
              <a:t>visitor satisfaction</a:t>
            </a:r>
            <a:endParaRPr lang="en-US" dirty="0"/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95976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Access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flow at entry points or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organized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adverse impacts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Sinking city: how Venice is managing Europe's worst tourism crisis | Cities  | The Guardian">
            <a:extLst>
              <a:ext uri="{FF2B5EF4-FFF2-40B4-BE49-F238E27FC236}">
                <a16:creationId xmlns:a16="http://schemas.microsoft.com/office/drawing/2014/main" id="{5DDE7F8D-855B-A152-D839-5D12F5A9E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3351645"/>
            <a:ext cx="5468464" cy="307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83608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Optimizing </a:t>
            </a:r>
            <a:r>
              <a:rPr lang="nl-NL" dirty="0" err="1"/>
              <a:t>Paths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Designing</a:t>
            </a:r>
            <a:r>
              <a:rPr lang="nl-NL" dirty="0"/>
              <a:t> </a:t>
            </a:r>
            <a:r>
              <a:rPr lang="nl-NL" dirty="0" err="1"/>
              <a:t>Appropriate</a:t>
            </a:r>
            <a:r>
              <a:rPr lang="nl-NL" dirty="0"/>
              <a:t> Routes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Establish</a:t>
            </a:r>
            <a:r>
              <a:rPr lang="nl-NL" b="0" dirty="0"/>
              <a:t> </a:t>
            </a:r>
            <a:r>
              <a:rPr lang="nl-NL" b="0" dirty="0" err="1"/>
              <a:t>pathways</a:t>
            </a:r>
            <a:r>
              <a:rPr lang="nl-NL" b="0" dirty="0"/>
              <a:t> </a:t>
            </a:r>
            <a:r>
              <a:rPr lang="nl-NL" b="0" dirty="0" err="1"/>
              <a:t>suitable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terrain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user </a:t>
            </a:r>
            <a:r>
              <a:rPr lang="nl-NL" b="0" dirty="0" err="1"/>
              <a:t>groups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Directional</a:t>
            </a:r>
            <a:r>
              <a:rPr lang="nl-NL" dirty="0"/>
              <a:t> </a:t>
            </a:r>
            <a:r>
              <a:rPr lang="nl-NL" dirty="0" err="1"/>
              <a:t>Signage</a:t>
            </a:r>
            <a:endParaRPr lang="nl-NL" dirty="0"/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, </a:t>
            </a:r>
            <a:r>
              <a:rPr lang="nl-NL" b="0" dirty="0" err="1"/>
              <a:t>informative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guide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environment,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/>
              <a:t> culture,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.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interpretive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or </a:t>
            </a:r>
            <a:r>
              <a:rPr lang="nl-NL" b="0" dirty="0" err="1"/>
              <a:t>exhibits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enrich</a:t>
            </a:r>
            <a:r>
              <a:rPr lang="nl-NL" b="0" dirty="0"/>
              <a:t> 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The Importance of Signage for Historic Heritage Preservation">
            <a:extLst>
              <a:ext uri="{FF2B5EF4-FFF2-40B4-BE49-F238E27FC236}">
                <a16:creationId xmlns:a16="http://schemas.microsoft.com/office/drawing/2014/main" id="{035A6A0F-1B5D-0C67-9C2D-89F13D496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265373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eritage Signage">
            <a:extLst>
              <a:ext uri="{FF2B5EF4-FFF2-40B4-BE49-F238E27FC236}">
                <a16:creationId xmlns:a16="http://schemas.microsoft.com/office/drawing/2014/main" id="{CDED356E-0B5E-1A13-5AD2-BA451DAEB5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6" t="8000" r="24097" b="9051"/>
          <a:stretch/>
        </p:blipFill>
        <p:spPr bwMode="auto">
          <a:xfrm>
            <a:off x="9661798" y="765733"/>
            <a:ext cx="253655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65981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Optimizing </a:t>
            </a:r>
            <a:r>
              <a:rPr lang="nl-NL" dirty="0" err="1"/>
              <a:t>Paths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Trail</a:t>
            </a:r>
            <a:r>
              <a:rPr lang="nl-NL" dirty="0"/>
              <a:t> Maintenance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Regular</a:t>
            </a:r>
            <a:r>
              <a:rPr lang="nl-NL" b="0" dirty="0"/>
              <a:t> </a:t>
            </a:r>
            <a:r>
              <a:rPr lang="nl-NL" b="0" dirty="0" err="1"/>
              <a:t>upkeep</a:t>
            </a:r>
            <a:r>
              <a:rPr lang="nl-NL" b="0" dirty="0"/>
              <a:t>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enjoyment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Preserves </a:t>
            </a:r>
            <a:r>
              <a:rPr lang="nl-NL" b="0" dirty="0" err="1"/>
              <a:t>pathway</a:t>
            </a:r>
            <a:r>
              <a:rPr lang="nl-NL" b="0" dirty="0"/>
              <a:t> </a:t>
            </a:r>
            <a:r>
              <a:rPr lang="nl-NL" b="0" dirty="0" err="1"/>
              <a:t>integrity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Creating</a:t>
            </a:r>
            <a:r>
              <a:rPr lang="nl-NL" dirty="0"/>
              <a:t> </a:t>
            </a:r>
            <a:r>
              <a:rPr lang="nl-NL" dirty="0" err="1"/>
              <a:t>Educational</a:t>
            </a:r>
            <a:r>
              <a:rPr lang="nl-NL" dirty="0"/>
              <a:t> </a:t>
            </a:r>
            <a:r>
              <a:rPr lang="nl-NL" dirty="0" err="1"/>
              <a:t>Trails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Nature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experiential</a:t>
            </a:r>
            <a:r>
              <a:rPr lang="nl-NL" b="0" dirty="0"/>
              <a:t> </a:t>
            </a:r>
            <a:r>
              <a:rPr lang="nl-NL" b="0" dirty="0" err="1"/>
              <a:t>trails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Marked</a:t>
            </a:r>
            <a:r>
              <a:rPr lang="nl-NL" b="0" dirty="0"/>
              <a:t> stations </a:t>
            </a:r>
            <a:r>
              <a:rPr lang="nl-NL" b="0" dirty="0" err="1"/>
              <a:t>provide</a:t>
            </a:r>
            <a:r>
              <a:rPr lang="nl-NL" b="0" dirty="0"/>
              <a:t> information on flora, fauna, </a:t>
            </a:r>
            <a:r>
              <a:rPr lang="nl-NL" b="0" dirty="0" err="1"/>
              <a:t>geology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1452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Interpretation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Visitor Centers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Suitable</a:t>
            </a:r>
            <a:r>
              <a:rPr lang="nl-NL" dirty="0"/>
              <a:t> Placement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Ensure </a:t>
            </a: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is well-</a:t>
            </a:r>
            <a:r>
              <a:rPr lang="nl-NL" b="0" dirty="0" err="1"/>
              <a:t>placed</a:t>
            </a:r>
            <a:r>
              <a:rPr lang="nl-NL" b="0" dirty="0"/>
              <a:t>.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Maintain</a:t>
            </a:r>
            <a:r>
              <a:rPr lang="nl-NL" b="0" dirty="0"/>
              <a:t> high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engagement.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2" descr="Benefits of Interpretive Signage in wayfinding design. Museums, bay trails.">
            <a:extLst>
              <a:ext uri="{FF2B5EF4-FFF2-40B4-BE49-F238E27FC236}">
                <a16:creationId xmlns:a16="http://schemas.microsoft.com/office/drawing/2014/main" id="{B71586F3-6813-8C82-7E0A-F0EBE391A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794" y="3444426"/>
            <a:ext cx="5307087" cy="294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59922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Interpretation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Visitor Centers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Visitor </a:t>
            </a:r>
            <a:r>
              <a:rPr lang="nl-NL" dirty="0" err="1"/>
              <a:t>and</a:t>
            </a:r>
            <a:r>
              <a:rPr lang="nl-NL" dirty="0"/>
              <a:t> Information Centers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exhibits</a:t>
            </a:r>
            <a:r>
              <a:rPr lang="nl-NL" b="0" dirty="0"/>
              <a:t>, </a:t>
            </a:r>
            <a:r>
              <a:rPr lang="nl-NL" b="0" dirty="0" err="1"/>
              <a:t>maps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assistance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orient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Support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information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Visiting the Topography of Terror Museum">
            <a:extLst>
              <a:ext uri="{FF2B5EF4-FFF2-40B4-BE49-F238E27FC236}">
                <a16:creationId xmlns:a16="http://schemas.microsoft.com/office/drawing/2014/main" id="{75D370EB-666A-C879-91A5-088B09F4D9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0" b="13251"/>
          <a:stretch/>
        </p:blipFill>
        <p:spPr bwMode="auto">
          <a:xfrm>
            <a:off x="7035279" y="3429000"/>
            <a:ext cx="497174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18583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</a:t>
            </a:r>
            <a:r>
              <a:rPr lang="nl-NL" dirty="0" err="1"/>
              <a:t>Increasing</a:t>
            </a:r>
            <a:r>
              <a:rPr lang="nl-NL" dirty="0"/>
              <a:t> Area Accessibility</a:t>
            </a:r>
          </a:p>
          <a:p>
            <a:pPr lvl="3"/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Proximity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Locate</a:t>
            </a:r>
            <a:r>
              <a:rPr lang="nl-NL" b="0" dirty="0"/>
              <a:t> access points close </a:t>
            </a:r>
            <a:r>
              <a:rPr lang="nl-NL" b="0" dirty="0" err="1"/>
              <a:t>to</a:t>
            </a:r>
            <a:r>
              <a:rPr lang="nl-NL" b="0" dirty="0"/>
              <a:t> major </a:t>
            </a:r>
            <a:r>
              <a:rPr lang="nl-NL" b="0" dirty="0" err="1"/>
              <a:t>attractions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distances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Clear</a:t>
            </a:r>
            <a:r>
              <a:rPr lang="nl-NL" dirty="0"/>
              <a:t> </a:t>
            </a:r>
            <a:r>
              <a:rPr lang="nl-NL" dirty="0" err="1"/>
              <a:t>Signage</a:t>
            </a:r>
            <a:r>
              <a:rPr lang="nl-NL" dirty="0"/>
              <a:t>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directing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parking </a:t>
            </a:r>
            <a:r>
              <a:rPr lang="nl-NL" b="0" dirty="0" err="1"/>
              <a:t>and</a:t>
            </a:r>
            <a:r>
              <a:rPr lang="nl-NL" b="0" dirty="0"/>
              <a:t> access points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Designated</a:t>
            </a:r>
            <a:r>
              <a:rPr lang="nl-NL" dirty="0"/>
              <a:t> </a:t>
            </a:r>
            <a:r>
              <a:rPr lang="nl-NL" dirty="0" err="1"/>
              <a:t>Accessible</a:t>
            </a:r>
            <a:r>
              <a:rPr lang="nl-NL" dirty="0"/>
              <a:t> Parking: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Reserve parking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disabilities</a:t>
            </a:r>
            <a:r>
              <a:rPr lang="nl-NL" b="0" dirty="0"/>
              <a:t>, </a:t>
            </a:r>
            <a:r>
              <a:rPr lang="nl-NL" b="0" dirty="0" err="1"/>
              <a:t>ensuring</a:t>
            </a:r>
            <a:r>
              <a:rPr lang="nl-NL" b="0" dirty="0"/>
              <a:t> convenience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 </a:t>
            </a:r>
            <a:r>
              <a:rPr lang="nl-NL" b="0" dirty="0" err="1"/>
              <a:t>marking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60321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Generalizing</a:t>
            </a:r>
            <a:r>
              <a:rPr lang="nl-NL" dirty="0"/>
              <a:t> Time-Space </a:t>
            </a:r>
            <a:r>
              <a:rPr lang="nl-NL" dirty="0" err="1"/>
              <a:t>Zoning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Designate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species </a:t>
            </a:r>
            <a:r>
              <a:rPr lang="nl-NL" b="0" dirty="0" err="1"/>
              <a:t>presence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Implement</a:t>
            </a:r>
            <a:r>
              <a:rPr lang="nl-NL" b="0" dirty="0"/>
              <a:t> </a:t>
            </a:r>
            <a:r>
              <a:rPr lang="nl-NL" b="0" dirty="0" err="1"/>
              <a:t>dynamic</a:t>
            </a:r>
            <a:r>
              <a:rPr lang="nl-NL" b="0" dirty="0"/>
              <a:t> management </a:t>
            </a: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seasonal</a:t>
            </a:r>
            <a:r>
              <a:rPr lang="nl-NL" b="0" dirty="0"/>
              <a:t> or time-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Restrict</a:t>
            </a:r>
            <a:r>
              <a:rPr lang="nl-NL" b="0" dirty="0"/>
              <a:t> zones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periods</a:t>
            </a:r>
            <a:r>
              <a:rPr lang="nl-NL" b="0" dirty="0"/>
              <a:t> (</a:t>
            </a:r>
            <a:r>
              <a:rPr lang="nl-NL" b="0" dirty="0" err="1"/>
              <a:t>breeding</a:t>
            </a:r>
            <a:r>
              <a:rPr lang="nl-NL" b="0" dirty="0"/>
              <a:t> </a:t>
            </a:r>
            <a:r>
              <a:rPr lang="nl-NL" b="0" dirty="0" err="1"/>
              <a:t>seasons</a:t>
            </a:r>
            <a:r>
              <a:rPr lang="nl-NL" b="0" dirty="0"/>
              <a:t>)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Allow</a:t>
            </a:r>
            <a:r>
              <a:rPr lang="nl-NL" b="0" dirty="0"/>
              <a:t> access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11107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F- Different Price Policy: </a:t>
            </a:r>
            <a:r>
              <a:rPr lang="nl-NL" dirty="0" err="1"/>
              <a:t>Seasonal</a:t>
            </a:r>
            <a:r>
              <a:rPr lang="nl-NL" dirty="0"/>
              <a:t> Pricing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Adjust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according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fluctuations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off-peak </a:t>
            </a:r>
            <a:r>
              <a:rPr lang="nl-NL" b="0" dirty="0" err="1"/>
              <a:t>seasons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peak </a:t>
            </a:r>
            <a:r>
              <a:rPr lang="nl-NL" b="0" dirty="0" err="1"/>
              <a:t>seasons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manage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38843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ED0ED6-C7FC-5E85-7000-8DEEC184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B539E79-424A-DAEB-13AB-3874FCD1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1036812"/>
            <a:ext cx="4824536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3- Stonehenge: Case </a:t>
            </a:r>
            <a:r>
              <a:rPr lang="nl-NL" sz="2800" dirty="0" err="1">
                <a:solidFill>
                  <a:schemeClr val="bg1"/>
                </a:solidFill>
              </a:rPr>
              <a:t>Study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970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History</a:t>
            </a:r>
            <a:r>
              <a:rPr lang="nl-NL" dirty="0"/>
              <a:t> of Stonehenge: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World’s</a:t>
            </a:r>
            <a:r>
              <a:rPr lang="nl-NL" b="0" dirty="0"/>
              <a:t> most </a:t>
            </a:r>
            <a:r>
              <a:rPr lang="nl-NL" b="0" dirty="0" err="1"/>
              <a:t>famous</a:t>
            </a:r>
            <a:r>
              <a:rPr lang="nl-NL" b="0" dirty="0"/>
              <a:t> </a:t>
            </a:r>
            <a:r>
              <a:rPr lang="nl-NL" b="0" dirty="0" err="1"/>
              <a:t>prehistoric</a:t>
            </a:r>
            <a:r>
              <a:rPr lang="nl-NL" b="0" dirty="0"/>
              <a:t> monument</a:t>
            </a:r>
          </a:p>
          <a:p>
            <a:pPr lvl="3"/>
            <a:r>
              <a:rPr lang="nl-NL" b="0" dirty="0"/>
              <a:t>- Built in stages over </a:t>
            </a:r>
            <a:r>
              <a:rPr lang="nl-NL" b="0" dirty="0" err="1"/>
              <a:t>thousands</a:t>
            </a:r>
            <a:r>
              <a:rPr lang="nl-NL" b="0" dirty="0"/>
              <a:t> of </a:t>
            </a:r>
            <a:r>
              <a:rPr lang="nl-NL" b="0" dirty="0" err="1"/>
              <a:t>years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henge</a:t>
            </a:r>
            <a:r>
              <a:rPr lang="nl-NL" b="0" dirty="0"/>
              <a:t> monument (5000 BC)</a:t>
            </a:r>
          </a:p>
          <a:p>
            <a:pPr lvl="3"/>
            <a:r>
              <a:rPr lang="nl-NL" b="0" dirty="0"/>
              <a:t>- Stone </a:t>
            </a:r>
            <a:r>
              <a:rPr lang="nl-NL" b="0" dirty="0" err="1"/>
              <a:t>circle</a:t>
            </a:r>
            <a:r>
              <a:rPr lang="nl-NL" b="0" dirty="0"/>
              <a:t> </a:t>
            </a:r>
            <a:r>
              <a:rPr lang="nl-NL" b="0" dirty="0" err="1"/>
              <a:t>erected</a:t>
            </a:r>
            <a:r>
              <a:rPr lang="nl-NL" b="0" dirty="0"/>
              <a:t> in late </a:t>
            </a:r>
            <a:r>
              <a:rPr lang="nl-NL" b="0" dirty="0" err="1"/>
              <a:t>Neolithic</a:t>
            </a:r>
            <a:r>
              <a:rPr lang="nl-NL" b="0" dirty="0"/>
              <a:t> (2500 BC)</a:t>
            </a:r>
          </a:p>
          <a:p>
            <a:pPr lvl="3"/>
            <a:r>
              <a:rPr lang="nl-NL" b="0" dirty="0"/>
              <a:t>- Forms a World Heritage Site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Avebury</a:t>
            </a:r>
            <a:endParaRPr lang="nl-NL" b="0" dirty="0"/>
          </a:p>
          <a:p>
            <a:pPr lvl="3"/>
            <a:r>
              <a:rPr lang="nl-NL" b="0" dirty="0"/>
              <a:t>- Unique </a:t>
            </a:r>
            <a:r>
              <a:rPr lang="nl-NL" b="0" dirty="0" err="1"/>
              <a:t>concentration</a:t>
            </a:r>
            <a:r>
              <a:rPr lang="nl-NL" b="0" dirty="0"/>
              <a:t> of </a:t>
            </a:r>
            <a:r>
              <a:rPr lang="nl-NL" b="0" dirty="0" err="1"/>
              <a:t>prehistoric</a:t>
            </a:r>
            <a:r>
              <a:rPr lang="nl-NL" b="0" dirty="0"/>
              <a:t> </a:t>
            </a:r>
            <a:r>
              <a:rPr lang="nl-NL" b="0" dirty="0" err="1"/>
              <a:t>monuments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5D59061-5AB6-D409-F3DC-B89A59BBC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91" y="19771"/>
            <a:ext cx="5955158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00222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Overcrowding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Heritage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Balancing</a:t>
            </a:r>
            <a:r>
              <a:rPr lang="nl-NL" b="0" dirty="0"/>
              <a:t> access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tonehenge: A Guide to England's Most Famous Ancient Monument">
            <a:extLst>
              <a:ext uri="{FF2B5EF4-FFF2-40B4-BE49-F238E27FC236}">
                <a16:creationId xmlns:a16="http://schemas.microsoft.com/office/drawing/2014/main" id="{C8AC4A54-A715-3D35-2218-EFA585F6A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19770"/>
            <a:ext cx="6099175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73448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Visitor Centre: </a:t>
            </a:r>
          </a:p>
          <a:p>
            <a:pPr lvl="3"/>
            <a:r>
              <a:rPr lang="nl-NL" b="0" dirty="0"/>
              <a:t>- Modern facility </a:t>
            </a:r>
            <a:r>
              <a:rPr lang="nl-NL" b="0" dirty="0" err="1"/>
              <a:t>located</a:t>
            </a:r>
            <a:r>
              <a:rPr lang="nl-NL" b="0" dirty="0"/>
              <a:t> 2 km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exhibitions</a:t>
            </a:r>
            <a:r>
              <a:rPr lang="nl-NL" b="0" dirty="0"/>
              <a:t>, café, </a:t>
            </a:r>
            <a:r>
              <a:rPr lang="nl-NL" b="0" dirty="0" err="1"/>
              <a:t>and</a:t>
            </a:r>
            <a:r>
              <a:rPr lang="nl-NL" b="0" dirty="0"/>
              <a:t> shop.</a:t>
            </a:r>
          </a:p>
          <a:p>
            <a:pPr lvl="3"/>
            <a:endParaRPr lang="nl-NL" dirty="0"/>
          </a:p>
          <a:p>
            <a:pPr lvl="3"/>
            <a:r>
              <a:rPr lang="nl-NL" dirty="0">
                <a:hlinkClick r:id="rId2"/>
              </a:rPr>
              <a:t>Visitor Centre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80542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Stonehenge Access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BBD2F0-215D-5350-6C57-0C67157C8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75235"/>
              </p:ext>
            </p:extLst>
          </p:nvPr>
        </p:nvGraphicFramePr>
        <p:xfrm>
          <a:off x="228038" y="3068960"/>
          <a:ext cx="5421488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44">
                  <a:extLst>
                    <a:ext uri="{9D8B030D-6E8A-4147-A177-3AD203B41FA5}">
                      <a16:colId xmlns:a16="http://schemas.microsoft.com/office/drawing/2014/main" val="401335598"/>
                    </a:ext>
                  </a:extLst>
                </a:gridCol>
                <a:gridCol w="2710744">
                  <a:extLst>
                    <a:ext uri="{9D8B030D-6E8A-4147-A177-3AD203B41FA5}">
                      <a16:colId xmlns:a16="http://schemas.microsoft.com/office/drawing/2014/main" val="3239554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Mobility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/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Older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Blind/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Visually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Impaired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48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Deaf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/Hard of Hearing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Learning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Difficulties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545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Culinary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Dietary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Health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Safety Access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396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33698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Stonehenge Audio Guides: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8BDDF6B7-13F0-DBC7-1E0D-20E7F41B2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963" y="166020"/>
            <a:ext cx="6630694" cy="626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16733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Timed</a:t>
            </a:r>
            <a:r>
              <a:rPr lang="nl-NL" dirty="0"/>
              <a:t> </a:t>
            </a:r>
            <a:r>
              <a:rPr lang="nl-NL" dirty="0" err="1"/>
              <a:t>ticketing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day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Shuttle service: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centre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via shuttle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buses</a:t>
            </a:r>
            <a:r>
              <a:rPr lang="nl-NL" b="0" dirty="0"/>
              <a:t> or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path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77586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Restricted</a:t>
            </a:r>
            <a:r>
              <a:rPr lang="nl-NL" dirty="0"/>
              <a:t> access: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cannot</a:t>
            </a:r>
            <a:r>
              <a:rPr lang="nl-NL" b="0" dirty="0"/>
              <a:t> </a:t>
            </a:r>
            <a:r>
              <a:rPr lang="nl-NL" b="0" dirty="0" err="1"/>
              <a:t>touch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, </a:t>
            </a:r>
            <a:r>
              <a:rPr lang="nl-NL" b="0" dirty="0" err="1"/>
              <a:t>only</a:t>
            </a:r>
            <a:r>
              <a:rPr lang="nl-NL" b="0" dirty="0"/>
              <a:t> walk </a:t>
            </a:r>
            <a:r>
              <a:rPr lang="nl-NL" b="0" dirty="0" err="1"/>
              <a:t>around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Special access tours: </a:t>
            </a:r>
          </a:p>
          <a:p>
            <a:pPr lvl="3"/>
            <a:r>
              <a:rPr lang="nl-NL" b="0" dirty="0"/>
              <a:t>- Limited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small </a:t>
            </a:r>
            <a:r>
              <a:rPr lang="nl-NL" b="0" dirty="0" err="1"/>
              <a:t>groups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enter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8806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22 Places That Have Been Ruined by Tourists Over the Past Decade - Business  Insider">
            <a:extLst>
              <a:ext uri="{FF2B5EF4-FFF2-40B4-BE49-F238E27FC236}">
                <a16:creationId xmlns:a16="http://schemas.microsoft.com/office/drawing/2014/main" id="{BFE2E68A-DBA4-53E6-1C27-9DA78161F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A61D0C-BA43-3829-08DF-E0353DA51BA8}"/>
              </a:ext>
            </a:extLst>
          </p:cNvPr>
          <p:cNvSpPr txBox="1"/>
          <p:nvPr/>
        </p:nvSpPr>
        <p:spPr>
          <a:xfrm>
            <a:off x="1058615" y="1628800"/>
            <a:ext cx="6188926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4- </a:t>
            </a:r>
            <a:r>
              <a:rPr lang="nl-NL" sz="2800" b="1" dirty="0" err="1">
                <a:solidFill>
                  <a:schemeClr val="bg2"/>
                </a:solidFill>
              </a:rPr>
              <a:t>Carrying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capacity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and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Limits</a:t>
            </a:r>
            <a:r>
              <a:rPr lang="nl-NL" sz="2800" b="1" dirty="0">
                <a:solidFill>
                  <a:schemeClr val="bg2"/>
                </a:solidFill>
              </a:rPr>
              <a:t> of </a:t>
            </a:r>
            <a:r>
              <a:rPr lang="nl-NL" sz="2800" b="1" dirty="0" err="1">
                <a:solidFill>
                  <a:schemeClr val="bg2"/>
                </a:solidFill>
              </a:rPr>
              <a:t>Acceptable</a:t>
            </a:r>
            <a:r>
              <a:rPr lang="nl-NL" sz="2800" b="1" dirty="0">
                <a:solidFill>
                  <a:schemeClr val="bg2"/>
                </a:solidFill>
              </a:rPr>
              <a:t> Change</a:t>
            </a:r>
          </a:p>
        </p:txBody>
      </p:sp>
    </p:spTree>
    <p:extLst>
      <p:ext uri="{BB962C8B-B14F-4D97-AF65-F5344CB8AC3E}">
        <p14:creationId xmlns:p14="http://schemas.microsoft.com/office/powerpoint/2010/main" val="257216035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 err="1"/>
              <a:t>Defined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 World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 (UNWTO):</a:t>
            </a:r>
          </a:p>
          <a:p>
            <a:pPr lvl="3">
              <a:lnSpc>
                <a:spcPct val="160000"/>
              </a:lnSpc>
            </a:pPr>
            <a:r>
              <a:rPr lang="nl-NL" b="0" dirty="0"/>
              <a:t>- “The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time without </a:t>
            </a:r>
            <a:r>
              <a:rPr lang="nl-NL" b="0" dirty="0" err="1"/>
              <a:t>causing</a:t>
            </a:r>
            <a:r>
              <a:rPr lang="nl-NL" b="0" dirty="0"/>
              <a:t> </a:t>
            </a:r>
            <a:r>
              <a:rPr lang="nl-NL" b="0" dirty="0" err="1"/>
              <a:t>destruction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economic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socio-cultural</a:t>
            </a:r>
            <a:r>
              <a:rPr lang="nl-NL" b="0" dirty="0"/>
              <a:t> environment,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unacceptable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.”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Modern </a:t>
            </a:r>
            <a:r>
              <a:rPr lang="nl-NL" dirty="0" err="1"/>
              <a:t>Perspectives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Shift focus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acceptability</a:t>
            </a:r>
            <a:r>
              <a:rPr lang="nl-NL" b="0" dirty="0"/>
              <a:t> of impacts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visitation</a:t>
            </a:r>
            <a:r>
              <a:rPr lang="nl-NL" b="0" dirty="0"/>
              <a:t>. </a:t>
            </a:r>
          </a:p>
          <a:p>
            <a:pPr lvl="3"/>
            <a:r>
              <a:rPr lang="en-GB" b="0" dirty="0"/>
              <a:t>- They prioritize factors such as:</a:t>
            </a:r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Biophysical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 err="1"/>
              <a:t>Soil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, landscape/</a:t>
            </a:r>
            <a:r>
              <a:rPr lang="nl-NL" b="0" dirty="0" err="1"/>
              <a:t>topography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b="0" dirty="0"/>
              <a:t>Visitor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size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mode, </a:t>
            </a:r>
            <a:r>
              <a:rPr lang="nl-NL" b="0" dirty="0" err="1"/>
              <a:t>seasonality</a:t>
            </a:r>
            <a:r>
              <a:rPr lang="nl-NL" b="0" dirty="0"/>
              <a:t>, </a:t>
            </a:r>
            <a:r>
              <a:rPr lang="nl-NL" b="0" dirty="0" err="1"/>
              <a:t>crowding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dirty="0"/>
              <a:t>- Management </a:t>
            </a:r>
            <a:r>
              <a:rPr lang="nl-NL" dirty="0" err="1"/>
              <a:t>Policies</a:t>
            </a:r>
            <a:endParaRPr lang="nl-NL" dirty="0"/>
          </a:p>
          <a:p>
            <a:pPr lvl="3"/>
            <a:r>
              <a:rPr lang="nl-NL" b="0" dirty="0" err="1"/>
              <a:t>Zoning</a:t>
            </a:r>
            <a:r>
              <a:rPr lang="nl-NL" b="0" dirty="0"/>
              <a:t>,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, </a:t>
            </a:r>
            <a:r>
              <a:rPr lang="nl-NL" b="0" dirty="0" err="1"/>
              <a:t>regulations</a:t>
            </a:r>
            <a:r>
              <a:rPr lang="nl-NL" b="0" dirty="0"/>
              <a:t>,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992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Types of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A-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tourists</a:t>
            </a:r>
            <a:r>
              <a:rPr lang="nl-NL" b="0" dirty="0"/>
              <a:t> a site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accommodate</a:t>
            </a:r>
            <a:endParaRPr lang="nl-NL" b="0" dirty="0"/>
          </a:p>
          <a:p>
            <a:pPr lvl="3"/>
            <a:r>
              <a:rPr lang="nl-NL" b="0" dirty="0"/>
              <a:t>- Beyond </a:t>
            </a:r>
            <a:r>
              <a:rPr lang="nl-NL" b="0" dirty="0" err="1"/>
              <a:t>this</a:t>
            </a:r>
            <a:r>
              <a:rPr lang="nl-NL" b="0" dirty="0"/>
              <a:t> limit,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tourism’s</a:t>
            </a:r>
            <a:r>
              <a:rPr lang="nl-NL" b="0" dirty="0"/>
              <a:t> impact on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ecosystems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</a:t>
            </a:r>
            <a:r>
              <a:rPr lang="nl-NL" b="0" dirty="0" err="1"/>
              <a:t>sustainability</a:t>
            </a:r>
            <a:r>
              <a:rPr lang="nl-NL" b="0" dirty="0"/>
              <a:t> of resources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3502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Concerns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depending</a:t>
            </a:r>
            <a:r>
              <a:rPr lang="nl-NL" b="0" dirty="0"/>
              <a:t> on </a:t>
            </a:r>
            <a:r>
              <a:rPr lang="nl-NL" b="0" dirty="0" err="1"/>
              <a:t>tourist</a:t>
            </a:r>
            <a:r>
              <a:rPr lang="nl-NL" b="0" dirty="0"/>
              <a:t> type, </a:t>
            </a:r>
            <a:r>
              <a:rPr lang="nl-NL" b="0" dirty="0" err="1"/>
              <a:t>destination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crowd</a:t>
            </a:r>
            <a:r>
              <a:rPr lang="nl-NL" b="0" dirty="0"/>
              <a:t> levels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’ 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changes in </a:t>
            </a:r>
            <a:r>
              <a:rPr lang="nl-NL" b="0" dirty="0" err="1"/>
              <a:t>daily</a:t>
            </a:r>
            <a:r>
              <a:rPr lang="nl-NL" b="0" dirty="0"/>
              <a:t> life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09968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E-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tourism</a:t>
            </a:r>
            <a:r>
              <a:rPr lang="nl-NL" b="0" dirty="0"/>
              <a:t> without </a:t>
            </a:r>
            <a:r>
              <a:rPr lang="nl-NL" b="0" dirty="0" err="1"/>
              <a:t>harming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Weighs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opportunity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community well-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53992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Select a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/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 </a:t>
            </a:r>
            <a:r>
              <a:rPr lang="nl-NL" b="0" dirty="0" err="1"/>
              <a:t>that</a:t>
            </a:r>
            <a:r>
              <a:rPr lang="nl-NL" b="0" dirty="0"/>
              <a:t> is </a:t>
            </a:r>
            <a:r>
              <a:rPr lang="nl-NL" b="0" dirty="0" err="1"/>
              <a:t>opened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explain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light of </a:t>
            </a:r>
            <a:r>
              <a:rPr lang="nl-NL" b="0" dirty="0" err="1"/>
              <a:t>visitor</a:t>
            </a:r>
            <a:r>
              <a:rPr lang="nl-NL" b="0" dirty="0"/>
              <a:t> management aspect: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facing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/</a:t>
            </a:r>
            <a:r>
              <a:rPr lang="nl-NL" b="0" dirty="0" err="1"/>
              <a:t>decrease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different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select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overcome</a:t>
            </a:r>
            <a:r>
              <a:rPr lang="nl-NL" b="0" dirty="0"/>
              <a:t> these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adopt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visitors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944632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4.2-  </a:t>
            </a:r>
            <a:r>
              <a:rPr lang="nl-NL" dirty="0" err="1"/>
              <a:t>What</a:t>
            </a:r>
            <a:r>
              <a:rPr lang="nl-NL" dirty="0"/>
              <a:t> are Visitor </a:t>
            </a:r>
            <a:r>
              <a:rPr lang="nl-NL" dirty="0" err="1"/>
              <a:t>Limits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limits</a:t>
            </a:r>
            <a:r>
              <a:rPr lang="nl-NL" b="0" dirty="0"/>
              <a:t> help manage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a </a:t>
            </a:r>
            <a:r>
              <a:rPr lang="nl-NL" b="0" dirty="0" err="1"/>
              <a:t>sustainable</a:t>
            </a:r>
            <a:r>
              <a:rPr lang="nl-NL" b="0" dirty="0"/>
              <a:t>, safe,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Visitor </a:t>
            </a:r>
            <a:r>
              <a:rPr lang="nl-NL" dirty="0" err="1"/>
              <a:t>Limits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Visitor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, </a:t>
            </a:r>
            <a:r>
              <a:rPr lang="nl-NL" b="0" dirty="0" err="1"/>
              <a:t>noise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preserves </a:t>
            </a:r>
            <a:r>
              <a:rPr lang="nl-NL" b="0" dirty="0" err="1"/>
              <a:t>enjoyment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34883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Resource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adequate </a:t>
            </a:r>
            <a:r>
              <a:rPr lang="nl-NL" b="0" dirty="0" err="1"/>
              <a:t>capacity</a:t>
            </a:r>
            <a:r>
              <a:rPr lang="nl-NL" b="0" dirty="0"/>
              <a:t> of </a:t>
            </a:r>
            <a:r>
              <a:rPr lang="nl-NL" b="0" dirty="0" err="1"/>
              <a:t>trails</a:t>
            </a:r>
            <a:r>
              <a:rPr lang="nl-NL" b="0" dirty="0"/>
              <a:t>, parking,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Safety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accidents</a:t>
            </a:r>
            <a:r>
              <a:rPr lang="nl-NL" b="0" dirty="0"/>
              <a:t> in high-</a:t>
            </a:r>
            <a:r>
              <a:rPr lang="nl-NL" b="0" dirty="0" err="1"/>
              <a:t>use</a:t>
            </a:r>
            <a:r>
              <a:rPr lang="nl-NL" b="0" dirty="0"/>
              <a:t> or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695721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Permits: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Control access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requiring</a:t>
            </a:r>
            <a:r>
              <a:rPr lang="nl-NL" b="0" dirty="0"/>
              <a:t> advance </a:t>
            </a:r>
            <a:r>
              <a:rPr lang="nl-NL" b="0" dirty="0" err="1"/>
              <a:t>booking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Timed</a:t>
            </a:r>
            <a:r>
              <a:rPr lang="nl-NL" dirty="0"/>
              <a:t> Entry: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Stagger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crowding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Best Tombs to Visit in the Valley of the Kings, Luxor, Egypt">
            <a:extLst>
              <a:ext uri="{FF2B5EF4-FFF2-40B4-BE49-F238E27FC236}">
                <a16:creationId xmlns:a16="http://schemas.microsoft.com/office/drawing/2014/main" id="{74A4709C-D1BD-2D9A-DD3C-00CBFFF55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66" y="3192473"/>
            <a:ext cx="4889784" cy="326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8,034 Valley Of The Kings Luxor Egypt Stock Photos, High-Res Pictures, and  Images - Getty Images">
            <a:extLst>
              <a:ext uri="{FF2B5EF4-FFF2-40B4-BE49-F238E27FC236}">
                <a16:creationId xmlns:a16="http://schemas.microsoft.com/office/drawing/2014/main" id="{B48F5B88-BCA8-B01B-7A04-A7F50E954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809328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48349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Set max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per site/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Alternative</a:t>
            </a:r>
            <a:r>
              <a:rPr lang="nl-NL" dirty="0"/>
              <a:t> Options: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less-visited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Education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Inform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low-impact </a:t>
            </a:r>
            <a:r>
              <a:rPr lang="nl-NL" b="0" dirty="0" err="1"/>
              <a:t>behavior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5901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329</TotalTime>
  <Words>1779</Words>
  <Application>Microsoft Macintosh PowerPoint</Application>
  <PresentationFormat>Custom</PresentationFormat>
  <Paragraphs>414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Minion</vt:lpstr>
      <vt:lpstr>Georgia</vt:lpstr>
      <vt:lpstr>Calibri</vt:lpstr>
      <vt:lpstr>Wingdings</vt:lpstr>
      <vt:lpstr>Courier New</vt:lpstr>
      <vt:lpstr>Arial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PowerPoint Presentation</vt:lpstr>
      <vt:lpstr>1- Visitor Management</vt:lpstr>
      <vt:lpstr>1- Visitor Management</vt:lpstr>
      <vt:lpstr>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PowerPoint Presentation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3- Stonehenge: Case Study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PowerPoint Presentation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205</cp:revision>
  <dcterms:created xsi:type="dcterms:W3CDTF">2023-10-18T00:40:52Z</dcterms:created>
  <dcterms:modified xsi:type="dcterms:W3CDTF">2025-09-26T12:45:43Z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