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1" r:id="rId5"/>
    <p:sldId id="265" r:id="rId6"/>
    <p:sldId id="266" r:id="rId7"/>
    <p:sldId id="267" r:id="rId8"/>
    <p:sldId id="268" r:id="rId9"/>
    <p:sldId id="263" r:id="rId10"/>
    <p:sldId id="262" r:id="rId11"/>
    <p:sldId id="264" r:id="rId12"/>
    <p:sldId id="259" r:id="rId13"/>
    <p:sldId id="260"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46" d="100"/>
          <a:sy n="46" d="100"/>
        </p:scale>
        <p:origin x="-102" y="-21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D7CAFA3-C019-4419-B652-E57C69264BEA}" type="datetimeFigureOut">
              <a:rPr lang="en-US" smtClean="0"/>
              <a:t>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7AA61A1-FBBD-44ED-8856-B9E04F0EEE2F}"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D7CAFA3-C019-4419-B652-E57C69264BEA}" type="datetimeFigureOut">
              <a:rPr lang="en-US" smtClean="0"/>
              <a:t>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7AA61A1-FBBD-44ED-8856-B9E04F0EEE2F}"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D7CAFA3-C019-4419-B652-E57C69264BEA}" type="datetimeFigureOut">
              <a:rPr lang="en-US" smtClean="0"/>
              <a:t>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7AA61A1-FBBD-44ED-8856-B9E04F0EEE2F}"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D7CAFA3-C019-4419-B652-E57C69264BEA}" type="datetimeFigureOut">
              <a:rPr lang="en-US" smtClean="0"/>
              <a:t>2/25/2025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7AA61A1-FBBD-44ED-8856-B9E04F0EEE2F}"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D7CAFA3-C019-4419-B652-E57C69264BEA}" type="datetimeFigureOut">
              <a:rPr lang="en-US" smtClean="0"/>
              <a:t>2/25/2025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7AA61A1-FBBD-44ED-8856-B9E04F0EEE2F}"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D7CAFA3-C019-4419-B652-E57C69264BEA}" type="datetimeFigureOut">
              <a:rPr lang="en-US" smtClean="0"/>
              <a:t>2/25/2025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7AA61A1-FBBD-44ED-8856-B9E04F0EEE2F}"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7CAFA3-C019-4419-B652-E57C69264BEA}" type="datetimeFigureOut">
              <a:rPr lang="en-US" smtClean="0"/>
              <a:t>2/25/2025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7AA61A1-FBBD-44ED-8856-B9E04F0EEE2F}"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D7CAFA3-C019-4419-B652-E57C69264BEA}" type="datetimeFigureOut">
              <a:rPr lang="en-US" smtClean="0"/>
              <a:t>2/25/2025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7AA61A1-FBBD-44ED-8856-B9E04F0EEE2F}"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D7CAFA3-C019-4419-B652-E57C69264BEA}" type="datetimeFigureOut">
              <a:rPr lang="en-US" smtClean="0"/>
              <a:t>2/25/2025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7AA61A1-FBBD-44ED-8856-B9E04F0EEE2F}"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D7CAFA3-C019-4419-B652-E57C69264BEA}" type="datetimeFigureOut">
              <a:rPr lang="en-US" smtClean="0"/>
              <a:t>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7AA61A1-FBBD-44ED-8856-B9E04F0EEE2F}"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D7CAFA3-C019-4419-B652-E57C69264BEA}" type="datetimeFigureOut">
              <a:rPr lang="en-US" smtClean="0"/>
              <a:t>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7AA61A1-FBBD-44ED-8856-B9E04F0EEE2F}"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7CAFA3-C019-4419-B652-E57C69264BEA}" type="datetimeFigureOut">
              <a:rPr lang="en-US" smtClean="0"/>
              <a:t>2/25/2025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AA61A1-FBBD-44ED-8856-B9E04F0EEE2F}"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785925"/>
            <a:ext cx="7772400" cy="4500595"/>
          </a:xfrm>
        </p:spPr>
        <p:txBody>
          <a:bodyPr>
            <a:normAutofit fontScale="90000"/>
          </a:bodyPr>
          <a:lstStyle/>
          <a:p>
            <a:r>
              <a:rPr lang="en-US" sz="3600" b="1" dirty="0" smtClean="0"/>
              <a:t>The Benefits and Disadvantages of Tourism</a:t>
            </a:r>
            <a:br>
              <a:rPr lang="en-US" sz="3600" b="1" dirty="0" smtClean="0"/>
            </a:br>
            <a:r>
              <a:rPr lang="en-US" dirty="0" smtClean="0"/>
              <a:t/>
            </a:r>
            <a:br>
              <a:rPr lang="en-US" dirty="0" smtClean="0"/>
            </a:br>
            <a:r>
              <a:rPr lang="en-US" sz="2700" dirty="0" smtClean="0"/>
              <a:t>Student </a:t>
            </a:r>
            <a:r>
              <a:rPr lang="en-US" sz="2700" dirty="0"/>
              <a:t>Name: Raman</a:t>
            </a:r>
            <a:br>
              <a:rPr lang="en-US" sz="2700" dirty="0"/>
            </a:br>
            <a:r>
              <a:rPr lang="en-US" sz="2700" dirty="0"/>
              <a:t>Student ID: </a:t>
            </a:r>
            <a:r>
              <a:rPr lang="en-US" sz="2700" dirty="0" smtClean="0"/>
              <a:t>DE240051</a:t>
            </a:r>
            <a:br>
              <a:rPr lang="en-US" sz="2700" dirty="0" smtClean="0"/>
            </a:br>
            <a:r>
              <a:rPr lang="en-US" sz="2700" dirty="0"/>
              <a:t/>
            </a:r>
            <a:br>
              <a:rPr lang="en-US" sz="2700" dirty="0"/>
            </a:br>
            <a:r>
              <a:rPr lang="en-US" sz="2700" dirty="0"/>
              <a:t>Under valuable guidance of </a:t>
            </a:r>
            <a:br>
              <a:rPr lang="en-US" sz="2700" dirty="0"/>
            </a:br>
            <a:r>
              <a:rPr lang="en-US" sz="2700" dirty="0"/>
              <a:t>Mr. Mohammad </a:t>
            </a:r>
            <a:r>
              <a:rPr lang="en-US" sz="2700" dirty="0" err="1"/>
              <a:t>Abdou</a:t>
            </a:r>
            <a:r>
              <a:rPr lang="en-US" sz="2700" dirty="0"/>
              <a:t/>
            </a:r>
            <a:br>
              <a:rPr lang="en-US" sz="2700" dirty="0"/>
            </a:br>
            <a:r>
              <a:rPr lang="en-US" sz="2700" dirty="0"/>
              <a:t/>
            </a:r>
            <a:br>
              <a:rPr lang="en-US" sz="2700" dirty="0"/>
            </a:br>
            <a:r>
              <a:rPr lang="en-US" sz="2700" dirty="0"/>
              <a:t>Submission date: </a:t>
            </a:r>
            <a:r>
              <a:rPr lang="en-US" sz="2700" dirty="0" smtClean="0"/>
              <a:t>27.02.2025</a:t>
            </a:r>
            <a:endParaRPr lang="en-US" sz="2700" dirty="0"/>
          </a:p>
        </p:txBody>
      </p:sp>
      <p:pic>
        <p:nvPicPr>
          <p:cNvPr id="6" name="Picture 5" descr="European Institute of Innovation, Entrepreneurship and Technology"/>
          <p:cNvPicPr/>
          <p:nvPr/>
        </p:nvPicPr>
        <p:blipFill>
          <a:blip r:embed="rId2">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6se="http://schemas.microsoft.com/office/word/2015/wordml/symex" xmlns:w16sdtdh="http://schemas.microsoft.com/office/word/2020/wordml/sdtdatahash" xmlns:w16="http://schemas.microsoft.com/office/word/2018/wordml" xmlns:w16cid="http://schemas.microsoft.com/office/word/2016/wordml/cid" xmlns:w16cex="http://schemas.microsoft.com/office/word/2018/wordml/cex" xmlns:w15="http://schemas.microsoft.com/office/word/2012/wordml"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xmlns="" xmlns:pic="http://schemas.openxmlformats.org/drawingml/2006/picture" xmlns:lc="http://schemas.openxmlformats.org/drawingml/2006/lockedCanvas" val="0"/>
              </a:ext>
            </a:extLst>
          </a:blip>
          <a:srcRect/>
          <a:stretch>
            <a:fillRect/>
          </a:stretch>
        </p:blipFill>
        <p:spPr>
          <a:xfrm>
            <a:off x="1571604" y="-285776"/>
            <a:ext cx="6187308" cy="1937657"/>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INDEX</a:t>
            </a:r>
            <a:endParaRPr lang="en-US" b="1" dirty="0"/>
          </a:p>
        </p:txBody>
      </p:sp>
      <p:sp>
        <p:nvSpPr>
          <p:cNvPr id="3" name="Content Placeholder 2"/>
          <p:cNvSpPr>
            <a:spLocks noGrp="1"/>
          </p:cNvSpPr>
          <p:nvPr>
            <p:ph idx="1"/>
          </p:nvPr>
        </p:nvSpPr>
        <p:spPr>
          <a:xfrm>
            <a:off x="500034" y="1428735"/>
            <a:ext cx="8229600" cy="4071967"/>
          </a:xfrm>
        </p:spPr>
        <p:txBody>
          <a:bodyPr>
            <a:normAutofit fontScale="77500" lnSpcReduction="20000"/>
          </a:bodyPr>
          <a:lstStyle/>
          <a:p>
            <a:pPr marL="514350" indent="-514350">
              <a:buFont typeface="+mj-lt"/>
              <a:buAutoNum type="arabicPeriod"/>
            </a:pPr>
            <a:r>
              <a:rPr lang="en-US" b="1" dirty="0" smtClean="0"/>
              <a:t>Introduction</a:t>
            </a:r>
            <a:endParaRPr lang="en-US" dirty="0" smtClean="0"/>
          </a:p>
          <a:p>
            <a:pPr marL="514350" indent="-514350">
              <a:buFont typeface="+mj-lt"/>
              <a:buAutoNum type="arabicPeriod"/>
            </a:pPr>
            <a:r>
              <a:rPr lang="en-US" b="1" dirty="0" smtClean="0"/>
              <a:t>Economic Benefits of Tourism</a:t>
            </a:r>
            <a:endParaRPr lang="en-US" dirty="0" smtClean="0"/>
          </a:p>
          <a:p>
            <a:pPr marL="514350" indent="-514350">
              <a:buFont typeface="+mj-lt"/>
              <a:buAutoNum type="arabicPeriod"/>
            </a:pPr>
            <a:r>
              <a:rPr lang="en-US" b="1" dirty="0" smtClean="0"/>
              <a:t>Social and Cultural Benefits of  </a:t>
            </a:r>
          </a:p>
          <a:p>
            <a:pPr marL="514350" indent="-514350">
              <a:buNone/>
            </a:pPr>
            <a:r>
              <a:rPr lang="en-US" b="1" dirty="0" smtClean="0"/>
              <a:t>Tourism</a:t>
            </a:r>
            <a:endParaRPr lang="en-US" dirty="0" smtClean="0"/>
          </a:p>
          <a:p>
            <a:pPr marL="514350" indent="-514350">
              <a:buFont typeface="+mj-lt"/>
              <a:buAutoNum type="arabicPeriod"/>
            </a:pPr>
            <a:r>
              <a:rPr lang="en-US" b="1" dirty="0" smtClean="0"/>
              <a:t>Economic and Environmental Disadvantages of Tourism</a:t>
            </a:r>
            <a:endParaRPr lang="en-US" dirty="0" smtClean="0"/>
          </a:p>
          <a:p>
            <a:pPr marL="514350" indent="-514350">
              <a:buFont typeface="+mj-lt"/>
              <a:buAutoNum type="arabicPeriod"/>
            </a:pPr>
            <a:r>
              <a:rPr lang="en-US" b="1" dirty="0" smtClean="0"/>
              <a:t>Social and Cultural Disadvantages of Tourism</a:t>
            </a:r>
            <a:endParaRPr lang="en-US" dirty="0" smtClean="0"/>
          </a:p>
          <a:p>
            <a:pPr marL="514350" indent="-514350">
              <a:buFont typeface="+mj-lt"/>
              <a:buAutoNum type="arabicPeriod"/>
            </a:pPr>
            <a:r>
              <a:rPr lang="en-US" b="1" dirty="0" smtClean="0"/>
              <a:t>The Need for Sustainable Tourism</a:t>
            </a:r>
          </a:p>
          <a:p>
            <a:pPr marL="514350" indent="-514350">
              <a:buFont typeface="+mj-lt"/>
              <a:buAutoNum type="arabicPeriod"/>
            </a:pPr>
            <a:r>
              <a:rPr lang="en-US" b="1" dirty="0" smtClean="0"/>
              <a:t>Analysis and Insights</a:t>
            </a:r>
            <a:endParaRPr lang="en-US" dirty="0" smtClean="0"/>
          </a:p>
          <a:p>
            <a:pPr marL="514350" indent="-514350">
              <a:buFont typeface="+mj-lt"/>
              <a:buAutoNum type="arabicPeriod"/>
            </a:pPr>
            <a:r>
              <a:rPr lang="en-US" b="1" dirty="0" smtClean="0"/>
              <a:t>Conclusion</a:t>
            </a:r>
            <a:endParaRPr lang="en-US" dirty="0" smtClean="0"/>
          </a:p>
          <a:p>
            <a:pPr marL="514350" indent="-514350">
              <a:buFont typeface="+mj-lt"/>
              <a:buAutoNum type="arabicPeriod"/>
            </a:pPr>
            <a:r>
              <a:rPr lang="en-US" b="1" dirty="0" smtClean="0"/>
              <a:t>References</a:t>
            </a:r>
            <a:endParaRPr lang="en-US" dirty="0" smtClean="0"/>
          </a:p>
        </p:txBody>
      </p:sp>
      <p:pic>
        <p:nvPicPr>
          <p:cNvPr id="21506" name="Picture 2" descr="https://tse2.mm.bing.net/th?id=OIP.-JLy6I_CucWnh-8bm-UUrgHaEK&amp;pid=Api&amp;P=0&amp;h=180"/>
          <p:cNvPicPr>
            <a:picLocks noChangeAspect="1" noChangeArrowheads="1"/>
          </p:cNvPicPr>
          <p:nvPr/>
        </p:nvPicPr>
        <p:blipFill>
          <a:blip r:embed="rId2"/>
          <a:srcRect/>
          <a:stretch>
            <a:fillRect/>
          </a:stretch>
        </p:blipFill>
        <p:spPr bwMode="auto">
          <a:xfrm>
            <a:off x="857224" y="5429264"/>
            <a:ext cx="7358114" cy="1071558"/>
          </a:xfrm>
          <a:prstGeom prst="rect">
            <a:avLst/>
          </a:prstGeom>
          <a:noFill/>
        </p:spPr>
      </p:pic>
      <p:pic>
        <p:nvPicPr>
          <p:cNvPr id="21508" name="Picture 4" descr="https://tse4.mm.bing.net/th?id=OIP.hY0bgyvfSfDavaKMJJULaQHaHa&amp;pid=Api&amp;P=0&amp;h=180"/>
          <p:cNvPicPr>
            <a:picLocks noChangeAspect="1" noChangeArrowheads="1"/>
          </p:cNvPicPr>
          <p:nvPr/>
        </p:nvPicPr>
        <p:blipFill>
          <a:blip r:embed="rId3"/>
          <a:srcRect/>
          <a:stretch>
            <a:fillRect/>
          </a:stretch>
        </p:blipFill>
        <p:spPr bwMode="auto">
          <a:xfrm>
            <a:off x="6215074" y="-12"/>
            <a:ext cx="3000384" cy="3000384"/>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Introduction</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Tourism plays a crucial role in shaping societies and economies worldwide. It creates employment, stimulates economic growth, and fosters cultural exchange. From backpackers exploring hidden gems to luxury travelers indulging in unique experiences, the industry has something for everyone. However, tourism also has its downsides, such as environmental degradation, cultural exploitation, and economic reliance on a single sector. While it connects people and encourages global understanding, it can also lead to overcrowding, resource depletion, and the loss of local traditions. This paper explores the multifaceted impact of tourism, balancing its advantages with its challenges. By examining economic, social, cultural, and environmental perspectives, we can better understand how to maximize benefits while minimizing harm. Through case studies and research insights, this study aims to offer a well-rounded view of the tourism industry and its implications for host communities.</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Economic Benefits of Tourism</a:t>
            </a:r>
            <a:endParaRPr lang="en-US" dirty="0"/>
          </a:p>
        </p:txBody>
      </p:sp>
      <p:sp>
        <p:nvSpPr>
          <p:cNvPr id="3" name="Content Placeholder 2"/>
          <p:cNvSpPr>
            <a:spLocks noGrp="1"/>
          </p:cNvSpPr>
          <p:nvPr>
            <p:ph idx="1"/>
          </p:nvPr>
        </p:nvSpPr>
        <p:spPr>
          <a:xfrm>
            <a:off x="457200" y="1600200"/>
            <a:ext cx="5757874" cy="4525963"/>
          </a:xfrm>
        </p:spPr>
        <p:txBody>
          <a:bodyPr>
            <a:normAutofit fontScale="62500" lnSpcReduction="20000"/>
          </a:bodyPr>
          <a:lstStyle/>
          <a:p>
            <a:r>
              <a:rPr lang="en-US" dirty="0" smtClean="0"/>
              <a:t>Tourism is a significant contributor to global and local economies. Some key economic benefits include:</a:t>
            </a:r>
          </a:p>
          <a:p>
            <a:r>
              <a:rPr lang="en-US" b="1" dirty="0" smtClean="0"/>
              <a:t>Job Creation:</a:t>
            </a:r>
            <a:r>
              <a:rPr lang="en-US" dirty="0" smtClean="0"/>
              <a:t> The tourism sector generates millions of jobs in hospitality, transport, and local businesses (World Tourism Organization, 2022).</a:t>
            </a:r>
          </a:p>
          <a:p>
            <a:r>
              <a:rPr lang="en-US" b="1" dirty="0" smtClean="0"/>
              <a:t>Revenue Generation:</a:t>
            </a:r>
            <a:r>
              <a:rPr lang="en-US" dirty="0" smtClean="0"/>
              <a:t> Tourism provides income for small and large enterprises, stimulating economic growth (Smith, 2020, p. 45).</a:t>
            </a:r>
          </a:p>
          <a:p>
            <a:r>
              <a:rPr lang="en-US" b="1" dirty="0" smtClean="0"/>
              <a:t>Infrastructure Development:</a:t>
            </a:r>
            <a:r>
              <a:rPr lang="en-US" dirty="0" smtClean="0"/>
              <a:t> Increased tourism encourages governments to invest in roads, airports, and public spaces, improving the overall infrastructure (Hall, 2019).</a:t>
            </a:r>
          </a:p>
          <a:p>
            <a:r>
              <a:rPr lang="en-US" b="1" dirty="0" smtClean="0"/>
              <a:t>Foreign Exchange Earnings:</a:t>
            </a:r>
            <a:r>
              <a:rPr lang="en-US" dirty="0" smtClean="0"/>
              <a:t> Many developing countries rely on tourism as a key source of foreign currency, helping balance national trade deficits (UNWTO, 2021).</a:t>
            </a:r>
          </a:p>
        </p:txBody>
      </p:sp>
      <p:pic>
        <p:nvPicPr>
          <p:cNvPr id="17410" name="Picture 2" descr="https://tse4.mm.bing.net/th?id=OIP.j-tZ97CAJ2bBuBV3vvStZQHaE8&amp;pid=Api&amp;P=0&amp;h=180"/>
          <p:cNvPicPr>
            <a:picLocks noChangeAspect="1" noChangeArrowheads="1"/>
          </p:cNvPicPr>
          <p:nvPr/>
        </p:nvPicPr>
        <p:blipFill>
          <a:blip r:embed="rId2"/>
          <a:srcRect/>
          <a:stretch>
            <a:fillRect/>
          </a:stretch>
        </p:blipFill>
        <p:spPr bwMode="auto">
          <a:xfrm>
            <a:off x="6286512" y="2071678"/>
            <a:ext cx="2571750" cy="1714500"/>
          </a:xfrm>
          <a:prstGeom prst="rect">
            <a:avLst/>
          </a:prstGeom>
          <a:noFill/>
        </p:spPr>
      </p:pic>
      <p:pic>
        <p:nvPicPr>
          <p:cNvPr id="17412" name="Picture 4" descr="https://tse2.mm.bing.net/th?id=OIP.nsM282CWIMfgYfyKUYDDBwHaF7&amp;pid=Api&amp;P=0&amp;h=180"/>
          <p:cNvPicPr>
            <a:picLocks noChangeAspect="1" noChangeArrowheads="1"/>
          </p:cNvPicPr>
          <p:nvPr/>
        </p:nvPicPr>
        <p:blipFill>
          <a:blip r:embed="rId3"/>
          <a:srcRect/>
          <a:stretch>
            <a:fillRect/>
          </a:stretch>
        </p:blipFill>
        <p:spPr bwMode="auto">
          <a:xfrm>
            <a:off x="6286512" y="4214818"/>
            <a:ext cx="2571768" cy="1714500"/>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Social and Cultural Benefits of Tourism</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Tourism facilitates cultural exchange and community development in multiple ways:</a:t>
            </a:r>
          </a:p>
          <a:p>
            <a:r>
              <a:rPr lang="en-US" b="1" dirty="0" smtClean="0"/>
              <a:t>Cross-Cultural Understanding:</a:t>
            </a:r>
            <a:r>
              <a:rPr lang="en-US" dirty="0" smtClean="0"/>
              <a:t> Exposure to different cultures fosters global connections and promotes mutual respect (Richards, 2018, p. 78).</a:t>
            </a:r>
          </a:p>
          <a:p>
            <a:r>
              <a:rPr lang="en-US" b="1" dirty="0" smtClean="0"/>
              <a:t>Revitalization of Arts and Traditions:</a:t>
            </a:r>
            <a:r>
              <a:rPr lang="en-US" dirty="0" smtClean="0"/>
              <a:t> Tourism helps preserve traditional crafts, music, and performances by creating demand for cultural experiences (Brown, 2017).</a:t>
            </a:r>
          </a:p>
          <a:p>
            <a:r>
              <a:rPr lang="en-US" b="1" dirty="0" smtClean="0"/>
              <a:t>Heritage Conservation:</a:t>
            </a:r>
            <a:r>
              <a:rPr lang="en-US" dirty="0" smtClean="0"/>
              <a:t> Revenue from tourism funds heritage site maintenance and restoration projects (Smith &amp; Hall, 2019).</a:t>
            </a:r>
          </a:p>
          <a:p>
            <a:r>
              <a:rPr lang="en-US" b="1" dirty="0" smtClean="0"/>
              <a:t>Community Engagement:</a:t>
            </a:r>
            <a:r>
              <a:rPr lang="en-US" dirty="0" smtClean="0"/>
              <a:t> Locals benefit from job opportunities and community-based tourism initiatives that promote sustainable development (Weaver, 2020).</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Economic and Environmental Disadvantages of Tourism</a:t>
            </a:r>
            <a:endParaRPr lang="en-US" dirty="0"/>
          </a:p>
        </p:txBody>
      </p:sp>
      <p:sp>
        <p:nvSpPr>
          <p:cNvPr id="3" name="Content Placeholder 2"/>
          <p:cNvSpPr>
            <a:spLocks noGrp="1"/>
          </p:cNvSpPr>
          <p:nvPr>
            <p:ph idx="1"/>
          </p:nvPr>
        </p:nvSpPr>
        <p:spPr>
          <a:xfrm>
            <a:off x="457200" y="1785926"/>
            <a:ext cx="8229600" cy="4340237"/>
          </a:xfrm>
        </p:spPr>
        <p:txBody>
          <a:bodyPr>
            <a:normAutofit fontScale="62500" lnSpcReduction="20000"/>
          </a:bodyPr>
          <a:lstStyle/>
          <a:p>
            <a:r>
              <a:rPr lang="en-US" dirty="0" smtClean="0"/>
              <a:t>Despite its advantages, tourism can cause economic instability and environmental harm:</a:t>
            </a:r>
          </a:p>
          <a:p>
            <a:r>
              <a:rPr lang="en-US" b="1" dirty="0" smtClean="0"/>
              <a:t>Overdependence on Tourism:</a:t>
            </a:r>
            <a:r>
              <a:rPr lang="en-US" dirty="0" smtClean="0"/>
              <a:t> Many economies become overly reliant on tourism, making them vulnerable to external shocks such as pandemics or economic downturns (</a:t>
            </a:r>
            <a:r>
              <a:rPr lang="en-US" dirty="0" err="1" smtClean="0"/>
              <a:t>Gössling</a:t>
            </a:r>
            <a:r>
              <a:rPr lang="en-US" dirty="0" smtClean="0"/>
              <a:t> &amp; Hall, 2021).</a:t>
            </a:r>
          </a:p>
          <a:p>
            <a:r>
              <a:rPr lang="en-US" b="1" dirty="0" smtClean="0"/>
              <a:t>Rising Cost of Living:</a:t>
            </a:r>
            <a:r>
              <a:rPr lang="en-US" dirty="0" smtClean="0"/>
              <a:t> Increased demand for housing and services in popular tourist destinations raises prices, making life difficult for locals (Mason, 2018).</a:t>
            </a:r>
          </a:p>
          <a:p>
            <a:r>
              <a:rPr lang="en-US" b="1" dirty="0" smtClean="0"/>
              <a:t>Environmental Damage:</a:t>
            </a:r>
            <a:r>
              <a:rPr lang="en-US" dirty="0" smtClean="0"/>
              <a:t> Over-tourism leads to pollution, habitat destruction, and increased carbon emissions from transportation (UNEP, 2020).</a:t>
            </a:r>
          </a:p>
          <a:p>
            <a:r>
              <a:rPr lang="en-US" b="1" dirty="0" smtClean="0"/>
              <a:t>Water Shortages:</a:t>
            </a:r>
            <a:r>
              <a:rPr lang="en-US" dirty="0" smtClean="0"/>
              <a:t> High tourist consumption </a:t>
            </a:r>
          </a:p>
          <a:p>
            <a:pPr>
              <a:buNone/>
            </a:pPr>
            <a:r>
              <a:rPr lang="en-US" dirty="0" smtClean="0"/>
              <a:t>depletes natural resources, causing scarcity </a:t>
            </a:r>
          </a:p>
          <a:p>
            <a:pPr>
              <a:buNone/>
            </a:pPr>
            <a:r>
              <a:rPr lang="en-US" dirty="0" smtClean="0"/>
              <a:t>issues in certain destinations (Holden, 2019, </a:t>
            </a:r>
          </a:p>
          <a:p>
            <a:pPr>
              <a:buNone/>
            </a:pPr>
            <a:r>
              <a:rPr lang="en-US" dirty="0" smtClean="0"/>
              <a:t>p. 33).</a:t>
            </a:r>
          </a:p>
        </p:txBody>
      </p:sp>
      <p:pic>
        <p:nvPicPr>
          <p:cNvPr id="3074" name="Picture 2" descr="https://tse1.mm.bing.net/th?id=OIP.T3BGXRd-piE63zJTb9NAagHaEb&amp;pid=Api&amp;P=0&amp;h=180"/>
          <p:cNvPicPr>
            <a:picLocks noChangeAspect="1" noChangeArrowheads="1"/>
          </p:cNvPicPr>
          <p:nvPr/>
        </p:nvPicPr>
        <p:blipFill>
          <a:blip r:embed="rId2"/>
          <a:srcRect/>
          <a:stretch>
            <a:fillRect/>
          </a:stretch>
        </p:blipFill>
        <p:spPr bwMode="auto">
          <a:xfrm>
            <a:off x="5857884" y="4857760"/>
            <a:ext cx="2867025" cy="1714500"/>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Social and Cultural Disadvantages of Tourism</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The social and cultural impact of tourism can sometimes be negative:</a:t>
            </a:r>
          </a:p>
          <a:p>
            <a:r>
              <a:rPr lang="en-US" b="1" dirty="0" smtClean="0"/>
              <a:t>Cultural </a:t>
            </a:r>
            <a:r>
              <a:rPr lang="en-US" b="1" dirty="0" err="1" smtClean="0"/>
              <a:t>Commodification</a:t>
            </a:r>
            <a:r>
              <a:rPr lang="en-US" b="1" dirty="0" smtClean="0"/>
              <a:t>:</a:t>
            </a:r>
            <a:r>
              <a:rPr lang="en-US" dirty="0" smtClean="0"/>
              <a:t> Local traditions and customs may be commercialized and altered to attract tourists, leading to a loss of authenticity (</a:t>
            </a:r>
            <a:r>
              <a:rPr lang="en-US" dirty="0" err="1" smtClean="0"/>
              <a:t>MacCannell</a:t>
            </a:r>
            <a:r>
              <a:rPr lang="en-US" dirty="0" smtClean="0"/>
              <a:t>, 2019).</a:t>
            </a:r>
          </a:p>
          <a:p>
            <a:r>
              <a:rPr lang="en-US" b="1" dirty="0" smtClean="0"/>
              <a:t>Displacement of Local Communities:</a:t>
            </a:r>
            <a:r>
              <a:rPr lang="en-US" dirty="0" smtClean="0"/>
              <a:t> Rising tourism development projects force local residents to relocate, sometimes without adequate compensation (Cohen, 2021).</a:t>
            </a:r>
          </a:p>
          <a:p>
            <a:r>
              <a:rPr lang="en-US" b="1" dirty="0" smtClean="0"/>
              <a:t>Overcrowding and Stress on Resources:</a:t>
            </a:r>
            <a:r>
              <a:rPr lang="en-US" dirty="0" smtClean="0"/>
              <a:t> Popular destinations struggle with overcrowding, affecting infrastructure and decreasing the quality of life for locals (Williams, 2020, p. 56).</a:t>
            </a:r>
          </a:p>
          <a:p>
            <a:r>
              <a:rPr lang="en-US" b="1" dirty="0" smtClean="0"/>
              <a:t>Exploitation of Indigenous Communities:</a:t>
            </a:r>
            <a:r>
              <a:rPr lang="en-US" dirty="0" smtClean="0"/>
              <a:t> Many indigenous groups are marginalized, receiving little economic benefit from tourism while their cultures are showcased for profit (Smith, 2018).</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The Need for Sustainable Tourism</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Sustainable tourism practices are essential to mitigate tourism’s negative effects:</a:t>
            </a:r>
          </a:p>
          <a:p>
            <a:r>
              <a:rPr lang="en-US" b="1" dirty="0" smtClean="0"/>
              <a:t>Eco-Tourism:</a:t>
            </a:r>
            <a:r>
              <a:rPr lang="en-US" dirty="0" smtClean="0"/>
              <a:t> Encouraging responsible travel that minimizes environmental impact while supporting conservation efforts (</a:t>
            </a:r>
            <a:r>
              <a:rPr lang="en-US" dirty="0" err="1" smtClean="0"/>
              <a:t>Gössling</a:t>
            </a:r>
            <a:r>
              <a:rPr lang="en-US" dirty="0" smtClean="0"/>
              <a:t> &amp; Hall, 2021).</a:t>
            </a:r>
          </a:p>
          <a:p>
            <a:r>
              <a:rPr lang="en-US" b="1" dirty="0" smtClean="0"/>
              <a:t>Community-Based Tourism:</a:t>
            </a:r>
            <a:r>
              <a:rPr lang="en-US" dirty="0" smtClean="0"/>
              <a:t> Engaging local communities in tourism management ensures equitable distribution of benefits (Weaver, 2020).</a:t>
            </a:r>
          </a:p>
          <a:p>
            <a:r>
              <a:rPr lang="en-US" b="1" dirty="0" smtClean="0"/>
              <a:t>Tourism Regulations:</a:t>
            </a:r>
            <a:r>
              <a:rPr lang="en-US" dirty="0" smtClean="0"/>
              <a:t> Governments and organizations should enforce policies that promote sustainability, such as visitor limits and environmental taxes (UNEP, 2020).</a:t>
            </a:r>
          </a:p>
          <a:p>
            <a:r>
              <a:rPr lang="en-US" b="1" dirty="0" smtClean="0"/>
              <a:t>Education and Awareness:</a:t>
            </a:r>
            <a:r>
              <a:rPr lang="en-US" dirty="0" smtClean="0"/>
              <a:t> Tourists must be educated on respecting local cultures and reducing their ecological footprint (Smith &amp; Hall, 2019).</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Analysis and Insights</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Tourism has a profound influence on economies, societies, and environments. The key challenge is ensuring that tourism remains a sustainable force for good. Countries like Bhutan have successfully implemented controlled tourism policies, maintaining their cultural integrity and minimizing environmental harm. Similarly, community-based tourism in Costa Rica has empowered local populations while preserving biodiversity. The industry must move towards responsible tourism, where governments, businesses, and tourists share responsibility for minimizing negative impacts. Sustainable initiatives, such as eco-tourism, fair trade tourism, and conservation efforts, can ensure tourism benefits both present and future generations. The balance between economic benefits and environmental protection is crucial for long-term success.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Conclusion</a:t>
            </a:r>
            <a:endParaRPr lang="en-US" dirty="0"/>
          </a:p>
        </p:txBody>
      </p:sp>
      <p:sp>
        <p:nvSpPr>
          <p:cNvPr id="3" name="Content Placeholder 2"/>
          <p:cNvSpPr>
            <a:spLocks noGrp="1"/>
          </p:cNvSpPr>
          <p:nvPr>
            <p:ph idx="1"/>
          </p:nvPr>
        </p:nvSpPr>
        <p:spPr/>
        <p:txBody>
          <a:bodyPr>
            <a:normAutofit fontScale="62500" lnSpcReduction="20000"/>
          </a:bodyPr>
          <a:lstStyle/>
          <a:p>
            <a:r>
              <a:rPr lang="en-US" dirty="0" smtClean="0"/>
              <a:t>Tourism is a double-edged sword; while it brings economic prosperity and cultural enrichment, it also has the potential to cause irreversible environmental and social damage. The challenge lies in finding a sustainable approach that allows host communities to thrive while preserving their cultural and natural heritage.</a:t>
            </a:r>
          </a:p>
          <a:p>
            <a:r>
              <a:rPr lang="en-US" dirty="0" smtClean="0"/>
              <a:t>The economic benefits of tourism are undeniable. It creates jobs, boosts local economies, and supports infrastructure development. However, these benefits often come with unintended consequences such as economic dependence, rising costs for locals, and environmental stress. If not properly managed, tourism can lead to pollution, cultural exploitation, and resource depletion.</a:t>
            </a:r>
          </a:p>
          <a:p>
            <a:r>
              <a:rPr lang="en-US" dirty="0" smtClean="0"/>
              <a:t>To address these issues, governments and stakeholders must implement policies that encourage sustainable tourism. Eco-tourism, responsible travel practices, and controlled visitor numbers can help mitigate the negative effects. Additionally, local communities should be actively involved in tourism development to ensure fair economic distribution and cultural preservation.</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fontScale="77500" lnSpcReduction="20000"/>
          </a:bodyPr>
          <a:lstStyle/>
          <a:p>
            <a:r>
              <a:rPr lang="en-US" dirty="0" smtClean="0"/>
              <a:t>Ultimately, the responsibility lies with all parties—governments, businesses, and tourists—to ensure that tourism remains a positive force. Tourists can make conscious decisions to support ethical businesses, respect local traditions, and reduce their environmental footprint. Businesses must prioritize sustainable operations, and policymakers must enforce regulations that balance economic benefits with environmental conservation.</a:t>
            </a:r>
          </a:p>
          <a:p>
            <a:r>
              <a:rPr lang="en-US" dirty="0" smtClean="0"/>
              <a:t>By fostering responsible tourism, we can continue to enjoy the wonders of travel while ensuring that destinations remain viable for future generations. Sustainable tourism is not just an option; it is a necessity for maintaining the delicate balance between exploration and preservation in our interconnected world.</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References</a:t>
            </a:r>
            <a:endParaRPr lang="en-US" dirty="0"/>
          </a:p>
        </p:txBody>
      </p:sp>
      <p:sp>
        <p:nvSpPr>
          <p:cNvPr id="3" name="Content Placeholder 2"/>
          <p:cNvSpPr>
            <a:spLocks noGrp="1"/>
          </p:cNvSpPr>
          <p:nvPr>
            <p:ph idx="1"/>
          </p:nvPr>
        </p:nvSpPr>
        <p:spPr/>
        <p:txBody>
          <a:bodyPr>
            <a:normAutofit fontScale="62500" lnSpcReduction="20000"/>
          </a:bodyPr>
          <a:lstStyle/>
          <a:p>
            <a:r>
              <a:rPr lang="en-US" dirty="0" smtClean="0"/>
              <a:t>Brown, J. (2017). </a:t>
            </a:r>
            <a:r>
              <a:rPr lang="en-US" i="1" dirty="0" smtClean="0"/>
              <a:t>Cultural Tourism and Heritage Preservation</a:t>
            </a:r>
            <a:r>
              <a:rPr lang="en-US" dirty="0" smtClean="0"/>
              <a:t>. Oxford University Press.</a:t>
            </a:r>
          </a:p>
          <a:p>
            <a:r>
              <a:rPr lang="en-US" dirty="0" smtClean="0"/>
              <a:t>Cohen, E. (2021). </a:t>
            </a:r>
            <a:r>
              <a:rPr lang="en-US" i="1" dirty="0" smtClean="0"/>
              <a:t>Mass Tourism and Its Consequences</a:t>
            </a:r>
            <a:r>
              <a:rPr lang="en-US" dirty="0" smtClean="0"/>
              <a:t>. </a:t>
            </a:r>
            <a:r>
              <a:rPr lang="en-US" dirty="0" err="1" smtClean="0"/>
              <a:t>Routledge</a:t>
            </a:r>
            <a:r>
              <a:rPr lang="en-US" dirty="0" smtClean="0"/>
              <a:t>.</a:t>
            </a:r>
          </a:p>
          <a:p>
            <a:r>
              <a:rPr lang="en-US" dirty="0" err="1" smtClean="0"/>
              <a:t>Gössling</a:t>
            </a:r>
            <a:r>
              <a:rPr lang="en-US" dirty="0" smtClean="0"/>
              <a:t>, S., &amp; Hall, C. M. (2021). </a:t>
            </a:r>
            <a:r>
              <a:rPr lang="en-US" i="1" dirty="0" smtClean="0"/>
              <a:t>Sustainable Tourism and Environmental Challenges</a:t>
            </a:r>
            <a:r>
              <a:rPr lang="en-US" dirty="0" smtClean="0"/>
              <a:t>. Springer.</a:t>
            </a:r>
          </a:p>
          <a:p>
            <a:r>
              <a:rPr lang="en-US" dirty="0" smtClean="0"/>
              <a:t>Hall, M. (2019). </a:t>
            </a:r>
            <a:r>
              <a:rPr lang="en-US" i="1" dirty="0" smtClean="0"/>
              <a:t>Tourism and Economic Development Strategies</a:t>
            </a:r>
            <a:r>
              <a:rPr lang="en-US" dirty="0" smtClean="0"/>
              <a:t>. Cambridge University Press.</a:t>
            </a:r>
          </a:p>
          <a:p>
            <a:r>
              <a:rPr lang="en-US" dirty="0" smtClean="0"/>
              <a:t>Holden, A. (2019). </a:t>
            </a:r>
            <a:r>
              <a:rPr lang="en-US" i="1" dirty="0" smtClean="0"/>
              <a:t>Tourism and the Environment</a:t>
            </a:r>
            <a:r>
              <a:rPr lang="en-US" dirty="0" smtClean="0"/>
              <a:t>. </a:t>
            </a:r>
            <a:r>
              <a:rPr lang="en-US" dirty="0" err="1" smtClean="0"/>
              <a:t>Routledge</a:t>
            </a:r>
            <a:r>
              <a:rPr lang="en-US" dirty="0" smtClean="0"/>
              <a:t>.</a:t>
            </a:r>
          </a:p>
          <a:p>
            <a:r>
              <a:rPr lang="en-US" dirty="0" err="1" smtClean="0"/>
              <a:t>MacCannell</a:t>
            </a:r>
            <a:r>
              <a:rPr lang="en-US" dirty="0" smtClean="0"/>
              <a:t>, D. (2019). </a:t>
            </a:r>
            <a:r>
              <a:rPr lang="en-US" i="1" dirty="0" smtClean="0"/>
              <a:t>The Tourist: A New Theory of the Leisure Class</a:t>
            </a:r>
            <a:r>
              <a:rPr lang="en-US" dirty="0" smtClean="0"/>
              <a:t>. University of California Press.</a:t>
            </a:r>
          </a:p>
          <a:p>
            <a:r>
              <a:rPr lang="en-US" dirty="0" smtClean="0"/>
              <a:t>Mason, P. (2018). </a:t>
            </a:r>
            <a:r>
              <a:rPr lang="en-US" i="1" dirty="0" smtClean="0"/>
              <a:t>Tourism Impacts, Planning, and Management</a:t>
            </a:r>
            <a:r>
              <a:rPr lang="en-US" dirty="0" smtClean="0"/>
              <a:t>. Butterworth-Heinemann.</a:t>
            </a:r>
          </a:p>
          <a:p>
            <a:r>
              <a:rPr lang="en-US" dirty="0" smtClean="0"/>
              <a:t>Richards, G. (2018). </a:t>
            </a:r>
            <a:r>
              <a:rPr lang="en-US" i="1" dirty="0" smtClean="0"/>
              <a:t>Cultural Tourism: Global and Local Perspectives</a:t>
            </a:r>
            <a:r>
              <a:rPr lang="en-US" dirty="0" smtClean="0"/>
              <a:t>. </a:t>
            </a:r>
            <a:r>
              <a:rPr lang="en-US" dirty="0" err="1" smtClean="0"/>
              <a:t>Routledge</a:t>
            </a:r>
            <a:r>
              <a:rPr lang="en-US" dirty="0" smtClean="0"/>
              <a:t>.</a:t>
            </a:r>
          </a:p>
          <a:p>
            <a:r>
              <a:rPr lang="en-US" dirty="0" smtClean="0"/>
              <a:t>Smith, M. (2018). </a:t>
            </a:r>
            <a:r>
              <a:rPr lang="en-US" i="1" dirty="0" smtClean="0"/>
              <a:t>Indigenous Tourism and Cultural Exchange</a:t>
            </a:r>
            <a:r>
              <a:rPr lang="en-US" dirty="0" smtClean="0"/>
              <a:t>. Channel View Publications.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fontScale="92500" lnSpcReduction="20000"/>
          </a:bodyPr>
          <a:lstStyle/>
          <a:p>
            <a:r>
              <a:rPr lang="en-US" dirty="0" smtClean="0"/>
              <a:t>Smith, M., &amp; Hall, D. (2019). </a:t>
            </a:r>
            <a:r>
              <a:rPr lang="en-US" i="1" dirty="0" smtClean="0"/>
              <a:t>Tourism and Heritage Conservation</a:t>
            </a:r>
            <a:r>
              <a:rPr lang="en-US" dirty="0" smtClean="0"/>
              <a:t>. CABI Publishing.</a:t>
            </a:r>
          </a:p>
          <a:p>
            <a:r>
              <a:rPr lang="en-US" dirty="0" smtClean="0"/>
              <a:t>UNWTO. (2021). </a:t>
            </a:r>
            <a:r>
              <a:rPr lang="en-US" i="1" dirty="0" smtClean="0"/>
              <a:t>Tourism Highlights</a:t>
            </a:r>
            <a:r>
              <a:rPr lang="en-US" dirty="0" smtClean="0"/>
              <a:t>. United Nations World Tourism Organization.</a:t>
            </a:r>
          </a:p>
          <a:p>
            <a:r>
              <a:rPr lang="en-US" dirty="0" smtClean="0"/>
              <a:t>UNEP. (2020). </a:t>
            </a:r>
            <a:r>
              <a:rPr lang="en-US" i="1" dirty="0" smtClean="0"/>
              <a:t>Sustainable Tourism and Climate Change Report</a:t>
            </a:r>
            <a:r>
              <a:rPr lang="en-US" dirty="0" smtClean="0"/>
              <a:t>. United Nations Environment </a:t>
            </a:r>
            <a:r>
              <a:rPr lang="en-US" dirty="0" err="1" smtClean="0"/>
              <a:t>Programme</a:t>
            </a:r>
            <a:r>
              <a:rPr lang="en-US" dirty="0" smtClean="0"/>
              <a:t>.</a:t>
            </a:r>
          </a:p>
          <a:p>
            <a:r>
              <a:rPr lang="en-US" dirty="0" smtClean="0"/>
              <a:t>Weaver, D. (2020). </a:t>
            </a:r>
            <a:r>
              <a:rPr lang="en-US" i="1" dirty="0" smtClean="0"/>
              <a:t>Sustainable Tourism: Theory and Practice</a:t>
            </a:r>
            <a:r>
              <a:rPr lang="en-US" dirty="0" smtClean="0"/>
              <a:t>. </a:t>
            </a:r>
            <a:r>
              <a:rPr lang="en-US" dirty="0" err="1" smtClean="0"/>
              <a:t>Routledge</a:t>
            </a:r>
            <a:r>
              <a:rPr lang="en-US" dirty="0" smtClean="0"/>
              <a:t>.</a:t>
            </a:r>
          </a:p>
          <a:p>
            <a:r>
              <a:rPr lang="en-US" dirty="0" smtClean="0"/>
              <a:t>Williams, A. (2020). </a:t>
            </a:r>
            <a:r>
              <a:rPr lang="en-US" i="1" dirty="0" smtClean="0"/>
              <a:t>Tourism, Overcrowding, and Urban Change</a:t>
            </a:r>
            <a:r>
              <a:rPr lang="en-US" dirty="0" smtClean="0"/>
              <a:t>. Edward Elgar Publishing.</a:t>
            </a:r>
          </a:p>
          <a:p>
            <a:r>
              <a:rPr lang="en-US" dirty="0" smtClean="0"/>
              <a:t>World Tourism Organization. (2022). </a:t>
            </a:r>
            <a:r>
              <a:rPr lang="en-US" i="1" dirty="0" smtClean="0"/>
              <a:t>Global Tourism Report</a:t>
            </a:r>
            <a:r>
              <a:rPr lang="en-US" dirty="0" smtClean="0"/>
              <a:t>. UNWTO.</a:t>
            </a:r>
          </a:p>
          <a:p>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TotalTime>
  <Words>1453</Words>
  <Application>Microsoft Office PowerPoint</Application>
  <PresentationFormat>On-screen Show (4:3)</PresentationFormat>
  <Paragraphs>71</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The Benefits and Disadvantages of Tourism  Student Name: Raman Student ID: DE240051  Under valuable guidance of  Mr. Mohammad Abdou  Submission date: 27.02.2025</vt:lpstr>
      <vt:lpstr>INDEX</vt:lpstr>
      <vt:lpstr>Introduction</vt:lpstr>
      <vt:lpstr>Economic Benefits of Tourism</vt:lpstr>
      <vt:lpstr>Social and Cultural Benefits of Tourism</vt:lpstr>
      <vt:lpstr>Economic and Environmental Disadvantages of Tourism</vt:lpstr>
      <vt:lpstr>Social and Cultural Disadvantages of Tourism</vt:lpstr>
      <vt:lpstr>The Need for Sustainable Tourism</vt:lpstr>
      <vt:lpstr>Analysis and Insights</vt:lpstr>
      <vt:lpstr>Conclusion</vt:lpstr>
      <vt:lpstr>Slide 11</vt:lpstr>
      <vt:lpstr>References</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ANCHALIKA</dc:creator>
  <cp:lastModifiedBy>ANCHALIKA</cp:lastModifiedBy>
  <cp:revision>8</cp:revision>
  <dcterms:created xsi:type="dcterms:W3CDTF">2025-02-25T09:58:39Z</dcterms:created>
  <dcterms:modified xsi:type="dcterms:W3CDTF">2025-02-25T10:50:41Z</dcterms:modified>
</cp:coreProperties>
</file>