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7"/>
  </p:notesMasterIdLst>
  <p:sldIdLst>
    <p:sldId id="259" r:id="rId2"/>
    <p:sldId id="260" r:id="rId3"/>
    <p:sldId id="261" r:id="rId4"/>
    <p:sldId id="264" r:id="rId5"/>
    <p:sldId id="262" r:id="rId6"/>
    <p:sldId id="263" r:id="rId7"/>
    <p:sldId id="265" r:id="rId8"/>
    <p:sldId id="266" r:id="rId9"/>
    <p:sldId id="267" r:id="rId10"/>
    <p:sldId id="268" r:id="rId11"/>
    <p:sldId id="269" r:id="rId12"/>
    <p:sldId id="270" r:id="rId13"/>
    <p:sldId id="271" r:id="rId14"/>
    <p:sldId id="272" r:id="rId15"/>
    <p:sldId id="27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6" autoAdjust="0"/>
    <p:restoredTop sz="94660"/>
  </p:normalViewPr>
  <p:slideViewPr>
    <p:cSldViewPr snapToGrid="0">
      <p:cViewPr varScale="1">
        <p:scale>
          <a:sx n="77" d="100"/>
          <a:sy n="77" d="100"/>
        </p:scale>
        <p:origin x="50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BD30AE-6F82-41D1-9262-93A51C285ACC}" type="datetimeFigureOut">
              <a:rPr lang="en-IN" smtClean="0"/>
              <a:t>04-05-2025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5D1222-7A6E-48B1-9FD4-13D8DFAAE171}" type="slidenum">
              <a:rPr lang="en-IN" smtClean="0"/>
              <a:t>‹#›</a:t>
            </a:fld>
            <a:endParaRPr lang="en-IN"/>
          </a:p>
        </p:txBody>
      </p:sp>
    </p:spTree>
    <p:extLst>
      <p:ext uri="{BB962C8B-B14F-4D97-AF65-F5344CB8AC3E}">
        <p14:creationId xmlns:p14="http://schemas.microsoft.com/office/powerpoint/2010/main" val="324920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B85D1222-7A6E-48B1-9FD4-13D8DFAAE171}" type="slidenum">
              <a:rPr lang="en-IN" smtClean="0"/>
              <a:t>2</a:t>
            </a:fld>
            <a:endParaRPr lang="en-IN"/>
          </a:p>
        </p:txBody>
      </p:sp>
    </p:spTree>
    <p:extLst>
      <p:ext uri="{BB962C8B-B14F-4D97-AF65-F5344CB8AC3E}">
        <p14:creationId xmlns:p14="http://schemas.microsoft.com/office/powerpoint/2010/main" val="1760935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E0F95D2A-FF72-4D62-8940-614CBE2081EF}" type="datetimeFigureOut">
              <a:rPr lang="en-IN" smtClean="0"/>
              <a:t>04-05-2025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86211029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F95D2A-FF72-4D62-8940-614CBE2081EF}" type="datetimeFigureOut">
              <a:rPr lang="en-IN" smtClean="0"/>
              <a:t>04-05-2025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25402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E0F95D2A-FF72-4D62-8940-614CBE2081EF}" type="datetimeFigureOut">
              <a:rPr lang="en-IN" smtClean="0"/>
              <a:t>04-05-2025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17565832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E0F95D2A-FF72-4D62-8940-614CBE2081EF}" type="datetimeFigureOut">
              <a:rPr lang="en-IN" smtClean="0"/>
              <a:t>04-05-2025</a:t>
            </a:fld>
            <a:endParaRPr lang="en-IN"/>
          </a:p>
        </p:txBody>
      </p:sp>
      <p:sp>
        <p:nvSpPr>
          <p:cNvPr id="9" name="Footer Placeholder 8"/>
          <p:cNvSpPr>
            <a:spLocks noGrp="1"/>
          </p:cNvSpPr>
          <p:nvPr>
            <p:ph type="ftr" sz="quarter" idx="11"/>
          </p:nvPr>
        </p:nvSpPr>
        <p:spPr/>
        <p:txBody>
          <a:bodyPr/>
          <a:lstStyle/>
          <a:p>
            <a:endParaRPr lang="en-IN"/>
          </a:p>
        </p:txBody>
      </p:sp>
      <p:sp>
        <p:nvSpPr>
          <p:cNvPr id="10" name="Slide Number Placeholder 9"/>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2654577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E0F95D2A-FF72-4D62-8940-614CBE2081EF}" type="datetimeFigureOut">
              <a:rPr lang="en-IN" smtClean="0"/>
              <a:t>04-05-2025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F0C0E32-9C91-4B23-B747-41434D667CD2}" type="slidenum">
              <a:rPr lang="en-IN" smtClean="0"/>
              <a:t>‹#›</a:t>
            </a:fld>
            <a:endParaRPr lang="en-IN"/>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962820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F95D2A-FF72-4D62-8940-614CBE2081EF}" type="datetimeFigureOut">
              <a:rPr lang="en-IN" smtClean="0"/>
              <a:t>04-05-2025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1722940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F95D2A-FF72-4D62-8940-614CBE2081EF}" type="datetimeFigureOut">
              <a:rPr lang="en-IN" smtClean="0"/>
              <a:t>04-05-2025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2163096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F95D2A-FF72-4D62-8940-614CBE2081EF}" type="datetimeFigureOut">
              <a:rPr lang="en-IN" smtClean="0"/>
              <a:t>04-05-2025</a:t>
            </a:fld>
            <a:endParaRPr lang="en-IN"/>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IN"/>
          </a:p>
        </p:txBody>
      </p:sp>
      <p:sp>
        <p:nvSpPr>
          <p:cNvPr id="7" name="Slide Number Placeholder 6"/>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3681005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E0F95D2A-FF72-4D62-8940-614CBE2081EF}" type="datetimeFigureOut">
              <a:rPr lang="en-IN" smtClean="0"/>
              <a:t>04-05-2025</a:t>
            </a:fld>
            <a:endParaRPr lang="en-IN"/>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IN"/>
          </a:p>
        </p:txBody>
      </p:sp>
      <p:sp>
        <p:nvSpPr>
          <p:cNvPr id="7" name="Slide Number Placeholder 6"/>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2207591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95D2A-FF72-4D62-8940-614CBE2081EF}" type="datetimeFigureOut">
              <a:rPr lang="en-IN" smtClean="0"/>
              <a:t>04-05-2025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547575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95D2A-FF72-4D62-8940-614CBE2081EF}" type="datetimeFigureOut">
              <a:rPr lang="en-IN" smtClean="0"/>
              <a:t>04-05-2025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F0C0E32-9C91-4B23-B747-41434D667CD2}" type="slidenum">
              <a:rPr lang="en-IN" smtClean="0"/>
              <a:t>‹#›</a:t>
            </a:fld>
            <a:endParaRPr lang="en-IN"/>
          </a:p>
        </p:txBody>
      </p:sp>
    </p:spTree>
    <p:extLst>
      <p:ext uri="{BB962C8B-B14F-4D97-AF65-F5344CB8AC3E}">
        <p14:creationId xmlns:p14="http://schemas.microsoft.com/office/powerpoint/2010/main" val="203116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E0F95D2A-FF72-4D62-8940-614CBE2081EF}" type="datetimeFigureOut">
              <a:rPr lang="en-IN" smtClean="0"/>
              <a:t>04-05-2025</a:t>
            </a:fld>
            <a:endParaRPr lang="en-IN"/>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IN"/>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F0C0E32-9C91-4B23-B747-41434D667CD2}" type="slidenum">
              <a:rPr lang="en-IN" smtClean="0"/>
              <a:t>‹#›</a:t>
            </a:fld>
            <a:endParaRPr lang="en-IN"/>
          </a:p>
        </p:txBody>
      </p:sp>
    </p:spTree>
    <p:extLst>
      <p:ext uri="{BB962C8B-B14F-4D97-AF65-F5344CB8AC3E}">
        <p14:creationId xmlns:p14="http://schemas.microsoft.com/office/powerpoint/2010/main" val="247700046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elicate Watercolor Floral Border Background Images, HD Pictures and  Wallpaper For Free Download | Pngtree">
            <a:extLst>
              <a:ext uri="{FF2B5EF4-FFF2-40B4-BE49-F238E27FC236}">
                <a16:creationId xmlns:a16="http://schemas.microsoft.com/office/drawing/2014/main" id="{18C0C68B-0D97-55BA-F589-46DFD0C0FBCF}"/>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1880A8F-1C78-FA7D-BE35-9CF7C484918C}"/>
              </a:ext>
            </a:extLst>
          </p:cNvPr>
          <p:cNvSpPr txBox="1"/>
          <p:nvPr/>
        </p:nvSpPr>
        <p:spPr>
          <a:xfrm>
            <a:off x="2736574" y="2459504"/>
            <a:ext cx="6718852" cy="1938992"/>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Culturally adaptive meal planning for international tourists: </a:t>
            </a:r>
            <a:r>
              <a:rPr lang="en-US" sz="2000" dirty="0">
                <a:latin typeface="Times New Roman" panose="02020603050405020304" pitchFamily="18" charset="0"/>
                <a:cs typeface="Times New Roman" panose="02020603050405020304" pitchFamily="18" charset="0"/>
              </a:rPr>
              <a:t>Enhancing global hospitality through nutrients</a:t>
            </a:r>
          </a:p>
          <a:p>
            <a:pPr algn="ctr"/>
            <a:r>
              <a:rPr lang="en-US" sz="2000" dirty="0">
                <a:latin typeface="Times New Roman" panose="02020603050405020304" pitchFamily="18" charset="0"/>
                <a:cs typeface="Times New Roman" panose="02020603050405020304" pitchFamily="18" charset="0"/>
              </a:rPr>
              <a:t>Monika</a:t>
            </a:r>
          </a:p>
          <a:p>
            <a:pPr algn="ctr"/>
            <a:r>
              <a:rPr lang="en-US" sz="2000" dirty="0">
                <a:latin typeface="Times New Roman" panose="02020603050405020304" pitchFamily="18" charset="0"/>
                <a:cs typeface="Times New Roman" panose="02020603050405020304" pitchFamily="18" charset="0"/>
              </a:rPr>
              <a:t>DE240057</a:t>
            </a:r>
          </a:p>
          <a:p>
            <a:pPr algn="ctr"/>
            <a:r>
              <a:rPr lang="en-US" sz="2000" dirty="0">
                <a:latin typeface="Times New Roman" panose="02020603050405020304" pitchFamily="18" charset="0"/>
                <a:cs typeface="Times New Roman" panose="02020603050405020304" pitchFamily="18" charset="0"/>
              </a:rPr>
              <a:t>European Institute of Innovation, Entrepreneurship, and Technology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1534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4A1CB8-2D74-2FF9-6984-A42BF29965AB}"/>
              </a:ext>
            </a:extLst>
          </p:cNvPr>
          <p:cNvSpPr>
            <a:spLocks noGrp="1" noRot="1" noMove="1" noResize="1" noEditPoints="1" noAdjustHandles="1" noChangeArrowheads="1" noChangeShapeType="1"/>
          </p:cNvSpPr>
          <p:nvPr/>
        </p:nvSpPr>
        <p:spPr>
          <a:xfrm>
            <a:off x="0" y="0"/>
            <a:ext cx="2842591" cy="6858000"/>
          </a:xfrm>
          <a:prstGeom prst="rect">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Rectangle 1">
            <a:extLst>
              <a:ext uri="{FF2B5EF4-FFF2-40B4-BE49-F238E27FC236}">
                <a16:creationId xmlns:a16="http://schemas.microsoft.com/office/drawing/2014/main" id="{18EE0AC8-7933-4CC6-689F-4AA10948152B}"/>
              </a:ext>
            </a:extLst>
          </p:cNvPr>
          <p:cNvSpPr>
            <a:spLocks noGrp="1" noRot="1" noMove="1" noResize="1" noEditPoints="1" noAdjustHandles="1" noChangeArrowheads="1" noChangeShapeType="1"/>
          </p:cNvSpPr>
          <p:nvPr/>
        </p:nvSpPr>
        <p:spPr>
          <a:xfrm>
            <a:off x="0" y="311789"/>
            <a:ext cx="2842591" cy="492038"/>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Global eco-tourism trend</a:t>
            </a:r>
            <a:endParaRPr lang="en-IN" b="1"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1A99D7FF-FD83-F1CC-42D8-47D7D5E2742D}"/>
              </a:ext>
            </a:extLst>
          </p:cNvPr>
          <p:cNvSpPr>
            <a:spLocks noGrp="1" noRot="1" noMove="1" noResize="1" noEditPoints="1" noAdjustHandles="1" noChangeArrowheads="1" noChangeShapeType="1"/>
          </p:cNvSpPr>
          <p:nvPr/>
        </p:nvSpPr>
        <p:spPr bwMode="auto">
          <a:xfrm>
            <a:off x="2951922" y="227786"/>
            <a:ext cx="8905461"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Due to tourists' desire for genuine, sustainable encounters with nature and culture, ecotourism is expanding quickly.</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In eco-tourism destinations, travelers place a high value on cultural immersion, ethical behavior, and well-being.</a:t>
            </a:r>
            <a:br>
              <a:rPr kumimoji="0" lang="en-US" altLang="en-US" sz="1600" b="0" i="0" u="none" strike="noStrike" cap="none" normalizeH="0" baseline="0" dirty="0">
                <a:ln>
                  <a:noFill/>
                </a:ln>
                <a:solidFill>
                  <a:schemeClr val="tx1"/>
                </a:solidFill>
                <a:effectLst/>
                <a:latin typeface="Arial" panose="020B0604020202020204" pitchFamily="34" charset="0"/>
              </a:rPr>
            </a:br>
            <a:endParaRPr kumimoji="0" lang="en-US" altLang="en-US"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6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rial" panose="020B0604020202020204" pitchFamily="34" charset="0"/>
              </a:rPr>
              <a:t>The significance of inclusive and culturally aware meal preparation</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It's necessary to accommodate a variety of dietary requirements, such as vegan, diabetic, gluten-free, and religious.</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Cultural respect, safety, and guest satisfaction are all improved by inclusive meal planning.</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Food fosters trust and has a big impact on the entire trip.</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Create meal plans for foreign visitors to ecotourism destinations that are culturally sensitive.</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Discuss meal customization, nutrition, and sourcing issues.</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Give your local hospitality partners communication templates.</a:t>
            </a:r>
            <a:br>
              <a:rPr kumimoji="0" lang="en-US" altLang="en-US" sz="1600" b="0" i="0" u="none" strike="noStrike" cap="none" normalizeH="0" baseline="0" dirty="0">
                <a:ln>
                  <a:noFill/>
                </a:ln>
                <a:solidFill>
                  <a:schemeClr val="tx1"/>
                </a:solidFill>
                <a:effectLst/>
                <a:latin typeface="Arial" panose="020B0604020202020204" pitchFamily="34" charset="0"/>
              </a:rPr>
            </a:br>
            <a:br>
              <a:rPr kumimoji="0" lang="en-US" altLang="en-US" sz="1600" b="0" i="0" u="none" strike="noStrike" cap="none" normalizeH="0" baseline="0" dirty="0">
                <a:ln>
                  <a:noFill/>
                </a:ln>
                <a:solidFill>
                  <a:schemeClr val="tx1"/>
                </a:solidFill>
                <a:effectLst/>
                <a:latin typeface="Arial" panose="020B0604020202020204" pitchFamily="34" charset="0"/>
              </a:rPr>
            </a:br>
            <a:r>
              <a:rPr kumimoji="0" lang="en-US" altLang="en-US" sz="1600" b="0" i="0" u="none" strike="noStrike" cap="none" normalizeH="0" baseline="0" dirty="0">
                <a:ln>
                  <a:noFill/>
                </a:ln>
                <a:solidFill>
                  <a:schemeClr val="tx1"/>
                </a:solidFill>
                <a:effectLst/>
                <a:latin typeface="Arial" panose="020B0604020202020204" pitchFamily="34" charset="0"/>
              </a:rPr>
              <a:t>Maintain cultural and health norms while increasing visitor satisfaction.</a:t>
            </a:r>
          </a:p>
        </p:txBody>
      </p:sp>
      <p:sp>
        <p:nvSpPr>
          <p:cNvPr id="5" name="Rectangle 4">
            <a:extLst>
              <a:ext uri="{FF2B5EF4-FFF2-40B4-BE49-F238E27FC236}">
                <a16:creationId xmlns:a16="http://schemas.microsoft.com/office/drawing/2014/main" id="{0DD7346A-3B34-209B-E779-0CA70B0C10D5}"/>
              </a:ext>
            </a:extLst>
          </p:cNvPr>
          <p:cNvSpPr>
            <a:spLocks noGrp="1" noRot="1" noMove="1" noResize="1" noEditPoints="1" noAdjustHandles="1" noChangeArrowheads="1" noChangeShapeType="1"/>
          </p:cNvSpPr>
          <p:nvPr/>
        </p:nvSpPr>
        <p:spPr>
          <a:xfrm>
            <a:off x="0" y="4452731"/>
            <a:ext cx="2842591" cy="417444"/>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Goal</a:t>
            </a:r>
            <a:endParaRPr lang="en-IN" b="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464C13E4-5E9B-F6EE-5E7C-2D4BF1488FB8}"/>
              </a:ext>
            </a:extLst>
          </p:cNvPr>
          <p:cNvSpPr>
            <a:spLocks noGrp="1" noRot="1" noMove="1" noResize="1" noEditPoints="1" noAdjustHandles="1" noChangeArrowheads="1" noChangeShapeType="1"/>
          </p:cNvSpPr>
          <p:nvPr/>
        </p:nvSpPr>
        <p:spPr>
          <a:xfrm>
            <a:off x="0" y="1987825"/>
            <a:ext cx="2842591" cy="417444"/>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Significance</a:t>
            </a:r>
            <a:endParaRPr lang="en-IN" sz="2000" b="1"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AFE7A383-3280-83AE-4FA9-14BB56ED6FE0}"/>
              </a:ext>
            </a:extLst>
          </p:cNvPr>
          <p:cNvSpPr>
            <a:spLocks noGrp="1" noRot="1" noMove="1" noResize="1" noEditPoints="1" noAdjustHandles="1" noChangeArrowheads="1" noChangeShapeType="1"/>
          </p:cNvSpPr>
          <p:nvPr/>
        </p:nvSpPr>
        <p:spPr>
          <a:xfrm>
            <a:off x="2842591" y="1620078"/>
            <a:ext cx="9349409" cy="79513"/>
          </a:xfrm>
          <a:prstGeom prst="rect">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9" name="Rectangle 8">
            <a:extLst>
              <a:ext uri="{FF2B5EF4-FFF2-40B4-BE49-F238E27FC236}">
                <a16:creationId xmlns:a16="http://schemas.microsoft.com/office/drawing/2014/main" id="{77218F72-1A95-A7A6-DB5E-02DE4F1E9640}"/>
              </a:ext>
            </a:extLst>
          </p:cNvPr>
          <p:cNvSpPr>
            <a:spLocks noGrp="1" noRot="1" noMove="1" noResize="1" noEditPoints="1" noAdjustHandles="1" noChangeArrowheads="1" noChangeShapeType="1"/>
          </p:cNvSpPr>
          <p:nvPr/>
        </p:nvSpPr>
        <p:spPr>
          <a:xfrm>
            <a:off x="2842591" y="4183381"/>
            <a:ext cx="9349409" cy="72555"/>
          </a:xfrm>
          <a:prstGeom prst="rect">
            <a:avLst/>
          </a:prstGeom>
          <a:solidFill>
            <a:schemeClr val="accent2">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0" name="Rectangle 9">
            <a:extLst>
              <a:ext uri="{FF2B5EF4-FFF2-40B4-BE49-F238E27FC236}">
                <a16:creationId xmlns:a16="http://schemas.microsoft.com/office/drawing/2014/main" id="{955411CF-A817-131E-ABB1-C3A18AA92A8F}"/>
              </a:ext>
            </a:extLst>
          </p:cNvPr>
          <p:cNvSpPr>
            <a:spLocks noGrp="1" noRot="1" noMove="1" noResize="1" noEditPoints="1" noAdjustHandles="1" noChangeArrowheads="1" noChangeShapeType="1"/>
          </p:cNvSpPr>
          <p:nvPr/>
        </p:nvSpPr>
        <p:spPr>
          <a:xfrm>
            <a:off x="2842591" y="0"/>
            <a:ext cx="9349409" cy="209713"/>
          </a:xfrm>
          <a:prstGeom prst="rect">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Rectangle 10">
            <a:extLst>
              <a:ext uri="{FF2B5EF4-FFF2-40B4-BE49-F238E27FC236}">
                <a16:creationId xmlns:a16="http://schemas.microsoft.com/office/drawing/2014/main" id="{68B23CDE-7B6F-02ED-8CA8-C03E34E6E22A}"/>
              </a:ext>
            </a:extLst>
          </p:cNvPr>
          <p:cNvSpPr>
            <a:spLocks noGrp="1" noRot="1" noMove="1" noResize="1" noEditPoints="1" noAdjustHandles="1" noChangeArrowheads="1" noChangeShapeType="1"/>
          </p:cNvSpPr>
          <p:nvPr/>
        </p:nvSpPr>
        <p:spPr>
          <a:xfrm>
            <a:off x="11966714" y="0"/>
            <a:ext cx="225286" cy="6858000"/>
          </a:xfrm>
          <a:prstGeom prst="rect">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Rectangle 11">
            <a:extLst>
              <a:ext uri="{FF2B5EF4-FFF2-40B4-BE49-F238E27FC236}">
                <a16:creationId xmlns:a16="http://schemas.microsoft.com/office/drawing/2014/main" id="{71167546-F997-4ABA-1408-FA53B26A9F20}"/>
              </a:ext>
            </a:extLst>
          </p:cNvPr>
          <p:cNvSpPr>
            <a:spLocks noGrp="1" noRot="1" noMove="1" noResize="1" noEditPoints="1" noAdjustHandles="1" noChangeArrowheads="1" noChangeShapeType="1"/>
          </p:cNvSpPr>
          <p:nvPr/>
        </p:nvSpPr>
        <p:spPr>
          <a:xfrm>
            <a:off x="2842591" y="6630214"/>
            <a:ext cx="9124123" cy="227786"/>
          </a:xfrm>
          <a:prstGeom prst="rect">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2981171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n by Lírio on casamento | Watercolor flower background, Blue flowers  background, Flower background wallpaper">
            <a:extLst>
              <a:ext uri="{FF2B5EF4-FFF2-40B4-BE49-F238E27FC236}">
                <a16:creationId xmlns:a16="http://schemas.microsoft.com/office/drawing/2014/main" id="{D27B32C5-7E0C-6AE9-7331-5A7FB2360C76}"/>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rot="16200000" flipH="1">
            <a:off x="2667001" y="-2667000"/>
            <a:ext cx="6857999" cy="12192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09A6961C-E390-1A1D-9BD2-BDB28DF07F49}"/>
              </a:ext>
            </a:extLst>
          </p:cNvPr>
          <p:cNvSpPr>
            <a:spLocks noGrp="1" noRot="1" noMove="1" noResize="1" noEditPoints="1" noAdjustHandles="1" noChangeArrowheads="1" noChangeShapeType="1"/>
          </p:cNvSpPr>
          <p:nvPr/>
        </p:nvSpPr>
        <p:spPr>
          <a:xfrm>
            <a:off x="0" y="268357"/>
            <a:ext cx="2623930" cy="447260"/>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Dietary Needs</a:t>
            </a:r>
            <a:endParaRPr lang="en-IN" dirty="0"/>
          </a:p>
        </p:txBody>
      </p:sp>
      <p:sp>
        <p:nvSpPr>
          <p:cNvPr id="4" name="Rectangle 3">
            <a:extLst>
              <a:ext uri="{FF2B5EF4-FFF2-40B4-BE49-F238E27FC236}">
                <a16:creationId xmlns:a16="http://schemas.microsoft.com/office/drawing/2014/main" id="{1C280D97-8869-073D-7D34-14E6EE55E145}"/>
              </a:ext>
            </a:extLst>
          </p:cNvPr>
          <p:cNvSpPr>
            <a:spLocks noGrp="1" noRot="1" noMove="1" noResize="1" noEditPoints="1" noAdjustHandles="1" noChangeArrowheads="1" noChangeShapeType="1"/>
          </p:cNvSpPr>
          <p:nvPr/>
        </p:nvSpPr>
        <p:spPr bwMode="auto">
          <a:xfrm>
            <a:off x="1824734" y="1311964"/>
            <a:ext cx="8759538"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vegan abstains from all animal products, such as dairy, eggs, and meat. requires careful planning to guarantee that there is an adequate supply of calcium, iron, B12, and protein. frequently motivated by health, environmental, or ethical considerations.</a:t>
            </a:r>
            <a:b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Meals low in sugar and refined carbohydrates are necessary for diabetics to control their blood glucose levels. For energy control, a diet rich in fiber, protein, and healthy fats must be balanced.</a:t>
            </a:r>
            <a:b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Gluten-free: Steers clear of barley, rye, and wheat. vital for people with gluten sensitivity or celiac disease. Prevention of cross-contamination is essential.</a:t>
            </a:r>
            <a:b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Halal, which is allowed by Islamic law, and Kosher, which is required by Jewish dietary law, are examples of religious restrictions. Food sources, ingredients, and preparation techniques must adhere to religious regulations.</a:t>
            </a:r>
          </a:p>
        </p:txBody>
      </p:sp>
    </p:spTree>
    <p:extLst>
      <p:ext uri="{BB962C8B-B14F-4D97-AF65-F5344CB8AC3E}">
        <p14:creationId xmlns:p14="http://schemas.microsoft.com/office/powerpoint/2010/main" val="1248327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4CFC241-BD9C-ADE5-E643-B320AB5BC695}"/>
              </a:ext>
            </a:extLst>
          </p:cNvPr>
          <p:cNvSpPr>
            <a:spLocks noGrp="1" noRot="1" noMove="1" noResize="1" noEditPoints="1" noAdjustHandles="1" noChangeArrowheads="1" noChangeShapeType="1"/>
          </p:cNvSpPr>
          <p:nvPr/>
        </p:nvSpPr>
        <p:spPr>
          <a:xfrm>
            <a:off x="0" y="129209"/>
            <a:ext cx="2683565" cy="516834"/>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Destination Overview</a:t>
            </a:r>
            <a:endParaRPr lang="en-IN" b="1"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5BEAD1C2-8EA8-942B-61B3-5CFCE8B4BE09}"/>
              </a:ext>
            </a:extLst>
          </p:cNvPr>
          <p:cNvSpPr>
            <a:spLocks noGrp="1" noRot="1" noMove="1" noResize="1" noEditPoints="1" noAdjustHandles="1" noChangeArrowheads="1" noChangeShapeType="1"/>
          </p:cNvSpPr>
          <p:nvPr/>
        </p:nvSpPr>
        <p:spPr bwMode="auto">
          <a:xfrm>
            <a:off x="327992" y="646043"/>
            <a:ext cx="12622696"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First destination</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Kyoto, Japan</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culinary culture centered on the use of fresh, in-season ingredients and their presentation (e.g., kaiseki).</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Challenges: Traditional cuisine has few vegan and gluten-free options.</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Tourists: Many Asian and Western tourists with a range of dietary requirements.</a:t>
            </a:r>
          </a:p>
        </p:txBody>
      </p:sp>
      <p:sp>
        <p:nvSpPr>
          <p:cNvPr id="5" name="Rectangle 2">
            <a:extLst>
              <a:ext uri="{FF2B5EF4-FFF2-40B4-BE49-F238E27FC236}">
                <a16:creationId xmlns:a16="http://schemas.microsoft.com/office/drawing/2014/main" id="{6311E9DF-EA2F-D73D-B5A9-FE1466476B23}"/>
              </a:ext>
            </a:extLst>
          </p:cNvPr>
          <p:cNvSpPr>
            <a:spLocks noGrp="1" noRot="1" noMove="1" noResize="1" noEditPoints="1" noAdjustHandles="1" noChangeArrowheads="1" noChangeShapeType="1"/>
          </p:cNvSpPr>
          <p:nvPr/>
        </p:nvSpPr>
        <p:spPr bwMode="auto">
          <a:xfrm>
            <a:off x="327992" y="2580194"/>
            <a:ext cx="13348252"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Second destination: </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Morocco's Marrakech</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Traditional dishes like couscous and tagines are part of a rich, spicy cuisine.</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Challenges: It is simple to ensure halal compliance, but vegan and diabetic options need to be modified.</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Visitors: Mostly Middle Eastern and European tourists with dietary requirements related to their health and religion.</a:t>
            </a:r>
          </a:p>
        </p:txBody>
      </p:sp>
      <p:sp>
        <p:nvSpPr>
          <p:cNvPr id="6" name="Rectangle 3">
            <a:extLst>
              <a:ext uri="{FF2B5EF4-FFF2-40B4-BE49-F238E27FC236}">
                <a16:creationId xmlns:a16="http://schemas.microsoft.com/office/drawing/2014/main" id="{1DC86E51-6BE0-7B0A-51B9-D6D6031BB83D}"/>
              </a:ext>
            </a:extLst>
          </p:cNvPr>
          <p:cNvSpPr>
            <a:spLocks noGrp="1" noRot="1" noMove="1" noResize="1" noEditPoints="1" noAdjustHandles="1" noChangeArrowheads="1" noChangeShapeType="1"/>
          </p:cNvSpPr>
          <p:nvPr/>
        </p:nvSpPr>
        <p:spPr bwMode="auto">
          <a:xfrm>
            <a:off x="327992" y="4514345"/>
            <a:ext cx="12622696"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Third destination</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Cusco, Peru</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Meat-based dishes, potatoes, and quinoa are all part of Andean cuisine.</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Challenges: Limited knowledge of gluten-free cooking in local kitchens; altitude affects digestion.</a:t>
            </a: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Travelers: Adventure and eco-tourists have a strong need for wholesome, flexible meals.</a:t>
            </a:r>
          </a:p>
        </p:txBody>
      </p:sp>
    </p:spTree>
    <p:extLst>
      <p:ext uri="{BB962C8B-B14F-4D97-AF65-F5344CB8AC3E}">
        <p14:creationId xmlns:p14="http://schemas.microsoft.com/office/powerpoint/2010/main" val="2797578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eal planning for special dietary requirements - Absolutely Mama UK">
            <a:extLst>
              <a:ext uri="{FF2B5EF4-FFF2-40B4-BE49-F238E27FC236}">
                <a16:creationId xmlns:a16="http://schemas.microsoft.com/office/drawing/2014/main" id="{AEC6CE7F-0E07-EA05-B36A-39D081B65190}"/>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921487" y="4124739"/>
            <a:ext cx="4270513" cy="27332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New German Dietary Guidelines Recommend Eating at Least 75% Plant-Based  Foods - vegconomist - the vegan business magazine">
            <a:extLst>
              <a:ext uri="{FF2B5EF4-FFF2-40B4-BE49-F238E27FC236}">
                <a16:creationId xmlns:a16="http://schemas.microsoft.com/office/drawing/2014/main" id="{BB9EFCC8-2228-1F34-F825-EA7FA7EB7F8A}"/>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921487" y="0"/>
            <a:ext cx="4270513" cy="41247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71D96BE-D1B1-0185-06C6-7F81D4A14375}"/>
              </a:ext>
            </a:extLst>
          </p:cNvPr>
          <p:cNvSpPr>
            <a:spLocks noGrp="1" noRot="1" noMove="1" noResize="1" noEditPoints="1" noAdjustHandles="1" noChangeArrowheads="1" noChangeShapeType="1"/>
          </p:cNvSpPr>
          <p:nvPr/>
        </p:nvSpPr>
        <p:spPr>
          <a:xfrm rot="5400000">
            <a:off x="-2633871" y="2981739"/>
            <a:ext cx="6858000" cy="894521"/>
          </a:xfrm>
          <a:prstGeom prst="rect">
            <a:avLst/>
          </a:prstGeom>
          <a:solidFill>
            <a:schemeClr val="accent3">
              <a:lumMod val="50000"/>
            </a:schemeClr>
          </a:solidFill>
          <a:ln>
            <a:solidFill>
              <a:schemeClr val="accent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K</a:t>
            </a:r>
          </a:p>
          <a:p>
            <a:pPr algn="ctr"/>
            <a:r>
              <a:rPr lang="en-US" dirty="0"/>
              <a:t>Y</a:t>
            </a:r>
          </a:p>
          <a:p>
            <a:pPr algn="ctr"/>
            <a:r>
              <a:rPr lang="en-US" dirty="0"/>
              <a:t>O</a:t>
            </a:r>
          </a:p>
          <a:p>
            <a:pPr algn="ctr"/>
            <a:r>
              <a:rPr lang="en-US" dirty="0"/>
              <a:t>T</a:t>
            </a:r>
          </a:p>
          <a:p>
            <a:pPr algn="ctr"/>
            <a:r>
              <a:rPr lang="en-US" dirty="0"/>
              <a:t>O</a:t>
            </a:r>
          </a:p>
          <a:p>
            <a:pPr algn="ctr"/>
            <a:endParaRPr lang="en-US" dirty="0"/>
          </a:p>
          <a:p>
            <a:pPr algn="ctr"/>
            <a:r>
              <a:rPr lang="en-US" dirty="0"/>
              <a:t>J</a:t>
            </a:r>
          </a:p>
          <a:p>
            <a:pPr algn="ctr"/>
            <a:r>
              <a:rPr lang="en-US" dirty="0"/>
              <a:t>A</a:t>
            </a:r>
          </a:p>
          <a:p>
            <a:pPr algn="ctr"/>
            <a:r>
              <a:rPr lang="en-US" dirty="0"/>
              <a:t>P</a:t>
            </a:r>
          </a:p>
          <a:p>
            <a:pPr algn="ctr"/>
            <a:r>
              <a:rPr lang="en-US" dirty="0"/>
              <a:t>A</a:t>
            </a:r>
          </a:p>
          <a:p>
            <a:pPr algn="ctr"/>
            <a:r>
              <a:rPr lang="en-US" dirty="0"/>
              <a:t>N</a:t>
            </a:r>
          </a:p>
          <a:p>
            <a:pPr algn="ctr"/>
            <a:endParaRPr lang="en-US" dirty="0"/>
          </a:p>
          <a:p>
            <a:pPr algn="ctr"/>
            <a:r>
              <a:rPr lang="en-US" dirty="0"/>
              <a:t>M</a:t>
            </a:r>
          </a:p>
          <a:p>
            <a:pPr algn="ctr"/>
            <a:r>
              <a:rPr lang="en-US" dirty="0"/>
              <a:t>E</a:t>
            </a:r>
          </a:p>
          <a:p>
            <a:pPr algn="ctr"/>
            <a:r>
              <a:rPr lang="en-US" dirty="0"/>
              <a:t>A</a:t>
            </a:r>
          </a:p>
          <a:p>
            <a:pPr algn="ctr"/>
            <a:r>
              <a:rPr lang="en-US" dirty="0"/>
              <a:t>L</a:t>
            </a:r>
          </a:p>
          <a:p>
            <a:pPr algn="ctr"/>
            <a:endParaRPr lang="en-US" dirty="0"/>
          </a:p>
          <a:p>
            <a:pPr algn="ctr"/>
            <a:r>
              <a:rPr lang="en-US" dirty="0"/>
              <a:t>P</a:t>
            </a:r>
          </a:p>
          <a:p>
            <a:pPr algn="ctr"/>
            <a:r>
              <a:rPr lang="en-US" dirty="0"/>
              <a:t>L</a:t>
            </a:r>
          </a:p>
          <a:p>
            <a:pPr algn="ctr"/>
            <a:r>
              <a:rPr lang="en-US" dirty="0"/>
              <a:t>A</a:t>
            </a:r>
          </a:p>
          <a:p>
            <a:pPr algn="ctr"/>
            <a:r>
              <a:rPr lang="en-US" dirty="0"/>
              <a:t>N</a:t>
            </a:r>
          </a:p>
        </p:txBody>
      </p:sp>
      <p:sp>
        <p:nvSpPr>
          <p:cNvPr id="4" name="Rectangle 5">
            <a:extLst>
              <a:ext uri="{FF2B5EF4-FFF2-40B4-BE49-F238E27FC236}">
                <a16:creationId xmlns:a16="http://schemas.microsoft.com/office/drawing/2014/main" id="{142EE414-CE76-9BBE-591E-F64F3E21EE7A}"/>
              </a:ext>
            </a:extLst>
          </p:cNvPr>
          <p:cNvSpPr>
            <a:spLocks noGrp="1" noRot="1" noMove="1" noResize="1" noEditPoints="1" noAdjustHandles="1" noChangeArrowheads="1" noChangeShapeType="1"/>
          </p:cNvSpPr>
          <p:nvPr/>
        </p:nvSpPr>
        <p:spPr bwMode="auto">
          <a:xfrm>
            <a:off x="1497498" y="-91086"/>
            <a:ext cx="8179904" cy="680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Meals for Vegans: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Vegetable sushi, grilled eggplant with soba noodles, and miso soup with tofu and seaweed.</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Put an emphasis on seasonal, plant-based ingredients.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Diabetic Foods: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Steamed veggies, grilled fish, brown rice, and sugar-free condiments.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focus on portion control and foods with a low glycemic index.</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Meals Without Gluten:</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Replace rice, buckwheat, and soy sauce with tamari.</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Steer clear of hidden gluten in broths and sauces.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Highlights of Nutrition:</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complies with WHO recommendations for balanced protein, fiber, and healthy fats.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lower levels of sugar and sodium.</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Cultural and Sourcing Difficulties: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limited labeling for gluten-free products.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There may be hidden animal products in traditional recipes.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Communication barriers with local food vendors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4605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D898C9B-7B3F-AB36-76A0-8D70F7568DE6}"/>
              </a:ext>
            </a:extLst>
          </p:cNvPr>
          <p:cNvSpPr>
            <a:spLocks noGrp="1" noRot="1" noMove="1" noResize="1" noEditPoints="1" noAdjustHandles="1" noChangeArrowheads="1" noChangeShapeType="1"/>
          </p:cNvSpPr>
          <p:nvPr/>
        </p:nvSpPr>
        <p:spPr>
          <a:xfrm>
            <a:off x="377687" y="0"/>
            <a:ext cx="805070" cy="6858000"/>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M</a:t>
            </a:r>
          </a:p>
          <a:p>
            <a:pPr algn="ctr"/>
            <a:r>
              <a:rPr lang="en-US" dirty="0"/>
              <a:t>A </a:t>
            </a:r>
          </a:p>
          <a:p>
            <a:pPr algn="ctr"/>
            <a:r>
              <a:rPr lang="en-US" dirty="0"/>
              <a:t>R</a:t>
            </a:r>
          </a:p>
          <a:p>
            <a:pPr algn="ctr"/>
            <a:r>
              <a:rPr lang="en-US" dirty="0"/>
              <a:t>R</a:t>
            </a:r>
          </a:p>
          <a:p>
            <a:pPr algn="ctr"/>
            <a:r>
              <a:rPr lang="en-US" dirty="0"/>
              <a:t>A</a:t>
            </a:r>
          </a:p>
          <a:p>
            <a:pPr algn="ctr"/>
            <a:r>
              <a:rPr lang="en-US" dirty="0"/>
              <a:t>K</a:t>
            </a:r>
          </a:p>
          <a:p>
            <a:pPr algn="ctr"/>
            <a:r>
              <a:rPr lang="en-US" dirty="0"/>
              <a:t>E</a:t>
            </a:r>
          </a:p>
          <a:p>
            <a:pPr algn="ctr"/>
            <a:r>
              <a:rPr lang="en-US" dirty="0"/>
              <a:t>C</a:t>
            </a:r>
          </a:p>
          <a:p>
            <a:pPr algn="ctr"/>
            <a:r>
              <a:rPr lang="en-US" dirty="0"/>
              <a:t>H</a:t>
            </a:r>
          </a:p>
          <a:p>
            <a:pPr algn="ctr"/>
            <a:endParaRPr lang="en-US" dirty="0"/>
          </a:p>
          <a:p>
            <a:pPr algn="ctr"/>
            <a:r>
              <a:rPr lang="en-US" dirty="0"/>
              <a:t>M</a:t>
            </a:r>
          </a:p>
          <a:p>
            <a:pPr algn="ctr"/>
            <a:r>
              <a:rPr lang="en-US" dirty="0"/>
              <a:t>O</a:t>
            </a:r>
          </a:p>
          <a:p>
            <a:pPr algn="ctr"/>
            <a:r>
              <a:rPr lang="en-US" dirty="0"/>
              <a:t>R</a:t>
            </a:r>
          </a:p>
          <a:p>
            <a:pPr algn="ctr"/>
            <a:r>
              <a:rPr lang="en-US" dirty="0"/>
              <a:t>O</a:t>
            </a:r>
          </a:p>
          <a:p>
            <a:pPr algn="ctr"/>
            <a:r>
              <a:rPr lang="en-US" dirty="0"/>
              <a:t>C</a:t>
            </a:r>
          </a:p>
          <a:p>
            <a:pPr algn="ctr"/>
            <a:r>
              <a:rPr lang="en-US" dirty="0"/>
              <a:t>C</a:t>
            </a:r>
          </a:p>
          <a:p>
            <a:pPr algn="ctr"/>
            <a:r>
              <a:rPr lang="en-US" dirty="0"/>
              <a:t>O</a:t>
            </a:r>
          </a:p>
          <a:p>
            <a:pPr algn="ctr"/>
            <a:endParaRPr lang="en-US" dirty="0"/>
          </a:p>
          <a:p>
            <a:pPr algn="ctr"/>
            <a:r>
              <a:rPr lang="en-US" dirty="0"/>
              <a:t>M  P</a:t>
            </a:r>
          </a:p>
          <a:p>
            <a:pPr algn="ctr"/>
            <a:r>
              <a:rPr lang="en-US" dirty="0"/>
              <a:t>E  L</a:t>
            </a:r>
          </a:p>
          <a:p>
            <a:pPr algn="ctr"/>
            <a:r>
              <a:rPr lang="en-US" dirty="0"/>
              <a:t>A  </a:t>
            </a:r>
            <a:r>
              <a:rPr lang="en-US" dirty="0" err="1"/>
              <a:t>A</a:t>
            </a:r>
            <a:endParaRPr lang="en-US" dirty="0"/>
          </a:p>
          <a:p>
            <a:pPr algn="ctr"/>
            <a:r>
              <a:rPr lang="en-US" dirty="0"/>
              <a:t>L  N</a:t>
            </a:r>
          </a:p>
          <a:p>
            <a:pPr algn="ctr"/>
            <a:endParaRPr lang="en-IN" dirty="0"/>
          </a:p>
        </p:txBody>
      </p:sp>
      <p:sp>
        <p:nvSpPr>
          <p:cNvPr id="3" name="Rectangle 1">
            <a:extLst>
              <a:ext uri="{FF2B5EF4-FFF2-40B4-BE49-F238E27FC236}">
                <a16:creationId xmlns:a16="http://schemas.microsoft.com/office/drawing/2014/main" id="{982555CF-0D15-9B5A-0B9B-674B426CD227}"/>
              </a:ext>
            </a:extLst>
          </p:cNvPr>
          <p:cNvSpPr>
            <a:spLocks noGrp="1" noRot="1" noMove="1" noResize="1" noEditPoints="1" noAdjustHandles="1" noChangeArrowheads="1" noChangeShapeType="1"/>
          </p:cNvSpPr>
          <p:nvPr/>
        </p:nvSpPr>
        <p:spPr bwMode="auto">
          <a:xfrm>
            <a:off x="1898375" y="169448"/>
            <a:ext cx="9193695" cy="6340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Meals for Vegans: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Lentil soup, chickpea and vegetable tagine, and couscous cooked in vegetable broth with almonds and raisins.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Steer clear of meat-based stocks and ghee.</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Diabetic Foods: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Cucumber and tomato salad, grilled chicken skewers, and herbed quinoa.</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Turmeric and cinnamon are used to naturally control blood sugar.</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Meals Without Gluten:</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Lamb stew (thickened with chickpea flour), roasted vegetables, and millet or rice-based substitutes for couscous.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Highlights of Nutrition:</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rich in antioxidants and fiber from vegetables, legumes, and spices.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 accordance with WHO dietary guidelines.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Cultural and Sourcing Difficulties: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Meat-centered customs may clash with vegan requests.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Locally, gluten-free alternatives are uncommon.</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 street food and spice markets, clear labeling is uncommon.</a:t>
            </a:r>
          </a:p>
        </p:txBody>
      </p:sp>
    </p:spTree>
    <p:extLst>
      <p:ext uri="{BB962C8B-B14F-4D97-AF65-F5344CB8AC3E}">
        <p14:creationId xmlns:p14="http://schemas.microsoft.com/office/powerpoint/2010/main" val="3107956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4E2B5D-6A0A-5E82-42DA-D48858B7BF61}"/>
              </a:ext>
            </a:extLst>
          </p:cNvPr>
          <p:cNvSpPr>
            <a:spLocks noGrp="1" noRot="1" noMove="1" noResize="1" noEditPoints="1" noAdjustHandles="1" noChangeArrowheads="1" noChangeShapeType="1"/>
          </p:cNvSpPr>
          <p:nvPr/>
        </p:nvSpPr>
        <p:spPr>
          <a:xfrm>
            <a:off x="278295" y="0"/>
            <a:ext cx="775251" cy="6858000"/>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t>
            </a:r>
          </a:p>
          <a:p>
            <a:pPr algn="ctr"/>
            <a:r>
              <a:rPr lang="en-US" dirty="0"/>
              <a:t>U</a:t>
            </a:r>
          </a:p>
          <a:p>
            <a:pPr algn="ctr"/>
            <a:r>
              <a:rPr lang="en-US" dirty="0"/>
              <a:t>S</a:t>
            </a:r>
          </a:p>
          <a:p>
            <a:pPr algn="ctr"/>
            <a:r>
              <a:rPr lang="en-US" dirty="0"/>
              <a:t>C</a:t>
            </a:r>
          </a:p>
          <a:p>
            <a:pPr algn="ctr"/>
            <a:r>
              <a:rPr lang="en-US" dirty="0"/>
              <a:t>O</a:t>
            </a:r>
          </a:p>
          <a:p>
            <a:pPr algn="ctr"/>
            <a:endParaRPr lang="en-US" dirty="0"/>
          </a:p>
          <a:p>
            <a:pPr algn="ctr"/>
            <a:r>
              <a:rPr lang="en-US" dirty="0"/>
              <a:t>P</a:t>
            </a:r>
          </a:p>
          <a:p>
            <a:pPr algn="ctr"/>
            <a:r>
              <a:rPr lang="en-US" dirty="0"/>
              <a:t>E</a:t>
            </a:r>
          </a:p>
          <a:p>
            <a:pPr algn="ctr"/>
            <a:r>
              <a:rPr lang="en-US" dirty="0"/>
              <a:t>R</a:t>
            </a:r>
          </a:p>
          <a:p>
            <a:pPr algn="ctr"/>
            <a:r>
              <a:rPr lang="en-US" dirty="0"/>
              <a:t>U</a:t>
            </a:r>
          </a:p>
          <a:p>
            <a:pPr algn="ctr"/>
            <a:endParaRPr lang="en-US" dirty="0"/>
          </a:p>
          <a:p>
            <a:pPr algn="ctr"/>
            <a:r>
              <a:rPr lang="en-US" dirty="0"/>
              <a:t>M</a:t>
            </a:r>
          </a:p>
          <a:p>
            <a:pPr algn="ctr"/>
            <a:r>
              <a:rPr lang="en-US" dirty="0"/>
              <a:t>E</a:t>
            </a:r>
          </a:p>
          <a:p>
            <a:pPr algn="ctr"/>
            <a:r>
              <a:rPr lang="en-US" dirty="0"/>
              <a:t>A</a:t>
            </a:r>
          </a:p>
          <a:p>
            <a:pPr algn="ctr"/>
            <a:r>
              <a:rPr lang="en-US" dirty="0"/>
              <a:t>L</a:t>
            </a:r>
          </a:p>
          <a:p>
            <a:pPr algn="ctr"/>
            <a:endParaRPr lang="en-US" dirty="0"/>
          </a:p>
          <a:p>
            <a:pPr algn="ctr"/>
            <a:r>
              <a:rPr lang="en-US" dirty="0"/>
              <a:t>P</a:t>
            </a:r>
          </a:p>
          <a:p>
            <a:pPr algn="ctr"/>
            <a:r>
              <a:rPr lang="en-US" dirty="0"/>
              <a:t>L</a:t>
            </a:r>
          </a:p>
          <a:p>
            <a:pPr algn="ctr"/>
            <a:r>
              <a:rPr lang="en-US" dirty="0"/>
              <a:t>A</a:t>
            </a:r>
          </a:p>
          <a:p>
            <a:pPr algn="ctr"/>
            <a:r>
              <a:rPr lang="en-US" dirty="0"/>
              <a:t>N</a:t>
            </a:r>
            <a:endParaRPr lang="en-IN" dirty="0"/>
          </a:p>
        </p:txBody>
      </p:sp>
      <p:sp>
        <p:nvSpPr>
          <p:cNvPr id="3" name="Rectangle 1">
            <a:extLst>
              <a:ext uri="{FF2B5EF4-FFF2-40B4-BE49-F238E27FC236}">
                <a16:creationId xmlns:a16="http://schemas.microsoft.com/office/drawing/2014/main" id="{C68A87B4-CEC4-4850-1729-9478305E682B}"/>
              </a:ext>
            </a:extLst>
          </p:cNvPr>
          <p:cNvSpPr>
            <a:spLocks noGrp="1" noRot="1" noMove="1" noResize="1" noEditPoints="1" noAdjustHandles="1" noChangeArrowheads="1" noChangeShapeType="1"/>
          </p:cNvSpPr>
          <p:nvPr/>
        </p:nvSpPr>
        <p:spPr bwMode="auto">
          <a:xfrm>
            <a:off x="1252330" y="0"/>
            <a:ext cx="9680713" cy="6832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Vegan Dishes: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Avocado-topped quinoa salad, Andean herb-infused potato stew, and sautéed indigenous vegetables.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protein that comes from quinoa and legumes.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Diabetes Meals: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quinoa pilaf, steamed yucca, grilled trout, and herbal tea.</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focus on meals that are high in fiber and low in sugar to manage energy levels at high elevations.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Gluten-Free Recipes: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emphasis is on naturally gluten-free staples like corn, potatoes, and quinoa.</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Steer clear of snacks and sauces made of wheat.</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Highlights of nutrition:</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Rich in vital minerals, complex carbohydrates, and antioxidants.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appropriate for high-energy travelers and WHO-compliant.</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Challenges in Sourcing and Culture:</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Few people are aware of gluten-free foods.</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Because altitude alters digestion, lighter meal options are necessary.</a:t>
            </a: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Specialized ingredients might be scarce in rural kitchens</a:t>
            </a:r>
            <a:r>
              <a:rPr kumimoji="0" lang="en-US" altLang="en-US" sz="1800" b="0"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538574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What Is Nutrition? | Moses Lake Community Health Center">
            <a:extLst>
              <a:ext uri="{FF2B5EF4-FFF2-40B4-BE49-F238E27FC236}">
                <a16:creationId xmlns:a16="http://schemas.microsoft.com/office/drawing/2014/main" id="{37E65987-C530-3938-AA8D-FBDD677ED8FC}"/>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b="42609"/>
          <a:stretch/>
        </p:blipFill>
        <p:spPr bwMode="auto">
          <a:xfrm>
            <a:off x="1" y="4581939"/>
            <a:ext cx="12191999" cy="22760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1A2A536-9607-BCE6-96AE-26C222220544}"/>
              </a:ext>
            </a:extLst>
          </p:cNvPr>
          <p:cNvSpPr/>
          <p:nvPr/>
        </p:nvSpPr>
        <p:spPr>
          <a:xfrm>
            <a:off x="0" y="129209"/>
            <a:ext cx="3677478" cy="467139"/>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Nutrition and Health Considerations</a:t>
            </a:r>
            <a:endParaRPr lang="en-IN" dirty="0"/>
          </a:p>
        </p:txBody>
      </p:sp>
      <p:sp>
        <p:nvSpPr>
          <p:cNvPr id="3" name="Rectangle 3">
            <a:extLst>
              <a:ext uri="{FF2B5EF4-FFF2-40B4-BE49-F238E27FC236}">
                <a16:creationId xmlns:a16="http://schemas.microsoft.com/office/drawing/2014/main" id="{67D1B961-1D31-247D-B559-8CAAF2FFA6B5}"/>
              </a:ext>
            </a:extLst>
          </p:cNvPr>
          <p:cNvSpPr>
            <a:spLocks noGrp="1" noRot="1" noMove="1" noResize="1" noEditPoints="1" noAdjustHandles="1" noChangeArrowheads="1" noChangeShapeType="1"/>
          </p:cNvSpPr>
          <p:nvPr/>
        </p:nvSpPr>
        <p:spPr bwMode="auto">
          <a:xfrm>
            <a:off x="785190" y="983399"/>
            <a:ext cx="12264887"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aligns with the balanced nutrition dietary guidelines set forth by the WHO.</a:t>
            </a:r>
          </a:p>
          <a:p>
            <a:pPr marR="0" lvl="0" algn="l" defTabSz="914400" rtl="0" eaLnBrk="0" fontAlgn="base" latinLnBrk="0" hangingPunct="0">
              <a:lnSpc>
                <a:spcPct val="100000"/>
              </a:lnSpc>
              <a:spcBef>
                <a:spcPct val="0"/>
              </a:spcBef>
              <a:spcAft>
                <a:spcPct val="0"/>
              </a:spcAft>
              <a:buClrTx/>
              <a:buSzTx/>
              <a:tabLst/>
            </a:pPr>
            <a:endParaRPr lang="en-US" altLang="en-US" dirty="0">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focuses on diabetic-safe ingredients, protein for vegans, and calorie restriction.</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focuses on dietary intake of macro and micronutrients and awareness of allergens.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Encourages the use of safe and hygienic food preparation techniques.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Encourages dietary variety for the general well-being and contentment of visitors.</a:t>
            </a:r>
          </a:p>
        </p:txBody>
      </p:sp>
    </p:spTree>
    <p:extLst>
      <p:ext uri="{BB962C8B-B14F-4D97-AF65-F5344CB8AC3E}">
        <p14:creationId xmlns:p14="http://schemas.microsoft.com/office/powerpoint/2010/main" val="2323650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How to Make an Engaging Nutrition Poster — Food and Health Communications">
            <a:extLst>
              <a:ext uri="{FF2B5EF4-FFF2-40B4-BE49-F238E27FC236}">
                <a16:creationId xmlns:a16="http://schemas.microsoft.com/office/drawing/2014/main" id="{7092A6E7-4537-6552-8371-633024E28473}"/>
              </a:ext>
            </a:extLst>
          </p:cNvPr>
          <p:cNvPicPr>
            <a:picLocks noChangeAspect="1" noChangeArrowheads="1"/>
          </p:cNvPicPr>
          <p:nvPr/>
        </p:nvPicPr>
        <p:blipFill>
          <a:blip r:embed="rId2">
            <a:alphaModFix amt="28000"/>
            <a:extLst>
              <a:ext uri="{28A0092B-C50C-407E-A947-70E740481C1C}">
                <a14:useLocalDpi xmlns:a14="http://schemas.microsoft.com/office/drawing/2010/main" val="0"/>
              </a:ext>
            </a:extLst>
          </a:blip>
          <a:srcRect/>
          <a:stretch>
            <a:fillRect/>
          </a:stretch>
        </p:blipFill>
        <p:spPr bwMode="auto">
          <a:xfrm>
            <a:off x="-103909" y="-83127"/>
            <a:ext cx="12295909" cy="69411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A2E5035-36D6-C4FA-D244-E49A2C6EA301}"/>
              </a:ext>
            </a:extLst>
          </p:cNvPr>
          <p:cNvSpPr>
            <a:spLocks noGrp="1" noRot="1" noMove="1" noResize="1" noEditPoints="1" noAdjustHandles="1" noChangeArrowheads="1" noChangeShapeType="1"/>
          </p:cNvSpPr>
          <p:nvPr/>
        </p:nvSpPr>
        <p:spPr>
          <a:xfrm>
            <a:off x="0" y="248478"/>
            <a:ext cx="1540565" cy="417444"/>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Guidelines</a:t>
            </a:r>
            <a:endParaRPr lang="en-IN" dirty="0"/>
          </a:p>
        </p:txBody>
      </p:sp>
      <p:sp>
        <p:nvSpPr>
          <p:cNvPr id="3" name="Rectangle 1">
            <a:extLst>
              <a:ext uri="{FF2B5EF4-FFF2-40B4-BE49-F238E27FC236}">
                <a16:creationId xmlns:a16="http://schemas.microsoft.com/office/drawing/2014/main" id="{4521816B-8EE8-8228-3EF4-7DCC25B344A2}"/>
              </a:ext>
            </a:extLst>
          </p:cNvPr>
          <p:cNvSpPr>
            <a:spLocks noGrp="1" noRot="1" noMove="1" noResize="1" noEditPoints="1" noAdjustHandles="1" noChangeArrowheads="1" noChangeShapeType="1"/>
          </p:cNvSpPr>
          <p:nvPr/>
        </p:nvSpPr>
        <p:spPr bwMode="auto">
          <a:xfrm>
            <a:off x="1133061" y="1664878"/>
            <a:ext cx="22096874"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000" b="1" dirty="0">
                <a:latin typeface="Times New Roman" panose="02020603050405020304" pitchFamily="18" charset="0"/>
                <a:cs typeface="Times New Roman" panose="02020603050405020304" pitchFamily="18" charset="0"/>
              </a:rPr>
              <a:t>S</a:t>
            </a: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uggests educating employees about food safety and hygiene.</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Emphasizes accurate labeling and appropriate handling of allergens.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altLang="en-US" sz="2000" b="1" dirty="0">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Promotes adaptable menus that allow for ingredient substitutions.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Encourages consideration for dietary and cultural preferences.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000" b="1" dirty="0">
                <a:latin typeface="Times New Roman" panose="02020603050405020304" pitchFamily="18" charset="0"/>
                <a:cs typeface="Times New Roman" panose="02020603050405020304" pitchFamily="18" charset="0"/>
              </a:rPr>
              <a:t>I</a:t>
            </a: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ntends to enhance communication between foreign visitors and kitchen employees.</a:t>
            </a:r>
          </a:p>
        </p:txBody>
      </p:sp>
    </p:spTree>
    <p:extLst>
      <p:ext uri="{BB962C8B-B14F-4D97-AF65-F5344CB8AC3E}">
        <p14:creationId xmlns:p14="http://schemas.microsoft.com/office/powerpoint/2010/main" val="2013202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Blue and Green Floral Border with Flower Background | Premium AI-generated  image">
            <a:extLst>
              <a:ext uri="{FF2B5EF4-FFF2-40B4-BE49-F238E27FC236}">
                <a16:creationId xmlns:a16="http://schemas.microsoft.com/office/drawing/2014/main" id="{52C604B2-2E5D-36FE-268F-70FDE48282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667001" y="-2667002"/>
            <a:ext cx="6858001" cy="1219200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7049784-E506-0E46-B408-19952591782C}"/>
              </a:ext>
            </a:extLst>
          </p:cNvPr>
          <p:cNvSpPr>
            <a:spLocks noGrp="1" noRot="1" noMove="1" noResize="1" noEditPoints="1" noAdjustHandles="1" noChangeArrowheads="1" noChangeShapeType="1"/>
          </p:cNvSpPr>
          <p:nvPr/>
        </p:nvSpPr>
        <p:spPr>
          <a:xfrm>
            <a:off x="0" y="228600"/>
            <a:ext cx="3101009" cy="477078"/>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Communication Template</a:t>
            </a:r>
            <a:endParaRPr lang="en-IN" dirty="0"/>
          </a:p>
        </p:txBody>
      </p:sp>
      <p:sp>
        <p:nvSpPr>
          <p:cNvPr id="3" name="Rectangle 3">
            <a:extLst>
              <a:ext uri="{FF2B5EF4-FFF2-40B4-BE49-F238E27FC236}">
                <a16:creationId xmlns:a16="http://schemas.microsoft.com/office/drawing/2014/main" id="{DDD7C943-4DED-B735-AFA6-95831259D5F4}"/>
              </a:ext>
            </a:extLst>
          </p:cNvPr>
          <p:cNvSpPr>
            <a:spLocks noChangeArrowheads="1"/>
          </p:cNvSpPr>
          <p:nvPr/>
        </p:nvSpPr>
        <p:spPr bwMode="auto">
          <a:xfrm rot="10800000" flipV="1">
            <a:off x="655983" y="1228397"/>
            <a:ext cx="9548191"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Standardized dietary request forms are available in Spanish, French, and English.</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altLang="en-US" sz="2000" b="1" dirty="0">
              <a:latin typeface="Times New Roman" panose="02020603050405020304" pitchFamily="18" charset="0"/>
              <a:cs typeface="Times New Roman" panose="02020603050405020304" pitchFamily="18" charset="0"/>
            </a:endParaRP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Allows visitors to confidently and clearly express their dietary needs both before and during their visit.</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altLang="en-US" sz="2000" b="1" dirty="0">
              <a:latin typeface="Times New Roman" panose="02020603050405020304" pitchFamily="18" charset="0"/>
              <a:cs typeface="Times New Roman" panose="02020603050405020304" pitchFamily="18" charset="0"/>
            </a:endParaRP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Overcomes the language barrier that separates local hospitality staff from foreign visitors.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altLang="en-US" sz="2000" b="1" dirty="0">
              <a:latin typeface="Times New Roman" panose="02020603050405020304" pitchFamily="18" charset="0"/>
              <a:cs typeface="Times New Roman" panose="02020603050405020304" pitchFamily="18" charset="0"/>
            </a:endParaRP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Improves food service precision and safety, especially for dietary restrictions and religious beliefs.</a:t>
            </a:r>
            <a:b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marR="0" lvl="0" indent="-285750" algn="ctr"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Ensures that employees are ready and encourages courteous, welcoming hospitality practices.</a:t>
            </a:r>
          </a:p>
        </p:txBody>
      </p:sp>
    </p:spTree>
    <p:extLst>
      <p:ext uri="{BB962C8B-B14F-4D97-AF65-F5344CB8AC3E}">
        <p14:creationId xmlns:p14="http://schemas.microsoft.com/office/powerpoint/2010/main" val="3861866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51CB62-87D3-6934-8A02-189FC064980D}"/>
              </a:ext>
            </a:extLst>
          </p:cNvPr>
          <p:cNvSpPr>
            <a:spLocks noGrp="1" noRot="1" noMove="1" noResize="1" noEditPoints="1" noAdjustHandles="1" noChangeArrowheads="1" noChangeShapeType="1"/>
          </p:cNvSpPr>
          <p:nvPr/>
        </p:nvSpPr>
        <p:spPr>
          <a:xfrm>
            <a:off x="0" y="327991"/>
            <a:ext cx="3260035" cy="516835"/>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Real world case studies</a:t>
            </a:r>
            <a:endParaRPr lang="en-IN" dirty="0"/>
          </a:p>
        </p:txBody>
      </p:sp>
      <p:sp>
        <p:nvSpPr>
          <p:cNvPr id="3" name="Rectangle 1">
            <a:extLst>
              <a:ext uri="{FF2B5EF4-FFF2-40B4-BE49-F238E27FC236}">
                <a16:creationId xmlns:a16="http://schemas.microsoft.com/office/drawing/2014/main" id="{A7DFB9A4-1156-AA19-5D3B-54D0FE5A2730}"/>
              </a:ext>
            </a:extLst>
          </p:cNvPr>
          <p:cNvSpPr>
            <a:spLocks noGrp="1" noRot="1" noMove="1" noResize="1" noEditPoints="1" noAdjustHandles="1" noChangeArrowheads="1" noChangeShapeType="1"/>
          </p:cNvSpPr>
          <p:nvPr/>
        </p:nvSpPr>
        <p:spPr bwMode="auto">
          <a:xfrm>
            <a:off x="344557" y="2067413"/>
            <a:ext cx="11847443"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000" dirty="0">
                <a:latin typeface="Times New Roman" panose="02020603050405020304" pitchFamily="18" charset="0"/>
                <a:cs typeface="Times New Roman" panose="02020603050405020304" pitchFamily="18" charset="0"/>
              </a:rPr>
              <a:t>I</a:t>
            </a: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ncludes inclusive meal planning examples from Club Med and Marriott.</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Demonstrates how international brands accommodate diets that are gluten-free, halal, vegan, and diabetic.</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Displays the outcomes of employee training initiatives and menu customizations.</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000" dirty="0">
                <a:latin typeface="Times New Roman" panose="02020603050405020304" pitchFamily="18" charset="0"/>
                <a:cs typeface="Times New Roman" panose="02020603050405020304" pitchFamily="18" charset="0"/>
              </a:rPr>
              <a:t>D</a:t>
            </a: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emonstrates how inclusive business practices boost client loyalty and satisfaction.</a:t>
            </a:r>
            <a:b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Confirms that the suggested meal plans are workable and practical.</a:t>
            </a:r>
          </a:p>
        </p:txBody>
      </p:sp>
    </p:spTree>
    <p:extLst>
      <p:ext uri="{BB962C8B-B14F-4D97-AF65-F5344CB8AC3E}">
        <p14:creationId xmlns:p14="http://schemas.microsoft.com/office/powerpoint/2010/main" val="2665802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B7B3EF-BC86-207E-F1D8-1F03AB09D6AC}"/>
              </a:ext>
            </a:extLst>
          </p:cNvPr>
          <p:cNvSpPr>
            <a:spLocks noGrp="1" noRot="1" noMove="1" noResize="1" noEditPoints="1" noAdjustHandles="1" noChangeArrowheads="1" noChangeShapeType="1"/>
          </p:cNvSpPr>
          <p:nvPr/>
        </p:nvSpPr>
        <p:spPr>
          <a:xfrm>
            <a:off x="0" y="178904"/>
            <a:ext cx="2842591" cy="516835"/>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atin typeface="Times New Roman" panose="02020603050405020304" pitchFamily="18" charset="0"/>
                <a:cs typeface="Times New Roman" panose="02020603050405020304" pitchFamily="18" charset="0"/>
              </a:rPr>
              <a:t>Challenges and solutions</a:t>
            </a:r>
            <a:endParaRPr lang="en-IN" dirty="0">
              <a:latin typeface="Times New Roman" panose="02020603050405020304" pitchFamily="18" charset="0"/>
              <a:cs typeface="Times New Roman" panose="02020603050405020304" pitchFamily="18" charset="0"/>
            </a:endParaRPr>
          </a:p>
        </p:txBody>
      </p:sp>
      <p:sp>
        <p:nvSpPr>
          <p:cNvPr id="3" name="Rectangle 1">
            <a:extLst>
              <a:ext uri="{FF2B5EF4-FFF2-40B4-BE49-F238E27FC236}">
                <a16:creationId xmlns:a16="http://schemas.microsoft.com/office/drawing/2014/main" id="{D575B783-AF32-CB73-A05E-1480DE09F2A1}"/>
              </a:ext>
            </a:extLst>
          </p:cNvPr>
          <p:cNvSpPr>
            <a:spLocks noGrp="1" noRot="1" noMove="1" noResize="1" noEditPoints="1" noAdjustHandles="1" noChangeArrowheads="1" noChangeShapeType="1"/>
          </p:cNvSpPr>
          <p:nvPr/>
        </p:nvSpPr>
        <p:spPr bwMode="auto">
          <a:xfrm>
            <a:off x="864705" y="940188"/>
            <a:ext cx="10764078"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pPr>
            <a:r>
              <a:rPr lang="en-US" altLang="en-US" dirty="0">
                <a:latin typeface="Times New Roman" panose="02020603050405020304" pitchFamily="18" charset="0"/>
                <a:cs typeface="Times New Roman" panose="02020603050405020304" pitchFamily="18" charset="0"/>
              </a:rPr>
              <a:t>I</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dentifies typical problems:</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Limitations on the sourcing of ingredients</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Barriers caused by language</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Risks of cross-contamination</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suggests specific remedies:</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defTabSz="914400" eaLnBrk="0" fontAlgn="base" hangingPunct="0">
              <a:spcBef>
                <a:spcPct val="0"/>
              </a:spcBef>
              <a:spcAft>
                <a:spcPct val="0"/>
              </a:spcAft>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Instructions for employees regarding dietary and cultural requirements</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Employing multilingual staff</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Using local, certified suppliers</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P</a:t>
            </a: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roposes adaptable, modular meal plans to accommodate personal tastes.</a:t>
            </a:r>
            <a:b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85750" indent="-285750" defTabSz="914400" eaLnBrk="0" fontAlgn="base" hangingPunct="0">
              <a:spcBef>
                <a:spcPct val="0"/>
              </a:spcBef>
              <a:spcAft>
                <a:spcPct val="0"/>
              </a:spcAft>
              <a:buFont typeface="Arial" panose="020B0604020202020204" pitchFamily="34" charset="0"/>
              <a:buChar char="•"/>
            </a:pPr>
            <a:r>
              <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Promotes creativity and cultural awareness in ecotourism culinary tactics.</a:t>
            </a:r>
          </a:p>
        </p:txBody>
      </p:sp>
    </p:spTree>
    <p:extLst>
      <p:ext uri="{BB962C8B-B14F-4D97-AF65-F5344CB8AC3E}">
        <p14:creationId xmlns:p14="http://schemas.microsoft.com/office/powerpoint/2010/main" val="1463545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E2739EC-8BE5-EFC6-DF3C-2C8AD3ED089A}"/>
              </a:ext>
            </a:extLst>
          </p:cNvPr>
          <p:cNvSpPr>
            <a:spLocks noGrp="1" noRot="1" noMove="1" noResize="1" noEditPoints="1" noAdjustHandles="1" noChangeArrowheads="1" noChangeShapeType="1"/>
          </p:cNvSpPr>
          <p:nvPr/>
        </p:nvSpPr>
        <p:spPr>
          <a:xfrm>
            <a:off x="0" y="178904"/>
            <a:ext cx="2226365" cy="496957"/>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Recommendations</a:t>
            </a:r>
            <a:endParaRPr lang="en-IN" dirty="0"/>
          </a:p>
        </p:txBody>
      </p:sp>
      <p:sp>
        <p:nvSpPr>
          <p:cNvPr id="3" name="Rectangle 1">
            <a:extLst>
              <a:ext uri="{FF2B5EF4-FFF2-40B4-BE49-F238E27FC236}">
                <a16:creationId xmlns:a16="http://schemas.microsoft.com/office/drawing/2014/main" id="{004C63CE-095B-795C-BF85-3A28B49A7F1A}"/>
              </a:ext>
            </a:extLst>
          </p:cNvPr>
          <p:cNvSpPr>
            <a:spLocks noGrp="1" noRot="1" noMove="1" noResize="1" noEditPoints="1" noAdjustHandles="1" noChangeArrowheads="1" noChangeShapeType="1"/>
          </p:cNvSpPr>
          <p:nvPr/>
        </p:nvSpPr>
        <p:spPr bwMode="auto">
          <a:xfrm>
            <a:off x="917713" y="1997839"/>
            <a:ext cx="10356574"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Teach employees safe preparation methods and cultural food awareness.</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Create robust local supplier networks to obtain a variety of high-quality ingredients.</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For clarity, use multilingual menus and communication tools.</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Create food policies that are centered on nutrition and in line with WHO guidelines.</a:t>
            </a: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Encourage menu flexibility and customization to accommodate a variety of dietary requirements.</a:t>
            </a:r>
          </a:p>
        </p:txBody>
      </p:sp>
    </p:spTree>
    <p:extLst>
      <p:ext uri="{BB962C8B-B14F-4D97-AF65-F5344CB8AC3E}">
        <p14:creationId xmlns:p14="http://schemas.microsoft.com/office/powerpoint/2010/main" val="1913191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718702-C55B-DBE3-83FC-CCB41F3EA44E}"/>
              </a:ext>
            </a:extLst>
          </p:cNvPr>
          <p:cNvSpPr>
            <a:spLocks noGrp="1" noRot="1" noMove="1" noResize="1" noEditPoints="1" noAdjustHandles="1" noChangeArrowheads="1" noChangeShapeType="1"/>
          </p:cNvSpPr>
          <p:nvPr/>
        </p:nvSpPr>
        <p:spPr>
          <a:xfrm>
            <a:off x="0" y="298174"/>
            <a:ext cx="2017643" cy="467139"/>
          </a:xfrm>
          <a:prstGeom prst="rect">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Conclusion</a:t>
            </a:r>
            <a:endParaRPr lang="en-IN" dirty="0"/>
          </a:p>
        </p:txBody>
      </p:sp>
      <p:sp>
        <p:nvSpPr>
          <p:cNvPr id="3" name="Rectangle 1">
            <a:extLst>
              <a:ext uri="{FF2B5EF4-FFF2-40B4-BE49-F238E27FC236}">
                <a16:creationId xmlns:a16="http://schemas.microsoft.com/office/drawing/2014/main" id="{B68139CB-33EE-DCFE-38A3-819BC42EC04C}"/>
              </a:ext>
            </a:extLst>
          </p:cNvPr>
          <p:cNvSpPr>
            <a:spLocks noGrp="1" noRot="1" noMove="1" noResize="1" noEditPoints="1" noAdjustHandles="1" noChangeArrowheads="1" noChangeShapeType="1"/>
          </p:cNvSpPr>
          <p:nvPr/>
        </p:nvSpPr>
        <p:spPr bwMode="auto">
          <a:xfrm>
            <a:off x="571952" y="1307346"/>
            <a:ext cx="10837718"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1. </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Safety, contentment, and inclusivity</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main objective is to serve inclusive, dietary restriction-safe, and satisfying meals so that all foreign visitors are made to feel valued, cared for, and fed.</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Food as a Bridge Across Cultures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Food bridges cultural divides; inclusive meal planning promotes cross-cultural understanding through cuisine by allowing visitors to enjoy and respect local customs while also attending to their dietary requirements, whether personal or religious.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Experience Is Improved by Adaptive Planning</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Flexible meal planning that takes into account a range of dietary requirements enhances visitor satisfaction, lowers risks, and guarantees a flawless dining experience that complies with cultural and health standards.</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Request for Action</a:t>
            </a:r>
            <a:b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provide courteous, flexible, and globally aware hospitality, tourism providers should make inclusive food practices a standard practice. This can be achieved through staff training, local partnerships, and multilingual tools.</a:t>
            </a:r>
          </a:p>
        </p:txBody>
      </p:sp>
    </p:spTree>
    <p:extLst>
      <p:ext uri="{BB962C8B-B14F-4D97-AF65-F5344CB8AC3E}">
        <p14:creationId xmlns:p14="http://schemas.microsoft.com/office/powerpoint/2010/main" val="3270279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age 2 - Customize 531+ Flower Page Border Templates Online - Canva">
            <a:extLst>
              <a:ext uri="{FF2B5EF4-FFF2-40B4-BE49-F238E27FC236}">
                <a16:creationId xmlns:a16="http://schemas.microsoft.com/office/drawing/2014/main" id="{26E06977-4C91-2E51-6B95-4D7B8DF5B92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435778" y="-2494900"/>
            <a:ext cx="7305256" cy="122071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EACBCBC-A880-905D-38DE-53B16F9D20D3}"/>
              </a:ext>
            </a:extLst>
          </p:cNvPr>
          <p:cNvSpPr>
            <a:spLocks noGrp="1" noRot="1" noMove="1" noResize="1" noEditPoints="1" noAdjustHandles="1" noChangeArrowheads="1" noChangeShapeType="1"/>
          </p:cNvSpPr>
          <p:nvPr/>
        </p:nvSpPr>
        <p:spPr>
          <a:xfrm>
            <a:off x="4691269" y="872951"/>
            <a:ext cx="2136913" cy="487018"/>
          </a:xfrm>
          <a:prstGeom prst="rect">
            <a:avLst/>
          </a:prstGeom>
          <a:noFill/>
          <a:ln>
            <a:noFill/>
          </a:ln>
        </p:spPr>
        <p:style>
          <a:lnRef idx="0">
            <a:scrgbClr r="0" g="0" b="0"/>
          </a:lnRef>
          <a:fillRef idx="0">
            <a:scrgbClr r="0" g="0" b="0"/>
          </a:fillRef>
          <a:effectRef idx="0">
            <a:scrgbClr r="0" g="0" b="0"/>
          </a:effectRef>
          <a:fontRef idx="minor">
            <a:schemeClr val="accent2"/>
          </a:fontRef>
        </p:style>
        <p:txBody>
          <a:bodyPr rtlCol="0" anchor="ctr"/>
          <a:lstStyle/>
          <a:p>
            <a:pPr algn="ctr"/>
            <a:r>
              <a:rPr lang="en-US" dirty="0"/>
              <a:t>References</a:t>
            </a:r>
            <a:endParaRPr lang="en-IN" dirty="0"/>
          </a:p>
        </p:txBody>
      </p:sp>
      <p:sp>
        <p:nvSpPr>
          <p:cNvPr id="3" name="Rectangle 3">
            <a:extLst>
              <a:ext uri="{FF2B5EF4-FFF2-40B4-BE49-F238E27FC236}">
                <a16:creationId xmlns:a16="http://schemas.microsoft.com/office/drawing/2014/main" id="{F0A78DC6-8858-F6DB-B726-9564FCD78206}"/>
              </a:ext>
            </a:extLst>
          </p:cNvPr>
          <p:cNvSpPr>
            <a:spLocks noGrp="1" noRot="1" noMove="1" noResize="1" noEditPoints="1" noAdjustHandles="1" noChangeArrowheads="1" noChangeShapeType="1"/>
          </p:cNvSpPr>
          <p:nvPr/>
        </p:nvSpPr>
        <p:spPr bwMode="auto">
          <a:xfrm>
            <a:off x="2196548" y="1851219"/>
            <a:ext cx="1241397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Mahan, L. K., &amp; Escott-Stump, S. (1984).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Krause’s Food, Nutrition, &amp; Diet Therapy</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http://ci.nii.ac.jp/ncid/BA64605581</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4" name="Rectangle 4">
            <a:extLst>
              <a:ext uri="{FF2B5EF4-FFF2-40B4-BE49-F238E27FC236}">
                <a16:creationId xmlns:a16="http://schemas.microsoft.com/office/drawing/2014/main" id="{1FBB376F-2F35-623F-F7E9-26EE0C82DAA0}"/>
              </a:ext>
            </a:extLst>
          </p:cNvPr>
          <p:cNvSpPr>
            <a:spLocks noGrp="1" noRot="1" noMove="1" noResize="1" noEditPoints="1" noAdjustHandles="1" noChangeArrowheads="1" noChangeShapeType="1"/>
          </p:cNvSpPr>
          <p:nvPr/>
        </p:nvSpPr>
        <p:spPr bwMode="auto">
          <a:xfrm>
            <a:off x="2196548" y="2834644"/>
            <a:ext cx="907442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Ashkenazi, M., &amp; Jacob-Ashkenazi, J. (2001). The essence of Japanese cuisine: an essay on food and culture.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Choice Reviews Online</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38</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(09), 38–5002. https://doi.org/10.5860/choice.38-5002</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5" name="Rectangle 5">
            <a:extLst>
              <a:ext uri="{FF2B5EF4-FFF2-40B4-BE49-F238E27FC236}">
                <a16:creationId xmlns:a16="http://schemas.microsoft.com/office/drawing/2014/main" id="{1130F298-24AE-1569-48D9-FCEFF8BEC68F}"/>
              </a:ext>
            </a:extLst>
          </p:cNvPr>
          <p:cNvSpPr>
            <a:spLocks noGrp="1" noRot="1" noMove="1" noResize="1" noEditPoints="1" noAdjustHandles="1" noChangeArrowheads="1" noChangeShapeType="1"/>
          </p:cNvSpPr>
          <p:nvPr/>
        </p:nvSpPr>
        <p:spPr bwMode="auto">
          <a:xfrm>
            <a:off x="2196548" y="3818337"/>
            <a:ext cx="979004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Wittenberg, M. M. (2013).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Essential Good Food Guide: The Complete Resource for Buying and Using Whole Grains and Specialty Flours, Heirloom Fruit and Vegetables, Meat and Poultry, Seafood, and More</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Ten Speed Press.</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6" name="Rectangle 6">
            <a:extLst>
              <a:ext uri="{FF2B5EF4-FFF2-40B4-BE49-F238E27FC236}">
                <a16:creationId xmlns:a16="http://schemas.microsoft.com/office/drawing/2014/main" id="{2F46F4BE-65AD-C487-2102-6445A52CEE84}"/>
              </a:ext>
            </a:extLst>
          </p:cNvPr>
          <p:cNvSpPr>
            <a:spLocks noGrp="1" noRot="1" noMove="1" noResize="1" noEditPoints="1" noAdjustHandles="1" noChangeArrowheads="1" noChangeShapeType="1"/>
          </p:cNvSpPr>
          <p:nvPr/>
        </p:nvSpPr>
        <p:spPr bwMode="auto">
          <a:xfrm>
            <a:off x="2196548" y="4801762"/>
            <a:ext cx="9667459"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Medicine, N. a. O. S. E. A., Division, H. a. M., &amp; Board, F. a. N. (2016).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Meeting the dietary needs of older adults: Exploring the Impact of the Physical, Social, and Cultural Environment: Workshop Summary</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National Academies Press.</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7773276"/>
      </p:ext>
    </p:extLst>
  </p:cSld>
  <p:clrMapOvr>
    <a:masterClrMapping/>
  </p:clrMapOvr>
</p:sld>
</file>

<file path=ppt/theme/theme1.xml><?xml version="1.0" encoding="utf-8"?>
<a:theme xmlns:a="http://schemas.openxmlformats.org/drawingml/2006/main" name="Parcel">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Parcel</Template>
  <TotalTime>1712</TotalTime>
  <Words>1875</Words>
  <Application>Microsoft Office PowerPoint</Application>
  <PresentationFormat>Widescreen</PresentationFormat>
  <Paragraphs>128</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Gill Sans MT</vt:lpstr>
      <vt:lpstr>Times New Roman</vt:lpstr>
      <vt:lpstr>Parcel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Monika</dc:creator>
  <cp:lastModifiedBy>Monika</cp:lastModifiedBy>
  <cp:revision>2</cp:revision>
  <dcterms:created xsi:type="dcterms:W3CDTF">2025-05-04T17:48:45Z</dcterms:created>
  <dcterms:modified xsi:type="dcterms:W3CDTF">2025-05-05T22:21:12Z</dcterms:modified>
</cp:coreProperties>
</file>