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45D0CE3-C070-4A77-951F-005B65317902}"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5D0CE3-C070-4A77-951F-005B65317902}"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5D0CE3-C070-4A77-951F-005B65317902}"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45D0CE3-C070-4A77-951F-005B65317902}"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45D0CE3-C070-4A77-951F-005B65317902}"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45D0CE3-C070-4A77-951F-005B65317902}"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5D0CE3-C070-4A77-951F-005B65317902}"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5D0CE3-C070-4A77-951F-005B65317902}"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5D0CE3-C070-4A77-951F-005B65317902}"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5D0CE3-C070-4A77-951F-005B65317902}"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5D0CE3-C070-4A77-951F-005B65317902}"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4AF297-F50E-4668-881E-811F062BEB4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5D0CE3-C070-4A77-951F-005B65317902}"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4AF297-F50E-4668-881E-811F062BEB4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who.int/news-room/fact-sheets/detail/healthy-diet" TargetMode="External"/><Relationship Id="rId2" Type="http://schemas.openxmlformats.org/officeDocument/2006/relationships/hyperlink" Target="https://globalwellnessinstitute.org/" TargetMode="External"/><Relationship Id="rId1" Type="http://schemas.openxmlformats.org/officeDocument/2006/relationships/slideLayout" Target="../slideLayouts/slideLayout2.xml"/><Relationship Id="rId6" Type="http://schemas.openxmlformats.org/officeDocument/2006/relationships/hyperlink" Target="https://www.thesafaricollection.com/" TargetMode="External"/><Relationship Id="rId5" Type="http://schemas.openxmlformats.org/officeDocument/2006/relationships/hyperlink" Target="https://www.euphoriaretreat.com/" TargetMode="External"/><Relationship Id="rId4" Type="http://schemas.openxmlformats.org/officeDocument/2006/relationships/hyperlink" Target="https://hoshinoya.com/kyoto"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Wellness Tourism Meal Planning Destinations: Japan, Greece, Kenya</a:t>
            </a:r>
            <a:endParaRPr lang="en-US" b="1" dirty="0"/>
          </a:p>
        </p:txBody>
      </p:sp>
      <p:sp>
        <p:nvSpPr>
          <p:cNvPr id="3" name="Subtitle 2"/>
          <p:cNvSpPr>
            <a:spLocks noGrp="1"/>
          </p:cNvSpPr>
          <p:nvPr>
            <p:ph type="subTitle" idx="1"/>
          </p:nvPr>
        </p:nvSpPr>
        <p:spPr/>
        <p:txBody>
          <a:bodyPr/>
          <a:lstStyle/>
          <a:p>
            <a:r>
              <a:rPr lang="en-US" b="1" dirty="0" smtClean="0"/>
              <a:t>Student Name: </a:t>
            </a:r>
            <a:r>
              <a:rPr lang="en-US" b="1" dirty="0" err="1" smtClean="0"/>
              <a:t>Abhilash</a:t>
            </a:r>
            <a:r>
              <a:rPr lang="en-US" b="1" dirty="0" smtClean="0"/>
              <a:t/>
            </a:r>
            <a:br>
              <a:rPr lang="en-US" b="1" dirty="0" smtClean="0"/>
            </a:br>
            <a:r>
              <a:rPr lang="en-US" b="1" dirty="0" smtClean="0"/>
              <a:t>Student ID: </a:t>
            </a:r>
            <a:r>
              <a:rPr lang="en-US" b="1" dirty="0" smtClean="0"/>
              <a:t>DE240063</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Concept of Wellness Tourism</a:t>
            </a:r>
          </a:p>
          <a:p>
            <a:pPr lvl="0"/>
            <a:r>
              <a:rPr lang="en-US" dirty="0"/>
              <a:t>Destination 1: Japan</a:t>
            </a:r>
          </a:p>
          <a:p>
            <a:pPr lvl="0"/>
            <a:r>
              <a:rPr lang="en-US" dirty="0"/>
              <a:t>Destination 2: Greece</a:t>
            </a:r>
          </a:p>
          <a:p>
            <a:pPr lvl="0"/>
            <a:r>
              <a:rPr lang="en-US" dirty="0"/>
              <a:t>Destination 3: Kenya</a:t>
            </a:r>
          </a:p>
          <a:p>
            <a:pPr lvl="0"/>
            <a:r>
              <a:rPr lang="en-US" dirty="0"/>
              <a:t>Destination-Specific Challenges</a:t>
            </a:r>
          </a:p>
          <a:p>
            <a:pPr lvl="0"/>
            <a:r>
              <a:rPr lang="en-US" dirty="0"/>
              <a:t>Hospitality Partner Guidelines</a:t>
            </a:r>
          </a:p>
          <a:p>
            <a:pPr lvl="0"/>
            <a:r>
              <a:rPr lang="en-US" dirty="0"/>
              <a:t>Communication Templates</a:t>
            </a:r>
          </a:p>
          <a:p>
            <a:pPr lvl="0"/>
            <a:r>
              <a:rPr lang="en-US" dirty="0"/>
              <a:t>WHO Dietary Guidelines</a:t>
            </a:r>
          </a:p>
          <a:p>
            <a:pPr lvl="0"/>
            <a:r>
              <a:rPr lang="en-US" dirty="0"/>
              <a:t>Real-World Examples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Wellness </a:t>
            </a:r>
            <a:r>
              <a:rPr lang="en-US" dirty="0"/>
              <a:t>tourism is an industry focused on improving travelers' well-being through activities such as relaxation, fitness, and nutrition. As travelers become increasingly health-conscious, the importance of meal planning that supports specific dietary needs, such as vegan, gluten-free, and diabetic-friendly options, has surged. This meal planning is essential not only for providing physical nourishment but also for aligning with the growing awareness of dietary restrictions and ethical eating among tourists.</a:t>
            </a:r>
          </a:p>
          <a:p>
            <a:r>
              <a:rPr lang="en-US" dirty="0"/>
              <a:t>This assignment focuses on three diverse destinations—Japan, Greece, and Kenya—each with unique culinary traditions, challenges, and opportunities for wellness tourism. The meal plans provided ensure inclusivity, offering options that cater to vegan, diabetic, and gluten-free travelers. The plans also highlight how wellness tourism can be integrated with local culture, making the travel experience not only healthy but also immersive.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Concept of Wellness Tourism</a:t>
            </a:r>
          </a:p>
        </p:txBody>
      </p:sp>
      <p:sp>
        <p:nvSpPr>
          <p:cNvPr id="3" name="Content Placeholder 2"/>
          <p:cNvSpPr>
            <a:spLocks noGrp="1"/>
          </p:cNvSpPr>
          <p:nvPr>
            <p:ph idx="1"/>
          </p:nvPr>
        </p:nvSpPr>
        <p:spPr>
          <a:xfrm>
            <a:off x="457200" y="1600200"/>
            <a:ext cx="8229600" cy="4972072"/>
          </a:xfrm>
        </p:spPr>
        <p:txBody>
          <a:bodyPr>
            <a:normAutofit fontScale="62500" lnSpcReduction="20000"/>
          </a:bodyPr>
          <a:lstStyle/>
          <a:p>
            <a:r>
              <a:rPr lang="en-US" dirty="0"/>
              <a:t>The concept of wellness tourism revolves around travel experiences that promote mental, physical, and emotional well-being. According to the Global Wellness Institute (2023), wellness tourism focuses on health-oriented experiences, such as spa therapies, fitness retreats, and healthy, sustainable dining.</a:t>
            </a:r>
          </a:p>
          <a:p>
            <a:r>
              <a:rPr lang="en-US" dirty="0"/>
              <a:t>In wellness tourism, food plays a critical role. A well-balanced diet supports long-term health, aids in disease prevention, and boosts overall vitality. As travelers become more discerning about their food choices, wellness-oriented destinations must integrate special meal plans that reflect both local culture and global dietary trends. Nutritional needs vary by individual, and understanding how to cater to these needs without compromising cultural integrity is key to providing a truly holistic wellness experience.</a:t>
            </a:r>
          </a:p>
          <a:p>
            <a:r>
              <a:rPr lang="en-US" dirty="0"/>
              <a:t>The dietary choices made by wellness tourists are closely linked to their overall experience. For instance, the adoption of plant-based diets has risen globally, and as such, vegan, gluten-free, and diabetic-friendly menus are increasingly becoming a standard in wellness resorts. This assignment addresses these needs while maintaining the authenticity of traditional cuisines from Japan, Greece, and Kenya</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Destination 1 — </a:t>
            </a:r>
            <a:r>
              <a:rPr lang="en-US" b="1" dirty="0" smtClean="0"/>
              <a:t>Japan</a:t>
            </a:r>
            <a:endParaRPr lang="en-US" dirty="0"/>
          </a:p>
        </p:txBody>
      </p:sp>
      <p:sp>
        <p:nvSpPr>
          <p:cNvPr id="3" name="Content Placeholder 2"/>
          <p:cNvSpPr>
            <a:spLocks noGrp="1"/>
          </p:cNvSpPr>
          <p:nvPr>
            <p:ph idx="1"/>
          </p:nvPr>
        </p:nvSpPr>
        <p:spPr/>
        <p:txBody>
          <a:bodyPr>
            <a:normAutofit fontScale="55000" lnSpcReduction="20000"/>
          </a:bodyPr>
          <a:lstStyle/>
          <a:p>
            <a:r>
              <a:rPr lang="en-US" b="1" dirty="0"/>
              <a:t>Meal Plan (Vegan, Gluten-Free, Diabetic-Friendly)</a:t>
            </a:r>
            <a:endParaRPr lang="en-US" dirty="0"/>
          </a:p>
          <a:p>
            <a:pPr lvl="0"/>
            <a:r>
              <a:rPr lang="en-US" b="1" dirty="0"/>
              <a:t>Breakfast:</a:t>
            </a:r>
            <a:r>
              <a:rPr lang="en-US" dirty="0"/>
              <a:t> </a:t>
            </a:r>
            <a:r>
              <a:rPr lang="en-US" dirty="0" err="1"/>
              <a:t>Miso</a:t>
            </a:r>
            <a:r>
              <a:rPr lang="en-US" dirty="0"/>
              <a:t> soup with tofu, </a:t>
            </a:r>
            <a:r>
              <a:rPr lang="en-US" dirty="0" err="1"/>
              <a:t>wakame</a:t>
            </a:r>
            <a:r>
              <a:rPr lang="en-US" dirty="0"/>
              <a:t> seaweed, and gluten-free </a:t>
            </a:r>
            <a:r>
              <a:rPr lang="en-US" dirty="0" err="1"/>
              <a:t>miso</a:t>
            </a:r>
            <a:r>
              <a:rPr lang="en-US" dirty="0"/>
              <a:t> paste.</a:t>
            </a:r>
            <a:br>
              <a:rPr lang="en-US" dirty="0"/>
            </a:br>
            <a:r>
              <a:rPr lang="en-US" dirty="0"/>
              <a:t>A light yet satisfying start to the day, this dish provides a good dose of minerals like calcium, magnesium, and iodine, thanks to the seaweed and tofu.</a:t>
            </a:r>
          </a:p>
          <a:p>
            <a:pPr lvl="0"/>
            <a:r>
              <a:rPr lang="en-US" b="1" dirty="0"/>
              <a:t>Lunch:</a:t>
            </a:r>
            <a:r>
              <a:rPr lang="en-US" dirty="0"/>
              <a:t> Vegetable sushi rolls made with brown rice, avocado, cucumber, and pickled radish.</a:t>
            </a:r>
            <a:br>
              <a:rPr lang="en-US" dirty="0"/>
            </a:br>
            <a:r>
              <a:rPr lang="en-US" dirty="0"/>
              <a:t>This sushi variation is high in healthy fats from avocado, fiber from brown rice, and a refreshing crunch from the cucumber and radish.</a:t>
            </a:r>
          </a:p>
          <a:p>
            <a:pPr lvl="0"/>
            <a:r>
              <a:rPr lang="en-US" b="1" dirty="0"/>
              <a:t>Dinner:</a:t>
            </a:r>
            <a:r>
              <a:rPr lang="en-US" dirty="0"/>
              <a:t> Grilled eggplant with sesame dressing (prepared with low-sodium tamari and sesame oil).</a:t>
            </a:r>
            <a:br>
              <a:rPr lang="en-US" dirty="0"/>
            </a:br>
            <a:r>
              <a:rPr lang="en-US" dirty="0"/>
              <a:t>Eggplant, rich in antioxidants, paired with the heart-healthy sesame dressing offers a savory option for guests with specific dietary needs.</a:t>
            </a:r>
          </a:p>
          <a:p>
            <a:endParaRPr lang="en-US" b="1" dirty="0" smtClean="0"/>
          </a:p>
          <a:p>
            <a:r>
              <a:rPr lang="en-US" b="1" dirty="0" smtClean="0"/>
              <a:t>Nutritional </a:t>
            </a:r>
            <a:r>
              <a:rPr lang="en-US" b="1" dirty="0"/>
              <a:t>Breakdown:</a:t>
            </a:r>
            <a:r>
              <a:rPr lang="en-US" dirty="0"/>
              <a:t/>
            </a:r>
            <a:br>
              <a:rPr lang="en-US" dirty="0"/>
            </a:br>
            <a:r>
              <a:rPr lang="en-US" dirty="0"/>
              <a:t>This plan is packed with fiber, heart-healthy fats, and vitamins. The </a:t>
            </a:r>
            <a:r>
              <a:rPr lang="en-US" dirty="0" err="1"/>
              <a:t>miso</a:t>
            </a:r>
            <a:r>
              <a:rPr lang="en-US" dirty="0"/>
              <a:t> soup offers a </a:t>
            </a:r>
            <a:r>
              <a:rPr lang="en-US" dirty="0" err="1"/>
              <a:t>probiotic</a:t>
            </a:r>
            <a:r>
              <a:rPr lang="en-US" dirty="0"/>
              <a:t> boost, crucial for gut health. The sushi rolls incorporate brown rice, which is a slow-digesting carbohydrate that prevents spikes in blood sugar—critical for diabetic travelers.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Japan— </a:t>
            </a:r>
            <a:r>
              <a:rPr lang="en-US" b="1" dirty="0"/>
              <a:t>Challenges and </a:t>
            </a:r>
            <a:r>
              <a:rPr lang="en-US" b="1" dirty="0" smtClean="0"/>
              <a:t>Sourcing</a:t>
            </a:r>
            <a:endParaRPr lang="en-US" dirty="0"/>
          </a:p>
        </p:txBody>
      </p:sp>
      <p:sp>
        <p:nvSpPr>
          <p:cNvPr id="3" name="Content Placeholder 2"/>
          <p:cNvSpPr>
            <a:spLocks noGrp="1"/>
          </p:cNvSpPr>
          <p:nvPr>
            <p:ph idx="1"/>
          </p:nvPr>
        </p:nvSpPr>
        <p:spPr>
          <a:xfrm>
            <a:off x="457200" y="1600200"/>
            <a:ext cx="8229600" cy="5043510"/>
          </a:xfrm>
        </p:spPr>
        <p:txBody>
          <a:bodyPr>
            <a:normAutofit fontScale="62500" lnSpcReduction="20000"/>
          </a:bodyPr>
          <a:lstStyle/>
          <a:p>
            <a:r>
              <a:rPr lang="en-US" dirty="0"/>
              <a:t>Japan’s cuisine, known for its precision and emphasis on fresh ingredients, presents certain challenges when adapting to wellness needs:</a:t>
            </a:r>
          </a:p>
          <a:p>
            <a:pPr lvl="0"/>
            <a:r>
              <a:rPr lang="en-US" b="1" dirty="0"/>
              <a:t>Gluten Contamination in Soy Products:</a:t>
            </a:r>
            <a:r>
              <a:rPr lang="en-US" dirty="0"/>
              <a:t> While soy sauce is an essential part of Japanese cuisine, most traditional soy sauces contain wheat. To accommodate gluten-free travelers, tamari, a gluten-free soy sauce alternative, must be used (</a:t>
            </a:r>
            <a:r>
              <a:rPr lang="en-US" dirty="0" err="1"/>
              <a:t>Itoh</a:t>
            </a:r>
            <a:r>
              <a:rPr lang="en-US" dirty="0"/>
              <a:t> et al., 2020). This substitution ensures that the dish remains gluten-free without sacrificing flavor.</a:t>
            </a:r>
          </a:p>
          <a:p>
            <a:pPr lvl="0"/>
            <a:r>
              <a:rPr lang="en-US" b="1" dirty="0"/>
              <a:t>Hidden Sugars in Traditional Sauces:</a:t>
            </a:r>
            <a:r>
              <a:rPr lang="en-US" dirty="0"/>
              <a:t> Many traditional Japanese sauces, like teriyaki, </a:t>
            </a:r>
            <a:r>
              <a:rPr lang="en-US" dirty="0" err="1"/>
              <a:t>mirin</a:t>
            </a:r>
            <a:r>
              <a:rPr lang="en-US" dirty="0"/>
              <a:t>, and </a:t>
            </a:r>
            <a:r>
              <a:rPr lang="en-US" dirty="0" err="1"/>
              <a:t>miso</a:t>
            </a:r>
            <a:r>
              <a:rPr lang="en-US" dirty="0"/>
              <a:t>, contain hidden sugars, which can be problematic for diabetic travelers. It is essential for chefs to adjust these recipes by replacing added sugars with natural alternatives such as </a:t>
            </a:r>
            <a:r>
              <a:rPr lang="en-US" dirty="0" err="1"/>
              <a:t>stevia</a:t>
            </a:r>
            <a:r>
              <a:rPr lang="en-US" dirty="0"/>
              <a:t> or monk fruit (Matsumoto, 2021). Additionally, sodium content in some sauces may exceed recommended levels, requiring careful monitoring.</a:t>
            </a:r>
          </a:p>
          <a:p>
            <a:pPr lvl="0"/>
            <a:r>
              <a:rPr lang="en-US" b="1" dirty="0"/>
              <a:t>Authenticity vs. Adaptation:</a:t>
            </a:r>
            <a:r>
              <a:rPr lang="en-US" dirty="0"/>
              <a:t> Japanese cuisine values authenticity, and modifying traditional recipes to suit dietary restrictions can be challenging. There is a delicate balance between maintaining the integrity of the cuisine and ensuring safety and inclusivity for travelers with specific health needs. Training chefs to adjust without compromising the essence of Japanese culinary traditions is crucial</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pPr lvl="0"/>
            <a:r>
              <a:rPr lang="en-US" sz="2200" b="1" dirty="0"/>
              <a:t>Language Barrier and Dietary Awareness:</a:t>
            </a:r>
            <a:r>
              <a:rPr lang="en-US" sz="2200" dirty="0"/>
              <a:t> Some wellness tourists may struggle to find food that caters to their needs due to language barriers or lack of awareness of dietary restrictions among local staff. In many restaurants, menus may not provide clear allergen information, making it essential for travelers to communicate their dietary needs in advance.</a:t>
            </a:r>
          </a:p>
          <a:p>
            <a:endParaRPr lang="en-US" sz="2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Destination 2 — </a:t>
            </a:r>
            <a:r>
              <a:rPr lang="en-US" b="1" dirty="0" smtClean="0"/>
              <a:t>Greece</a:t>
            </a:r>
            <a:endParaRPr lang="en-US" dirty="0"/>
          </a:p>
        </p:txBody>
      </p:sp>
      <p:sp>
        <p:nvSpPr>
          <p:cNvPr id="3" name="Content Placeholder 2"/>
          <p:cNvSpPr>
            <a:spLocks noGrp="1"/>
          </p:cNvSpPr>
          <p:nvPr>
            <p:ph idx="1"/>
          </p:nvPr>
        </p:nvSpPr>
        <p:spPr>
          <a:xfrm>
            <a:off x="457200" y="1600200"/>
            <a:ext cx="8229600" cy="4900634"/>
          </a:xfrm>
        </p:spPr>
        <p:txBody>
          <a:bodyPr>
            <a:normAutofit fontScale="55000" lnSpcReduction="20000"/>
          </a:bodyPr>
          <a:lstStyle/>
          <a:p>
            <a:r>
              <a:rPr lang="en-US" b="1" dirty="0"/>
              <a:t>Meal Plan (Vegan, Gluten-Free, Diabetic-Friendly)</a:t>
            </a:r>
            <a:endParaRPr lang="en-US" dirty="0"/>
          </a:p>
          <a:p>
            <a:pPr lvl="0"/>
            <a:r>
              <a:rPr lang="en-US" b="1" dirty="0"/>
              <a:t>Breakfast:</a:t>
            </a:r>
            <a:r>
              <a:rPr lang="en-US" dirty="0"/>
              <a:t> Fresh figs (seasonal) with unsweetened almond yogurt.</a:t>
            </a:r>
            <a:br>
              <a:rPr lang="en-US" dirty="0"/>
            </a:br>
            <a:r>
              <a:rPr lang="en-US" dirty="0"/>
              <a:t>Figs are rich in fiber and antioxidants, while almond yogurt is a non-dairy alternative, making it ideal for vegan and lactose-intolerant guests.</a:t>
            </a:r>
          </a:p>
          <a:p>
            <a:pPr lvl="0"/>
            <a:r>
              <a:rPr lang="en-US" b="1" dirty="0"/>
              <a:t>Lunch:</a:t>
            </a:r>
            <a:r>
              <a:rPr lang="en-US" dirty="0"/>
              <a:t> Greek salad made with tomatoes, cucumbers, olives, and tofu feta; served with gluten-free pita bread.</a:t>
            </a:r>
            <a:br>
              <a:rPr lang="en-US" dirty="0"/>
            </a:br>
            <a:r>
              <a:rPr lang="en-US" dirty="0"/>
              <a:t>The Greek salad offers a variety of fresh vegetables, healthy fats from olives, and a vegan feta alternative made from tofu, a great source of protein.</a:t>
            </a:r>
          </a:p>
          <a:p>
            <a:pPr lvl="0"/>
            <a:r>
              <a:rPr lang="en-US" b="1" dirty="0"/>
              <a:t>Dinner:</a:t>
            </a:r>
            <a:r>
              <a:rPr lang="en-US" dirty="0"/>
              <a:t> Dolmades (stuffed grape leaves) filled with quinoa, herbs, lemon zest, and olive oil.</a:t>
            </a:r>
            <a:br>
              <a:rPr lang="en-US" dirty="0"/>
            </a:br>
            <a:r>
              <a:rPr lang="en-US" dirty="0"/>
              <a:t>Dolmades are a classic Greek dish, and the substitution of quinoa for rice provides a complete protein source for vegan and gluten-free travelers.</a:t>
            </a:r>
          </a:p>
          <a:p>
            <a:endParaRPr lang="en-US" b="1" dirty="0" smtClean="0"/>
          </a:p>
          <a:p>
            <a:r>
              <a:rPr lang="en-US" b="1" dirty="0" smtClean="0"/>
              <a:t>Nutritional </a:t>
            </a:r>
            <a:r>
              <a:rPr lang="en-US" b="1" dirty="0"/>
              <a:t>Breakdown:</a:t>
            </a:r>
            <a:r>
              <a:rPr lang="en-US" dirty="0"/>
              <a:t/>
            </a:r>
            <a:br>
              <a:rPr lang="en-US" dirty="0"/>
            </a:br>
            <a:r>
              <a:rPr lang="en-US" dirty="0"/>
              <a:t>This plan provides heart-healthy fats, fiber, and antioxidants. The use of quinoa adds a protein-rich grain to the meal, while figs provide natural sugars and a substantial amount of fiber. The focus on fresh, locally sourced produce and olive oil ensures that the meals remain aligned with the Mediterranean diet's health benefits.</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Greece — Challenges and </a:t>
            </a:r>
            <a:r>
              <a:rPr lang="en-US" b="1" dirty="0" smtClean="0"/>
              <a:t>Sourcing</a:t>
            </a:r>
            <a:endParaRPr lang="en-US" dirty="0"/>
          </a:p>
        </p:txBody>
      </p:sp>
      <p:sp>
        <p:nvSpPr>
          <p:cNvPr id="3" name="Content Placeholder 2"/>
          <p:cNvSpPr>
            <a:spLocks noGrp="1"/>
          </p:cNvSpPr>
          <p:nvPr>
            <p:ph idx="1"/>
          </p:nvPr>
        </p:nvSpPr>
        <p:spPr/>
        <p:txBody>
          <a:bodyPr>
            <a:normAutofit fontScale="55000" lnSpcReduction="20000"/>
          </a:bodyPr>
          <a:lstStyle/>
          <a:p>
            <a:r>
              <a:rPr lang="en-US" dirty="0"/>
              <a:t>Greece offers a rich culinary tradition, but several challenges arise when attempting to tailor meals for wellness tourists</a:t>
            </a:r>
            <a:r>
              <a:rPr lang="en-US" dirty="0" smtClean="0"/>
              <a:t>:</a:t>
            </a:r>
          </a:p>
          <a:p>
            <a:endParaRPr lang="en-US" dirty="0"/>
          </a:p>
          <a:p>
            <a:pPr lvl="0"/>
            <a:r>
              <a:rPr lang="en-US" b="1" dirty="0"/>
              <a:t>Wheat-Based Staples:</a:t>
            </a:r>
            <a:r>
              <a:rPr lang="en-US" dirty="0"/>
              <a:t> The majority of Greek breads, including pita, are made with wheat flour, which poses challenges for gluten-free guests. In urban areas, gluten-free alternatives are readily available, but in rural regions, sourcing can be difficult. To mitigate this, restaurants must work with local suppliers to ensure a consistent supply of gluten-free products (Papadopoulos et al., 2020).</a:t>
            </a:r>
          </a:p>
          <a:p>
            <a:pPr lvl="0"/>
            <a:r>
              <a:rPr lang="en-US" b="1" dirty="0"/>
              <a:t>Sugary Desserts:</a:t>
            </a:r>
            <a:r>
              <a:rPr lang="en-US" dirty="0"/>
              <a:t> Greek desserts, such as baklava, are often laden with sugar and honey. These desserts can pose significant health risks for diabetic travelers. One solution is to offer alternative desserts made from fruit, nuts, or sugar substitutes (</a:t>
            </a:r>
            <a:r>
              <a:rPr lang="en-US" dirty="0" err="1"/>
              <a:t>Zoumpoulakis</a:t>
            </a:r>
            <a:r>
              <a:rPr lang="en-US" dirty="0"/>
              <a:t> &amp; </a:t>
            </a:r>
            <a:r>
              <a:rPr lang="en-US" dirty="0" err="1"/>
              <a:t>Papageorgiou</a:t>
            </a:r>
            <a:r>
              <a:rPr lang="en-US" dirty="0"/>
              <a:t>, 2019).</a:t>
            </a:r>
          </a:p>
          <a:p>
            <a:pPr lvl="0"/>
            <a:r>
              <a:rPr lang="en-US" b="1" dirty="0"/>
              <a:t>Seasonality of Ingredients:</a:t>
            </a:r>
            <a:r>
              <a:rPr lang="en-US" dirty="0"/>
              <a:t> The Mediterranean diet emphasizes seasonal produce, but fruits like figs, grapes, and pomegranates may not always be available year-round. This can create challenges when preparing meals for travelers visiting outside of peak harvest times. Resort chefs may need to rely on frozen or preserved options or find other creative ways to source seasonal ingredients (Papadopoulos et al., 2020).</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pPr lvl="0"/>
            <a:r>
              <a:rPr lang="en-US" sz="2200" b="1" dirty="0"/>
              <a:t>Cultural Perceptions of Veganism:</a:t>
            </a:r>
            <a:r>
              <a:rPr lang="en-US" sz="2200" dirty="0"/>
              <a:t> Veganism is still a relatively new concept in many parts of Greece, where meat plays a central role in traditional cuisine. In rural areas, chefs may lack the experience or knowledge to prepare vegan meals properly. Education and training are vital to ensure that local chefs are equipped to handle plant-based diets.</a:t>
            </a:r>
          </a:p>
          <a:p>
            <a:endParaRPr lang="en-US"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Destination 3 — Kenya</a:t>
            </a:r>
          </a:p>
        </p:txBody>
      </p:sp>
      <p:sp>
        <p:nvSpPr>
          <p:cNvPr id="3" name="Content Placeholder 2"/>
          <p:cNvSpPr>
            <a:spLocks noGrp="1"/>
          </p:cNvSpPr>
          <p:nvPr>
            <p:ph idx="1"/>
          </p:nvPr>
        </p:nvSpPr>
        <p:spPr/>
        <p:txBody>
          <a:bodyPr>
            <a:normAutofit fontScale="55000" lnSpcReduction="20000"/>
          </a:bodyPr>
          <a:lstStyle/>
          <a:p>
            <a:r>
              <a:rPr lang="en-US" b="1" dirty="0"/>
              <a:t>Meal Plan (Vegan, Gluten-Free, Diabetic-Friendly)</a:t>
            </a:r>
            <a:endParaRPr lang="en-US" dirty="0"/>
          </a:p>
          <a:p>
            <a:pPr lvl="0"/>
            <a:r>
              <a:rPr lang="en-US" b="1" dirty="0"/>
              <a:t>Breakfast:</a:t>
            </a:r>
            <a:r>
              <a:rPr lang="en-US" dirty="0"/>
              <a:t> Millet porridge made with coconut milk and a pinch of cinnamon.</a:t>
            </a:r>
            <a:br>
              <a:rPr lang="en-US" dirty="0"/>
            </a:br>
            <a:r>
              <a:rPr lang="en-US" dirty="0"/>
              <a:t>Millet is a naturally gluten-free grain that is high in fiber and magnesium. Combined with coconut milk, this meal is both nutritious and soothing.</a:t>
            </a:r>
          </a:p>
          <a:p>
            <a:pPr lvl="0"/>
            <a:r>
              <a:rPr lang="en-US" b="1" dirty="0"/>
              <a:t>Lunch:</a:t>
            </a:r>
            <a:r>
              <a:rPr lang="en-US" dirty="0"/>
              <a:t> </a:t>
            </a:r>
            <a:r>
              <a:rPr lang="en-US" dirty="0" err="1"/>
              <a:t>Sukuma</a:t>
            </a:r>
            <a:r>
              <a:rPr lang="en-US" dirty="0"/>
              <a:t> wiki (stir-fried collard greens with onions and tomatoes) served with </a:t>
            </a:r>
            <a:r>
              <a:rPr lang="en-US" dirty="0" err="1"/>
              <a:t>ugali</a:t>
            </a:r>
            <a:r>
              <a:rPr lang="en-US" dirty="0"/>
              <a:t> made from pure maize flour.</a:t>
            </a:r>
            <a:br>
              <a:rPr lang="en-US" dirty="0"/>
            </a:br>
            <a:r>
              <a:rPr lang="en-US" dirty="0" err="1"/>
              <a:t>Sukuma</a:t>
            </a:r>
            <a:r>
              <a:rPr lang="en-US" dirty="0"/>
              <a:t> wiki is an excellent source of vitamins A and C, while </a:t>
            </a:r>
            <a:r>
              <a:rPr lang="en-US" dirty="0" err="1"/>
              <a:t>ugali</a:t>
            </a:r>
            <a:r>
              <a:rPr lang="en-US" dirty="0"/>
              <a:t> provides energy through complex carbohydrates.</a:t>
            </a:r>
          </a:p>
          <a:p>
            <a:pPr lvl="0"/>
            <a:r>
              <a:rPr lang="en-US" b="1" dirty="0"/>
              <a:t>Dinner:</a:t>
            </a:r>
            <a:r>
              <a:rPr lang="en-US" dirty="0"/>
              <a:t> Grilled vegetable skewers (zucchini, bell peppers, mushrooms) with avocado-lime dip.</a:t>
            </a:r>
            <a:br>
              <a:rPr lang="en-US" dirty="0"/>
            </a:br>
            <a:r>
              <a:rPr lang="en-US" dirty="0"/>
              <a:t>This meal is high in fiber, healthy fats, and vitamins, offering a refreshing and light option for guests</a:t>
            </a:r>
            <a:r>
              <a:rPr lang="en-US" dirty="0" smtClean="0"/>
              <a:t>.</a:t>
            </a:r>
          </a:p>
          <a:p>
            <a:pPr lvl="0"/>
            <a:endParaRPr lang="en-US" dirty="0"/>
          </a:p>
          <a:p>
            <a:r>
              <a:rPr lang="en-US" b="1" dirty="0"/>
              <a:t>Nutritional Breakdown:</a:t>
            </a:r>
            <a:r>
              <a:rPr lang="en-US" dirty="0"/>
              <a:t/>
            </a:r>
            <a:br>
              <a:rPr lang="en-US" dirty="0"/>
            </a:br>
            <a:r>
              <a:rPr lang="en-US" dirty="0"/>
              <a:t>The Kenyan meal plan is rich in plant-based proteins, vitamins, and minerals. Millet is high in dietary fiber and magnesium, while </a:t>
            </a:r>
            <a:r>
              <a:rPr lang="en-US" dirty="0" err="1"/>
              <a:t>sukuma</a:t>
            </a:r>
            <a:r>
              <a:rPr lang="en-US" dirty="0"/>
              <a:t> wiki offers a good source of calcium and iron. The inclusion of avocado adds healthy fats that support cardiovascular health.</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Kenya — Challenges and </a:t>
            </a:r>
            <a:r>
              <a:rPr lang="en-US" b="1" dirty="0" smtClean="0"/>
              <a:t>Sourcing</a:t>
            </a:r>
            <a:endParaRPr lang="en-US" dirty="0"/>
          </a:p>
        </p:txBody>
      </p:sp>
      <p:sp>
        <p:nvSpPr>
          <p:cNvPr id="3" name="Content Placeholder 2"/>
          <p:cNvSpPr>
            <a:spLocks noGrp="1"/>
          </p:cNvSpPr>
          <p:nvPr>
            <p:ph idx="1"/>
          </p:nvPr>
        </p:nvSpPr>
        <p:spPr/>
        <p:txBody>
          <a:bodyPr>
            <a:normAutofit fontScale="70000" lnSpcReduction="20000"/>
          </a:bodyPr>
          <a:lstStyle/>
          <a:p>
            <a:r>
              <a:rPr lang="en-US" dirty="0"/>
              <a:t>Kenya’s culinary traditions are vibrant and varied, but several factors present challenges for wellness tourism</a:t>
            </a:r>
            <a:r>
              <a:rPr lang="en-US" dirty="0" smtClean="0"/>
              <a:t>:</a:t>
            </a:r>
          </a:p>
          <a:p>
            <a:endParaRPr lang="en-US" dirty="0"/>
          </a:p>
          <a:p>
            <a:pPr lvl="0"/>
            <a:r>
              <a:rPr lang="en-US" b="1" dirty="0"/>
              <a:t>Supply Chain Issues in Rural Areas:</a:t>
            </a:r>
            <a:r>
              <a:rPr lang="en-US" dirty="0"/>
              <a:t> While urban centers like Nairobi have an abundance of health-conscious food options, rural regions, especially those involved in safaris, face limited access to specialized ingredients. Wellness resorts in these areas must pre-plan their menus and secure supplies from larger cities to ensure that meals cater to dietary restrictions (</a:t>
            </a:r>
            <a:r>
              <a:rPr lang="en-US" dirty="0" err="1"/>
              <a:t>Mwangangi</a:t>
            </a:r>
            <a:r>
              <a:rPr lang="en-US" dirty="0"/>
              <a:t> &amp; </a:t>
            </a:r>
            <a:r>
              <a:rPr lang="en-US" dirty="0" err="1"/>
              <a:t>Kamau</a:t>
            </a:r>
            <a:r>
              <a:rPr lang="en-US" dirty="0"/>
              <a:t>, 2021).</a:t>
            </a:r>
          </a:p>
          <a:p>
            <a:pPr lvl="0"/>
            <a:r>
              <a:rPr lang="en-US" b="1" dirty="0"/>
              <a:t>Cross-Contamination Risk:</a:t>
            </a:r>
            <a:r>
              <a:rPr lang="en-US" dirty="0"/>
              <a:t> </a:t>
            </a:r>
            <a:r>
              <a:rPr lang="en-US" dirty="0" err="1"/>
              <a:t>Ugali</a:t>
            </a:r>
            <a:r>
              <a:rPr lang="en-US" dirty="0"/>
              <a:t>, a staple in Kenyan cuisine, is often made with maize flour and is naturally gluten-free. However, cross-contamination risks exist if it is prepared using the same utensils as gluten-containing foods. Staff training on proper handling and food preparation protocols is essential to reduce these risks</a:t>
            </a:r>
            <a:r>
              <a:rPr lang="en-US" dirty="0" smtClean="0"/>
              <a: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pPr lvl="0"/>
            <a:r>
              <a:rPr lang="en-US" sz="2300" b="1" dirty="0"/>
              <a:t>Limited Vegan Options:</a:t>
            </a:r>
            <a:r>
              <a:rPr lang="en-US" sz="2300" dirty="0"/>
              <a:t> Kenya’s traditional cuisine is heavily based on meat, especially in rural areas. Veganism is not widely understood, and finding plant-based alternatives to local dishes can be difficult. Therefore, it’s important for hospitality providers to offer training in vegan cooking and work with local suppliers to source plant-based ingredients (</a:t>
            </a:r>
            <a:r>
              <a:rPr lang="en-US" sz="2300" dirty="0" err="1"/>
              <a:t>Mwangangi</a:t>
            </a:r>
            <a:r>
              <a:rPr lang="en-US" sz="2300" dirty="0"/>
              <a:t> &amp; </a:t>
            </a:r>
            <a:r>
              <a:rPr lang="en-US" sz="2300" dirty="0" err="1"/>
              <a:t>Kamau</a:t>
            </a:r>
            <a:r>
              <a:rPr lang="en-US" sz="2300" dirty="0"/>
              <a:t>, 2021).</a:t>
            </a:r>
          </a:p>
          <a:p>
            <a:r>
              <a:rPr lang="en-US" sz="2300" b="1" dirty="0"/>
              <a:t>Seasonality and Cost of Certain Ingredients:</a:t>
            </a:r>
            <a:r>
              <a:rPr lang="en-US" sz="2300" dirty="0"/>
              <a:t> Some wellness ingredients, such as avocado or coconut milk, may be seasonal or expensive in some regions. Planning for these variations is crucial to ensure consistent menu offerings (</a:t>
            </a:r>
            <a:r>
              <a:rPr lang="en-US" sz="2300" dirty="0" err="1"/>
              <a:t>Mwangangi</a:t>
            </a:r>
            <a:r>
              <a:rPr lang="en-US" sz="2300" dirty="0"/>
              <a:t> &amp; </a:t>
            </a:r>
            <a:r>
              <a:rPr lang="en-US" sz="2300" dirty="0" err="1"/>
              <a:t>Kamau</a:t>
            </a:r>
            <a:r>
              <a:rPr lang="en-US" sz="2300" dirty="0"/>
              <a:t>, 2021).</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Hospitality Partner Guidelines</a:t>
            </a:r>
          </a:p>
        </p:txBody>
      </p:sp>
      <p:sp>
        <p:nvSpPr>
          <p:cNvPr id="3" name="Content Placeholder 2"/>
          <p:cNvSpPr>
            <a:spLocks noGrp="1"/>
          </p:cNvSpPr>
          <p:nvPr>
            <p:ph idx="1"/>
          </p:nvPr>
        </p:nvSpPr>
        <p:spPr>
          <a:xfrm>
            <a:off x="457200" y="1600200"/>
            <a:ext cx="8229600" cy="4757758"/>
          </a:xfrm>
        </p:spPr>
        <p:txBody>
          <a:bodyPr>
            <a:normAutofit fontScale="62500" lnSpcReduction="20000"/>
          </a:bodyPr>
          <a:lstStyle/>
          <a:p>
            <a:r>
              <a:rPr lang="en-US" dirty="0"/>
              <a:t>Hospitality partners need to prioritize health, safety, and cultural respect when catering to wellness tourists</a:t>
            </a:r>
            <a:r>
              <a:rPr lang="en-US" dirty="0" smtClean="0"/>
              <a:t>:</a:t>
            </a:r>
          </a:p>
          <a:p>
            <a:endParaRPr lang="en-US" dirty="0"/>
          </a:p>
          <a:p>
            <a:pPr lvl="0"/>
            <a:r>
              <a:rPr lang="en-US" b="1" dirty="0"/>
              <a:t>Fresh, Organic Ingredients:</a:t>
            </a:r>
            <a:r>
              <a:rPr lang="en-US" dirty="0"/>
              <a:t> Wherever possible, ingredients should be sourced locally and organically, reducing the carbon footprint and ensuring maximum nutritional value.</a:t>
            </a:r>
          </a:p>
          <a:p>
            <a:pPr lvl="0"/>
            <a:r>
              <a:rPr lang="en-US" b="1" dirty="0"/>
              <a:t>Staff Training:</a:t>
            </a:r>
            <a:r>
              <a:rPr lang="en-US" dirty="0"/>
              <a:t> All staff, from chefs to front-desk personnel, should receive training on the specific needs of wellness travelers. This includes handling allergens, preventing cross-contamination, and understanding the cultural significance of dietary preferences.</a:t>
            </a:r>
          </a:p>
          <a:p>
            <a:pPr lvl="0"/>
            <a:r>
              <a:rPr lang="en-US" b="1" dirty="0"/>
              <a:t>Clear Menu Labeling:</a:t>
            </a:r>
            <a:r>
              <a:rPr lang="en-US" dirty="0"/>
              <a:t> Menus should feature symbols indicating whether a dish is vegan, gluten-free, or diabetic-friendly. Additionally, staff should be equipped with sufficient knowledge to explain these options to guests in multiple languages.</a:t>
            </a:r>
          </a:p>
          <a:p>
            <a:pPr lvl="0"/>
            <a:r>
              <a:rPr lang="en-US" b="1" dirty="0"/>
              <a:t>Cultural Sensitivity and Flexibility:</a:t>
            </a:r>
            <a:r>
              <a:rPr lang="en-US" dirty="0"/>
              <a:t> Staff should also be trained to understand the cultural significance of dietary preferences and practices, respecting both the guests’ needs and the local culinary traditions.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Communication </a:t>
            </a:r>
            <a:r>
              <a:rPr lang="en-US" b="1" dirty="0" smtClean="0"/>
              <a:t>Templates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Clear communication is essential when dietary restrictions need to be communicated in foreign destinations. These templates facilitate easy communication for wellness travelers</a:t>
            </a:r>
            <a:r>
              <a:rPr lang="en-US" dirty="0" smtClean="0"/>
              <a:t>:</a:t>
            </a:r>
          </a:p>
          <a:p>
            <a:endParaRPr lang="en-US" dirty="0"/>
          </a:p>
          <a:p>
            <a:pPr lvl="0"/>
            <a:r>
              <a:rPr lang="en-US" b="1" dirty="0"/>
              <a:t>Japanese:</a:t>
            </a:r>
            <a:r>
              <a:rPr lang="en-US" dirty="0"/>
              <a:t> 「</a:t>
            </a:r>
            <a:r>
              <a:rPr lang="en-US" dirty="0" err="1"/>
              <a:t>私はビーガンで、グルテンフリーの食事をお願いします</a:t>
            </a:r>
            <a:r>
              <a:rPr lang="en-US" dirty="0"/>
              <a:t>。」</a:t>
            </a:r>
            <a:br>
              <a:rPr lang="en-US" dirty="0"/>
            </a:br>
            <a:r>
              <a:rPr lang="en-US" dirty="0"/>
              <a:t>(</a:t>
            </a:r>
            <a:r>
              <a:rPr lang="en-US" i="1" dirty="0"/>
              <a:t>I am vegan and need gluten-free meals.</a:t>
            </a:r>
            <a:r>
              <a:rPr lang="en-US" dirty="0"/>
              <a:t>)</a:t>
            </a:r>
          </a:p>
          <a:p>
            <a:pPr lvl="0"/>
            <a:r>
              <a:rPr lang="en-US" b="1" dirty="0"/>
              <a:t>Greek:</a:t>
            </a:r>
            <a:r>
              <a:rPr lang="en-US" dirty="0"/>
              <a:t> «</a:t>
            </a:r>
            <a:r>
              <a:rPr lang="en-US" dirty="0" err="1"/>
              <a:t>Είμαι</a:t>
            </a:r>
            <a:r>
              <a:rPr lang="en-US" dirty="0"/>
              <a:t> </a:t>
            </a:r>
            <a:r>
              <a:rPr lang="en-US" dirty="0" err="1"/>
              <a:t>βίγκαν</a:t>
            </a:r>
            <a:r>
              <a:rPr lang="en-US" dirty="0"/>
              <a:t> </a:t>
            </a:r>
            <a:r>
              <a:rPr lang="en-US" dirty="0" err="1"/>
              <a:t>και</a:t>
            </a:r>
            <a:r>
              <a:rPr lang="en-US" dirty="0"/>
              <a:t> </a:t>
            </a:r>
            <a:r>
              <a:rPr lang="en-US" dirty="0" err="1"/>
              <a:t>χρειάζομαι</a:t>
            </a:r>
            <a:r>
              <a:rPr lang="en-US" dirty="0"/>
              <a:t> </a:t>
            </a:r>
            <a:r>
              <a:rPr lang="en-US" dirty="0" err="1"/>
              <a:t>γεύματα</a:t>
            </a:r>
            <a:r>
              <a:rPr lang="en-US" dirty="0"/>
              <a:t> </a:t>
            </a:r>
            <a:r>
              <a:rPr lang="en-US" dirty="0" err="1"/>
              <a:t>χωρίς</a:t>
            </a:r>
            <a:r>
              <a:rPr lang="en-US" dirty="0"/>
              <a:t> </a:t>
            </a:r>
            <a:r>
              <a:rPr lang="en-US" dirty="0" err="1"/>
              <a:t>γλουτένη</a:t>
            </a:r>
            <a:r>
              <a:rPr lang="en-US" dirty="0"/>
              <a:t>.»</a:t>
            </a:r>
            <a:br>
              <a:rPr lang="en-US" dirty="0"/>
            </a:br>
            <a:r>
              <a:rPr lang="en-US" dirty="0"/>
              <a:t>(</a:t>
            </a:r>
            <a:r>
              <a:rPr lang="en-US" i="1" dirty="0"/>
              <a:t>I am vegan and need meals without gluten.</a:t>
            </a:r>
            <a:r>
              <a:rPr lang="en-US" dirty="0"/>
              <a:t>)</a:t>
            </a:r>
          </a:p>
          <a:p>
            <a:pPr lvl="0"/>
            <a:r>
              <a:rPr lang="en-US" b="1" dirty="0"/>
              <a:t>Swahili (Kenya):</a:t>
            </a:r>
            <a:r>
              <a:rPr lang="en-US" dirty="0"/>
              <a:t> "Mimi </a:t>
            </a:r>
            <a:r>
              <a:rPr lang="en-US" dirty="0" err="1"/>
              <a:t>ni</a:t>
            </a:r>
            <a:r>
              <a:rPr lang="en-US" dirty="0"/>
              <a:t> </a:t>
            </a:r>
            <a:r>
              <a:rPr lang="en-US" dirty="0" err="1"/>
              <a:t>mlo</a:t>
            </a:r>
            <a:r>
              <a:rPr lang="en-US" dirty="0"/>
              <a:t> </a:t>
            </a:r>
            <a:r>
              <a:rPr lang="en-US" dirty="0" err="1"/>
              <a:t>wa</a:t>
            </a:r>
            <a:r>
              <a:rPr lang="en-US" dirty="0"/>
              <a:t> </a:t>
            </a:r>
            <a:r>
              <a:rPr lang="en-US" dirty="0" err="1"/>
              <a:t>mboga</a:t>
            </a:r>
            <a:r>
              <a:rPr lang="en-US" dirty="0"/>
              <a:t> </a:t>
            </a:r>
            <a:r>
              <a:rPr lang="en-US" dirty="0" err="1"/>
              <a:t>na</a:t>
            </a:r>
            <a:r>
              <a:rPr lang="en-US" dirty="0"/>
              <a:t> </a:t>
            </a:r>
            <a:r>
              <a:rPr lang="en-US" dirty="0" err="1"/>
              <a:t>nahitaji</a:t>
            </a:r>
            <a:r>
              <a:rPr lang="en-US" dirty="0"/>
              <a:t> </a:t>
            </a:r>
            <a:r>
              <a:rPr lang="en-US" dirty="0" err="1"/>
              <a:t>chakula</a:t>
            </a:r>
            <a:r>
              <a:rPr lang="en-US" dirty="0"/>
              <a:t> </a:t>
            </a:r>
            <a:r>
              <a:rPr lang="en-US" dirty="0" err="1"/>
              <a:t>kisicho</a:t>
            </a:r>
            <a:r>
              <a:rPr lang="en-US" dirty="0"/>
              <a:t> </a:t>
            </a:r>
            <a:r>
              <a:rPr lang="en-US" dirty="0" err="1"/>
              <a:t>na</a:t>
            </a:r>
            <a:r>
              <a:rPr lang="en-US" dirty="0"/>
              <a:t> gluten."</a:t>
            </a:r>
            <a:br>
              <a:rPr lang="en-US" dirty="0"/>
            </a:br>
            <a:r>
              <a:rPr lang="en-US" dirty="0"/>
              <a:t>(</a:t>
            </a:r>
            <a:r>
              <a:rPr lang="en-US" i="1" dirty="0"/>
              <a:t>I am vegan and need gluten-free food.</a:t>
            </a:r>
            <a:r>
              <a:rPr lang="en-US" dirty="0"/>
              <a:t>)</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WHO Dietary </a:t>
            </a:r>
            <a:r>
              <a:rPr lang="en-US" b="1"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The World Health Organization (2021) recommends that healthy adults consume</a:t>
            </a:r>
            <a:r>
              <a:rPr lang="en-US" dirty="0" smtClean="0"/>
              <a:t>:</a:t>
            </a:r>
            <a:endParaRPr lang="en-US" dirty="0"/>
          </a:p>
          <a:p>
            <a:pPr lvl="0"/>
            <a:r>
              <a:rPr lang="en-US" dirty="0"/>
              <a:t>At least 400g of fruits and vegetables per day</a:t>
            </a:r>
          </a:p>
          <a:p>
            <a:pPr lvl="0"/>
            <a:r>
              <a:rPr lang="en-US" dirty="0"/>
              <a:t>Whole grains and legumes as staple carbohydrates</a:t>
            </a:r>
          </a:p>
          <a:p>
            <a:pPr lvl="0"/>
            <a:r>
              <a:rPr lang="en-US" dirty="0"/>
              <a:t>Minimal intake of free sugars (less than 10% of total energy)</a:t>
            </a:r>
          </a:p>
          <a:p>
            <a:pPr lvl="0"/>
            <a:r>
              <a:rPr lang="en-US" dirty="0"/>
              <a:t>Unsaturated fats instead of saturated and trans fats</a:t>
            </a:r>
          </a:p>
          <a:p>
            <a:pPr lvl="0"/>
            <a:r>
              <a:rPr lang="en-US" dirty="0"/>
              <a:t>Less than 5g of salt per </a:t>
            </a:r>
            <a:r>
              <a:rPr lang="en-US" dirty="0" smtClean="0"/>
              <a:t>day</a:t>
            </a:r>
          </a:p>
          <a:p>
            <a:pPr lvl="0"/>
            <a:endParaRPr lang="en-US" dirty="0"/>
          </a:p>
          <a:p>
            <a:r>
              <a:rPr lang="en-US" dirty="0"/>
              <a:t>The meal plans in this assignment align closely with these guidelines. For instance, the Japanese meal emphasizes seaweed and fermented foods, the Greek diet incorporates olive oil and legumes, and the Kenyan plan includes millet and collard greens—each boosting long-term health and preventing chronic disease.</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Real-World </a:t>
            </a:r>
            <a:r>
              <a:rPr lang="en-US" b="1" dirty="0" smtClean="0"/>
              <a:t>Examples</a:t>
            </a:r>
            <a:endParaRPr lang="en-US" dirty="0"/>
          </a:p>
        </p:txBody>
      </p:sp>
      <p:sp>
        <p:nvSpPr>
          <p:cNvPr id="3" name="Content Placeholder 2"/>
          <p:cNvSpPr>
            <a:spLocks noGrp="1"/>
          </p:cNvSpPr>
          <p:nvPr>
            <p:ph idx="1"/>
          </p:nvPr>
        </p:nvSpPr>
        <p:spPr/>
        <p:txBody>
          <a:bodyPr>
            <a:normAutofit fontScale="55000" lnSpcReduction="20000"/>
          </a:bodyPr>
          <a:lstStyle/>
          <a:p>
            <a:pPr lvl="0"/>
            <a:r>
              <a:rPr lang="en-US" b="1" dirty="0"/>
              <a:t>Japan — </a:t>
            </a:r>
            <a:r>
              <a:rPr lang="en-US" b="1" dirty="0" err="1"/>
              <a:t>Hoshinoya</a:t>
            </a:r>
            <a:r>
              <a:rPr lang="en-US" b="1" dirty="0"/>
              <a:t> Kyoto:</a:t>
            </a:r>
            <a:r>
              <a:rPr lang="en-US" dirty="0"/>
              <a:t/>
            </a:r>
            <a:br>
              <a:rPr lang="en-US" dirty="0"/>
            </a:br>
            <a:r>
              <a:rPr lang="en-US" dirty="0"/>
              <a:t>This luxury </a:t>
            </a:r>
            <a:r>
              <a:rPr lang="en-US" dirty="0" err="1"/>
              <a:t>ryokan</a:t>
            </a:r>
            <a:r>
              <a:rPr lang="en-US" dirty="0"/>
              <a:t> blends traditional Japanese aesthetics with wellness dining. It provides customized meal plans for dietary restrictions, including macrobiotic, vegan, and gluten-free menus (</a:t>
            </a:r>
            <a:r>
              <a:rPr lang="en-US" dirty="0" err="1"/>
              <a:t>Hoshinoya</a:t>
            </a:r>
            <a:r>
              <a:rPr lang="en-US" dirty="0"/>
              <a:t> Kyoto, 2024).</a:t>
            </a:r>
          </a:p>
          <a:p>
            <a:pPr lvl="0"/>
            <a:r>
              <a:rPr lang="en-US" b="1" dirty="0"/>
              <a:t>Greece — Euphoria Retreat:</a:t>
            </a:r>
            <a:r>
              <a:rPr lang="en-US" dirty="0"/>
              <a:t/>
            </a:r>
            <a:br>
              <a:rPr lang="en-US" dirty="0"/>
            </a:br>
            <a:r>
              <a:rPr lang="en-US" dirty="0"/>
              <a:t>A world-renowned wellness retreat offering nutrition plans based on Mediterranean principles. Guests can request diabetic-friendly, gluten-free, and plant-based menus tailored to </a:t>
            </a:r>
            <a:r>
              <a:rPr lang="en-US" dirty="0" err="1"/>
              <a:t>detox</a:t>
            </a:r>
            <a:r>
              <a:rPr lang="en-US" dirty="0"/>
              <a:t> or rejuvenation goals (Euphoria Retreat, 2024).</a:t>
            </a:r>
          </a:p>
          <a:p>
            <a:pPr lvl="0"/>
            <a:r>
              <a:rPr lang="en-US" b="1" dirty="0"/>
              <a:t>Kenya — Giraffe Manor, Nairobi:</a:t>
            </a:r>
            <a:r>
              <a:rPr lang="en-US" dirty="0"/>
              <a:t/>
            </a:r>
            <a:br>
              <a:rPr lang="en-US" dirty="0"/>
            </a:br>
            <a:r>
              <a:rPr lang="en-US" dirty="0"/>
              <a:t>Known for its unique dining experience with giraffes, the Manor also offers customized meals for dietary restrictions. They provide plant-based meals on request and avoid cross-contamination by using dedicated kitchen spaces (Safari Collection, 2024</a:t>
            </a:r>
            <a:r>
              <a:rPr lang="en-US" dirty="0" smtClean="0"/>
              <a:t>).</a:t>
            </a:r>
          </a:p>
          <a:p>
            <a:pPr lvl="0"/>
            <a:endParaRPr lang="en-US" dirty="0"/>
          </a:p>
          <a:p>
            <a:pPr lvl="0"/>
            <a:r>
              <a:rPr lang="en-US" b="1" dirty="0" smtClean="0"/>
              <a:t>Other </a:t>
            </a:r>
            <a:r>
              <a:rPr lang="en-US" b="1" dirty="0"/>
              <a:t>Example — </a:t>
            </a:r>
            <a:r>
              <a:rPr lang="en-US" b="1" dirty="0" err="1"/>
              <a:t>Shou</a:t>
            </a:r>
            <a:r>
              <a:rPr lang="en-US" b="1" dirty="0"/>
              <a:t> </a:t>
            </a:r>
            <a:r>
              <a:rPr lang="en-US" b="1" dirty="0" err="1"/>
              <a:t>Sugi</a:t>
            </a:r>
            <a:r>
              <a:rPr lang="en-US" b="1" dirty="0"/>
              <a:t> Ban House (Japan-inspired, USA-based):</a:t>
            </a:r>
            <a:r>
              <a:rPr lang="en-US" dirty="0"/>
              <a:t/>
            </a:r>
            <a:br>
              <a:rPr lang="en-US" dirty="0"/>
            </a:br>
            <a:r>
              <a:rPr lang="en-US" dirty="0"/>
              <a:t>Though located in New York, this retreat models Japanese wellness principles and offers a strong example of how meal planning can mirror local tradition while offering fully plant-based, gluten-free, and diabetic-safe options</a:t>
            </a:r>
            <a:r>
              <a:rPr lang="en-US" dirty="0" smtClean="0"/>
              <a:t>.</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References</a:t>
            </a:r>
            <a:endParaRPr lang="en-US" dirty="0"/>
          </a:p>
        </p:txBody>
      </p:sp>
      <p:sp>
        <p:nvSpPr>
          <p:cNvPr id="3" name="Content Placeholder 2"/>
          <p:cNvSpPr>
            <a:spLocks noGrp="1"/>
          </p:cNvSpPr>
          <p:nvPr>
            <p:ph idx="1"/>
          </p:nvPr>
        </p:nvSpPr>
        <p:spPr/>
        <p:txBody>
          <a:bodyPr>
            <a:normAutofit fontScale="55000" lnSpcReduction="20000"/>
          </a:bodyPr>
          <a:lstStyle/>
          <a:p>
            <a:pPr lvl="0"/>
            <a:r>
              <a:rPr lang="en-US" dirty="0"/>
              <a:t>Global Wellness Institute. (2023). </a:t>
            </a:r>
            <a:r>
              <a:rPr lang="en-US" i="1" dirty="0"/>
              <a:t>Global Wellness Tourism Economy</a:t>
            </a:r>
            <a:r>
              <a:rPr lang="en-US" dirty="0"/>
              <a:t>. </a:t>
            </a:r>
            <a:r>
              <a:rPr lang="en-US" u="sng" dirty="0">
                <a:hlinkClick r:id="rId2"/>
              </a:rPr>
              <a:t>https://globalwellnessinstitute.org</a:t>
            </a:r>
            <a:endParaRPr lang="en-US" dirty="0"/>
          </a:p>
          <a:p>
            <a:pPr lvl="0"/>
            <a:r>
              <a:rPr lang="en-US" dirty="0"/>
              <a:t>World Health Organization. (2021). </a:t>
            </a:r>
            <a:r>
              <a:rPr lang="en-US" i="1" dirty="0"/>
              <a:t>Healthy diet</a:t>
            </a:r>
            <a:r>
              <a:rPr lang="en-US" dirty="0"/>
              <a:t>. </a:t>
            </a:r>
            <a:r>
              <a:rPr lang="en-US" u="sng" dirty="0">
                <a:hlinkClick r:id="rId3"/>
              </a:rPr>
              <a:t>https://www.who.int/news-room/fact-sheets/detail/healthy-diet</a:t>
            </a:r>
            <a:endParaRPr lang="en-US" dirty="0"/>
          </a:p>
          <a:p>
            <a:pPr lvl="0"/>
            <a:r>
              <a:rPr lang="en-US" dirty="0" err="1"/>
              <a:t>Hoshinoya</a:t>
            </a:r>
            <a:r>
              <a:rPr lang="en-US" dirty="0"/>
              <a:t> Kyoto. (2024). </a:t>
            </a:r>
            <a:r>
              <a:rPr lang="en-US" i="1" dirty="0"/>
              <a:t>Dining Concepts</a:t>
            </a:r>
            <a:r>
              <a:rPr lang="en-US" dirty="0"/>
              <a:t>. </a:t>
            </a:r>
            <a:r>
              <a:rPr lang="en-US" u="sng" dirty="0">
                <a:hlinkClick r:id="rId4"/>
              </a:rPr>
              <a:t>https://hoshinoya.com/kyoto</a:t>
            </a:r>
            <a:endParaRPr lang="en-US" dirty="0"/>
          </a:p>
          <a:p>
            <a:pPr lvl="0"/>
            <a:r>
              <a:rPr lang="en-US" dirty="0"/>
              <a:t>Euphoria Retreat. (2024). </a:t>
            </a:r>
            <a:r>
              <a:rPr lang="en-US" i="1" dirty="0"/>
              <a:t>Nutrition and Wellness</a:t>
            </a:r>
            <a:r>
              <a:rPr lang="en-US" dirty="0"/>
              <a:t>. </a:t>
            </a:r>
            <a:r>
              <a:rPr lang="en-US" u="sng" dirty="0">
                <a:hlinkClick r:id="rId5"/>
              </a:rPr>
              <a:t>https://www.euphoriaretreat.com</a:t>
            </a:r>
            <a:endParaRPr lang="en-US" dirty="0"/>
          </a:p>
          <a:p>
            <a:pPr lvl="0"/>
            <a:r>
              <a:rPr lang="en-US" dirty="0"/>
              <a:t>Safari Collection. (2024). </a:t>
            </a:r>
            <a:r>
              <a:rPr lang="en-US" i="1" dirty="0"/>
              <a:t>Giraffe Manor Guest Experience</a:t>
            </a:r>
            <a:r>
              <a:rPr lang="en-US" dirty="0"/>
              <a:t>. </a:t>
            </a:r>
            <a:r>
              <a:rPr lang="en-US" u="sng" dirty="0">
                <a:hlinkClick r:id="rId6"/>
              </a:rPr>
              <a:t>https://www.thesafaricollection.com</a:t>
            </a:r>
            <a:endParaRPr lang="en-US" dirty="0"/>
          </a:p>
          <a:p>
            <a:pPr lvl="0"/>
            <a:r>
              <a:rPr lang="en-US" dirty="0" err="1"/>
              <a:t>Itoh</a:t>
            </a:r>
            <a:r>
              <a:rPr lang="en-US" dirty="0"/>
              <a:t>, Y., &amp; Yamada, K. (2020). </a:t>
            </a:r>
            <a:r>
              <a:rPr lang="en-US" i="1" dirty="0"/>
              <a:t>Gluten in Japanese cuisine and safe alternatives</a:t>
            </a:r>
            <a:r>
              <a:rPr lang="en-US" dirty="0"/>
              <a:t>. Journal of Food Science and Nutrition, 11(2), 187–195.</a:t>
            </a:r>
          </a:p>
          <a:p>
            <a:pPr lvl="0"/>
            <a:r>
              <a:rPr lang="en-US" dirty="0"/>
              <a:t>Matsumoto, H. (2021). </a:t>
            </a:r>
            <a:r>
              <a:rPr lang="en-US" i="1" dirty="0"/>
              <a:t>Reducing hidden sugar in traditional Japanese cuisine</a:t>
            </a:r>
            <a:r>
              <a:rPr lang="en-US" dirty="0"/>
              <a:t>. Japanese Culinary Review, 5(1), 44–51.</a:t>
            </a:r>
          </a:p>
          <a:p>
            <a:pPr lvl="0"/>
            <a:r>
              <a:rPr lang="en-US" dirty="0"/>
              <a:t>Papadopoulos, N. et al. (2020). </a:t>
            </a:r>
            <a:r>
              <a:rPr lang="en-US" i="1" dirty="0"/>
              <a:t>Celiac-safe foods in Greek rural hospitality</a:t>
            </a:r>
            <a:r>
              <a:rPr lang="en-US" dirty="0"/>
              <a:t>. Mediterranean Food Journal, 7(4), 212–218.</a:t>
            </a:r>
          </a:p>
          <a:p>
            <a:pPr lvl="0"/>
            <a:r>
              <a:rPr lang="en-US" dirty="0" err="1"/>
              <a:t>Mwangangi</a:t>
            </a:r>
            <a:r>
              <a:rPr lang="en-US" dirty="0"/>
              <a:t>, A., &amp; </a:t>
            </a:r>
            <a:r>
              <a:rPr lang="en-US" dirty="0" err="1"/>
              <a:t>Kamau</a:t>
            </a:r>
            <a:r>
              <a:rPr lang="en-US" dirty="0"/>
              <a:t>, P. (2021). </a:t>
            </a:r>
            <a:r>
              <a:rPr lang="en-US" i="1" dirty="0"/>
              <a:t>Supply Chain Issues in Kenyan Wellness Tourism</a:t>
            </a:r>
            <a:r>
              <a:rPr lang="en-US" dirty="0"/>
              <a:t>. East African Journal of Hospitality, 9(3), 112–128</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571744"/>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1779</Words>
  <Application>Microsoft Office PowerPoint</Application>
  <PresentationFormat>On-screen Show (4:3)</PresentationFormat>
  <Paragraphs>102</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Wellness Tourism Meal Planning Destinations: Japan, Greece, Kenya</vt:lpstr>
      <vt:lpstr>INDEX</vt:lpstr>
      <vt:lpstr>Introduction</vt:lpstr>
      <vt:lpstr>Concept of Wellness Tourism</vt:lpstr>
      <vt:lpstr>Destination 1 — Japan</vt:lpstr>
      <vt:lpstr>Japan— Challenges and Sourcing</vt:lpstr>
      <vt:lpstr>Slide 7</vt:lpstr>
      <vt:lpstr>Destination 2 — Greece</vt:lpstr>
      <vt:lpstr>Greece — Challenges and Sourcing</vt:lpstr>
      <vt:lpstr>Slide 10</vt:lpstr>
      <vt:lpstr>Destination 3 — Kenya</vt:lpstr>
      <vt:lpstr>Kenya — Challenges and Sourcing</vt:lpstr>
      <vt:lpstr>Slide 13</vt:lpstr>
      <vt:lpstr>Hospitality Partner Guidelines</vt:lpstr>
      <vt:lpstr>Communication Templates</vt:lpstr>
      <vt:lpstr>WHO Dietary Guidelines</vt:lpstr>
      <vt:lpstr>Real-World Examples</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Wellness Tourism Meal Planning Destinations: Japan, Greece, Kenya</dc:title>
  <dc:creator>ANCHALIKA</dc:creator>
  <cp:lastModifiedBy>ANCHALIKA</cp:lastModifiedBy>
  <cp:revision>2</cp:revision>
  <dcterms:created xsi:type="dcterms:W3CDTF">2025-04-30T21:19:58Z</dcterms:created>
  <dcterms:modified xsi:type="dcterms:W3CDTF">2025-05-03T15:08:37Z</dcterms:modified>
</cp:coreProperties>
</file>