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09669582.2020.1758708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108/ER-11-2020-0510" TargetMode="External"/><Relationship Id="rId5" Type="http://schemas.openxmlformats.org/officeDocument/2006/relationships/hyperlink" Target="https://www.unwto.org/tourism-data" TargetMode="External"/><Relationship Id="rId4" Type="http://schemas.openxmlformats.org/officeDocument/2006/relationships/hyperlink" Target="https://doi.org/10.1080/19368623.2020.178823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562" y="1777043"/>
            <a:ext cx="8298612" cy="182340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Post-COVID Adventure Cruise Startups in South America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Student Name: Karan</a:t>
            </a:r>
          </a:p>
          <a:p>
            <a:r>
              <a:rPr lang="en-US" smtClean="0"/>
              <a:t>Student ID: DE240111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COVID-19’s Impact on South American Cruise Tourism</a:t>
            </a:r>
          </a:p>
          <a:p>
            <a:pPr lvl="0"/>
            <a:r>
              <a:rPr lang="en-US" dirty="0" smtClean="0"/>
              <a:t>Talent Deficiencies and Post-Pandemic Challenges</a:t>
            </a:r>
          </a:p>
          <a:p>
            <a:pPr lvl="0"/>
            <a:r>
              <a:rPr lang="en-US" dirty="0" smtClean="0"/>
              <a:t>Talent Rebuilding Goals for Adventure Cruises</a:t>
            </a:r>
          </a:p>
          <a:p>
            <a:pPr lvl="0"/>
            <a:r>
              <a:rPr lang="en-US" dirty="0" smtClean="0"/>
              <a:t>Gig Workforce Strategy for Cruise Operations</a:t>
            </a:r>
          </a:p>
          <a:p>
            <a:pPr lvl="0"/>
            <a:r>
              <a:rPr lang="en-US" dirty="0" smtClean="0"/>
              <a:t>Hybrid Crew Roles for Safety and Digital Services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and AI-Supported Training</a:t>
            </a:r>
          </a:p>
          <a:p>
            <a:pPr lvl="0"/>
            <a:r>
              <a:rPr lang="en-US" dirty="0" smtClean="0"/>
              <a:t>Social Media Job Recruitment Samples</a:t>
            </a:r>
          </a:p>
          <a:p>
            <a:pPr lvl="0"/>
            <a:r>
              <a:rPr lang="en-US" dirty="0" smtClean="0"/>
              <a:t>EVP (Employee Value Proposition) Reinvention</a:t>
            </a:r>
          </a:p>
          <a:p>
            <a:pPr lvl="0"/>
            <a:r>
              <a:rPr lang="en-US" dirty="0" smtClean="0"/>
              <a:t>AI-Driven Performance Dashboards and Feedback Systems</a:t>
            </a:r>
          </a:p>
          <a:p>
            <a:pPr lvl="0"/>
            <a:r>
              <a:rPr lang="en-US" dirty="0" smtClean="0"/>
              <a:t>Risk Management and Business Continuity Strategies</a:t>
            </a:r>
          </a:p>
          <a:p>
            <a:pPr lvl="0"/>
            <a:r>
              <a:rPr lang="en-US" dirty="0" smtClean="0"/>
              <a:t>Crew Wellness and Mental Health Support</a:t>
            </a:r>
          </a:p>
          <a:p>
            <a:pPr lvl="0"/>
            <a:r>
              <a:rPr lang="en-US" dirty="0" smtClean="0"/>
              <a:t>Cross-Training and Leadership Development Programs</a:t>
            </a:r>
          </a:p>
          <a:p>
            <a:pPr lvl="0"/>
            <a:r>
              <a:rPr lang="en-US" dirty="0" smtClean="0"/>
              <a:t>Conclusion</a:t>
            </a:r>
          </a:p>
          <a:p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adventure cruise industry in South America — offering remote river and coastal voyages — was devastated by COVID-19. Startup cruise ventures must rebuild with flexible, digitally equipped, and wellness-focused talent models. This strategy proposes gig roles, hybrid staffing, AI-based HR tools, and a wellness-centric EVP to support sustainable, safe tourism recovery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COVID-19’s Impact on South American Cruise Tourism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	UNWTO (2021) reported an 85% decrease in cruise bookings across South America in 2020. Startups faced: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Complete operational shutdowns.</a:t>
            </a:r>
          </a:p>
          <a:p>
            <a:pPr lvl="0"/>
            <a:r>
              <a:rPr lang="en-US" dirty="0" smtClean="0"/>
              <a:t>Loss of trained hospitality and safety-certified crew.</a:t>
            </a:r>
          </a:p>
          <a:p>
            <a:pPr lvl="0"/>
            <a:r>
              <a:rPr lang="en-US" dirty="0" smtClean="0"/>
              <a:t>Rising demand for private, wellness-centered, and contactless guest experiences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Talent Deficiencies and Post-Pandemic Challenges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Key Gaps:</a:t>
            </a:r>
            <a:endParaRPr lang="en-US" dirty="0" smtClean="0"/>
          </a:p>
          <a:p>
            <a:pPr lvl="0"/>
            <a:r>
              <a:rPr lang="en-US" dirty="0" smtClean="0"/>
              <a:t>Shortage of hybrid-capable crew (combining on-board and virtual roles).</a:t>
            </a:r>
          </a:p>
          <a:p>
            <a:pPr lvl="0"/>
            <a:r>
              <a:rPr lang="en-US" dirty="0" smtClean="0"/>
              <a:t>Insufficient digital guest services staff.</a:t>
            </a:r>
          </a:p>
          <a:p>
            <a:pPr lvl="0"/>
            <a:r>
              <a:rPr lang="en-US" dirty="0" smtClean="0"/>
              <a:t>Limited mental health and wellness specialists on board.</a:t>
            </a:r>
          </a:p>
          <a:p>
            <a:endParaRPr lang="en-US" b="1" dirty="0" smtClean="0"/>
          </a:p>
          <a:p>
            <a:r>
              <a:rPr lang="en-US" b="1" dirty="0" smtClean="0"/>
              <a:t>Opportunities:</a:t>
            </a:r>
            <a:endParaRPr lang="en-US" dirty="0" smtClean="0"/>
          </a:p>
          <a:p>
            <a:pPr lvl="0"/>
            <a:r>
              <a:rPr lang="en-US" dirty="0" smtClean="0"/>
              <a:t>Employ gig workers seasonally.</a:t>
            </a:r>
          </a:p>
          <a:p>
            <a:pPr lvl="0"/>
            <a:r>
              <a:rPr lang="en-US" dirty="0" smtClean="0"/>
              <a:t>Train multi-skilled, hybrid staff.</a:t>
            </a:r>
          </a:p>
          <a:p>
            <a:pPr lvl="0"/>
            <a:r>
              <a:rPr lang="en-US" dirty="0" smtClean="0"/>
              <a:t>Integrate AI-supported performance and scheduling tools (Yong et al., 2021).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Talent Rebuilding Goals for Adventure Cruises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Core Targets:</a:t>
            </a:r>
            <a:endParaRPr lang="en-US" dirty="0" smtClean="0"/>
          </a:p>
          <a:p>
            <a:pPr lvl="0"/>
            <a:r>
              <a:rPr lang="en-US" dirty="0" smtClean="0"/>
              <a:t>Employ 50% of operational staff as gig and hybrid roles by 2025.</a:t>
            </a:r>
          </a:p>
          <a:p>
            <a:pPr lvl="0"/>
            <a:r>
              <a:rPr lang="en-US" dirty="0" smtClean="0"/>
              <a:t>Implement AI-powered HR dashboards and wellness analytics.</a:t>
            </a:r>
          </a:p>
          <a:p>
            <a:pPr lvl="0"/>
            <a:r>
              <a:rPr lang="en-US" dirty="0" smtClean="0"/>
              <a:t>Design and launch digital </a:t>
            </a:r>
            <a:r>
              <a:rPr lang="en-US" dirty="0" err="1" smtClean="0"/>
              <a:t>onboarding</a:t>
            </a:r>
            <a:r>
              <a:rPr lang="en-US" dirty="0" smtClean="0"/>
              <a:t> for all crew.</a:t>
            </a:r>
          </a:p>
          <a:p>
            <a:endParaRPr lang="en-US" b="1" dirty="0" smtClean="0"/>
          </a:p>
          <a:p>
            <a:r>
              <a:rPr lang="en-US" b="1" dirty="0" smtClean="0"/>
              <a:t>Objectives:</a:t>
            </a:r>
            <a:endParaRPr lang="en-US" dirty="0" smtClean="0"/>
          </a:p>
          <a:p>
            <a:pPr lvl="0"/>
            <a:r>
              <a:rPr lang="en-US" dirty="0" smtClean="0"/>
              <a:t>Reduce </a:t>
            </a:r>
            <a:r>
              <a:rPr lang="en-US" dirty="0" err="1" smtClean="0"/>
              <a:t>onboarding</a:t>
            </a:r>
            <a:r>
              <a:rPr lang="en-US" dirty="0" smtClean="0"/>
              <a:t> time by 35%.</a:t>
            </a:r>
          </a:p>
          <a:p>
            <a:pPr lvl="0"/>
            <a:r>
              <a:rPr lang="en-US" dirty="0" smtClean="0"/>
              <a:t>Improve staff wellness scores via digital monitoring tools.</a:t>
            </a:r>
          </a:p>
          <a:p>
            <a:r>
              <a:rPr lang="en-US" dirty="0" smtClean="0"/>
              <a:t>Launch new wellness-focused EVP branding campaign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Gig Workforce Strategy for Cruise Operations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/>
              <a:t>Key Positions:</a:t>
            </a:r>
            <a:endParaRPr lang="en-US" dirty="0" smtClean="0"/>
          </a:p>
          <a:p>
            <a:pPr lvl="0"/>
            <a:r>
              <a:rPr lang="en-US" dirty="0" smtClean="0"/>
              <a:t>Adventure tour guides (on-board and virtual).</a:t>
            </a:r>
          </a:p>
          <a:p>
            <a:pPr lvl="0"/>
            <a:r>
              <a:rPr lang="en-US" dirty="0" smtClean="0"/>
              <a:t>Digital guest concierges.</a:t>
            </a:r>
          </a:p>
          <a:p>
            <a:pPr lvl="0"/>
            <a:r>
              <a:rPr lang="en-US" dirty="0" smtClean="0"/>
              <a:t>Wellness coaches and yoga instructors.</a:t>
            </a:r>
          </a:p>
          <a:p>
            <a:endParaRPr lang="en-US" b="1" dirty="0" smtClean="0"/>
          </a:p>
          <a:p>
            <a:r>
              <a:rPr lang="en-US" b="1" dirty="0" smtClean="0"/>
              <a:t>Recruitment Channels:</a:t>
            </a:r>
            <a:endParaRPr lang="en-US" dirty="0" smtClean="0"/>
          </a:p>
          <a:p>
            <a:pPr lvl="0"/>
            <a:r>
              <a:rPr lang="en-US" dirty="0" err="1" smtClean="0"/>
              <a:t>UpWork</a:t>
            </a:r>
            <a:r>
              <a:rPr lang="en-US" dirty="0" smtClean="0"/>
              <a:t>, </a:t>
            </a:r>
            <a:r>
              <a:rPr lang="en-US" dirty="0" err="1" smtClean="0"/>
              <a:t>Workana</a:t>
            </a:r>
            <a:r>
              <a:rPr lang="en-US" dirty="0" smtClean="0"/>
              <a:t>, CruiseJobs.com, and South American adventure travel networks.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Flexible staffing.</a:t>
            </a:r>
          </a:p>
          <a:p>
            <a:pPr lvl="0"/>
            <a:r>
              <a:rPr lang="en-US" dirty="0" smtClean="0"/>
              <a:t>Lower full-time payroll burden.</a:t>
            </a:r>
          </a:p>
          <a:p>
            <a:pPr lvl="0"/>
            <a:r>
              <a:rPr lang="en-US" dirty="0" smtClean="0"/>
              <a:t>Access to specialist digital talent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Hybrid Crew Roles for Safety and Digital Services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Role Examples:</a:t>
            </a:r>
            <a:endParaRPr lang="en-US" dirty="0" smtClean="0"/>
          </a:p>
          <a:p>
            <a:pPr lvl="0"/>
            <a:r>
              <a:rPr lang="en-US" dirty="0" smtClean="0"/>
              <a:t>Onboard safety manager &amp; virtual guest event host.</a:t>
            </a:r>
          </a:p>
          <a:p>
            <a:pPr lvl="0"/>
            <a:r>
              <a:rPr lang="en-US" dirty="0" smtClean="0"/>
              <a:t>Digital guest experience manager &amp; wellness concierge.</a:t>
            </a:r>
          </a:p>
          <a:p>
            <a:pPr lvl="0"/>
            <a:r>
              <a:rPr lang="en-US" dirty="0" smtClean="0"/>
              <a:t>Adventure tour leader &amp; content creator.</a:t>
            </a:r>
          </a:p>
          <a:p>
            <a:endParaRPr lang="en-US" b="1" dirty="0" smtClean="0"/>
          </a:p>
          <a:p>
            <a:r>
              <a:rPr lang="en-US" b="1" dirty="0" smtClean="0"/>
              <a:t>Advantages:</a:t>
            </a:r>
            <a:endParaRPr lang="en-US" dirty="0" smtClean="0"/>
          </a:p>
          <a:p>
            <a:pPr lvl="0"/>
            <a:r>
              <a:rPr lang="en-US" dirty="0" smtClean="0"/>
              <a:t>Cross-skilled, resilient workforce.</a:t>
            </a:r>
          </a:p>
          <a:p>
            <a:pPr lvl="0"/>
            <a:r>
              <a:rPr lang="en-US" dirty="0" smtClean="0"/>
              <a:t>Increased operational flexibility.</a:t>
            </a:r>
          </a:p>
          <a:p>
            <a:pPr lvl="0"/>
            <a:r>
              <a:rPr lang="en-US" dirty="0" smtClean="0"/>
              <a:t>Higher guest engagement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and AI-Supported Training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Components:</a:t>
            </a:r>
            <a:endParaRPr lang="en-US" dirty="0" smtClean="0"/>
          </a:p>
          <a:p>
            <a:pPr lvl="0"/>
            <a:r>
              <a:rPr lang="en-US" dirty="0" smtClean="0"/>
              <a:t>Virtual ship orientation tours.</a:t>
            </a:r>
          </a:p>
          <a:p>
            <a:pPr lvl="0"/>
            <a:r>
              <a:rPr lang="en-US" dirty="0" smtClean="0"/>
              <a:t>E-learning on COVID-19 maritime protocols.</a:t>
            </a:r>
          </a:p>
          <a:p>
            <a:pPr lvl="0"/>
            <a:r>
              <a:rPr lang="en-US" dirty="0" smtClean="0"/>
              <a:t>AI-driven learning recommendation systems.</a:t>
            </a:r>
          </a:p>
          <a:p>
            <a:endParaRPr lang="en-US" b="1" dirty="0" smtClean="0"/>
          </a:p>
          <a:p>
            <a:r>
              <a:rPr lang="en-US" b="1" dirty="0" smtClean="0"/>
              <a:t>Results Expected:</a:t>
            </a:r>
            <a:endParaRPr lang="en-US" dirty="0" smtClean="0"/>
          </a:p>
          <a:p>
            <a:pPr lvl="0"/>
            <a:r>
              <a:rPr lang="en-US" dirty="0" smtClean="0"/>
              <a:t>Faster integration.</a:t>
            </a:r>
          </a:p>
          <a:p>
            <a:pPr lvl="0"/>
            <a:r>
              <a:rPr lang="en-US" dirty="0" smtClean="0"/>
              <a:t>Enhanced learning engagement.</a:t>
            </a:r>
          </a:p>
          <a:p>
            <a:pPr lvl="0"/>
            <a:r>
              <a:rPr lang="en-US" dirty="0" smtClean="0"/>
              <a:t>Consistent safety and service standards.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Social Media Job Recruitment Samples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“Join our new adventure cruise crew! Now hiring gig tour guides, digital concierges &amp; yoga instructors. Flexible gigs, epic South American views. Apply now! #</a:t>
            </a:r>
            <a:r>
              <a:rPr lang="en-US" dirty="0" err="1" smtClean="0"/>
              <a:t>CruiseJobs</a:t>
            </a:r>
            <a:r>
              <a:rPr lang="en-US" dirty="0" smtClean="0"/>
              <a:t> #</a:t>
            </a:r>
            <a:r>
              <a:rPr lang="en-US" dirty="0" err="1" smtClean="0"/>
              <a:t>GigCareers</a:t>
            </a:r>
            <a:r>
              <a:rPr lang="en-US" dirty="0" smtClean="0"/>
              <a:t>”</a:t>
            </a:r>
          </a:p>
          <a:p>
            <a:endParaRPr lang="en-US" b="1" dirty="0" smtClean="0"/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“Adventure on water awaits! Work from anywhere as a wellness coach or virtual event host on South America’s newest river cruises. DM us! #</a:t>
            </a:r>
            <a:r>
              <a:rPr lang="en-US" dirty="0" err="1" smtClean="0"/>
              <a:t>RemoteJobs</a:t>
            </a:r>
            <a:r>
              <a:rPr lang="en-US" dirty="0" smtClean="0"/>
              <a:t> #</a:t>
            </a:r>
            <a:r>
              <a:rPr lang="en-US" dirty="0" err="1" smtClean="0"/>
              <a:t>AdventureTourism</a:t>
            </a:r>
            <a:r>
              <a:rPr lang="en-US" dirty="0" smtClean="0"/>
              <a:t>”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EVP (Employee Value Proposition) Reinvention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 “Work while exploring South America’s waters.”</a:t>
            </a:r>
          </a:p>
          <a:p>
            <a:endParaRPr lang="en-US" b="1" dirty="0" smtClean="0"/>
          </a:p>
          <a:p>
            <a:r>
              <a:rPr lang="en-US" b="1" dirty="0" smtClean="0"/>
              <a:t>New 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“Navigate your career with us. At our adventure cruises, you’ll find:</a:t>
            </a:r>
          </a:p>
          <a:p>
            <a:pPr lvl="0"/>
            <a:r>
              <a:rPr lang="en-US" dirty="0" smtClean="0"/>
              <a:t>Flexible, gig-friendly opportunities.</a:t>
            </a:r>
          </a:p>
          <a:p>
            <a:pPr lvl="0"/>
            <a:r>
              <a:rPr lang="en-US" dirty="0" smtClean="0"/>
              <a:t>AI-supported career paths.</a:t>
            </a:r>
          </a:p>
          <a:p>
            <a:pPr lvl="0"/>
            <a:r>
              <a:rPr lang="en-US" dirty="0" smtClean="0"/>
              <a:t>Wellness programs on and off the water.</a:t>
            </a:r>
          </a:p>
          <a:p>
            <a:pPr lvl="0"/>
            <a:r>
              <a:rPr lang="en-US" dirty="0" smtClean="0"/>
              <a:t>A vibrant digital-first hospitality team.”</a:t>
            </a:r>
          </a:p>
          <a:p>
            <a:endParaRPr lang="en-US" b="1" dirty="0" smtClean="0"/>
          </a:p>
          <a:p>
            <a:r>
              <a:rPr lang="en-US" b="1" dirty="0" smtClean="0"/>
              <a:t>Impact:</a:t>
            </a:r>
            <a:endParaRPr lang="en-US" dirty="0" smtClean="0"/>
          </a:p>
          <a:p>
            <a:pPr lvl="0"/>
            <a:r>
              <a:rPr lang="en-US" dirty="0" smtClean="0"/>
              <a:t>Appeals to adventure seekers and digital nomads (Baum et al., 2020).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AI-Driven Performance Dashboards and Feedback Systems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Preferred Platforms:</a:t>
            </a:r>
            <a:endParaRPr lang="en-US" dirty="0" smtClean="0"/>
          </a:p>
          <a:p>
            <a:pPr lvl="0"/>
            <a:r>
              <a:rPr lang="en-US" dirty="0" err="1" smtClean="0"/>
              <a:t>Zoho</a:t>
            </a:r>
            <a:r>
              <a:rPr lang="en-US" dirty="0" smtClean="0"/>
              <a:t> People Analytics</a:t>
            </a:r>
          </a:p>
          <a:p>
            <a:pPr lvl="0"/>
            <a:r>
              <a:rPr lang="en-US" dirty="0" err="1" smtClean="0"/>
              <a:t>CruiseHR</a:t>
            </a:r>
            <a:r>
              <a:rPr lang="en-US" dirty="0" smtClean="0"/>
              <a:t> Tools</a:t>
            </a:r>
          </a:p>
          <a:p>
            <a:pPr lvl="0"/>
            <a:r>
              <a:rPr lang="en-US" dirty="0" smtClean="0"/>
              <a:t>Microsoft Power BI</a:t>
            </a:r>
          </a:p>
          <a:p>
            <a:endParaRPr lang="en-US" b="1" dirty="0" smtClean="0"/>
          </a:p>
          <a:p>
            <a:r>
              <a:rPr lang="en-US" b="1" dirty="0" smtClean="0"/>
              <a:t>Features:</a:t>
            </a:r>
            <a:endParaRPr lang="en-US" dirty="0" smtClean="0"/>
          </a:p>
          <a:p>
            <a:pPr lvl="0"/>
            <a:r>
              <a:rPr lang="en-US" dirty="0" smtClean="0"/>
              <a:t>Predict guest traffic and staffing needs.</a:t>
            </a:r>
          </a:p>
          <a:p>
            <a:pPr lvl="0"/>
            <a:r>
              <a:rPr lang="en-US" dirty="0" smtClean="0"/>
              <a:t>Track wellness and fatigue risks for crew.</a:t>
            </a:r>
          </a:p>
          <a:p>
            <a:pPr lvl="0"/>
            <a:r>
              <a:rPr lang="en-US" dirty="0" smtClean="0"/>
              <a:t>Automate guest review analysis (Yong et al., 2021).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Risk Management and Business Continuity Strategies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Plans:</a:t>
            </a:r>
            <a:endParaRPr lang="en-US" dirty="0" smtClean="0"/>
          </a:p>
          <a:p>
            <a:pPr lvl="0"/>
            <a:r>
              <a:rPr lang="en-US" dirty="0" smtClean="0"/>
              <a:t>Digital reservation and crew management platforms.</a:t>
            </a:r>
          </a:p>
          <a:p>
            <a:pPr lvl="0"/>
            <a:r>
              <a:rPr lang="en-US" dirty="0" smtClean="0"/>
              <a:t>AI-based safety and guest trend analytics.</a:t>
            </a:r>
          </a:p>
          <a:p>
            <a:pPr lvl="0"/>
            <a:r>
              <a:rPr lang="en-US" dirty="0" smtClean="0"/>
              <a:t>Cross-skilling emergency training for hybrid crew.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Business resilience.</a:t>
            </a:r>
          </a:p>
          <a:p>
            <a:pPr lvl="0"/>
            <a:r>
              <a:rPr lang="en-US" dirty="0" smtClean="0"/>
              <a:t>Operational continuity during health or weather disruptions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Crew Wellness and Mental Health Support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Initiatives:</a:t>
            </a:r>
            <a:endParaRPr lang="en-US" dirty="0" smtClean="0"/>
          </a:p>
          <a:p>
            <a:pPr lvl="0"/>
            <a:r>
              <a:rPr lang="en-US" dirty="0" smtClean="0"/>
              <a:t>Daily virtual mindfulness sessions.</a:t>
            </a:r>
          </a:p>
          <a:p>
            <a:pPr lvl="0"/>
            <a:r>
              <a:rPr lang="en-US" dirty="0" smtClean="0"/>
              <a:t>Wellness stipends and health monitoring.</a:t>
            </a:r>
          </a:p>
          <a:p>
            <a:pPr lvl="0"/>
            <a:r>
              <a:rPr lang="en-US" dirty="0" smtClean="0"/>
              <a:t>Flexible hybrid schedules during off-seasons.</a:t>
            </a:r>
          </a:p>
          <a:p>
            <a:pPr lvl="0"/>
            <a:r>
              <a:rPr lang="en-US" dirty="0" smtClean="0"/>
              <a:t>Access to </a:t>
            </a:r>
            <a:r>
              <a:rPr lang="en-US" dirty="0" err="1" smtClean="0"/>
              <a:t>telehealth</a:t>
            </a:r>
            <a:r>
              <a:rPr lang="en-US" dirty="0" smtClean="0"/>
              <a:t> services.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Reduced burnout.</a:t>
            </a:r>
          </a:p>
          <a:p>
            <a:pPr lvl="0"/>
            <a:r>
              <a:rPr lang="en-US" dirty="0" smtClean="0"/>
              <a:t>Improved morale and retention.</a:t>
            </a:r>
          </a:p>
          <a:p>
            <a:pPr lvl="0"/>
            <a:r>
              <a:rPr lang="en-US" dirty="0" smtClean="0"/>
              <a:t>Stronger employer branding.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Conclusion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Adventure cruise startups in South America can recover sustainably by implementing a hybrid, wellness-centric talent strategy. Gig-based hiring, AI-supported HR analytics, digital </a:t>
            </a:r>
            <a:r>
              <a:rPr lang="en-US" dirty="0" err="1" smtClean="0"/>
              <a:t>onboarding</a:t>
            </a:r>
            <a:r>
              <a:rPr lang="en-US" dirty="0" smtClean="0"/>
              <a:t>, and employee wellness programs will ensure operational resilience and superior guest experiences in the post-pandemic era.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 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 </a:t>
            </a:r>
            <a:r>
              <a:rPr lang="en-US" u="sng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 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 </a:t>
            </a:r>
            <a:r>
              <a:rPr lang="en-US" u="sng" dirty="0" smtClean="0">
                <a:hlinkClick r:id="rId3"/>
              </a:rPr>
              <a:t>https://doi.org/10.1080/09669582.2020.1758708</a:t>
            </a:r>
            <a:endParaRPr lang="en-US" dirty="0" smtClean="0"/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 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 </a:t>
            </a:r>
            <a:r>
              <a:rPr lang="en-US" u="sng" dirty="0" smtClean="0">
                <a:hlinkClick r:id="rId4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 </a:t>
            </a:r>
            <a:r>
              <a:rPr lang="en-US" i="1" dirty="0" smtClean="0"/>
              <a:t>Tourism and COVID-19: South America tourism sector impact report 2021</a:t>
            </a:r>
            <a:r>
              <a:rPr lang="en-US" dirty="0" smtClean="0"/>
              <a:t>. United Nations World Tourism Organization. </a:t>
            </a:r>
            <a:r>
              <a:rPr lang="en-US" u="sng" dirty="0" smtClean="0">
                <a:hlinkClick r:id="rId5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 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 </a:t>
            </a:r>
            <a:r>
              <a:rPr lang="en-US" u="sng" smtClean="0">
                <a:hlinkClick r:id="rId6"/>
              </a:rPr>
              <a:t>https://doi.org/10.1108/ER-11-2020-0510</a:t>
            </a:r>
            <a:endParaRPr lang="en-US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886</Words>
  <Application>Microsoft Macintosh PowerPoint</Application>
  <PresentationFormat>On-screen Show (4:3)</PresentationFormat>
  <Paragraphs>133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Post-COVID Adventure Cruise Startups in South America</vt:lpstr>
      <vt:lpstr>Index</vt:lpstr>
      <vt:lpstr>Introduction</vt:lpstr>
      <vt:lpstr>COVID-19’s Impact on South American Cruise Tourism</vt:lpstr>
      <vt:lpstr>Talent Deficiencies and Post-Pandemic Challenges</vt:lpstr>
      <vt:lpstr>Talent Rebuilding Goals for Adventure Cruises</vt:lpstr>
      <vt:lpstr>Gig Workforce Strategy for Cruise Operations</vt:lpstr>
      <vt:lpstr>Hybrid Crew Roles for Safety and Digital Services</vt:lpstr>
      <vt:lpstr>Digital Onboarding and AI-Supported Training</vt:lpstr>
      <vt:lpstr>Social Media Job Recruitment Samples</vt:lpstr>
      <vt:lpstr>EVP (Employee Value Proposition) Reinvention</vt:lpstr>
      <vt:lpstr>AI-Driven Performance Dashboards and Feedback Systems</vt:lpstr>
      <vt:lpstr>Risk Management and Business Continuity Strategies</vt:lpstr>
      <vt:lpstr>Crew Wellness and Mental Health Support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23</cp:revision>
  <dcterms:created xsi:type="dcterms:W3CDTF">2013-01-27T09:14:16Z</dcterms:created>
  <dcterms:modified xsi:type="dcterms:W3CDTF">2025-05-25T11:09:51Z</dcterms:modified>
  <cp:category/>
</cp:coreProperties>
</file>