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2" r:id="rId10"/>
    <p:sldId id="269" r:id="rId11"/>
    <p:sldId id="263" r:id="rId12"/>
    <p:sldId id="264" r:id="rId13"/>
    <p:sldId id="265" r:id="rId14"/>
    <p:sldId id="266" r:id="rId15"/>
    <p:sldId id="270" r:id="rId16"/>
    <p:sldId id="271" r:id="rId17"/>
    <p:sldId id="272" r:id="rId18"/>
    <p:sldId id="273" r:id="rId19"/>
    <p:sldId id="276" r:id="rId20"/>
    <p:sldId id="277" r:id="rId21"/>
    <p:sldId id="274" r:id="rId22"/>
    <p:sldId id="278" r:id="rId23"/>
    <p:sldId id="27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1EAA92-5B99-41C9-8CD0-B0171E070DE7}" type="datetimeFigureOut">
              <a:rPr lang="en-US" smtClean="0"/>
              <a:pPr/>
              <a:t>5/1/2025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1EAA92-5B99-41C9-8CD0-B0171E070DE7}" type="datetimeFigureOut">
              <a:rPr lang="en-US" smtClean="0"/>
              <a:pPr/>
              <a:t>5/1/2025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EAA92-5B99-41C9-8CD0-B0171E070DE7}" type="datetimeFigureOut">
              <a:rPr lang="en-US" smtClean="0"/>
              <a:pPr/>
              <a:t>5/1/2025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1EAA92-5B99-41C9-8CD0-B0171E070DE7}" type="datetimeFigureOut">
              <a:rPr lang="en-US" smtClean="0"/>
              <a:pPr/>
              <a:t>5/1/2025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F0D72-644D-45A2-82CF-218DA01FCA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serve360.marriott.com/" TargetMode="External"/><Relationship Id="rId3" Type="http://schemas.openxmlformats.org/officeDocument/2006/relationships/hyperlink" Target="https://www.forbes.com/" TargetMode="External"/><Relationship Id="rId7" Type="http://schemas.openxmlformats.org/officeDocument/2006/relationships/hyperlink" Target="https://www.linkedin.com/" TargetMode="External"/><Relationship Id="rId2" Type="http://schemas.openxmlformats.org/officeDocument/2006/relationships/hyperlink" Target="https://group.accor.com/" TargetMode="External"/><Relationship Id="rId1" Type="http://schemas.openxmlformats.org/officeDocument/2006/relationships/slideLayout" Target="../slideLayouts/slideLayout2.xml"/><Relationship Id="rId6" Type="http://schemas.openxmlformats.org/officeDocument/2006/relationships/hyperlink" Target="https://www.ilo.org/" TargetMode="External"/><Relationship Id="rId5" Type="http://schemas.openxmlformats.org/officeDocument/2006/relationships/hyperlink" Target="https://about.hyatt.com/" TargetMode="External"/><Relationship Id="rId4" Type="http://schemas.openxmlformats.org/officeDocument/2006/relationships/hyperlink" Target="https://jobs.hilton.com/" TargetMode="External"/><Relationship Id="rId9" Type="http://schemas.openxmlformats.org/officeDocument/2006/relationships/hyperlink" Target="https://www.pwc.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ata.com/" TargetMode="External"/><Relationship Id="rId2" Type="http://schemas.openxmlformats.org/officeDocument/2006/relationships/hyperlink" Target="https://www.radissonhotels.com/" TargetMode="External"/><Relationship Id="rId1" Type="http://schemas.openxmlformats.org/officeDocument/2006/relationships/slideLayout" Target="../slideLayouts/slideLayout2.xml"/><Relationship Id="rId5" Type="http://schemas.openxmlformats.org/officeDocument/2006/relationships/hyperlink" Target="https://www.ihgplc.com/" TargetMode="External"/><Relationship Id="rId4" Type="http://schemas.openxmlformats.org/officeDocument/2006/relationships/hyperlink" Target="https://wttc.or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Global Talent Management Strategy for Emerging </a:t>
            </a:r>
            <a:r>
              <a:rPr lang="en-US" b="1" dirty="0" smtClean="0"/>
              <a:t>Markets</a:t>
            </a:r>
            <a:endParaRPr lang="en-US" dirty="0"/>
          </a:p>
        </p:txBody>
      </p:sp>
      <p:sp>
        <p:nvSpPr>
          <p:cNvPr id="3" name="Subtitle 2"/>
          <p:cNvSpPr>
            <a:spLocks noGrp="1"/>
          </p:cNvSpPr>
          <p:nvPr>
            <p:ph type="subTitle" idx="1"/>
          </p:nvPr>
        </p:nvSpPr>
        <p:spPr/>
        <p:txBody>
          <a:bodyPr/>
          <a:lstStyle/>
          <a:p>
            <a:r>
              <a:rPr lang="en-US" b="1" dirty="0" smtClean="0"/>
              <a:t>Student Name: Herr </a:t>
            </a:r>
            <a:r>
              <a:rPr lang="en-US" b="1" dirty="0" err="1" smtClean="0"/>
              <a:t>Sachin</a:t>
            </a:r>
            <a:r>
              <a:rPr lang="en-US" b="1" dirty="0" smtClean="0"/>
              <a:t> Kumar</a:t>
            </a:r>
          </a:p>
          <a:p>
            <a:r>
              <a:rPr lang="en-US" b="1" smtClean="0"/>
              <a:t>Student ID: DE240044</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Recruitment Strategy</a:t>
            </a:r>
          </a:p>
          <a:p>
            <a:pPr lvl="0"/>
            <a:r>
              <a:rPr lang="en-US" dirty="0"/>
              <a:t>AI in Recruitment</a:t>
            </a:r>
          </a:p>
          <a:p>
            <a:pPr lvl="0"/>
            <a:r>
              <a:rPr lang="en-US" dirty="0"/>
              <a:t>Cultural Sensitivity in Hiring</a:t>
            </a:r>
          </a:p>
          <a:p>
            <a:pPr lvl="0"/>
            <a:r>
              <a:rPr lang="en-US" dirty="0"/>
              <a:t>Employee Development Strategy</a:t>
            </a:r>
          </a:p>
          <a:p>
            <a:pPr lvl="0"/>
            <a:r>
              <a:rPr lang="en-US" dirty="0"/>
              <a:t>AI in Employee Development</a:t>
            </a:r>
          </a:p>
          <a:p>
            <a:pPr lvl="0"/>
            <a:r>
              <a:rPr lang="en-US" dirty="0"/>
              <a:t>Leadership Development Programs</a:t>
            </a:r>
          </a:p>
          <a:p>
            <a:pPr lvl="0"/>
            <a:r>
              <a:rPr lang="en-US" dirty="0"/>
              <a:t>Retention Strategy</a:t>
            </a:r>
          </a:p>
          <a:p>
            <a:pPr lvl="0"/>
            <a:r>
              <a:rPr lang="en-US" dirty="0"/>
              <a:t>AI in Retention</a:t>
            </a:r>
          </a:p>
          <a:p>
            <a:pPr lvl="0"/>
            <a:r>
              <a:rPr lang="en-US" dirty="0"/>
              <a:t>Employee Engagement Platforms</a:t>
            </a:r>
          </a:p>
          <a:p>
            <a:pPr lvl="0"/>
            <a:r>
              <a:rPr lang="en-US" dirty="0"/>
              <a:t>Tailored Compensation Packages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International hotel chains are rapidly expanding their footprint into emerging tourism markets such as Southeast Asia, Eastern Europe, and North Africa. These regions offer substantial growth opportunities due to increasing tourism, urbanization, and middle-class expansion. However, they also present unique challenges in terms of labor availability, cultural expectations, and infrastructural limitations.</a:t>
            </a:r>
          </a:p>
          <a:p>
            <a:r>
              <a:rPr lang="en-US" dirty="0"/>
              <a:t>Objective: This strategy is designed to create a comprehensive global talent management plan that encompasses recruitment, employee development, and retention while ensuring adaptability to local contexts. The approach aims to align organizational growth goals with the specific needs and nuances of regional talent pools.</a:t>
            </a:r>
          </a:p>
          <a:p>
            <a:r>
              <a:rPr lang="en-US" dirty="0"/>
              <a:t>Key Focus: Central to this strategy is the integration of Artificial Intelligence (AI) to enhance decision-making, streamline processes, and drive employee engagement through personalized experiences. AI technologies can significantly reduce inefficiencies in hiring, monitor employee satisfaction in real time, and recommend data-backed interventions to boost retention.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Market Significance: According to the World Travel &amp; Tourism Council (2023), emerging markets are expected to contribute over 60% of global tourism growth over the next decade. This growth necessitates a responsive, dynamic, and inclusive talent strategy that can scale efficiently across diverse geographies. The International </a:t>
            </a:r>
            <a:r>
              <a:rPr lang="en-US" sz="2200" dirty="0" err="1"/>
              <a:t>Labour</a:t>
            </a:r>
            <a:r>
              <a:rPr lang="en-US" sz="2200" dirty="0"/>
              <a:t> Organization (ILO, 2023) also notes that emerging markets will see heightened competition for skilled labor, underscoring the importance of innovative and culturally informed talent strategies.</a:t>
            </a:r>
          </a:p>
          <a:p>
            <a:r>
              <a:rPr lang="en-US" sz="2200" dirty="0"/>
              <a:t>Furthermore, PwC's 2022 Future of Work report highlights that organizations that invest in AI-driven talent management outperform their peers in employee satisfaction and retention by up to 30%. Thus, implementing a scalable and culturally adaptive talent strategy is not only beneficial but imperative for sustained competitive advantage in the hospitality industry.</a:t>
            </a:r>
          </a:p>
          <a:p>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Recruitment Strategy </a:t>
            </a:r>
            <a:r>
              <a:rPr lang="en-US" b="1" dirty="0" smtClean="0"/>
              <a:t>Overview</a:t>
            </a:r>
            <a:endParaRPr lang="en-US" dirty="0"/>
          </a:p>
        </p:txBody>
      </p:sp>
      <p:sp>
        <p:nvSpPr>
          <p:cNvPr id="3" name="Content Placeholder 2"/>
          <p:cNvSpPr>
            <a:spLocks noGrp="1"/>
          </p:cNvSpPr>
          <p:nvPr>
            <p:ph idx="1"/>
          </p:nvPr>
        </p:nvSpPr>
        <p:spPr>
          <a:xfrm>
            <a:off x="457200" y="1600200"/>
            <a:ext cx="8229600" cy="4900634"/>
          </a:xfrm>
        </p:spPr>
        <p:txBody>
          <a:bodyPr>
            <a:normAutofit fontScale="70000" lnSpcReduction="20000"/>
          </a:bodyPr>
          <a:lstStyle/>
          <a:p>
            <a:r>
              <a:rPr lang="en-US" b="1" dirty="0"/>
              <a:t>Objective:</a:t>
            </a:r>
            <a:r>
              <a:rPr lang="en-US" dirty="0"/>
              <a:t> To attract and hire top-tier talent from both local and global markets in a manner that aligns with the company’s global standards while being sensitive to regional differences.</a:t>
            </a:r>
          </a:p>
          <a:p>
            <a:r>
              <a:rPr lang="en-US" b="1" dirty="0"/>
              <a:t>Challenges:</a:t>
            </a:r>
            <a:endParaRPr lang="en-US" dirty="0"/>
          </a:p>
          <a:p>
            <a:pPr lvl="0"/>
            <a:r>
              <a:rPr lang="en-US" b="1" dirty="0"/>
              <a:t>Local Talent Shortages:</a:t>
            </a:r>
            <a:r>
              <a:rPr lang="en-US" dirty="0"/>
              <a:t> Emerging markets often lack skilled hospitality professionals due to underdeveloped education systems or workforce migration (ILO, 2022).</a:t>
            </a:r>
          </a:p>
          <a:p>
            <a:pPr lvl="0"/>
            <a:r>
              <a:rPr lang="en-US" b="1" dirty="0"/>
              <a:t>Economic Volatility:</a:t>
            </a:r>
            <a:r>
              <a:rPr lang="en-US" dirty="0"/>
              <a:t> Wage expectations, inflation, and currency fluctuations influence hiring decisions and employee expectations.</a:t>
            </a:r>
          </a:p>
          <a:p>
            <a:pPr lvl="0"/>
            <a:r>
              <a:rPr lang="en-US" b="1" dirty="0"/>
              <a:t>Cultural Fit:</a:t>
            </a:r>
            <a:r>
              <a:rPr lang="en-US" dirty="0"/>
              <a:t> Aligning global corporate culture with local employee values can lead to misalignments without proper localization.</a:t>
            </a:r>
          </a:p>
          <a:p>
            <a:r>
              <a:rPr lang="en-US" b="1" dirty="0"/>
              <a:t>Local Approach:</a:t>
            </a:r>
            <a:endParaRPr lang="en-US" dirty="0"/>
          </a:p>
          <a:p>
            <a:pPr lvl="0"/>
            <a:r>
              <a:rPr lang="en-US" dirty="0"/>
              <a:t>Leverage regional job portals, universities, and community-based job fairs.</a:t>
            </a:r>
          </a:p>
          <a:p>
            <a:pPr lvl="0"/>
            <a:r>
              <a:rPr lang="en-US" dirty="0"/>
              <a:t>Use regional languages and localized messaging in recruitment campaigns.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Global Standards:</a:t>
            </a:r>
            <a:endParaRPr lang="en-US" sz="2400" dirty="0"/>
          </a:p>
          <a:p>
            <a:pPr lvl="0"/>
            <a:r>
              <a:rPr lang="en-US" sz="2400" dirty="0"/>
              <a:t>Maintain consistent hiring principles including anti-discrimination, competency-based assessments, and structured interviews.</a:t>
            </a:r>
          </a:p>
          <a:p>
            <a:pPr lvl="0"/>
            <a:r>
              <a:rPr lang="en-US" sz="2400" dirty="0"/>
              <a:t>Establish global KPIs for recruitment quality, diversity, and retention.</a:t>
            </a:r>
          </a:p>
          <a:p>
            <a:r>
              <a:rPr lang="en-US" sz="2400" b="1" dirty="0"/>
              <a:t>Real-World Example:</a:t>
            </a:r>
            <a:r>
              <a:rPr lang="en-US" sz="2400" dirty="0"/>
              <a:t> Marriott International’s “Serve 360” talent strategy incorporates both global frameworks and localized recruitment in over 130 countries, allowing flexibility in sourcing local talent while maintaining corporate ethics (Marriott, 2023).</a:t>
            </a:r>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a:t>
            </a:r>
            <a:r>
              <a:rPr lang="en-US" b="1" dirty="0" smtClean="0"/>
              <a:t>Recruitment</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AI-Powered Tools:</a:t>
            </a:r>
            <a:endParaRPr lang="en-US" dirty="0"/>
          </a:p>
          <a:p>
            <a:pPr lvl="0"/>
            <a:r>
              <a:rPr lang="en-US" dirty="0"/>
              <a:t>AI software such as </a:t>
            </a:r>
            <a:r>
              <a:rPr lang="en-US" dirty="0" err="1"/>
              <a:t>HireVue</a:t>
            </a:r>
            <a:r>
              <a:rPr lang="en-US" dirty="0"/>
              <a:t> and </a:t>
            </a:r>
            <a:r>
              <a:rPr lang="en-US" dirty="0" err="1"/>
              <a:t>Pymetrics</a:t>
            </a:r>
            <a:r>
              <a:rPr lang="en-US" dirty="0"/>
              <a:t> utilizes facial recognition, psychometric analysis, and video interview assessments to evaluate candidate potential.</a:t>
            </a:r>
          </a:p>
          <a:p>
            <a:r>
              <a:rPr lang="en-US" b="1" dirty="0"/>
              <a:t>Automated Resume Screening:</a:t>
            </a:r>
            <a:endParaRPr lang="en-US" dirty="0"/>
          </a:p>
          <a:p>
            <a:pPr lvl="0"/>
            <a:r>
              <a:rPr lang="en-US" dirty="0"/>
              <a:t>Tools like </a:t>
            </a:r>
            <a:r>
              <a:rPr lang="en-US" dirty="0" err="1"/>
              <a:t>CVViZ</a:t>
            </a:r>
            <a:r>
              <a:rPr lang="en-US" dirty="0"/>
              <a:t> or Ideal automatically screen resumes to identify top candidates based on job descriptions and predictive analytics.</a:t>
            </a:r>
          </a:p>
          <a:p>
            <a:r>
              <a:rPr lang="en-US" b="1" dirty="0"/>
              <a:t>AI </a:t>
            </a:r>
            <a:r>
              <a:rPr lang="en-US" b="1" dirty="0" err="1"/>
              <a:t>Chatbots</a:t>
            </a:r>
            <a:r>
              <a:rPr lang="en-US" b="1" dirty="0"/>
              <a:t>:</a:t>
            </a:r>
            <a:endParaRPr lang="en-US" dirty="0"/>
          </a:p>
          <a:p>
            <a:pPr lvl="0"/>
            <a:r>
              <a:rPr lang="en-US" dirty="0"/>
              <a:t>AI </a:t>
            </a:r>
            <a:r>
              <a:rPr lang="en-US" dirty="0" err="1"/>
              <a:t>chatbots</a:t>
            </a:r>
            <a:r>
              <a:rPr lang="en-US" dirty="0"/>
              <a:t>, such as </a:t>
            </a:r>
            <a:r>
              <a:rPr lang="en-US" dirty="0" err="1"/>
              <a:t>Mya</a:t>
            </a:r>
            <a:r>
              <a:rPr lang="en-US" dirty="0"/>
              <a:t> Systems, engage applicants 24/7, reduce recruiter workload, and improve candidate experience.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lnSpcReduction="10000"/>
          </a:bodyPr>
          <a:lstStyle/>
          <a:p>
            <a:r>
              <a:rPr lang="en-US" sz="2400" b="1" dirty="0"/>
              <a:t>Data-Driven Insights:</a:t>
            </a:r>
            <a:endParaRPr lang="en-US" sz="2400" dirty="0"/>
          </a:p>
          <a:p>
            <a:pPr lvl="0"/>
            <a:r>
              <a:rPr lang="en-US" sz="2400" dirty="0"/>
              <a:t>AI aggregates hiring data to spot trends and inform decisions on sourcing channels, offer acceptances, and time-to-hire metrics.</a:t>
            </a:r>
          </a:p>
          <a:p>
            <a:r>
              <a:rPr lang="en-US" sz="2400" b="1" dirty="0"/>
              <a:t>Benefits:</a:t>
            </a:r>
            <a:endParaRPr lang="en-US" sz="2400" dirty="0"/>
          </a:p>
          <a:p>
            <a:pPr lvl="0"/>
            <a:r>
              <a:rPr lang="en-US" sz="2400" dirty="0"/>
              <a:t>Reduces time-to-hire by up to 60% (LinkedIn, 2023).</a:t>
            </a:r>
          </a:p>
          <a:p>
            <a:pPr lvl="0"/>
            <a:r>
              <a:rPr lang="en-US" sz="2400" dirty="0"/>
              <a:t>Increases diversity by minimizing unconscious bias (PwC, 2022).</a:t>
            </a:r>
          </a:p>
          <a:p>
            <a:pPr lvl="0"/>
            <a:r>
              <a:rPr lang="en-US" sz="2400" dirty="0"/>
              <a:t>Improves quality-of-hire through predictive performance metrics.</a:t>
            </a:r>
          </a:p>
          <a:p>
            <a:r>
              <a:rPr lang="en-US" sz="2400" b="1" dirty="0"/>
              <a:t>Real-World Example:</a:t>
            </a:r>
            <a:r>
              <a:rPr lang="en-US" sz="2400" dirty="0"/>
              <a:t> Hilton uses AI-driven recruitment analytics to identify the most effective channels for sourcing diverse candidates and improving time-to-hire (Hilton Careers Report, 2023).</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Cultural Sensitivity in Hiring</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Importance of Local Understanding:</a:t>
            </a:r>
            <a:endParaRPr lang="en-US" dirty="0"/>
          </a:p>
          <a:p>
            <a:pPr lvl="0"/>
            <a:r>
              <a:rPr lang="en-US" dirty="0"/>
              <a:t>Cultural nuances such as hierarchy, gender roles, and communication styles affect recruitment success.</a:t>
            </a:r>
          </a:p>
          <a:p>
            <a:r>
              <a:rPr lang="en-US" b="1" dirty="0"/>
              <a:t>Localized Campaigns:</a:t>
            </a:r>
            <a:endParaRPr lang="en-US" dirty="0"/>
          </a:p>
          <a:p>
            <a:pPr lvl="0"/>
            <a:r>
              <a:rPr lang="en-US" dirty="0"/>
              <a:t>Use culturally aligned messages and visuals.</a:t>
            </a:r>
          </a:p>
          <a:p>
            <a:pPr lvl="0"/>
            <a:r>
              <a:rPr lang="en-US" dirty="0"/>
              <a:t>Celebrate local holidays and values in outreach strategies.</a:t>
            </a:r>
          </a:p>
          <a:p>
            <a:r>
              <a:rPr lang="en-US" b="1" dirty="0"/>
              <a:t>Training for Hiring Managers:</a:t>
            </a:r>
            <a:endParaRPr lang="en-US" dirty="0"/>
          </a:p>
          <a:p>
            <a:pPr lvl="0"/>
            <a:r>
              <a:rPr lang="en-US" dirty="0"/>
              <a:t>Cross-cultural training to minimize miscommunication and bias.</a:t>
            </a:r>
          </a:p>
          <a:p>
            <a:pPr lvl="0"/>
            <a:r>
              <a:rPr lang="en-US" dirty="0"/>
              <a:t>Workshops on intercultural sensitivity and local legal frameworks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Diversity and Inclusion:</a:t>
            </a:r>
            <a:endParaRPr lang="en-US" sz="2400" dirty="0"/>
          </a:p>
          <a:p>
            <a:pPr lvl="0"/>
            <a:r>
              <a:rPr lang="en-US" sz="2400" dirty="0"/>
              <a:t>Develop D&amp;I strategies that align with local legal frameworks and social norms while maintaining global values.</a:t>
            </a:r>
          </a:p>
          <a:p>
            <a:r>
              <a:rPr lang="en-US" sz="2400" b="1" dirty="0"/>
              <a:t>Real-World Example:</a:t>
            </a:r>
            <a:r>
              <a:rPr lang="en-US" sz="2400" dirty="0"/>
              <a:t> </a:t>
            </a:r>
            <a:r>
              <a:rPr lang="en-US" sz="2400" dirty="0" err="1"/>
              <a:t>AccorHotels</a:t>
            </a:r>
            <a:r>
              <a:rPr lang="en-US" sz="2400" dirty="0"/>
              <a:t> provides intercultural training modules and works with local consultants in Asia and Africa to ensure culturally appropriate hiring (Accor Annual HR Report, 2022).</a:t>
            </a:r>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Development </a:t>
            </a:r>
            <a:r>
              <a:rPr lang="en-US" b="1" dirty="0" smtClean="0"/>
              <a:t>Strategy</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Core Objective:</a:t>
            </a:r>
            <a:r>
              <a:rPr lang="en-US" dirty="0"/>
              <a:t> Develop a skilled and agile workforce capable of meeting both global and local business goals.</a:t>
            </a:r>
          </a:p>
          <a:p>
            <a:r>
              <a:rPr lang="en-US" b="1" dirty="0"/>
              <a:t>Approach:</a:t>
            </a:r>
            <a:endParaRPr lang="en-US" dirty="0"/>
          </a:p>
          <a:p>
            <a:pPr lvl="0"/>
            <a:r>
              <a:rPr lang="en-US" dirty="0"/>
              <a:t>Encourage lifelong learning through blended learning models.</a:t>
            </a:r>
          </a:p>
          <a:p>
            <a:pPr lvl="0"/>
            <a:r>
              <a:rPr lang="en-US" dirty="0"/>
              <a:t>Collaborate with local training institutions for contextual learning.</a:t>
            </a:r>
          </a:p>
          <a:p>
            <a:r>
              <a:rPr lang="en-US" b="1" dirty="0"/>
              <a:t>Localization of Programs:</a:t>
            </a:r>
            <a:endParaRPr lang="en-US" dirty="0"/>
          </a:p>
          <a:p>
            <a:pPr lvl="0"/>
            <a:r>
              <a:rPr lang="en-US" dirty="0"/>
              <a:t>Translate training materials into regional languages.</a:t>
            </a:r>
          </a:p>
          <a:p>
            <a:pPr lvl="0"/>
            <a:r>
              <a:rPr lang="en-US" dirty="0"/>
              <a:t>Include case studies and examples relevant to the local context.</a:t>
            </a:r>
          </a:p>
          <a:p>
            <a:r>
              <a:rPr lang="en-US" b="1" dirty="0"/>
              <a:t>Growth Mindset:</a:t>
            </a:r>
            <a:endParaRPr lang="en-US" dirty="0"/>
          </a:p>
          <a:p>
            <a:pPr lvl="0"/>
            <a:r>
              <a:rPr lang="en-US" dirty="0"/>
              <a:t>Incentivize learning through recognition programs and internal mobility.</a:t>
            </a:r>
          </a:p>
          <a:p>
            <a:r>
              <a:rPr lang="en-US" b="1" dirty="0"/>
              <a:t>Real-World Example:</a:t>
            </a:r>
            <a:r>
              <a:rPr lang="en-US" dirty="0"/>
              <a:t> Hyatt’s “</a:t>
            </a:r>
            <a:r>
              <a:rPr lang="en-US" dirty="0" err="1"/>
              <a:t>RiseHY</a:t>
            </a:r>
            <a:r>
              <a:rPr lang="en-US" dirty="0"/>
              <a:t>” program equips young people in emerging markets with hospitality skills and links them to job opportunities, fostering local talent development (Hyatt,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Employee 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Personalized Learning:</a:t>
            </a:r>
            <a:endParaRPr lang="en-US" dirty="0"/>
          </a:p>
          <a:p>
            <a:pPr lvl="0"/>
            <a:r>
              <a:rPr lang="en-US" dirty="0"/>
              <a:t>Platforms like Degreed and </a:t>
            </a:r>
            <a:r>
              <a:rPr lang="en-US" dirty="0" err="1"/>
              <a:t>EdCast</a:t>
            </a:r>
            <a:r>
              <a:rPr lang="en-US" dirty="0"/>
              <a:t> use AI to curate personalized learning experiences based on individual roles, goals, and interests.</a:t>
            </a:r>
          </a:p>
          <a:p>
            <a:r>
              <a:rPr lang="en-US" b="1" dirty="0"/>
              <a:t>AI-Driven Assessments:</a:t>
            </a:r>
            <a:endParaRPr lang="en-US" dirty="0"/>
          </a:p>
          <a:p>
            <a:pPr lvl="0"/>
            <a:r>
              <a:rPr lang="en-US" dirty="0"/>
              <a:t>AI evaluates training effectiveness and adjusts course difficulty in real-time.</a:t>
            </a:r>
          </a:p>
          <a:p>
            <a:r>
              <a:rPr lang="en-US" b="1" dirty="0"/>
              <a:t>Automated Skills Gap Identification:</a:t>
            </a:r>
            <a:endParaRPr lang="en-US" dirty="0"/>
          </a:p>
          <a:p>
            <a:pPr lvl="0"/>
            <a:r>
              <a:rPr lang="en-US" dirty="0"/>
              <a:t>Tools analyze performance reviews, training history, and job descriptions to recommend relevant </a:t>
            </a:r>
            <a:r>
              <a:rPr lang="en-US" dirty="0" err="1"/>
              <a:t>upskilling</a:t>
            </a:r>
            <a:r>
              <a:rPr lang="en-US" dirty="0"/>
              <a:t> opportunities.</a:t>
            </a:r>
          </a:p>
          <a:p>
            <a:r>
              <a:rPr lang="en-US" b="1" dirty="0"/>
              <a:t>Learning Platforms:</a:t>
            </a:r>
            <a:endParaRPr lang="en-US" dirty="0"/>
          </a:p>
          <a:p>
            <a:pPr lvl="0"/>
            <a:r>
              <a:rPr lang="en-US" dirty="0"/>
              <a:t>Deploy mobile-accessible, multilingual AI-based platforms for on-demand training.</a:t>
            </a:r>
          </a:p>
          <a:p>
            <a:r>
              <a:rPr lang="en-US" b="1" dirty="0"/>
              <a:t>Real-World Example:</a:t>
            </a:r>
            <a:r>
              <a:rPr lang="en-US" dirty="0"/>
              <a:t> IHG uses AI analytics to match employee profiles with training programs aligned to career aspirations and performance data (IHG Annual Talent Report, 2023).</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Development </a:t>
            </a:r>
            <a:r>
              <a:rPr lang="en-US" b="1" dirty="0" smtClean="0"/>
              <a:t>Programs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Building Future Leaders:</a:t>
            </a:r>
            <a:endParaRPr lang="en-US" dirty="0"/>
          </a:p>
          <a:p>
            <a:pPr lvl="0"/>
            <a:r>
              <a:rPr lang="en-US" dirty="0"/>
              <a:t>Identify leadership potential early using performance data and AI tools.</a:t>
            </a:r>
          </a:p>
          <a:p>
            <a:r>
              <a:rPr lang="en-US" b="1" dirty="0"/>
              <a:t>Local Leadership Development:</a:t>
            </a:r>
            <a:endParaRPr lang="en-US" dirty="0"/>
          </a:p>
          <a:p>
            <a:pPr lvl="0"/>
            <a:r>
              <a:rPr lang="en-US" dirty="0"/>
              <a:t>Design programs that respect regional leadership norms, such as collectivist leadership in Asia or consultative styles in Eastern Europe.</a:t>
            </a:r>
          </a:p>
          <a:p>
            <a:r>
              <a:rPr lang="en-US" b="1" dirty="0"/>
              <a:t>Global Leadership Training:</a:t>
            </a:r>
            <a:endParaRPr lang="en-US" dirty="0"/>
          </a:p>
          <a:p>
            <a:pPr lvl="0"/>
            <a:r>
              <a:rPr lang="en-US" dirty="0"/>
              <a:t>Offer leadership rotations, mentorships, and shadowing across international branches.</a:t>
            </a:r>
          </a:p>
          <a:p>
            <a:r>
              <a:rPr lang="en-US" b="1" dirty="0"/>
              <a:t>AI for Identifying High-Potential Employees:</a:t>
            </a:r>
            <a:endParaRPr lang="en-US" dirty="0"/>
          </a:p>
          <a:p>
            <a:pPr lvl="0"/>
            <a:r>
              <a:rPr lang="en-US" dirty="0"/>
              <a:t>Use AI to track KPIs, engagement scores, and peer feedback.</a:t>
            </a:r>
          </a:p>
          <a:p>
            <a:r>
              <a:rPr lang="en-US" b="1" dirty="0"/>
              <a:t>Real-World Example:</a:t>
            </a:r>
            <a:r>
              <a:rPr lang="en-US" dirty="0"/>
              <a:t> Radisson Hotel Group launched a regional leadership program in Africa that blends e-learning, on-the-job training, and mentorship tailored to local leadership expectations (Radisson, 2023).</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Retention Strategy </a:t>
            </a:r>
            <a:r>
              <a:rPr lang="en-US" b="1" dirty="0" smtClean="0"/>
              <a:t>Overview</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b="1" dirty="0"/>
              <a:t>Retention Challenges in Emerging Markets:</a:t>
            </a:r>
            <a:endParaRPr lang="en-US" dirty="0"/>
          </a:p>
          <a:p>
            <a:pPr lvl="0"/>
            <a:r>
              <a:rPr lang="en-US" dirty="0"/>
              <a:t>Higher attrition rates due to competitive job markets and limited growth opportunities.</a:t>
            </a:r>
          </a:p>
          <a:p>
            <a:pPr lvl="0"/>
            <a:r>
              <a:rPr lang="en-US" dirty="0"/>
              <a:t>External migration of skilled workers for better pay and work conditions.</a:t>
            </a:r>
          </a:p>
          <a:p>
            <a:pPr lvl="0"/>
            <a:r>
              <a:rPr lang="en-US" dirty="0"/>
              <a:t>Cultural expectations about job security and work-life balance.</a:t>
            </a:r>
          </a:p>
          <a:p>
            <a:r>
              <a:rPr lang="en-US" b="1" dirty="0"/>
              <a:t>Employee Engagement:</a:t>
            </a:r>
            <a:endParaRPr lang="en-US" dirty="0"/>
          </a:p>
          <a:p>
            <a:pPr lvl="0"/>
            <a:r>
              <a:rPr lang="en-US" dirty="0"/>
              <a:t>Implement feedback loops, mentorship programs, and recognition systems.</a:t>
            </a:r>
          </a:p>
          <a:p>
            <a:r>
              <a:rPr lang="en-US" b="1" dirty="0"/>
              <a:t>Career Progression:</a:t>
            </a:r>
            <a:endParaRPr lang="en-US" dirty="0"/>
          </a:p>
          <a:p>
            <a:pPr lvl="0"/>
            <a:r>
              <a:rPr lang="en-US" dirty="0"/>
              <a:t>Use individual development plans and transparent promotion criteria.</a:t>
            </a:r>
          </a:p>
          <a:p>
            <a:r>
              <a:rPr lang="en-US" b="1" dirty="0"/>
              <a:t>Localized Retention Initiatives:</a:t>
            </a:r>
            <a:endParaRPr lang="en-US" dirty="0"/>
          </a:p>
          <a:p>
            <a:pPr lvl="0"/>
            <a:r>
              <a:rPr lang="en-US" dirty="0"/>
              <a:t>Flexible work arrangements in urban centers.</a:t>
            </a:r>
          </a:p>
          <a:p>
            <a:pPr lvl="0"/>
            <a:r>
              <a:rPr lang="en-US" dirty="0"/>
              <a:t>Transportation allowances or family benefits in rural regions.</a:t>
            </a:r>
          </a:p>
          <a:p>
            <a:r>
              <a:rPr lang="en-US" b="1" dirty="0"/>
              <a:t>Real-World Example:</a:t>
            </a:r>
            <a:r>
              <a:rPr lang="en-US" dirty="0"/>
              <a:t> </a:t>
            </a:r>
            <a:r>
              <a:rPr lang="en-US" dirty="0" err="1"/>
              <a:t>Taj</a:t>
            </a:r>
            <a:r>
              <a:rPr lang="en-US" dirty="0"/>
              <a:t> Hotels in India provides subsidized accommodation, family support, and fast-track promotion programs for junior staff to reduce attrition (Tata Group Sustainability Report, 2022</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Retention</a:t>
            </a:r>
            <a:endParaRPr lang="en-US" dirty="0"/>
          </a:p>
        </p:txBody>
      </p:sp>
      <p:sp>
        <p:nvSpPr>
          <p:cNvPr id="3" name="Content Placeholder 2"/>
          <p:cNvSpPr>
            <a:spLocks noGrp="1"/>
          </p:cNvSpPr>
          <p:nvPr>
            <p:ph idx="1"/>
          </p:nvPr>
        </p:nvSpPr>
        <p:spPr>
          <a:xfrm>
            <a:off x="457200" y="1600200"/>
            <a:ext cx="8229600" cy="4686320"/>
          </a:xfrm>
        </p:spPr>
        <p:txBody>
          <a:bodyPr>
            <a:normAutofit fontScale="77500" lnSpcReduction="20000"/>
          </a:bodyPr>
          <a:lstStyle/>
          <a:p>
            <a:r>
              <a:rPr lang="en-US" b="1" dirty="0"/>
              <a:t>Predictive Analytics:</a:t>
            </a:r>
            <a:endParaRPr lang="en-US" dirty="0"/>
          </a:p>
          <a:p>
            <a:pPr lvl="0"/>
            <a:r>
              <a:rPr lang="en-US" dirty="0"/>
              <a:t>AI analyzes absenteeism, engagement, and performance to forecast employee churn.</a:t>
            </a:r>
          </a:p>
          <a:p>
            <a:r>
              <a:rPr lang="en-US" b="1" dirty="0"/>
              <a:t>Real-Time Feedback:</a:t>
            </a:r>
            <a:endParaRPr lang="en-US" dirty="0"/>
          </a:p>
          <a:p>
            <a:pPr lvl="0"/>
            <a:r>
              <a:rPr lang="en-US" dirty="0"/>
              <a:t>Tools like </a:t>
            </a:r>
            <a:r>
              <a:rPr lang="en-US" dirty="0" err="1"/>
              <a:t>CultureAmp</a:t>
            </a:r>
            <a:r>
              <a:rPr lang="en-US" dirty="0"/>
              <a:t> and </a:t>
            </a:r>
            <a:r>
              <a:rPr lang="en-US" dirty="0" err="1"/>
              <a:t>Officevibe</a:t>
            </a:r>
            <a:r>
              <a:rPr lang="en-US" dirty="0"/>
              <a:t> provide instant feedback and track sentiment trends.</a:t>
            </a:r>
          </a:p>
          <a:p>
            <a:r>
              <a:rPr lang="en-US" b="1" dirty="0"/>
              <a:t>AI-Powered Retention Tools:</a:t>
            </a:r>
            <a:endParaRPr lang="en-US" dirty="0"/>
          </a:p>
          <a:p>
            <a:pPr lvl="0"/>
            <a:r>
              <a:rPr lang="en-US" dirty="0"/>
              <a:t>Generate personalized retention strategies such as internal job transfers, salary adjustments, or wellness programs.</a:t>
            </a:r>
          </a:p>
          <a:p>
            <a:r>
              <a:rPr lang="en-US" b="1" dirty="0"/>
              <a:t>Real-World Example:</a:t>
            </a:r>
            <a:r>
              <a:rPr lang="en-US" dirty="0"/>
              <a:t> Hilton uses IBM’s AI tools to monitor employee engagement and predict turnover, allowing timely interventions (Forbes, 2023).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Engagement </a:t>
            </a:r>
            <a:r>
              <a:rPr lang="en-US" b="1" dirty="0" smtClean="0"/>
              <a:t>Platforms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AI-Powered Engagement Tools:</a:t>
            </a:r>
            <a:endParaRPr lang="en-US" dirty="0"/>
          </a:p>
          <a:p>
            <a:pPr lvl="0"/>
            <a:r>
              <a:rPr lang="en-US" dirty="0"/>
              <a:t>Utilize sentiment analysis and productivity tracking to assess employee well-being.</a:t>
            </a:r>
          </a:p>
          <a:p>
            <a:r>
              <a:rPr lang="en-US" b="1" dirty="0"/>
              <a:t>Real-Time Feedback Mechanisms:</a:t>
            </a:r>
            <a:endParaRPr lang="en-US" dirty="0"/>
          </a:p>
          <a:p>
            <a:pPr lvl="0"/>
            <a:r>
              <a:rPr lang="en-US" dirty="0"/>
              <a:t>Conduct pulse surveys and open forums powered by AI to gather ongoing employee feedback.</a:t>
            </a:r>
          </a:p>
          <a:p>
            <a:r>
              <a:rPr lang="en-US" b="1" dirty="0"/>
              <a:t>Interactive Surveys:</a:t>
            </a:r>
            <a:endParaRPr lang="en-US" dirty="0"/>
          </a:p>
          <a:p>
            <a:pPr lvl="0"/>
            <a:r>
              <a:rPr lang="en-US" dirty="0"/>
              <a:t>Design adaptive surveys that evolve based on responses to uncover root causes of disengagement.</a:t>
            </a:r>
          </a:p>
          <a:p>
            <a:r>
              <a:rPr lang="en-US" b="1" dirty="0"/>
              <a:t>Real-World Example:</a:t>
            </a:r>
            <a:r>
              <a:rPr lang="en-US" dirty="0"/>
              <a:t> Marriott uses AI-driven platforms to tailor engagement initiatives to regional offices based on employee feedback data (Marriott, 2023).</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Tailored Compensation </a:t>
            </a:r>
            <a:r>
              <a:rPr lang="en-US" b="1" dirty="0" smtClean="0"/>
              <a:t>Packages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Global Compensation Strategy:</a:t>
            </a:r>
            <a:endParaRPr lang="en-US" dirty="0"/>
          </a:p>
          <a:p>
            <a:pPr lvl="0"/>
            <a:r>
              <a:rPr lang="en-US" dirty="0"/>
              <a:t>Align pay structures with international benchmarks while considering local living costs.</a:t>
            </a:r>
          </a:p>
          <a:p>
            <a:r>
              <a:rPr lang="en-US" b="1" dirty="0"/>
              <a:t>AI in Compensation Analysis:</a:t>
            </a:r>
            <a:endParaRPr lang="en-US" dirty="0"/>
          </a:p>
          <a:p>
            <a:pPr lvl="0"/>
            <a:r>
              <a:rPr lang="en-US" dirty="0"/>
              <a:t>Tools like </a:t>
            </a:r>
            <a:r>
              <a:rPr lang="en-US" dirty="0" err="1"/>
              <a:t>Payscale</a:t>
            </a:r>
            <a:r>
              <a:rPr lang="en-US" dirty="0"/>
              <a:t> and </a:t>
            </a:r>
            <a:r>
              <a:rPr lang="en-US" dirty="0" err="1"/>
              <a:t>CompAnalyst</a:t>
            </a:r>
            <a:r>
              <a:rPr lang="en-US" dirty="0"/>
              <a:t> evaluate competitive salaries, inflation trends, and employee preferences.</a:t>
            </a:r>
          </a:p>
          <a:p>
            <a:r>
              <a:rPr lang="en-US" b="1" dirty="0"/>
              <a:t>Personalized Benefits:</a:t>
            </a:r>
            <a:endParaRPr lang="en-US" dirty="0"/>
          </a:p>
          <a:p>
            <a:pPr lvl="0"/>
            <a:r>
              <a:rPr lang="en-US" dirty="0"/>
              <a:t>Offer localized health plans, relocation support, educational allowances, and flexible work options.</a:t>
            </a:r>
          </a:p>
          <a:p>
            <a:r>
              <a:rPr lang="en-US" b="1" dirty="0"/>
              <a:t>Real-World Example:</a:t>
            </a:r>
            <a:r>
              <a:rPr lang="en-US" dirty="0"/>
              <a:t> Accor uses AI to track employee life events and propose personalized benefits, such as parental leave extensions or flexible hours (Accor HR, 2023).</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Recap: A strong talent management strategy leverages both AI and cultural insights to ensure successful recruitment, development, and retention across diverse markets.</a:t>
            </a:r>
          </a:p>
          <a:p>
            <a:r>
              <a:rPr lang="en-US" dirty="0"/>
              <a:t>Global + Local Approach: A balanced approach that respects local cultures while adhering to global standards is key to success.</a:t>
            </a:r>
          </a:p>
          <a:p>
            <a:r>
              <a:rPr lang="en-US" dirty="0"/>
              <a:t>Commitment to Sustainability: The strategy is designed to ensure long-term growth for the hotel chain, both in terms of market presence and employee satisfaction.</a:t>
            </a:r>
          </a:p>
          <a:p>
            <a:r>
              <a:rPr lang="en-US" dirty="0"/>
              <a:t>Broader Impact: In emerging markets, such a strategy promotes economic development, enhances the quality of the hospitality sector, and elevates service standards. By investing in people through training, cultural understanding, and technology, international hotel chains can not only reduce turnover and improve service quality but also become employers of choice in new regions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r>
              <a:rPr lang="en-US" sz="2400" dirty="0"/>
              <a:t>Real-World Application: For example, Marriott International has implemented local hiring and training programs in countries like Rwanda and Vietnam, combining global leadership training with region-specific cultural and service training (Marriott International, 2023). These efforts have improved guest satisfaction, increased employee retention, and helped build a sustainable presence in these growing markets.</a:t>
            </a:r>
          </a:p>
          <a:p>
            <a:r>
              <a:rPr lang="en-US" sz="2400" dirty="0"/>
              <a:t>Future Outlook: As AI technologies evolve and talent expectations change, this strategy must remain adaptable. Continuous feedback, data monitoring, and collaboration with local stakeholders will ensure the strategy remains relevant and impactful across regions.</a:t>
            </a:r>
          </a:p>
          <a:p>
            <a:r>
              <a:rPr lang="en-US" sz="2400" dirty="0"/>
              <a:t>Strategic Agility and Competitive Advantage: The integration of AI, data analytics, and cultural intelligence gives hotel chains a strategic edge. By proactively addressing workforce expectations, they can create high-performing environments that attract talent, foster innovation, and increase brand loyalty. Moreover, cultivating a strong employer brand in diverse markets strengthens a company’s reputation globally.</a:t>
            </a:r>
          </a:p>
          <a:p>
            <a:r>
              <a:rPr lang="en-US" sz="2400" dirty="0"/>
              <a:t>Risk Mitigation and Compliance: Tailored strategies also help mitigate legal, ethical, and operational risks. By aligning practices with local labor laws, ethical standards, and societal expectations, hotel chains can build trust among stakeholders and ensure smoother operations in volatile or unfamiliar markets.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Sustainability Beyond Business: Beyond profitability, the outlined strategy contributes to social sustainability. Offering career development opportunities to local populations supports social mobility, reduces unemployment, and builds community resilience in developing regions.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Accor Annual HR Report. (2022). Retrieved from </a:t>
            </a:r>
            <a:r>
              <a:rPr lang="en-US" dirty="0">
                <a:hlinkClick r:id="rId2"/>
              </a:rPr>
              <a:t>https://group.accor.com</a:t>
            </a:r>
            <a:endParaRPr lang="en-US" dirty="0"/>
          </a:p>
          <a:p>
            <a:r>
              <a:rPr lang="en-US" dirty="0"/>
              <a:t>Forbes. (2023). How Hilton Leverages AI for Employee Experience. </a:t>
            </a:r>
            <a:r>
              <a:rPr lang="en-US" sz="3400" dirty="0"/>
              <a:t>Retrieved</a:t>
            </a:r>
            <a:r>
              <a:rPr lang="en-US" dirty="0"/>
              <a:t> from </a:t>
            </a:r>
            <a:r>
              <a:rPr lang="en-US" dirty="0">
                <a:hlinkClick r:id="rId3"/>
              </a:rPr>
              <a:t>https://www.forbes.com</a:t>
            </a:r>
            <a:endParaRPr lang="en-US" dirty="0"/>
          </a:p>
          <a:p>
            <a:r>
              <a:rPr lang="en-US" dirty="0"/>
              <a:t>Hilton Careers Report. (2023). Retrieved from </a:t>
            </a:r>
            <a:r>
              <a:rPr lang="en-US" dirty="0">
                <a:hlinkClick r:id="rId4"/>
              </a:rPr>
              <a:t>https://jobs.hilton.com</a:t>
            </a:r>
            <a:endParaRPr lang="en-US" dirty="0"/>
          </a:p>
          <a:p>
            <a:r>
              <a:rPr lang="en-US" dirty="0"/>
              <a:t>Hyatt. (2023). </a:t>
            </a:r>
            <a:r>
              <a:rPr lang="en-US" dirty="0" err="1"/>
              <a:t>RiseHY</a:t>
            </a:r>
            <a:r>
              <a:rPr lang="en-US" dirty="0"/>
              <a:t> Program. Retrieved from </a:t>
            </a:r>
            <a:r>
              <a:rPr lang="en-US" dirty="0">
                <a:hlinkClick r:id="rId5"/>
              </a:rPr>
              <a:t>https://about.hyatt.com</a:t>
            </a:r>
            <a:endParaRPr lang="en-US" dirty="0"/>
          </a:p>
          <a:p>
            <a:r>
              <a:rPr lang="en-US" dirty="0"/>
              <a:t>International </a:t>
            </a:r>
            <a:r>
              <a:rPr lang="en-US" dirty="0" err="1"/>
              <a:t>Labour</a:t>
            </a:r>
            <a:r>
              <a:rPr lang="en-US" dirty="0"/>
              <a:t> Organization. (2022). Skills Mismatch in Emerging Economies. Retrieved from </a:t>
            </a:r>
            <a:r>
              <a:rPr lang="en-US" dirty="0">
                <a:hlinkClick r:id="rId6"/>
              </a:rPr>
              <a:t>https://www.ilo.org</a:t>
            </a:r>
            <a:endParaRPr lang="en-US" dirty="0"/>
          </a:p>
          <a:p>
            <a:r>
              <a:rPr lang="en-US" dirty="0"/>
              <a:t>LinkedIn Talent Solutions. (2023). Future of Recruiting Report. Retrieved from </a:t>
            </a:r>
            <a:r>
              <a:rPr lang="en-US" dirty="0">
                <a:hlinkClick r:id="rId7"/>
              </a:rPr>
              <a:t>https://www.linkedin.com</a:t>
            </a:r>
            <a:endParaRPr lang="en-US" dirty="0"/>
          </a:p>
          <a:p>
            <a:r>
              <a:rPr lang="en-US" dirty="0"/>
              <a:t>Marriott International. (2023). Serve 360. Retrieved from </a:t>
            </a:r>
            <a:r>
              <a:rPr lang="en-US" dirty="0">
                <a:hlinkClick r:id="rId8"/>
              </a:rPr>
              <a:t>https://serve360.marriott.com</a:t>
            </a:r>
            <a:endParaRPr lang="en-US" dirty="0"/>
          </a:p>
          <a:p>
            <a:r>
              <a:rPr lang="en-US" dirty="0"/>
              <a:t>PwC. (2022). Workforce of the Future. Retrieved from </a:t>
            </a:r>
            <a:r>
              <a:rPr lang="en-US" dirty="0">
                <a:hlinkClick r:id="rId9"/>
              </a:rPr>
              <a:t>https://</a:t>
            </a:r>
            <a:r>
              <a:rPr lang="en-US" dirty="0" smtClean="0">
                <a:hlinkClick r:id="rId9"/>
              </a:rPr>
              <a:t>www.pwc.com</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300" dirty="0"/>
              <a:t>Radisson Hotel Group. (2023). Leadership Training Africa. Retrieved from </a:t>
            </a:r>
            <a:r>
              <a:rPr lang="en-US" sz="2300" u="sng" dirty="0">
                <a:hlinkClick r:id="rId2"/>
              </a:rPr>
              <a:t>https://www.radissonhotels.com</a:t>
            </a:r>
            <a:endParaRPr lang="en-US" sz="2300" dirty="0"/>
          </a:p>
          <a:p>
            <a:r>
              <a:rPr lang="en-US" sz="2300" dirty="0"/>
              <a:t>Tata Group Sustainability Report. (2022). Retrieved from </a:t>
            </a:r>
            <a:r>
              <a:rPr lang="en-US" sz="2300" u="sng" dirty="0">
                <a:hlinkClick r:id="rId3"/>
              </a:rPr>
              <a:t>https://www.tata.com</a:t>
            </a:r>
            <a:endParaRPr lang="en-US" sz="2300" dirty="0"/>
          </a:p>
          <a:p>
            <a:r>
              <a:rPr lang="en-US" sz="2300" dirty="0"/>
              <a:t>World Travel &amp; Tourism Council. (2023). Economic Impact Report. Retrieved from </a:t>
            </a:r>
            <a:r>
              <a:rPr lang="en-US" sz="2300" u="sng" dirty="0">
                <a:hlinkClick r:id="rId4"/>
              </a:rPr>
              <a:t>https://wttc.org</a:t>
            </a:r>
            <a:endParaRPr lang="en-US" sz="2300" dirty="0"/>
          </a:p>
          <a:p>
            <a:r>
              <a:rPr lang="en-US" sz="2300" dirty="0"/>
              <a:t>IHG Annual Talent Report. (2023). Retrieved from </a:t>
            </a:r>
            <a:r>
              <a:rPr lang="en-US" sz="2300" u="sng" dirty="0">
                <a:hlinkClick r:id="rId5"/>
              </a:rPr>
              <a:t>https://www.ihgplc.com</a:t>
            </a:r>
            <a:endParaRPr lang="en-US" sz="2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2088</Words>
  <Application>Microsoft Office PowerPoint</Application>
  <PresentationFormat>On-screen Show (4:3)</PresentationFormat>
  <Paragraphs>154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Global Talent Management Strategy for Emerging Markets</vt:lpstr>
      <vt:lpstr>INDEX</vt:lpstr>
      <vt:lpstr>Introduction</vt:lpstr>
      <vt:lpstr>Slide 4</vt:lpstr>
      <vt:lpstr>Recruitment Strategy Overview</vt:lpstr>
      <vt:lpstr>Slide 6</vt:lpstr>
      <vt:lpstr>AI in Recruitment</vt:lpstr>
      <vt:lpstr>Slide 8</vt:lpstr>
      <vt:lpstr>Cultural Sensitivity in Hiring</vt:lpstr>
      <vt:lpstr>Slide 10</vt:lpstr>
      <vt:lpstr>Employee Development Strategy</vt:lpstr>
      <vt:lpstr>AI in Employee Development</vt:lpstr>
      <vt:lpstr>Leadership Development Programs</vt:lpstr>
      <vt:lpstr>Retention Strategy Overview</vt:lpstr>
      <vt:lpstr>AI in Retention</vt:lpstr>
      <vt:lpstr>Employee Engagement Platforms</vt:lpstr>
      <vt:lpstr>Tailored Compensation Packages</vt:lpstr>
      <vt:lpstr>Conclusion </vt:lpstr>
      <vt:lpstr>Slide 19</vt:lpstr>
      <vt:lpstr>Slide 20</vt:lpstr>
      <vt:lpstr>References</vt:lpstr>
      <vt:lpstr>Slide 22</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Management Strategy for Emerging Markets</dc:title>
  <dc:creator>ANCHALIKA</dc:creator>
  <cp:lastModifiedBy>ANCHALIKA</cp:lastModifiedBy>
  <cp:revision>2</cp:revision>
  <dcterms:created xsi:type="dcterms:W3CDTF">2025-05-01T06:25:46Z</dcterms:created>
  <dcterms:modified xsi:type="dcterms:W3CDTF">2025-05-01T07:08:07Z</dcterms:modified>
</cp:coreProperties>
</file>