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268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69" r:id="rId16"/>
  </p:sldIdLst>
  <p:sldSz cx="12198350" cy="6858000"/>
  <p:notesSz cx="6858000" cy="9144000"/>
  <p:embeddedFontLst>
    <p:embeddedFont>
      <p:font typeface="Georgia" panose="02040502050405020303" pitchFamily="18" charset="0"/>
      <p:regular r:id="rId19"/>
      <p:bold r:id="rId20"/>
      <p:italic r:id="rId21"/>
      <p:boldItalic r:id="rId22"/>
    </p:embeddedFont>
    <p:embeddedFont>
      <p:font typeface="Minion" panose="020B0604020202020204"/>
      <p:regular r:id="rId23"/>
      <p:bold r:id="rId24"/>
      <p:italic r:id="rId25"/>
      <p:boldItalic r:id="rId26"/>
    </p:embeddedFont>
  </p:embeddedFontLst>
  <p:custDataLst>
    <p:tags r:id="rId2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82" d="100"/>
          <a:sy n="82" d="100"/>
        </p:scale>
        <p:origin x="672" y="4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000" dirty="0"/>
              <a:t>Distribution of Budget Types in an Organization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Percentage Allocation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Operational Budget</c:v>
                </c:pt>
                <c:pt idx="1">
                  <c:v>Financial Budget</c:v>
                </c:pt>
                <c:pt idx="2">
                  <c:v>Cash Flow Budget</c:v>
                </c:pt>
                <c:pt idx="3">
                  <c:v>Capital Expenditure Budget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0.5</c:v>
                </c:pt>
                <c:pt idx="1">
                  <c:v>0.2</c:v>
                </c:pt>
                <c:pt idx="2">
                  <c:v>0.15</c:v>
                </c:pt>
                <c:pt idx="3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AF3-4FB2-B573-DBE8BE702D34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62" b="0" i="0" u="none" strike="noStrike" baseline="0" dirty="0"/>
              <a:t>Usage Distribution of Forecasting Techniques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Percentage Usage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Time-Series Analysis</c:v>
                </c:pt>
                <c:pt idx="1">
                  <c:v>Regression Analysis</c:v>
                </c:pt>
                <c:pt idx="2">
                  <c:v>Moving Averages</c:v>
                </c:pt>
                <c:pt idx="3">
                  <c:v>Expert Judgment</c:v>
                </c:pt>
                <c:pt idx="4">
                  <c:v>Delphi Method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0.35</c:v>
                </c:pt>
                <c:pt idx="1">
                  <c:v>0.25</c:v>
                </c:pt>
                <c:pt idx="2">
                  <c:v>0.15</c:v>
                </c:pt>
                <c:pt idx="3">
                  <c:v>0.15</c:v>
                </c:pt>
                <c:pt idx="4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0CC-4AFA-AC46-150E3C4ED1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46726016"/>
        <c:axId val="1446724576"/>
      </c:barChart>
      <c:catAx>
        <c:axId val="1446726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46724576"/>
        <c:crosses val="autoZero"/>
        <c:auto val="1"/>
        <c:lblAlgn val="ctr"/>
        <c:lblOffset val="100"/>
        <c:noMultiLvlLbl val="0"/>
      </c:catAx>
      <c:valAx>
        <c:axId val="1446724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46726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15-12-2024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15-12-2024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15-12-2024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94519" y="1331875"/>
            <a:ext cx="12003830" cy="1656184"/>
          </a:xfrm>
        </p:spPr>
        <p:txBody>
          <a:bodyPr/>
          <a:lstStyle/>
          <a:p>
            <a:r>
              <a:rPr lang="en-US" dirty="0"/>
              <a:t>Budgeting and Forecasting in Cost Accounting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 -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nl-NL" sz="3100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6846640" cy="4795836"/>
          </a:xfrm>
        </p:spPr>
        <p:txBody>
          <a:bodyPr wrap="none"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Introduction to Budgeting and Forecasting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Types of Budgets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Forecasting Techniques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Linking CVP Analysis to Budgeting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Case Study 1: Manufacturing Firm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Case Study 2: Retail Business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Case Study 3: Service Industry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Interactive Activity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1</a:t>
            </a:fld>
            <a:endParaRPr lang="nl-NL"/>
          </a:p>
        </p:txBody>
      </p:sp>
      <p:sp>
        <p:nvSpPr>
          <p:cNvPr id="7" name="AutoShape 5" descr="What is budget forecasting?">
            <a:extLst>
              <a:ext uri="{FF2B5EF4-FFF2-40B4-BE49-F238E27FC236}">
                <a16:creationId xmlns:a16="http://schemas.microsoft.com/office/drawing/2014/main" id="{2A6E7385-06A4-8200-DD50-DC033052BF3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9" name="Picture 8" descr="A graph with a arrow pointing to the top&#10;&#10;Description automatically generated with medium confidence">
            <a:extLst>
              <a:ext uri="{FF2B5EF4-FFF2-40B4-BE49-F238E27FC236}">
                <a16:creationId xmlns:a16="http://schemas.microsoft.com/office/drawing/2014/main" id="{ECC26D7F-63D3-607B-7EEC-305E6FC747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135" y="1764432"/>
            <a:ext cx="5788203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to Budgeting and Forecasting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IN" sz="2400" dirty="0"/>
              <a:t>Definition -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Budgeting</a:t>
            </a: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: Preparing detailed financial plans for the future.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Forecasting</a:t>
            </a: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: Predicting future outcomes based on historical data and trends.</a:t>
            </a:r>
          </a:p>
          <a:p>
            <a:pPr lvl="3"/>
            <a:r>
              <a:rPr lang="en-IN" sz="2400" dirty="0"/>
              <a:t>Importance -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Ensures resource allocation aligns with business objectives.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Facilitates financial discipline and proactive decision-making.</a:t>
            </a:r>
          </a:p>
          <a:p>
            <a:pPr lvl="3"/>
            <a:r>
              <a:rPr lang="en-IN" sz="2400" b="1" dirty="0"/>
              <a:t>Key</a:t>
            </a:r>
            <a:r>
              <a:rPr lang="en-IN" sz="2400" dirty="0"/>
              <a:t> Differences :</a:t>
            </a:r>
            <a:endParaRPr lang="en-US" sz="2400" dirty="0"/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US" b="0" dirty="0"/>
              <a:t>Budgets are fixed for a period.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US" b="0" dirty="0"/>
              <a:t>while forecasts are updated periodically.</a:t>
            </a:r>
          </a:p>
          <a:p>
            <a:pPr lvl="3"/>
            <a:endParaRPr lang="en-IN" sz="2400" dirty="0"/>
          </a:p>
          <a:p>
            <a:pPr marL="342900" lvl="3" indent="-34290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2052" name="Picture 4" descr="Difference Between Budgeting and Forecasting">
            <a:extLst>
              <a:ext uri="{FF2B5EF4-FFF2-40B4-BE49-F238E27FC236}">
                <a16:creationId xmlns:a16="http://schemas.microsoft.com/office/drawing/2014/main" id="{A669F61E-082A-63A2-46DE-B270907EE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335" y="2564904"/>
            <a:ext cx="346614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C517A-C369-9666-185E-FC28B7038C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66814C-01B6-0D46-2E3D-EEF47ACAA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Types of Budgets</a:t>
            </a:r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0BDE8EF6-D9CA-AA8B-E04B-27B9ABD027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2DE4A007-E78F-8E67-A7CE-4F33F472B572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059455"/>
            <a:ext cx="6486601" cy="514749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fontAlgn="base">
              <a:lnSpc>
                <a:spcPct val="107000"/>
              </a:lnSpc>
              <a:spcBef>
                <a:spcPts val="600"/>
              </a:spcBef>
              <a:buSzTx/>
              <a:buNone/>
              <a:tabLst/>
            </a:pPr>
            <a:r>
              <a:rPr lang="en-IN" b="1" dirty="0"/>
              <a:t>Operational Budgets :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Focus on day-to-day activities.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Examples: Sales budgets, production budgets.  </a:t>
            </a:r>
          </a:p>
          <a:p>
            <a:pPr marR="0" lvl="3" fontAlgn="base">
              <a:buSzTx/>
              <a:tabLst/>
            </a:pPr>
            <a:r>
              <a:rPr lang="en-IN" sz="2800" b="1" dirty="0"/>
              <a:t>Financial Budgets</a:t>
            </a:r>
            <a:r>
              <a:rPr lang="en-IN" sz="2800" dirty="0"/>
              <a:t>: </a:t>
            </a:r>
          </a:p>
          <a:p>
            <a:pPr marL="38100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Cover broader financial planning.</a:t>
            </a:r>
          </a:p>
          <a:p>
            <a:pPr marL="9525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Examples: Cash flow budgets, capital expenditure budgets.</a:t>
            </a:r>
          </a:p>
          <a:p>
            <a:pPr lvl="3" fontAlgn="base"/>
            <a:r>
              <a:rPr lang="en-IN" sz="2800" dirty="0"/>
              <a:t>Static vs. Flexible Budgets: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Static: Fixed numbers regardless of actual performance.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Flexible: Adjusts for variations in activity levels.</a:t>
            </a:r>
          </a:p>
          <a:p>
            <a:pPr lvl="3" fontAlgn="base"/>
            <a:endParaRPr lang="en-IN" sz="2800" dirty="0"/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0A1F74EE-5573-18D9-CFFA-58C275AB33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4416955"/>
              </p:ext>
            </p:extLst>
          </p:nvPr>
        </p:nvGraphicFramePr>
        <p:xfrm>
          <a:off x="6908501" y="1059455"/>
          <a:ext cx="4663281" cy="4510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57951123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3308D-2070-00B3-D042-D809988244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1A967D8-6D3C-F513-86F0-24A84E336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Forecasting Techniques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721D15B3-7DBC-76B1-F150-9EB89FE5FD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5506276" cy="4795836"/>
          </a:xfrm>
        </p:spPr>
        <p:txBody>
          <a:bodyPr>
            <a:normAutofit/>
          </a:bodyPr>
          <a:lstStyle/>
          <a:p>
            <a:pPr lvl="3"/>
            <a:r>
              <a:rPr lang="en-IN" sz="2800" b="1" dirty="0"/>
              <a:t>Qualitative Methods </a:t>
            </a:r>
            <a:r>
              <a:rPr lang="en-US" sz="2600" dirty="0"/>
              <a:t>-</a:t>
            </a:r>
          </a:p>
          <a:p>
            <a:pPr lvl="3"/>
            <a:r>
              <a:rPr lang="en-IN" sz="2000" b="0" kern="100" dirty="0">
                <a:cs typeface="Times New Roman" panose="02020603050405020304" pitchFamily="18" charset="0"/>
              </a:rPr>
              <a:t>Expert judgment, market research, Delphi method.</a:t>
            </a:r>
          </a:p>
          <a:p>
            <a:pPr lvl="3"/>
            <a:endParaRPr lang="en-IN" b="0" kern="100" dirty="0">
              <a:cs typeface="Times New Roman" panose="02020603050405020304" pitchFamily="18" charset="0"/>
            </a:endParaRPr>
          </a:p>
          <a:p>
            <a:pPr lvl="3"/>
            <a:r>
              <a:rPr lang="en-IN" sz="2800" b="1" dirty="0"/>
              <a:t>Quantitative Methods -</a:t>
            </a:r>
            <a:r>
              <a:rPr lang="en-IN" sz="2800" dirty="0"/>
              <a:t> </a:t>
            </a:r>
          </a:p>
          <a:p>
            <a:pPr lvl="3"/>
            <a:r>
              <a:rPr lang="en-US" sz="2000" b="0" kern="100" dirty="0">
                <a:cs typeface="Times New Roman" panose="02020603050405020304" pitchFamily="18" charset="0"/>
              </a:rPr>
              <a:t>Time-series analysis, regression analysis, moving averages.</a:t>
            </a:r>
            <a:endParaRPr lang="en-IN" sz="2000" b="0" kern="100" dirty="0">
              <a:cs typeface="Times New Roman" panose="02020603050405020304" pitchFamily="18" charset="0"/>
            </a:endParaRP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9D2F85C6-944E-AE0D-8664-6418AC5262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A7D5E4FE-A4B2-EB3C-977E-A1EAC13FC9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23932117"/>
              </p:ext>
            </p:extLst>
          </p:nvPr>
        </p:nvGraphicFramePr>
        <p:xfrm>
          <a:off x="6531223" y="1094220"/>
          <a:ext cx="5506276" cy="4510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53449175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473DBA-6048-AE49-8CA8-FC43720CE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5B81C0-28FA-FCFD-38B5-4650A600B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/>
              <a:t>Linking CVP Analysis to Budgeting</a:t>
            </a:r>
            <a:endParaRPr lang="nl-NL" sz="310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42C0AB54-1C88-15FD-1866-CE568FD93670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252836"/>
            <a:ext cx="5118449" cy="3184276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>
              <a:spcAft>
                <a:spcPts val="800"/>
              </a:spcAft>
            </a:pPr>
            <a:r>
              <a:rPr lang="en-IN" sz="2000" kern="100" dirty="0">
                <a:effectLst/>
              </a:rPr>
              <a:t>CVP analysis provides insights into cost behaviour and profitability, forming a foundation for budgeting.</a:t>
            </a:r>
          </a:p>
          <a:p>
            <a:pPr marL="0" indent="0" fontAlgn="base">
              <a:buNone/>
            </a:pPr>
            <a:r>
              <a:rPr lang="en-IN" sz="2000" b="1" dirty="0"/>
              <a:t>Applications</a:t>
            </a:r>
            <a:r>
              <a:rPr lang="en-IN" sz="2000" dirty="0"/>
              <a:t>: </a:t>
            </a:r>
          </a:p>
          <a:p>
            <a:pPr>
              <a:spcAft>
                <a:spcPts val="800"/>
              </a:spcAft>
            </a:pPr>
            <a:r>
              <a:rPr lang="en-IN" sz="2000" kern="100" dirty="0">
                <a:effectLst/>
              </a:rPr>
              <a:t>Determining sales targets.</a:t>
            </a:r>
          </a:p>
          <a:p>
            <a:pPr>
              <a:spcAft>
                <a:spcPts val="800"/>
              </a:spcAft>
            </a:pPr>
            <a:r>
              <a:rPr lang="en-IN" sz="2000" kern="100" dirty="0">
                <a:effectLst/>
              </a:rPr>
              <a:t>Planning for changes in fixed and variable costs.  </a:t>
            </a:r>
          </a:p>
        </p:txBody>
      </p:sp>
      <p:pic>
        <p:nvPicPr>
          <p:cNvPr id="9" name="Picture 8" descr="A diagram of a business performance&#10;&#10;Description automatically generated">
            <a:extLst>
              <a:ext uri="{FF2B5EF4-FFF2-40B4-BE49-F238E27FC236}">
                <a16:creationId xmlns:a16="http://schemas.microsoft.com/office/drawing/2014/main" id="{627F8F44-DAB0-FC44-3A59-4AECF1F2BC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135" y="1591177"/>
            <a:ext cx="6301009" cy="3544316"/>
          </a:xfrm>
          <a:prstGeom prst="rect">
            <a:avLst/>
          </a:prstGeom>
          <a:noFill/>
        </p:spPr>
      </p:pic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DBE63C0C-406A-8179-672B-2D63184FDA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8498670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A3B3E9-933E-0465-627B-69697FC13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B658D518-5ACD-2658-30D9-AA6D9C5F1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 1: Manufacturing Firm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6A687993-2D16-7AD8-5FB8-426CA40372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18176" y="1268760"/>
            <a:ext cx="6761119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/>
              <a:t>Scenario</a:t>
            </a:r>
            <a:r>
              <a:rPr lang="en-US" sz="2400" dirty="0"/>
              <a:t>:</a:t>
            </a:r>
          </a:p>
          <a:p>
            <a:r>
              <a:rPr lang="en-US" sz="2400" dirty="0"/>
              <a:t>A furniture manufacturer produces tables priced at $200 each.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Fixed costs: $50,000/month.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Variable costs per table: $120.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Current production capacity: 1,000 tables/month.</a:t>
            </a:r>
          </a:p>
          <a:p>
            <a:pPr marL="0" indent="0">
              <a:buNone/>
            </a:pPr>
            <a:r>
              <a:rPr lang="en-US" sz="2400" b="1" dirty="0"/>
              <a:t>Objective</a:t>
            </a:r>
            <a:r>
              <a:rPr lang="en-US" sz="2400" dirty="0"/>
              <a:t>:</a:t>
            </a:r>
            <a:br>
              <a:rPr lang="en-US" sz="2400" dirty="0"/>
            </a:br>
            <a:r>
              <a:rPr lang="en-US" sz="2400" dirty="0"/>
              <a:t>Prepare a budget to maintain operations and explore profit impacts if production increases by 20%.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D47EAFEB-0129-753E-D7E2-B395754F57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5122" name="Picture 2" descr="What is case study and how to conduct case study research - YouTube">
            <a:extLst>
              <a:ext uri="{FF2B5EF4-FFF2-40B4-BE49-F238E27FC236}">
                <a16:creationId xmlns:a16="http://schemas.microsoft.com/office/drawing/2014/main" id="{E46737AB-43BF-3A76-CF11-5D0D96B43B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2" t="2942" r="3460" b="5881"/>
          <a:stretch/>
        </p:blipFill>
        <p:spPr bwMode="auto">
          <a:xfrm>
            <a:off x="7323311" y="2312876"/>
            <a:ext cx="40324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4777041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A87E7-0A8D-D422-C456-A0B83DE82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D10DB0-114C-106F-34C4-36079A476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 2: </a:t>
            </a:r>
            <a:r>
              <a:rPr lang="en-IN" dirty="0"/>
              <a:t>Retail Business</a:t>
            </a:r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52B9A57B-5F14-5AEE-F6DE-19FC59B855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F07D6DE7-406C-BFCC-A303-CEC22668D1DF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045497"/>
            <a:ext cx="6486601" cy="4442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>
              <a:buNone/>
            </a:pPr>
            <a:r>
              <a:rPr lang="en-US" b="1" dirty="0"/>
              <a:t>Scenario</a:t>
            </a:r>
            <a:r>
              <a:rPr lang="en-US" dirty="0"/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 bookstore plans its annual budget with the following details: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Average sales per book: $25.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Contribution margin: 40%.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Fixed monthly costs: $8,000.</a:t>
            </a:r>
          </a:p>
          <a:p>
            <a:pPr marL="0" indent="0">
              <a:buNone/>
            </a:pPr>
            <a:r>
              <a:rPr lang="en-US" b="1" dirty="0"/>
              <a:t>Objective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Predict profits for a 10% increase in monthly sales and assess the impact of introducing a new product line.</a:t>
            </a:r>
          </a:p>
        </p:txBody>
      </p:sp>
      <p:pic>
        <p:nvPicPr>
          <p:cNvPr id="6146" name="Picture 2" descr="Mastering the Art of Case Study Analysis – Blog">
            <a:extLst>
              <a:ext uri="{FF2B5EF4-FFF2-40B4-BE49-F238E27FC236}">
                <a16:creationId xmlns:a16="http://schemas.microsoft.com/office/drawing/2014/main" id="{0101FFAC-0073-3901-CD59-35228B252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983" y="1888244"/>
            <a:ext cx="4835602" cy="308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49005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7EEC3A-4E35-C740-C053-788420EE45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7B6E3F6C-F41B-BA8E-85E9-EB0199DD6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Case Study 3: </a:t>
            </a:r>
            <a:r>
              <a:rPr lang="en-IN" dirty="0"/>
              <a:t>Service Industry</a:t>
            </a:r>
            <a:endParaRPr lang="en-US" b="1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3914308F-45EA-74EA-3976-D46B84DC67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054553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/>
              <a:t>Scenario</a:t>
            </a:r>
            <a:r>
              <a:rPr lang="en-US" sz="2400" dirty="0"/>
              <a:t>:</a:t>
            </a:r>
          </a:p>
          <a:p>
            <a:r>
              <a:rPr lang="en-US" sz="2400" dirty="0"/>
              <a:t>A digital marketing agency provides services at $1,000/project.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Fixed costs: $20,000/month.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Variable costs: $500/project.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Average monthly projects: 30.</a:t>
            </a:r>
          </a:p>
          <a:p>
            <a:pPr marL="0" indent="0">
              <a:buNone/>
            </a:pPr>
            <a:r>
              <a:rPr lang="en-US" sz="2400" b="1" dirty="0"/>
              <a:t>Objective</a:t>
            </a:r>
            <a:r>
              <a:rPr lang="en-US" sz="2400" dirty="0"/>
              <a:t>:</a:t>
            </a:r>
            <a:br>
              <a:rPr lang="en-US" sz="2400" dirty="0"/>
            </a:br>
            <a:r>
              <a:rPr lang="en-US" sz="2400" dirty="0"/>
              <a:t>Develop a flexible budget to accommodate fluctuating demand (±20%).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AF5D7481-F03E-F497-3439-3DCE573EA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7170" name="Picture 2" descr="Case Study Vectors &amp; Illustrations for Free Download | Freepik">
            <a:extLst>
              <a:ext uri="{FF2B5EF4-FFF2-40B4-BE49-F238E27FC236}">
                <a16:creationId xmlns:a16="http://schemas.microsoft.com/office/drawing/2014/main" id="{7528BD95-C8DF-2B4C-4DE7-769C58605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359" y="1556792"/>
            <a:ext cx="3413373" cy="341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696130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86BA7-950E-A8C7-B18D-3F6B3C568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403C5-064B-B78E-A2ED-08550712E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IN" dirty="0"/>
              <a:t>Interactive Activity</a:t>
            </a:r>
            <a:endParaRPr lang="nl-NL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0E544779-BB1C-A328-8289-DF0F8008220D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252836"/>
            <a:ext cx="11095113" cy="4795836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indent="0">
              <a:buNone/>
            </a:pPr>
            <a:r>
              <a:rPr lang="en-US" sz="2400" b="1" dirty="0"/>
              <a:t>Scenario</a:t>
            </a:r>
            <a:r>
              <a:rPr lang="en-US" sz="2400" dirty="0"/>
              <a:t>:</a:t>
            </a:r>
          </a:p>
          <a:p>
            <a:pPr marL="0" indent="0">
              <a:buNone/>
            </a:pPr>
            <a:r>
              <a:rPr lang="en-US" sz="2400" dirty="0"/>
              <a:t>A startup sells eco-friendly water bottles: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Fixed costs: $15,000/month.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Selling price: $20/bottle.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Variable cost: $12/bottle.</a:t>
            </a:r>
          </a:p>
          <a:p>
            <a:pPr marL="0" indent="0">
              <a:buNone/>
            </a:pPr>
            <a:r>
              <a:rPr lang="en-US" sz="2400" b="1" dirty="0"/>
              <a:t>Tasks</a:t>
            </a:r>
            <a:r>
              <a:rPr lang="en-US" sz="2400" dirty="0"/>
              <a:t>:</a:t>
            </a:r>
          </a:p>
          <a:p>
            <a:pPr>
              <a:buFont typeface="+mj-lt"/>
              <a:buAutoNum type="arabicPeriod"/>
            </a:pPr>
            <a:r>
              <a:rPr lang="en-US" sz="2400" dirty="0"/>
              <a:t>Calculate the break-even sales.</a:t>
            </a:r>
          </a:p>
          <a:p>
            <a:pPr>
              <a:buFont typeface="+mj-lt"/>
              <a:buAutoNum type="arabicPeriod"/>
            </a:pPr>
            <a:r>
              <a:rPr lang="en-US" sz="2400" dirty="0"/>
              <a:t>Prepare a budget for a 25% increase in sales.</a:t>
            </a:r>
          </a:p>
          <a:p>
            <a:pPr>
              <a:buFont typeface="+mj-lt"/>
              <a:buAutoNum type="arabicPeriod"/>
            </a:pPr>
            <a:r>
              <a:rPr lang="en-US" sz="2400" dirty="0"/>
              <a:t>Discuss strategies to reduce the break-even point.</a:t>
            </a:r>
          </a:p>
          <a:p>
            <a:pPr lvl="2" fontAlgn="base">
              <a:lnSpc>
                <a:spcPct val="100000"/>
              </a:lnSpc>
            </a:pPr>
            <a:endParaRPr lang="en-US" altLang="en-US" sz="1600" i="1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52EE63D-FAC0-1F8A-4DB7-0AA294F8AE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9</a:t>
            </a:fld>
            <a:endParaRPr lang="nl-NL"/>
          </a:p>
        </p:txBody>
      </p:sp>
      <p:sp>
        <p:nvSpPr>
          <p:cNvPr id="3" name="AutoShape 2" descr="Budgeting and Forecasting: Key Differences, Types and Challenges">
            <a:extLst>
              <a:ext uri="{FF2B5EF4-FFF2-40B4-BE49-F238E27FC236}">
                <a16:creationId xmlns:a16="http://schemas.microsoft.com/office/drawing/2014/main" id="{2D2F7BDE-AD46-F64A-7C54-F195530737A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10" name="Picture 9" descr="A person holding a pencil and a calculator&#10;&#10;Description automatically generated">
            <a:extLst>
              <a:ext uri="{FF2B5EF4-FFF2-40B4-BE49-F238E27FC236}">
                <a16:creationId xmlns:a16="http://schemas.microsoft.com/office/drawing/2014/main" id="{C3C7C81C-4988-92FE-F077-9E424AD826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088" y="1484784"/>
            <a:ext cx="5247261" cy="3059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859315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8FA7E-AB86-B5E3-F6C7-3706639BDF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C5B0D0FA-A475-CCCC-538C-2F5B327B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Conclusion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AF12EB0F-6127-17DD-A7F6-05DB78B3DE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IN" sz="2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Budgeting and forecasting ensure informed decision-making and financial control.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IN" sz="2400" kern="100" dirty="0"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IN" sz="2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Combining CVP insights with robust planning leads to enhanced profitability.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IN" sz="2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Businesses must embrace adaptability in their budgeting processes for modern challenges.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IN" sz="2400" b="1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CAA7ACC7-F71A-D1F6-8B34-9BD6BE779F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pic>
        <p:nvPicPr>
          <p:cNvPr id="8195" name="Picture 3" descr="Restaurant Budgeting and Forecasting - CloudCPA">
            <a:extLst>
              <a:ext uri="{FF2B5EF4-FFF2-40B4-BE49-F238E27FC236}">
                <a16:creationId xmlns:a16="http://schemas.microsoft.com/office/drawing/2014/main" id="{2ACBA92A-3565-9C18-42EC-0FF756065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079" y="2694178"/>
            <a:ext cx="4896346" cy="4163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49456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181</TotalTime>
  <Words>619</Words>
  <Application>Microsoft Office PowerPoint</Application>
  <PresentationFormat>Custom</PresentationFormat>
  <Paragraphs>106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Aptos</vt:lpstr>
      <vt:lpstr>Minion</vt:lpstr>
      <vt:lpstr>Wingdings</vt:lpstr>
      <vt:lpstr>Times New Roman</vt:lpstr>
      <vt:lpstr>Georgia</vt:lpstr>
      <vt:lpstr>Corporate template-set Universiteit Leiden</vt:lpstr>
      <vt:lpstr>Budgeting and Forecasting in Cost Accounting  European Institute of Innovation, Entrepreneurship and Technology Lessingstraße 79, 13158 Berlin, Germany </vt:lpstr>
      <vt:lpstr>Index</vt:lpstr>
      <vt:lpstr>Introduction to Budgeting and Forecasting</vt:lpstr>
      <vt:lpstr>Types of Budgets</vt:lpstr>
      <vt:lpstr>Forecasting Techniques</vt:lpstr>
      <vt:lpstr>Linking CVP Analysis to Budgeting</vt:lpstr>
      <vt:lpstr>Case Study 1: Manufacturing Firm</vt:lpstr>
      <vt:lpstr>Case Study 2: Retail Business</vt:lpstr>
      <vt:lpstr>Case Study 3: Service Industry</vt:lpstr>
      <vt:lpstr>Interactive Activity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samhita ravinoothula</cp:lastModifiedBy>
  <cp:revision>196</cp:revision>
  <dcterms:created xsi:type="dcterms:W3CDTF">2023-10-18T00:40:52Z</dcterms:created>
  <dcterms:modified xsi:type="dcterms:W3CDTF">2024-12-15T16:21:50Z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