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49"/>
  </p:notesMasterIdLst>
  <p:handoutMasterIdLst>
    <p:handoutMasterId r:id="rId50"/>
  </p:handoutMasterIdLst>
  <p:sldIdLst>
    <p:sldId id="256" r:id="rId5"/>
    <p:sldId id="317" r:id="rId6"/>
    <p:sldId id="304" r:id="rId7"/>
    <p:sldId id="319" r:id="rId8"/>
    <p:sldId id="320" r:id="rId9"/>
    <p:sldId id="321" r:id="rId10"/>
    <p:sldId id="322" r:id="rId11"/>
    <p:sldId id="323" r:id="rId12"/>
    <p:sldId id="324" r:id="rId13"/>
    <p:sldId id="326" r:id="rId14"/>
    <p:sldId id="327" r:id="rId15"/>
    <p:sldId id="328" r:id="rId16"/>
    <p:sldId id="329" r:id="rId17"/>
    <p:sldId id="330" r:id="rId18"/>
    <p:sldId id="331" r:id="rId19"/>
    <p:sldId id="332" r:id="rId20"/>
    <p:sldId id="340" r:id="rId21"/>
    <p:sldId id="341" r:id="rId22"/>
    <p:sldId id="333" r:id="rId23"/>
    <p:sldId id="334" r:id="rId24"/>
    <p:sldId id="335" r:id="rId25"/>
    <p:sldId id="351" r:id="rId26"/>
    <p:sldId id="336" r:id="rId27"/>
    <p:sldId id="337" r:id="rId28"/>
    <p:sldId id="338" r:id="rId29"/>
    <p:sldId id="343" r:id="rId30"/>
    <p:sldId id="344" r:id="rId31"/>
    <p:sldId id="345" r:id="rId32"/>
    <p:sldId id="346" r:id="rId33"/>
    <p:sldId id="350" r:id="rId34"/>
    <p:sldId id="349" r:id="rId35"/>
    <p:sldId id="347" r:id="rId36"/>
    <p:sldId id="348" r:id="rId37"/>
    <p:sldId id="339" r:id="rId38"/>
    <p:sldId id="318" r:id="rId39"/>
    <p:sldId id="303" r:id="rId40"/>
    <p:sldId id="305" r:id="rId41"/>
    <p:sldId id="306" r:id="rId42"/>
    <p:sldId id="352" r:id="rId43"/>
    <p:sldId id="308" r:id="rId44"/>
    <p:sldId id="309" r:id="rId45"/>
    <p:sldId id="310" r:id="rId46"/>
    <p:sldId id="342" r:id="rId47"/>
    <p:sldId id="269" r:id="rId48"/>
  </p:sldIdLst>
  <p:sldSz cx="12198350" cy="6858000"/>
  <p:notesSz cx="6858000" cy="9144000"/>
  <p:embeddedFontLst>
    <p:embeddedFont>
      <p:font typeface="Calibri" panose="020F0502020204030204" pitchFamily="34" charset="0"/>
      <p:regular r:id="rId51"/>
      <p:bold r:id="rId52"/>
      <p:italic r:id="rId53"/>
      <p:boldItalic r:id="rId54"/>
    </p:embeddedFont>
    <p:embeddedFont>
      <p:font typeface="Georgia" panose="02040502050405020303" pitchFamily="18" charset="0"/>
      <p:regular r:id="rId55"/>
      <p:bold r:id="rId56"/>
      <p:italic r:id="rId57"/>
      <p:boldItalic r:id="rId58"/>
    </p:embeddedFont>
    <p:embeddedFont>
      <p:font typeface="Minion" panose="02000503070000020003" pitchFamily="2" charset="0"/>
      <p:regular r:id="rId59"/>
      <p:bold r:id="rId60"/>
      <p:italic r:id="rId61"/>
      <p:boldItalic r:id="rId62"/>
    </p:embeddedFont>
  </p:embeddedFontLst>
  <p:custDataLst>
    <p:tags r:id="rId63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58" autoAdjust="0"/>
    <p:restoredTop sz="94660"/>
  </p:normalViewPr>
  <p:slideViewPr>
    <p:cSldViewPr>
      <p:cViewPr varScale="1">
        <p:scale>
          <a:sx n="115" d="100"/>
          <a:sy n="115" d="100"/>
        </p:scale>
        <p:origin x="448" y="200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2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handoutMaster" Target="handoutMasters/handoutMaster1.xml"/><Relationship Id="rId55" Type="http://schemas.openxmlformats.org/officeDocument/2006/relationships/font" Target="fonts/font5.fntdata"/><Relationship Id="rId63" Type="http://schemas.openxmlformats.org/officeDocument/2006/relationships/tags" Target="tags/tag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font" Target="fonts/font3.fntdata"/><Relationship Id="rId58" Type="http://schemas.openxmlformats.org/officeDocument/2006/relationships/font" Target="fonts/font8.fntdata"/><Relationship Id="rId66" Type="http://schemas.openxmlformats.org/officeDocument/2006/relationships/theme" Target="theme/theme1.xml"/><Relationship Id="rId5" Type="http://schemas.openxmlformats.org/officeDocument/2006/relationships/slide" Target="slides/slide1.xml"/><Relationship Id="rId61" Type="http://schemas.openxmlformats.org/officeDocument/2006/relationships/font" Target="fonts/font11.fntdata"/><Relationship Id="rId19" Type="http://schemas.openxmlformats.org/officeDocument/2006/relationships/slide" Target="slides/slide1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font" Target="fonts/font6.fntdata"/><Relationship Id="rId64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font" Target="fonts/font1.fntdata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font" Target="fonts/font9.fntdata"/><Relationship Id="rId67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font" Target="fonts/font4.fntdata"/><Relationship Id="rId62" Type="http://schemas.openxmlformats.org/officeDocument/2006/relationships/font" Target="fonts/font12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notesMaster" Target="notesMasters/notesMaster1.xml"/><Relationship Id="rId57" Type="http://schemas.openxmlformats.org/officeDocument/2006/relationships/font" Target="fonts/font7.fntdata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font" Target="fonts/font2.fntdata"/><Relationship Id="rId60" Type="http://schemas.openxmlformats.org/officeDocument/2006/relationships/font" Target="fonts/font10.fntdata"/><Relationship Id="rId65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9" Type="http://schemas.openxmlformats.org/officeDocument/2006/relationships/slide" Target="slides/slide35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26-09-2025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26-09-2025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26-09-2025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closure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</a:t>
            </a:r>
            <a:r>
              <a:rPr lang="en-GB" dirty="0" err="1"/>
              <a:t>eiIET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s://www.youtube.com/watch?v=6hVB9cBQ6DI&amp;t=43s" TargetMode="Externa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 b="1" dirty="0"/>
          </a:p>
          <a:p>
            <a:endParaRPr lang="en-US" b="1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90663" y="1484784"/>
            <a:ext cx="10225136" cy="1656184"/>
          </a:xfrm>
        </p:spPr>
        <p:txBody>
          <a:bodyPr/>
          <a:lstStyle/>
          <a:p>
            <a:r>
              <a:rPr lang="nl-NL" sz="4400" dirty="0"/>
              <a:t>Planning </a:t>
            </a:r>
            <a:r>
              <a:rPr lang="nl-NL" sz="4400" dirty="0" err="1"/>
              <a:t>and</a:t>
            </a:r>
            <a:r>
              <a:rPr lang="nl-NL" sz="4400" dirty="0"/>
              <a:t> Management of </a:t>
            </a:r>
            <a:r>
              <a:rPr lang="nl-NL" sz="4400" dirty="0" err="1"/>
              <a:t>Sustainable</a:t>
            </a:r>
            <a:br>
              <a:rPr lang="nl-NL" sz="5400" dirty="0"/>
            </a:br>
            <a:br>
              <a:rPr lang="nl-NL" dirty="0"/>
            </a:br>
            <a:r>
              <a:rPr lang="en-GB" sz="2000" dirty="0"/>
              <a:t>European Institute of Innovation, Entrepreneurship and Technology</a:t>
            </a:r>
            <a:br>
              <a:rPr lang="en-GB" sz="2000" dirty="0"/>
            </a:br>
            <a:r>
              <a:rPr lang="it-IT" sz="1600" dirty="0" err="1"/>
              <a:t>Lessingstraße</a:t>
            </a:r>
            <a:r>
              <a:rPr lang="it-IT" sz="1600" dirty="0"/>
              <a:t> 79, 13158 </a:t>
            </a:r>
            <a:r>
              <a:rPr lang="it-IT" sz="1600" dirty="0" err="1"/>
              <a:t>Berlin</a:t>
            </a:r>
            <a:r>
              <a:rPr lang="it-IT" sz="1600" dirty="0"/>
              <a:t>, Germany</a:t>
            </a:r>
            <a:br>
              <a:rPr lang="it-IT" sz="1600" dirty="0"/>
            </a:br>
            <a:endParaRPr lang="nl-NL" sz="160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r>
              <a:rPr lang="nl-NL" dirty="0" err="1"/>
              <a:t>Mahmoud</a:t>
            </a:r>
            <a:r>
              <a:rPr lang="nl-NL" dirty="0"/>
              <a:t> </a:t>
            </a:r>
            <a:r>
              <a:rPr lang="nl-NL" dirty="0" err="1"/>
              <a:t>Abdou</a:t>
            </a:r>
            <a:r>
              <a:rPr lang="nl-NL" dirty="0"/>
              <a:t>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dirty="0" err="1"/>
              <a:t>Lessingstraße</a:t>
            </a:r>
            <a:r>
              <a:rPr lang="en-GB" sz="1600" dirty="0"/>
              <a:t> 79,</a:t>
            </a:r>
          </a:p>
          <a:p>
            <a:pPr lvl="3"/>
            <a:r>
              <a:rPr lang="en-GB" sz="1600" dirty="0"/>
              <a:t>13158 Berlin, Germany</a:t>
            </a:r>
          </a:p>
          <a:p>
            <a:pPr lvl="3"/>
            <a:r>
              <a:rPr lang="en-GB" sz="1600" dirty="0"/>
              <a:t>Phone: +49 30 233618555</a:t>
            </a:r>
          </a:p>
          <a:p>
            <a:pPr lvl="3"/>
            <a:r>
              <a:rPr lang="en-GB" sz="1600" dirty="0"/>
              <a:t>Fax: +49 30 233618556</a:t>
            </a:r>
          </a:p>
          <a:p>
            <a:pPr lvl="3"/>
            <a:r>
              <a:rPr lang="en-GB" sz="1600" dirty="0"/>
              <a:t>Email: info@eiiet.com</a:t>
            </a:r>
            <a:endParaRPr lang="nl-NL" sz="1600" b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dirty="0"/>
              <a:t>Index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19213" y="1412776"/>
            <a:ext cx="6846640" cy="4795836"/>
          </a:xfrm>
        </p:spPr>
        <p:txBody>
          <a:bodyPr>
            <a:normAutofit/>
          </a:bodyPr>
          <a:lstStyle/>
          <a:p>
            <a:r>
              <a:rPr lang="nl-NL" sz="2400" dirty="0"/>
              <a:t>Visitor Management </a:t>
            </a:r>
          </a:p>
          <a:p>
            <a:r>
              <a:rPr lang="nl-NL" sz="2400" dirty="0"/>
              <a:t>Tools </a:t>
            </a:r>
            <a:r>
              <a:rPr lang="nl-NL" sz="2400" dirty="0" err="1"/>
              <a:t>and</a:t>
            </a:r>
            <a:r>
              <a:rPr lang="nl-NL" sz="2400" dirty="0"/>
              <a:t> Approaches of </a:t>
            </a:r>
            <a:r>
              <a:rPr lang="nl-NL" dirty="0"/>
              <a:t>V</a:t>
            </a:r>
            <a:r>
              <a:rPr lang="nl-NL" sz="2400" dirty="0"/>
              <a:t>isitor </a:t>
            </a:r>
            <a:r>
              <a:rPr lang="nl-NL" dirty="0"/>
              <a:t>M</a:t>
            </a:r>
            <a:r>
              <a:rPr lang="nl-NL" sz="2400" dirty="0"/>
              <a:t>anagement </a:t>
            </a:r>
          </a:p>
          <a:p>
            <a:r>
              <a:rPr lang="nl-NL" dirty="0"/>
              <a:t>Case </a:t>
            </a:r>
            <a:r>
              <a:rPr lang="nl-NL" dirty="0" err="1"/>
              <a:t>Study</a:t>
            </a:r>
            <a:r>
              <a:rPr lang="nl-NL" dirty="0"/>
              <a:t>: Stonehenge, UK</a:t>
            </a:r>
            <a:endParaRPr lang="nl-NL" sz="2400" dirty="0"/>
          </a:p>
          <a:p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dirty="0" err="1"/>
              <a:t>C</a:t>
            </a:r>
            <a:r>
              <a:rPr lang="nl-NL" sz="2400" dirty="0" err="1"/>
              <a:t>apacity</a:t>
            </a:r>
            <a:r>
              <a:rPr lang="nl-NL" sz="2400" dirty="0"/>
              <a:t> </a:t>
            </a:r>
            <a:r>
              <a:rPr lang="nl-NL" sz="2400" dirty="0" err="1"/>
              <a:t>and</a:t>
            </a:r>
            <a:r>
              <a:rPr lang="nl-NL" sz="2400" dirty="0"/>
              <a:t> </a:t>
            </a:r>
            <a:r>
              <a:rPr lang="nl-NL" dirty="0" err="1"/>
              <a:t>L</a:t>
            </a:r>
            <a:r>
              <a:rPr lang="nl-NL" sz="2400" dirty="0" err="1"/>
              <a:t>imits</a:t>
            </a:r>
            <a:r>
              <a:rPr lang="nl-NL" sz="2400" dirty="0"/>
              <a:t> of </a:t>
            </a:r>
            <a:r>
              <a:rPr lang="nl-NL" dirty="0" err="1"/>
              <a:t>A</a:t>
            </a:r>
            <a:r>
              <a:rPr lang="nl-NL" sz="2400" dirty="0" err="1"/>
              <a:t>cceptable</a:t>
            </a:r>
            <a:r>
              <a:rPr lang="nl-NL" sz="2400" dirty="0"/>
              <a:t> </a:t>
            </a:r>
            <a:r>
              <a:rPr lang="nl-NL" dirty="0"/>
              <a:t>C</a:t>
            </a:r>
            <a:r>
              <a:rPr lang="nl-NL" sz="2400" dirty="0"/>
              <a:t>hange</a:t>
            </a:r>
          </a:p>
          <a:p>
            <a:pPr marL="0" indent="0">
              <a:buNone/>
            </a:pPr>
            <a:endParaRPr lang="nl-NL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/>
          <a:lstStyle/>
          <a:p>
            <a:fld id="{5EE7099E-8998-4851-915A-4F4831808297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436DB7D-15EF-89FC-B560-B4D9D35FC27C}"/>
              </a:ext>
            </a:extLst>
          </p:cNvPr>
          <p:cNvSpPr txBox="1"/>
          <p:nvPr/>
        </p:nvSpPr>
        <p:spPr>
          <a:xfrm>
            <a:off x="1159727" y="148311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Stonehenge Visitor Centre Guide: Tickets, Access &amp; Facilities">
            <a:extLst>
              <a:ext uri="{FF2B5EF4-FFF2-40B4-BE49-F238E27FC236}">
                <a16:creationId xmlns:a16="http://schemas.microsoft.com/office/drawing/2014/main" id="{9723FCDE-3AD1-A7B1-129D-7B1EB8244CE0}"/>
              </a:ext>
            </a:extLst>
          </p:cNvPr>
          <p:cNvPicPr>
            <a:picLocks noGrp="1" noChangeAspect="1" noChangeArrowheads="1"/>
          </p:cNvPicPr>
          <p:nvPr>
            <p:ph type="pic"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115" r="32115"/>
          <a:stretch>
            <a:fillRect/>
          </a:stretch>
        </p:blipFill>
        <p:spPr bwMode="auto">
          <a:xfrm>
            <a:off x="8115399" y="260648"/>
            <a:ext cx="3834180" cy="6049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6155360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IVUMC-VUM Overview">
            <a:extLst>
              <a:ext uri="{FF2B5EF4-FFF2-40B4-BE49-F238E27FC236}">
                <a16:creationId xmlns:a16="http://schemas.microsoft.com/office/drawing/2014/main" id="{15EEA46B-164A-827E-5F53-44D1055810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49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6B1E3F4-2C02-C53F-BAC1-F9F496A03E5E}"/>
              </a:ext>
            </a:extLst>
          </p:cNvPr>
          <p:cNvSpPr txBox="1"/>
          <p:nvPr/>
        </p:nvSpPr>
        <p:spPr>
          <a:xfrm>
            <a:off x="986607" y="1196752"/>
            <a:ext cx="6188926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en-DE" sz="3200" b="1" dirty="0">
                <a:solidFill>
                  <a:schemeClr val="bg2"/>
                </a:solidFill>
              </a:rPr>
              <a:t>1- Visitor Management</a:t>
            </a:r>
          </a:p>
        </p:txBody>
      </p:sp>
    </p:spTree>
    <p:extLst>
      <p:ext uri="{BB962C8B-B14F-4D97-AF65-F5344CB8AC3E}">
        <p14:creationId xmlns:p14="http://schemas.microsoft.com/office/powerpoint/2010/main" val="53230890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It is </a:t>
            </a:r>
            <a:r>
              <a:rPr lang="nl-NL" dirty="0" err="1"/>
              <a:t>defined</a:t>
            </a:r>
            <a:r>
              <a:rPr lang="nl-NL" dirty="0"/>
              <a:t> as:</a:t>
            </a:r>
          </a:p>
          <a:p>
            <a:pPr lvl="3"/>
            <a:r>
              <a:rPr lang="nl-NL" b="0" dirty="0"/>
              <a:t>“a set of managerial </a:t>
            </a:r>
            <a:r>
              <a:rPr lang="nl-NL" b="0" dirty="0" err="1"/>
              <a:t>techniques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tools </a:t>
            </a:r>
            <a:r>
              <a:rPr lang="nl-NL" b="0" dirty="0" err="1"/>
              <a:t>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private </a:t>
            </a:r>
            <a:r>
              <a:rPr lang="nl-NL" b="0" dirty="0" err="1"/>
              <a:t>and</a:t>
            </a:r>
            <a:r>
              <a:rPr lang="nl-NL" b="0" dirty="0"/>
              <a:t> public </a:t>
            </a:r>
            <a:r>
              <a:rPr lang="nl-NL" b="0" dirty="0" err="1"/>
              <a:t>bodies</a:t>
            </a:r>
            <a:r>
              <a:rPr lang="nl-NL" b="0" dirty="0"/>
              <a:t> of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directing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flows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behaviour</a:t>
            </a:r>
            <a:r>
              <a:rPr lang="nl-NL" b="0" dirty="0"/>
              <a:t>”. 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It </a:t>
            </a:r>
            <a:r>
              <a:rPr lang="nl-NL" dirty="0" err="1"/>
              <a:t>aims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Regulates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flows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behaviors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Minimizes</a:t>
            </a:r>
            <a:r>
              <a:rPr lang="nl-NL" b="0" dirty="0"/>
              <a:t> </a:t>
            </a:r>
            <a:r>
              <a:rPr lang="nl-NL" b="0" dirty="0" err="1"/>
              <a:t>negative</a:t>
            </a:r>
            <a:r>
              <a:rPr lang="nl-NL" b="0" dirty="0"/>
              <a:t> impacts on resources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Enhances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security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Improves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429429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Growing</a:t>
            </a:r>
            <a:r>
              <a:rPr lang="nl-NL" dirty="0"/>
              <a:t> </a:t>
            </a:r>
            <a:r>
              <a:rPr lang="nl-NL" dirty="0" err="1"/>
              <a:t>importance</a:t>
            </a:r>
            <a:r>
              <a:rPr lang="nl-NL" dirty="0"/>
              <a:t> </a:t>
            </a:r>
            <a:r>
              <a:rPr lang="nl-NL" dirty="0" err="1"/>
              <a:t>due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It is 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: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                           - </a:t>
            </a:r>
            <a:r>
              <a:rPr lang="nl-NL" b="0" dirty="0" err="1"/>
              <a:t>Ecotourism</a:t>
            </a:r>
            <a:endParaRPr lang="nl-NL" b="0" dirty="0"/>
          </a:p>
          <a:p>
            <a:pPr lvl="3"/>
            <a:r>
              <a:rPr lang="nl-NL" b="0" dirty="0"/>
              <a:t>- Outdoor </a:t>
            </a:r>
            <a:r>
              <a:rPr lang="nl-NL" b="0" dirty="0" err="1"/>
              <a:t>recreation</a:t>
            </a:r>
            <a:r>
              <a:rPr lang="nl-NL" b="0" dirty="0"/>
              <a:t>                              - </a:t>
            </a:r>
            <a:r>
              <a:rPr lang="nl-NL" b="0" dirty="0" err="1"/>
              <a:t>Interpretation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education</a:t>
            </a:r>
            <a:endParaRPr lang="nl-NL" b="0" dirty="0"/>
          </a:p>
          <a:p>
            <a:pPr lvl="3"/>
            <a:r>
              <a:rPr lang="nl-NL" b="0" dirty="0"/>
              <a:t>- Site </a:t>
            </a:r>
            <a:r>
              <a:rPr lang="nl-NL" b="0" dirty="0" err="1"/>
              <a:t>degradation</a:t>
            </a:r>
            <a:r>
              <a:rPr lang="nl-NL" b="0" dirty="0"/>
              <a:t>                                   - </a:t>
            </a:r>
            <a:r>
              <a:rPr lang="nl-NL" b="0" dirty="0" err="1"/>
              <a:t>Disturbance</a:t>
            </a:r>
            <a:r>
              <a:rPr lang="nl-NL" b="0" dirty="0"/>
              <a:t> of </a:t>
            </a:r>
            <a:r>
              <a:rPr lang="nl-NL" b="0" dirty="0" err="1"/>
              <a:t>wildlife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vegetation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D540B5E3-737B-9E09-4974-364863CD3E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0359171"/>
              </p:ext>
            </p:extLst>
          </p:nvPr>
        </p:nvGraphicFramePr>
        <p:xfrm>
          <a:off x="404662" y="2132856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356650005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6114925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Increase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in over-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tourism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Greater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focus on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safety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security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25351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-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Threats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such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as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terrorism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- Impacts of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the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COVID-19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pandemic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58516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82219407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1.1- </a:t>
            </a:r>
            <a:r>
              <a:rPr lang="nl-NL" dirty="0" err="1"/>
              <a:t>Key</a:t>
            </a:r>
            <a:r>
              <a:rPr lang="nl-NL" dirty="0"/>
              <a:t> Actors in Visitor Management – ADVICE Model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Authority</a:t>
            </a:r>
            <a:r>
              <a:rPr lang="nl-NL" b="0" dirty="0"/>
              <a:t>                - </a:t>
            </a:r>
            <a:r>
              <a:rPr lang="nl-NL" b="0" dirty="0" err="1"/>
              <a:t>Destination</a:t>
            </a:r>
            <a:endParaRPr lang="nl-NL" b="0" dirty="0"/>
          </a:p>
          <a:p>
            <a:pPr lvl="3"/>
            <a:r>
              <a:rPr lang="nl-NL" b="0" dirty="0"/>
              <a:t>- Visitor                     - </a:t>
            </a:r>
            <a:r>
              <a:rPr lang="nl-NL" b="0" dirty="0" err="1"/>
              <a:t>Industry</a:t>
            </a:r>
            <a:endParaRPr lang="nl-NL" b="0" dirty="0"/>
          </a:p>
          <a:p>
            <a:pPr lvl="3"/>
            <a:r>
              <a:rPr lang="nl-NL" b="0" dirty="0"/>
              <a:t>- Community            - Environment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These </a:t>
            </a:r>
            <a:r>
              <a:rPr lang="nl-NL" b="0" dirty="0" err="1"/>
              <a:t>components</a:t>
            </a:r>
            <a:r>
              <a:rPr lang="nl-NL" b="0" dirty="0"/>
              <a:t> </a:t>
            </a:r>
            <a:r>
              <a:rPr lang="nl-NL" b="0" dirty="0" err="1"/>
              <a:t>collectively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shape</a:t>
            </a:r>
            <a:r>
              <a:rPr lang="nl-NL" b="0" dirty="0"/>
              <a:t> </a:t>
            </a:r>
            <a:r>
              <a:rPr lang="nl-NL" b="0" dirty="0" err="1"/>
              <a:t>effective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management </a:t>
            </a:r>
            <a:r>
              <a:rPr lang="nl-NL" b="0" dirty="0" err="1"/>
              <a:t>strategies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3F9493-1F63-7482-E9B7-AF85AC58017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6370" y="2154673"/>
            <a:ext cx="7107287" cy="34504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455426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1.2- </a:t>
            </a:r>
            <a:r>
              <a:rPr lang="nl-NL" dirty="0" err="1"/>
              <a:t>Reasons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Implementing</a:t>
            </a:r>
            <a:r>
              <a:rPr lang="nl-NL" dirty="0"/>
              <a:t> a Visitor Management Program:</a:t>
            </a:r>
          </a:p>
          <a:p>
            <a:pPr lvl="3"/>
            <a:endParaRPr lang="nl-NL" b="0" dirty="0"/>
          </a:p>
          <a:p>
            <a:pPr lvl="3">
              <a:lnSpc>
                <a:spcPct val="100000"/>
              </a:lnSpc>
            </a:pPr>
            <a:r>
              <a:rPr lang="nl-NL" dirty="0"/>
              <a:t>- Supply-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/>
              <a:t>Managing </a:t>
            </a:r>
            <a:r>
              <a:rPr lang="nl-NL" b="0" dirty="0" err="1"/>
              <a:t>and</a:t>
            </a:r>
            <a:r>
              <a:rPr lang="nl-NL" b="0" dirty="0"/>
              <a:t> tracking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Regulates</a:t>
            </a:r>
            <a:r>
              <a:rPr lang="nl-NL" b="0" dirty="0"/>
              <a:t> </a:t>
            </a:r>
            <a:r>
              <a:rPr lang="nl-NL" b="0" dirty="0" err="1"/>
              <a:t>both</a:t>
            </a:r>
            <a:r>
              <a:rPr lang="nl-NL" b="0" dirty="0"/>
              <a:t> </a:t>
            </a:r>
            <a:r>
              <a:rPr lang="nl-NL" b="0" dirty="0" err="1"/>
              <a:t>positive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negative</a:t>
            </a:r>
            <a:r>
              <a:rPr lang="nl-NL" b="0" dirty="0"/>
              <a:t> impacts on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destinations</a:t>
            </a:r>
            <a:endParaRPr lang="nl-NL" b="0" dirty="0"/>
          </a:p>
          <a:p>
            <a:pPr lvl="3"/>
            <a:endParaRPr lang="nl-NL" b="0" dirty="0"/>
          </a:p>
          <a:p>
            <a:pPr lvl="3">
              <a:lnSpc>
                <a:spcPct val="100000"/>
              </a:lnSpc>
            </a:pPr>
            <a:r>
              <a:rPr lang="nl-NL" dirty="0"/>
              <a:t>- </a:t>
            </a:r>
            <a:r>
              <a:rPr lang="nl-NL" dirty="0" err="1"/>
              <a:t>Demand-Related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00B33760-5F43-4228-07DD-CB7BE15CC7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2458322"/>
              </p:ext>
            </p:extLst>
          </p:nvPr>
        </p:nvGraphicFramePr>
        <p:xfrm>
          <a:off x="344088" y="4629474"/>
          <a:ext cx="8132234" cy="10109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356650005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261149259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Maximize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visitor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satisfaction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Meet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visitor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expectations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3253511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Provide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positive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memorable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experiences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9585162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15755115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Supply-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A- Resource </a:t>
            </a:r>
            <a:r>
              <a:rPr lang="nl-NL" dirty="0" err="1"/>
              <a:t>Protection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Conservation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Mitigate</a:t>
            </a:r>
            <a:r>
              <a:rPr lang="nl-NL" b="0" dirty="0"/>
              <a:t> </a:t>
            </a:r>
            <a:r>
              <a:rPr lang="nl-NL" b="0" dirty="0" err="1"/>
              <a:t>negative</a:t>
            </a:r>
            <a:r>
              <a:rPr lang="nl-NL" b="0" dirty="0"/>
              <a:t> impacts of </a:t>
            </a:r>
            <a:r>
              <a:rPr lang="nl-NL" b="0" dirty="0" err="1"/>
              <a:t>visitors</a:t>
            </a:r>
            <a:r>
              <a:rPr lang="nl-NL" b="0" dirty="0"/>
              <a:t> in </a:t>
            </a:r>
            <a:r>
              <a:rPr lang="nl-NL" b="0" dirty="0" err="1"/>
              <a:t>protected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Safeguard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 resources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Consider</a:t>
            </a:r>
            <a:r>
              <a:rPr lang="nl-NL" b="0" dirty="0"/>
              <a:t> </a:t>
            </a:r>
            <a:r>
              <a:rPr lang="nl-NL" b="0" dirty="0" err="1"/>
              <a:t>carrying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avoid</a:t>
            </a:r>
            <a:r>
              <a:rPr lang="nl-NL" b="0" dirty="0"/>
              <a:t> resource </a:t>
            </a:r>
            <a:r>
              <a:rPr lang="nl-NL" b="0" dirty="0" err="1"/>
              <a:t>degradation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830198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Supply-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B- Visitor Monitoring </a:t>
            </a:r>
            <a:r>
              <a:rPr lang="nl-NL" dirty="0" err="1"/>
              <a:t>and</a:t>
            </a:r>
            <a:r>
              <a:rPr lang="nl-NL" dirty="0"/>
              <a:t> Management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resource </a:t>
            </a:r>
            <a:r>
              <a:rPr lang="nl-NL" b="0" dirty="0" err="1"/>
              <a:t>protection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conservation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/>
              <a:t>Real-time tracking </a:t>
            </a:r>
            <a:r>
              <a:rPr lang="nl-NL" b="0" dirty="0" err="1"/>
              <a:t>enabled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smartphones </a:t>
            </a:r>
            <a:r>
              <a:rPr lang="nl-NL" b="0" dirty="0" err="1"/>
              <a:t>and</a:t>
            </a:r>
            <a:r>
              <a:rPr lang="nl-NL" b="0" dirty="0"/>
              <a:t> GPS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Optimizes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distribution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Minimizes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impact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Heritage Management: Analytical Study of Tourism Impacts on the  Archaeological Site of Umm Qais—Jordan">
            <a:extLst>
              <a:ext uri="{FF2B5EF4-FFF2-40B4-BE49-F238E27FC236}">
                <a16:creationId xmlns:a16="http://schemas.microsoft.com/office/drawing/2014/main" id="{EC8984B5-D6E9-D6D8-5485-8242D9F0D92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60" t="3800" r="2943" b="3800"/>
          <a:stretch/>
        </p:blipFill>
        <p:spPr bwMode="auto">
          <a:xfrm>
            <a:off x="6216339" y="2132856"/>
            <a:ext cx="5831309" cy="42061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77678223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Supply-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C- Community Resident </a:t>
            </a:r>
            <a:r>
              <a:rPr lang="nl-NL" dirty="0" err="1"/>
              <a:t>Quality</a:t>
            </a:r>
            <a:r>
              <a:rPr lang="nl-NL" dirty="0"/>
              <a:t> of Life </a:t>
            </a:r>
            <a:r>
              <a:rPr lang="nl-NL" dirty="0" err="1"/>
              <a:t>and</a:t>
            </a:r>
            <a:r>
              <a:rPr lang="nl-NL" dirty="0"/>
              <a:t> Well-</a:t>
            </a:r>
            <a:r>
              <a:rPr lang="nl-NL" dirty="0" err="1"/>
              <a:t>being</a:t>
            </a:r>
            <a:endParaRPr lang="nl-NL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/>
              <a:t>Visitor management impacts </a:t>
            </a:r>
            <a:r>
              <a:rPr lang="nl-NL" b="0" dirty="0" err="1"/>
              <a:t>residents</a:t>
            </a:r>
            <a:r>
              <a:rPr lang="nl-NL" b="0" dirty="0"/>
              <a:t>’ </a:t>
            </a:r>
            <a:r>
              <a:rPr lang="nl-NL" b="0" dirty="0" err="1"/>
              <a:t>quality</a:t>
            </a:r>
            <a:r>
              <a:rPr lang="nl-NL" b="0" dirty="0"/>
              <a:t> of life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Overcrowding</a:t>
            </a:r>
            <a:r>
              <a:rPr lang="nl-NL" b="0" dirty="0"/>
              <a:t> </a:t>
            </a:r>
            <a:r>
              <a:rPr lang="nl-NL" b="0" dirty="0" err="1"/>
              <a:t>causes</a:t>
            </a:r>
            <a:r>
              <a:rPr lang="nl-NL" b="0" dirty="0"/>
              <a:t> </a:t>
            </a:r>
            <a:r>
              <a:rPr lang="nl-NL" b="0" dirty="0" err="1"/>
              <a:t>disruptions</a:t>
            </a:r>
            <a:r>
              <a:rPr lang="nl-NL" b="0" dirty="0"/>
              <a:t> in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/>
              <a:t>Visitor </a:t>
            </a:r>
            <a:r>
              <a:rPr lang="nl-NL" b="0" dirty="0" err="1"/>
              <a:t>arrivals</a:t>
            </a:r>
            <a:r>
              <a:rPr lang="nl-NL" b="0" dirty="0"/>
              <a:t> </a:t>
            </a:r>
            <a:r>
              <a:rPr lang="nl-NL" b="0" dirty="0" err="1"/>
              <a:t>contribute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reduced</a:t>
            </a:r>
            <a:r>
              <a:rPr lang="nl-NL" b="0" dirty="0"/>
              <a:t> </a:t>
            </a:r>
            <a:r>
              <a:rPr lang="nl-NL" b="0" dirty="0" err="1"/>
              <a:t>housing</a:t>
            </a:r>
            <a:r>
              <a:rPr lang="nl-NL" b="0" dirty="0"/>
              <a:t> availability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Rising</a:t>
            </a:r>
            <a:r>
              <a:rPr lang="nl-NL" b="0" dirty="0"/>
              <a:t> </a:t>
            </a:r>
            <a:r>
              <a:rPr lang="nl-NL" b="0" dirty="0" err="1"/>
              <a:t>housing</a:t>
            </a:r>
            <a:r>
              <a:rPr lang="nl-NL" b="0" dirty="0"/>
              <a:t> </a:t>
            </a:r>
            <a:r>
              <a:rPr lang="nl-NL" b="0" dirty="0" err="1"/>
              <a:t>costs</a:t>
            </a:r>
            <a:r>
              <a:rPr lang="nl-NL" b="0" dirty="0"/>
              <a:t> </a:t>
            </a:r>
            <a:r>
              <a:rPr lang="nl-NL" b="0" dirty="0" err="1"/>
              <a:t>often</a:t>
            </a:r>
            <a:r>
              <a:rPr lang="nl-NL" b="0" dirty="0"/>
              <a:t> disadvantage </a:t>
            </a:r>
            <a:r>
              <a:rPr lang="nl-NL" b="0" dirty="0" err="1"/>
              <a:t>residents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8255140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Supply-</a:t>
            </a:r>
            <a:r>
              <a:rPr lang="nl-NL" dirty="0" err="1"/>
              <a:t>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D- </a:t>
            </a:r>
            <a:r>
              <a:rPr lang="nl-NL" dirty="0" err="1"/>
              <a:t>Destination</a:t>
            </a:r>
            <a:r>
              <a:rPr lang="nl-NL" dirty="0"/>
              <a:t> Image Enhancement</a:t>
            </a:r>
          </a:p>
          <a:p>
            <a:pPr lvl="3">
              <a:lnSpc>
                <a:spcPct val="150000"/>
              </a:lnSpc>
            </a:pPr>
            <a:r>
              <a:rPr lang="nl-NL" b="0" dirty="0"/>
              <a:t>- </a:t>
            </a:r>
            <a:r>
              <a:rPr lang="nl-NL" b="0" dirty="0" err="1"/>
              <a:t>Effective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management </a:t>
            </a:r>
            <a:r>
              <a:rPr lang="nl-NL" b="0" dirty="0" err="1"/>
              <a:t>improves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image</a:t>
            </a:r>
          </a:p>
          <a:p>
            <a:pPr lvl="3">
              <a:lnSpc>
                <a:spcPct val="150000"/>
              </a:lnSpc>
            </a:pPr>
            <a:r>
              <a:rPr lang="nl-NL" b="0" dirty="0"/>
              <a:t>- </a:t>
            </a:r>
            <a:r>
              <a:rPr lang="nl-NL" b="0" dirty="0" err="1"/>
              <a:t>Poor</a:t>
            </a:r>
            <a:r>
              <a:rPr lang="nl-NL" b="0" dirty="0"/>
              <a:t> management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negatively</a:t>
            </a:r>
            <a:r>
              <a:rPr lang="nl-NL" b="0" dirty="0"/>
              <a:t> affect </a:t>
            </a:r>
            <a:r>
              <a:rPr lang="nl-NL" b="0" dirty="0" err="1"/>
              <a:t>perception</a:t>
            </a:r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b="0" dirty="0"/>
              <a:t>- Visitor types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behavior</a:t>
            </a:r>
            <a:r>
              <a:rPr lang="nl-NL" b="0" dirty="0"/>
              <a:t> </a:t>
            </a:r>
            <a:r>
              <a:rPr lang="nl-NL" b="0" dirty="0" err="1"/>
              <a:t>influence</a:t>
            </a:r>
            <a:r>
              <a:rPr lang="nl-NL" b="0" dirty="0"/>
              <a:t> </a:t>
            </a:r>
            <a:r>
              <a:rPr lang="nl-NL" b="0" dirty="0" err="1"/>
              <a:t>potential</a:t>
            </a:r>
            <a:r>
              <a:rPr lang="nl-NL" b="0" dirty="0"/>
              <a:t> </a:t>
            </a:r>
            <a:r>
              <a:rPr lang="nl-NL" b="0" dirty="0" err="1"/>
              <a:t>tourists</a:t>
            </a:r>
            <a:r>
              <a:rPr lang="nl-NL" b="0" dirty="0"/>
              <a:t>’ views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925258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Demand-Related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A- Visitor Safety </a:t>
            </a:r>
            <a:r>
              <a:rPr lang="nl-NL" dirty="0" err="1"/>
              <a:t>and</a:t>
            </a:r>
            <a:r>
              <a:rPr lang="nl-NL" dirty="0"/>
              <a:t> Security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Increased</a:t>
            </a:r>
            <a:r>
              <a:rPr lang="nl-NL" b="0" dirty="0"/>
              <a:t> concerns </a:t>
            </a:r>
            <a:r>
              <a:rPr lang="nl-NL" b="0" dirty="0" err="1"/>
              <a:t>due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crises like </a:t>
            </a:r>
            <a:r>
              <a:rPr lang="nl-NL" b="0" dirty="0" err="1"/>
              <a:t>terrorism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COVID-19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/>
              <a:t>Ensure </a:t>
            </a:r>
            <a:r>
              <a:rPr lang="nl-NL" b="0" dirty="0" err="1"/>
              <a:t>physical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protection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hazards </a:t>
            </a:r>
            <a:r>
              <a:rPr lang="nl-NL" b="0" dirty="0" err="1"/>
              <a:t>and</a:t>
            </a:r>
            <a:r>
              <a:rPr lang="nl-NL" b="0" dirty="0"/>
              <a:t> food </a:t>
            </a:r>
            <a:r>
              <a:rPr lang="nl-NL" b="0" dirty="0" err="1"/>
              <a:t>risks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Protect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crimes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scams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053467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Demand-Related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B- Visitor </a:t>
            </a:r>
            <a:r>
              <a:rPr lang="nl-NL" dirty="0" err="1"/>
              <a:t>Behavior</a:t>
            </a:r>
            <a:endParaRPr lang="nl-NL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Ensuring</a:t>
            </a:r>
            <a:r>
              <a:rPr lang="nl-NL" b="0" dirty="0"/>
              <a:t> </a:t>
            </a:r>
            <a:r>
              <a:rPr lang="nl-NL" b="0" dirty="0" err="1"/>
              <a:t>appropriate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conduct</a:t>
            </a:r>
            <a:r>
              <a:rPr lang="nl-NL" b="0" dirty="0"/>
              <a:t> is a </a:t>
            </a:r>
            <a:r>
              <a:rPr lang="nl-NL" b="0" dirty="0" err="1"/>
              <a:t>key</a:t>
            </a:r>
            <a:r>
              <a:rPr lang="nl-NL" b="0" dirty="0"/>
              <a:t> goal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Consider</a:t>
            </a:r>
            <a:r>
              <a:rPr lang="nl-NL" b="0" dirty="0"/>
              <a:t> impact of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groups</a:t>
            </a:r>
            <a:r>
              <a:rPr lang="nl-NL" b="0" dirty="0"/>
              <a:t> on </a:t>
            </a:r>
            <a:r>
              <a:rPr lang="nl-NL" b="0" dirty="0" err="1"/>
              <a:t>others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Develop</a:t>
            </a:r>
            <a:r>
              <a:rPr lang="nl-NL" b="0" dirty="0"/>
              <a:t> </a:t>
            </a:r>
            <a:r>
              <a:rPr lang="nl-NL" b="0" dirty="0" err="1"/>
              <a:t>behavioral</a:t>
            </a:r>
            <a:r>
              <a:rPr lang="nl-NL" b="0" dirty="0"/>
              <a:t> codes or </a:t>
            </a:r>
            <a:r>
              <a:rPr lang="nl-NL" b="0" dirty="0" err="1"/>
              <a:t>standards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guide </a:t>
            </a:r>
            <a:r>
              <a:rPr lang="nl-NL" b="0" dirty="0" err="1"/>
              <a:t>conduct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1383984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Demand-Related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C- Visitor </a:t>
            </a:r>
            <a:r>
              <a:rPr lang="nl-NL" dirty="0" err="1"/>
              <a:t>Interpretation</a:t>
            </a:r>
            <a:r>
              <a:rPr lang="nl-NL" dirty="0"/>
              <a:t>, </a:t>
            </a:r>
            <a:r>
              <a:rPr lang="nl-NL" dirty="0" err="1"/>
              <a:t>Education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Information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Sharing</a:t>
            </a:r>
            <a:r>
              <a:rPr lang="nl-NL" b="0" dirty="0"/>
              <a:t> information is </a:t>
            </a:r>
            <a:r>
              <a:rPr lang="nl-NL" b="0" dirty="0" err="1"/>
              <a:t>essential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effective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management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Use</a:t>
            </a:r>
            <a:r>
              <a:rPr lang="nl-NL" b="0" dirty="0"/>
              <a:t> of online </a:t>
            </a:r>
            <a:r>
              <a:rPr lang="nl-NL" b="0" dirty="0" err="1"/>
              <a:t>and</a:t>
            </a:r>
            <a:r>
              <a:rPr lang="nl-NL" b="0" dirty="0"/>
              <a:t> offline </a:t>
            </a:r>
            <a:r>
              <a:rPr lang="nl-NL" b="0" dirty="0" err="1"/>
              <a:t>channels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educate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Interpretation</a:t>
            </a:r>
            <a:r>
              <a:rPr lang="nl-NL" b="0" dirty="0"/>
              <a:t>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understand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appreciate</a:t>
            </a:r>
            <a:r>
              <a:rPr lang="nl-NL" b="0" dirty="0"/>
              <a:t> </a:t>
            </a:r>
            <a:r>
              <a:rPr lang="nl-NL" b="0" dirty="0" err="1"/>
              <a:t>natural</a:t>
            </a:r>
            <a:r>
              <a:rPr lang="nl-NL" b="0" dirty="0"/>
              <a:t> resources, </a:t>
            </a:r>
            <a:r>
              <a:rPr lang="nl-NL" b="0" dirty="0" err="1"/>
              <a:t>history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548804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1-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 err="1"/>
              <a:t>Demand-Related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endParaRPr lang="nl-NL" b="0" dirty="0"/>
          </a:p>
          <a:p>
            <a:pPr lvl="3">
              <a:lnSpc>
                <a:spcPct val="150000"/>
              </a:lnSpc>
            </a:pPr>
            <a:r>
              <a:rPr lang="nl-NL" dirty="0"/>
              <a:t>D- Visitor </a:t>
            </a:r>
            <a:r>
              <a:rPr lang="nl-NL" dirty="0" err="1"/>
              <a:t>Expectations</a:t>
            </a:r>
            <a:r>
              <a:rPr lang="nl-NL" dirty="0"/>
              <a:t>, </a:t>
            </a:r>
            <a:r>
              <a:rPr lang="nl-NL" dirty="0" err="1"/>
              <a:t>Experiences</a:t>
            </a:r>
            <a:r>
              <a:rPr lang="nl-NL" dirty="0"/>
              <a:t>, </a:t>
            </a:r>
            <a:r>
              <a:rPr lang="nl-NL" dirty="0" err="1"/>
              <a:t>Enjoyment</a:t>
            </a:r>
            <a:r>
              <a:rPr lang="nl-NL" dirty="0"/>
              <a:t>,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Satisfaction</a:t>
            </a:r>
            <a:endParaRPr lang="nl-NL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Positive</a:t>
            </a:r>
            <a:r>
              <a:rPr lang="nl-NL" b="0" dirty="0"/>
              <a:t> word-of-</a:t>
            </a:r>
            <a:r>
              <a:rPr lang="nl-NL" b="0" dirty="0" err="1"/>
              <a:t>mouth</a:t>
            </a:r>
            <a:r>
              <a:rPr lang="nl-NL" b="0" dirty="0"/>
              <a:t> impacts </a:t>
            </a:r>
            <a:r>
              <a:rPr lang="nl-NL" b="0" dirty="0" err="1"/>
              <a:t>destination</a:t>
            </a:r>
            <a:r>
              <a:rPr lang="nl-NL" b="0" dirty="0"/>
              <a:t> </a:t>
            </a:r>
            <a:r>
              <a:rPr lang="nl-NL" b="0" dirty="0" err="1"/>
              <a:t>reputation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Negative</a:t>
            </a:r>
            <a:r>
              <a:rPr lang="nl-NL" b="0" dirty="0"/>
              <a:t> word-of-</a:t>
            </a:r>
            <a:r>
              <a:rPr lang="nl-NL" b="0" dirty="0" err="1"/>
              <a:t>mouth</a:t>
            </a:r>
            <a:r>
              <a:rPr lang="nl-NL" b="0" dirty="0"/>
              <a:t>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harm</a:t>
            </a:r>
            <a:r>
              <a:rPr lang="nl-NL" b="0" dirty="0"/>
              <a:t> </a:t>
            </a:r>
            <a:r>
              <a:rPr lang="nl-NL" b="0" dirty="0" err="1"/>
              <a:t>perceptions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Key</a:t>
            </a:r>
            <a:r>
              <a:rPr lang="nl-NL" b="0" dirty="0"/>
              <a:t> factors </a:t>
            </a:r>
            <a:r>
              <a:rPr lang="nl-NL" b="0" dirty="0" err="1"/>
              <a:t>shaping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opinions</a:t>
            </a:r>
            <a:r>
              <a:rPr lang="nl-NL" b="0" dirty="0"/>
              <a:t>:</a:t>
            </a:r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F899637E-8BF8-821B-C9A4-147E163DE453}"/>
              </a:ext>
            </a:extLst>
          </p:cNvPr>
          <p:cNvGraphicFramePr>
            <a:graphicFrameLocks noGrp="1"/>
          </p:cNvGraphicFramePr>
          <p:nvPr/>
        </p:nvGraphicFramePr>
        <p:xfrm>
          <a:off x="404662" y="4725144"/>
          <a:ext cx="8132234" cy="741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6117">
                  <a:extLst>
                    <a:ext uri="{9D8B030D-6E8A-4147-A177-3AD203B41FA5}">
                      <a16:colId xmlns:a16="http://schemas.microsoft.com/office/drawing/2014/main" val="2550455789"/>
                    </a:ext>
                  </a:extLst>
                </a:gridCol>
                <a:gridCol w="4066117">
                  <a:extLst>
                    <a:ext uri="{9D8B030D-6E8A-4147-A177-3AD203B41FA5}">
                      <a16:colId xmlns:a16="http://schemas.microsoft.com/office/drawing/2014/main" val="34903532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Expectations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Enjoyment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776253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Experiences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Courier New" panose="02070309020205020404" pitchFamily="49" charset="0"/>
                        <a:buChar char="o"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Satisfaction</a:t>
                      </a:r>
                      <a:endParaRPr lang="en-DE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3949661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7923919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 descr="Permits in the High Peaks? | News, Sports, Jobs - Adirondack Daily  Enterprise">
            <a:extLst>
              <a:ext uri="{FF2B5EF4-FFF2-40B4-BE49-F238E27FC236}">
                <a16:creationId xmlns:a16="http://schemas.microsoft.com/office/drawing/2014/main" id="{914700BA-05E0-C288-5825-BB288CB8A0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291862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9844F5D4-1F33-2625-1408-131FD164907E}"/>
              </a:ext>
            </a:extLst>
          </p:cNvPr>
          <p:cNvSpPr txBox="1"/>
          <p:nvPr/>
        </p:nvSpPr>
        <p:spPr>
          <a:xfrm>
            <a:off x="842591" y="1268760"/>
            <a:ext cx="7056784" cy="83099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2400" b="1" dirty="0">
                <a:solidFill>
                  <a:schemeClr val="bg2"/>
                </a:solidFill>
              </a:rPr>
              <a:t>2- Tools </a:t>
            </a:r>
            <a:r>
              <a:rPr lang="nl-NL" sz="2400" b="1" dirty="0" err="1">
                <a:solidFill>
                  <a:schemeClr val="bg2"/>
                </a:solidFill>
              </a:rPr>
              <a:t>and</a:t>
            </a:r>
            <a:r>
              <a:rPr lang="nl-NL" sz="2400" b="1" dirty="0">
                <a:solidFill>
                  <a:schemeClr val="bg2"/>
                </a:solidFill>
              </a:rPr>
              <a:t> Approaches of Visitor Management</a:t>
            </a:r>
            <a:endParaRPr lang="en-DE" sz="2400" b="1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2433694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2.1- Tools </a:t>
            </a:r>
            <a:r>
              <a:rPr lang="nl-NL" dirty="0" err="1"/>
              <a:t>and</a:t>
            </a:r>
            <a:r>
              <a:rPr lang="nl-NL" dirty="0"/>
              <a:t> Approaches of Visitor Management</a:t>
            </a:r>
          </a:p>
          <a:p>
            <a:pPr lvl="3"/>
            <a:endParaRPr lang="nl-NL" dirty="0"/>
          </a:p>
          <a:p>
            <a:pPr>
              <a:lnSpc>
                <a:spcPct val="100000"/>
              </a:lnSpc>
              <a:buFont typeface="Wingdings" pitchFamily="2" charset="2"/>
              <a:buChar char="Ø"/>
            </a:pPr>
            <a:r>
              <a:rPr lang="en-US" dirty="0"/>
              <a:t>Practical strategies and methods to guide visitor activity</a:t>
            </a:r>
          </a:p>
          <a:p>
            <a:pPr>
              <a:lnSpc>
                <a:spcPct val="100000"/>
              </a:lnSpc>
              <a:buFont typeface="Wingdings" pitchFamily="2" charset="2"/>
              <a:buChar char="Ø"/>
            </a:pPr>
            <a:r>
              <a:rPr lang="en-US" dirty="0"/>
              <a:t>Influence </a:t>
            </a:r>
            <a:r>
              <a:rPr lang="en-US" b="1" dirty="0"/>
              <a:t>where, when, and how</a:t>
            </a:r>
            <a:r>
              <a:rPr lang="en-US" dirty="0"/>
              <a:t> visitors engage with a destination</a:t>
            </a:r>
          </a:p>
          <a:p>
            <a:pPr>
              <a:lnSpc>
                <a:spcPct val="100000"/>
              </a:lnSpc>
              <a:buFont typeface="Wingdings" pitchFamily="2" charset="2"/>
              <a:buChar char="Ø"/>
            </a:pPr>
            <a:r>
              <a:rPr lang="en-US" dirty="0"/>
              <a:t>Balance </a:t>
            </a:r>
            <a:r>
              <a:rPr lang="en-US" b="1" dirty="0"/>
              <a:t>resource protection</a:t>
            </a:r>
            <a:r>
              <a:rPr lang="en-US" dirty="0"/>
              <a:t> with </a:t>
            </a:r>
            <a:r>
              <a:rPr lang="en-US" b="1" dirty="0"/>
              <a:t>visitor satisfaction</a:t>
            </a:r>
            <a:endParaRPr lang="en-US" dirty="0"/>
          </a:p>
          <a:p>
            <a:pPr lvl="3"/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1959769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A- Access Management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Regulates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flow at entry points or </a:t>
            </a:r>
            <a:r>
              <a:rPr lang="nl-NL" b="0" dirty="0" err="1"/>
              <a:t>within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organized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Minimizes</a:t>
            </a:r>
            <a:r>
              <a:rPr lang="nl-NL" b="0" dirty="0"/>
              <a:t> </a:t>
            </a:r>
            <a:r>
              <a:rPr lang="nl-NL" b="0" dirty="0" err="1"/>
              <a:t>potential</a:t>
            </a:r>
            <a:r>
              <a:rPr lang="nl-NL" b="0" dirty="0"/>
              <a:t> adverse impacts on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endParaRPr lang="nl-NL" b="0" dirty="0"/>
          </a:p>
          <a:p>
            <a:pPr lvl="3"/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Sinking city: how Venice is managing Europe's worst tourism crisis | Cities  | The Guardian">
            <a:extLst>
              <a:ext uri="{FF2B5EF4-FFF2-40B4-BE49-F238E27FC236}">
                <a16:creationId xmlns:a16="http://schemas.microsoft.com/office/drawing/2014/main" id="{5DDE7F8D-855B-A152-D839-5D12F5A9EC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03231" y="3351645"/>
            <a:ext cx="5468464" cy="30779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0836083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lnSpcReduction="10000"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Optimizing </a:t>
            </a:r>
            <a:r>
              <a:rPr lang="nl-NL" dirty="0" err="1"/>
              <a:t>Paths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Visitors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Designing</a:t>
            </a:r>
            <a:r>
              <a:rPr lang="nl-NL" dirty="0"/>
              <a:t> </a:t>
            </a:r>
            <a:r>
              <a:rPr lang="nl-NL" dirty="0" err="1"/>
              <a:t>Appropriate</a:t>
            </a:r>
            <a:r>
              <a:rPr lang="nl-NL" dirty="0"/>
              <a:t> Routes</a:t>
            </a:r>
          </a:p>
          <a:p>
            <a:pPr marL="285750" lvl="3" indent="-285750">
              <a:lnSpc>
                <a:spcPct val="110000"/>
              </a:lnSpc>
              <a:buFont typeface="Wingdings" pitchFamily="2" charset="2"/>
              <a:buChar char="Ø"/>
            </a:pPr>
            <a:r>
              <a:rPr lang="nl-NL" b="0" dirty="0" err="1"/>
              <a:t>Establish</a:t>
            </a:r>
            <a:r>
              <a:rPr lang="nl-NL" b="0" dirty="0"/>
              <a:t> </a:t>
            </a:r>
            <a:r>
              <a:rPr lang="nl-NL" b="0" dirty="0" err="1"/>
              <a:t>pathways</a:t>
            </a:r>
            <a:r>
              <a:rPr lang="nl-NL" b="0" dirty="0"/>
              <a:t> </a:t>
            </a:r>
            <a:r>
              <a:rPr lang="nl-NL" b="0" dirty="0" err="1"/>
              <a:t>suitable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terrain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user </a:t>
            </a:r>
            <a:r>
              <a:rPr lang="nl-NL" b="0" dirty="0" err="1"/>
              <a:t>groups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Directional</a:t>
            </a:r>
            <a:r>
              <a:rPr lang="nl-NL" dirty="0"/>
              <a:t> </a:t>
            </a:r>
            <a:r>
              <a:rPr lang="nl-NL" dirty="0" err="1"/>
              <a:t>Signage</a:t>
            </a:r>
            <a:endParaRPr lang="nl-NL" dirty="0"/>
          </a:p>
          <a:p>
            <a:pPr marL="285750" lvl="3" indent="-285750">
              <a:lnSpc>
                <a:spcPct val="110000"/>
              </a:lnSpc>
              <a:buFont typeface="Wingdings" pitchFamily="2" charset="2"/>
              <a:buChar char="Ø"/>
            </a:pPr>
            <a:r>
              <a:rPr lang="nl-NL" b="0" dirty="0" err="1"/>
              <a:t>Provide</a:t>
            </a:r>
            <a:r>
              <a:rPr lang="nl-NL" b="0" dirty="0"/>
              <a:t> </a:t>
            </a:r>
            <a:r>
              <a:rPr lang="nl-NL" b="0" dirty="0" err="1"/>
              <a:t>clear</a:t>
            </a:r>
            <a:r>
              <a:rPr lang="nl-NL" b="0" dirty="0"/>
              <a:t>, </a:t>
            </a:r>
            <a:r>
              <a:rPr lang="nl-NL" b="0" dirty="0" err="1"/>
              <a:t>informative</a:t>
            </a:r>
            <a:r>
              <a:rPr lang="nl-NL" b="0" dirty="0"/>
              <a:t> </a:t>
            </a:r>
            <a:r>
              <a:rPr lang="nl-NL" b="0" dirty="0" err="1"/>
              <a:t>signs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guide </a:t>
            </a:r>
            <a:r>
              <a:rPr lang="nl-NL" b="0" dirty="0" err="1"/>
              <a:t>visitors</a:t>
            </a:r>
            <a:endParaRPr lang="nl-NL" b="0" dirty="0"/>
          </a:p>
          <a:p>
            <a:pPr marL="285750" lvl="3" indent="-285750">
              <a:lnSpc>
                <a:spcPct val="110000"/>
              </a:lnSpc>
              <a:buFont typeface="Wingdings" pitchFamily="2" charset="2"/>
              <a:buChar char="Ø"/>
            </a:pP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signs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educate</a:t>
            </a:r>
            <a:r>
              <a:rPr lang="nl-NL" b="0" dirty="0"/>
              <a:t> </a:t>
            </a:r>
            <a:r>
              <a:rPr lang="nl-NL" b="0" dirty="0" err="1"/>
              <a:t>about</a:t>
            </a:r>
            <a:r>
              <a:rPr lang="nl-NL" b="0" dirty="0"/>
              <a:t> environment,</a:t>
            </a:r>
          </a:p>
          <a:p>
            <a:pPr marL="285750" lvl="3" indent="-285750">
              <a:lnSpc>
                <a:spcPct val="110000"/>
              </a:lnSpc>
              <a:buFont typeface="Wingdings" pitchFamily="2" charset="2"/>
              <a:buChar char="Ø"/>
            </a:pPr>
            <a:r>
              <a:rPr lang="nl-NL" b="0" dirty="0"/>
              <a:t> culture,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.</a:t>
            </a:r>
          </a:p>
          <a:p>
            <a:pPr marL="285750" lvl="3" indent="-285750">
              <a:lnSpc>
                <a:spcPct val="110000"/>
              </a:lnSpc>
              <a:buFont typeface="Wingdings" pitchFamily="2" charset="2"/>
              <a:buChar char="Ø"/>
            </a:pPr>
            <a:r>
              <a:rPr lang="nl-NL" b="0" dirty="0" err="1"/>
              <a:t>Include</a:t>
            </a:r>
            <a:r>
              <a:rPr lang="nl-NL" b="0" dirty="0"/>
              <a:t> </a:t>
            </a:r>
            <a:r>
              <a:rPr lang="nl-NL" b="0" dirty="0" err="1"/>
              <a:t>interpretive</a:t>
            </a:r>
            <a:r>
              <a:rPr lang="nl-NL" b="0" dirty="0"/>
              <a:t> </a:t>
            </a:r>
            <a:r>
              <a:rPr lang="nl-NL" b="0" dirty="0" err="1"/>
              <a:t>signs</a:t>
            </a:r>
            <a:r>
              <a:rPr lang="nl-NL" b="0" dirty="0"/>
              <a:t> or </a:t>
            </a:r>
            <a:r>
              <a:rPr lang="nl-NL" b="0" dirty="0" err="1"/>
              <a:t>exhibits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enrich</a:t>
            </a:r>
            <a:r>
              <a:rPr lang="nl-NL" b="0" dirty="0"/>
              <a:t> </a:t>
            </a:r>
          </a:p>
          <a:p>
            <a:pPr marL="285750" lvl="3" indent="-285750">
              <a:lnSpc>
                <a:spcPct val="110000"/>
              </a:lnSpc>
              <a:buFont typeface="Wingdings" pitchFamily="2" charset="2"/>
              <a:buChar char="Ø"/>
            </a:pP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076" name="Picture 4" descr="The Importance of Signage for Historic Heritage Preservation">
            <a:extLst>
              <a:ext uri="{FF2B5EF4-FFF2-40B4-BE49-F238E27FC236}">
                <a16:creationId xmlns:a16="http://schemas.microsoft.com/office/drawing/2014/main" id="{035A6A0F-1B5D-0C67-9C2D-89F13D496E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59215" y="2653735"/>
            <a:ext cx="3810000" cy="381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eritage Signage">
            <a:extLst>
              <a:ext uri="{FF2B5EF4-FFF2-40B4-BE49-F238E27FC236}">
                <a16:creationId xmlns:a16="http://schemas.microsoft.com/office/drawing/2014/main" id="{CDED356E-0B5E-1A13-5AD2-BA451DAEB5D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906" t="8000" r="24097" b="9051"/>
          <a:stretch/>
        </p:blipFill>
        <p:spPr bwMode="auto">
          <a:xfrm>
            <a:off x="9661798" y="765733"/>
            <a:ext cx="2536552" cy="5688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18659815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B- Optimizing </a:t>
            </a:r>
            <a:r>
              <a:rPr lang="nl-NL" dirty="0" err="1"/>
              <a:t>Paths</a:t>
            </a:r>
            <a:r>
              <a:rPr lang="nl-NL" dirty="0"/>
              <a:t>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Visitors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Trail</a:t>
            </a:r>
            <a:r>
              <a:rPr lang="nl-NL" dirty="0"/>
              <a:t> Maintenance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Regular</a:t>
            </a:r>
            <a:r>
              <a:rPr lang="nl-NL" b="0" dirty="0"/>
              <a:t> </a:t>
            </a:r>
            <a:r>
              <a:rPr lang="nl-NL" b="0" dirty="0" err="1"/>
              <a:t>upkeep</a:t>
            </a:r>
            <a:r>
              <a:rPr lang="nl-NL" b="0" dirty="0"/>
              <a:t> </a:t>
            </a:r>
            <a:r>
              <a:rPr lang="nl-NL" b="0" dirty="0" err="1"/>
              <a:t>ensures</a:t>
            </a:r>
            <a:r>
              <a:rPr lang="nl-NL" b="0" dirty="0"/>
              <a:t> </a:t>
            </a:r>
            <a:r>
              <a:rPr lang="nl-NL" b="0" dirty="0" err="1"/>
              <a:t>safety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enjoyment</a:t>
            </a:r>
            <a:endParaRPr lang="nl-NL" b="0" dirty="0"/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/>
              <a:t>Preserves </a:t>
            </a:r>
            <a:r>
              <a:rPr lang="nl-NL" b="0" dirty="0" err="1"/>
              <a:t>pathway</a:t>
            </a:r>
            <a:r>
              <a:rPr lang="nl-NL" b="0" dirty="0"/>
              <a:t> </a:t>
            </a:r>
            <a:r>
              <a:rPr lang="nl-NL" b="0" dirty="0" err="1"/>
              <a:t>integrity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prevents</a:t>
            </a:r>
            <a:r>
              <a:rPr lang="nl-NL" b="0" dirty="0"/>
              <a:t>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degradation</a:t>
            </a:r>
            <a:endParaRPr lang="nl-NL" b="0" dirty="0"/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endParaRPr lang="nl-NL" b="0" dirty="0"/>
          </a:p>
          <a:p>
            <a:pPr lvl="3"/>
            <a:r>
              <a:rPr lang="nl-NL" dirty="0" err="1"/>
              <a:t>Creating</a:t>
            </a:r>
            <a:r>
              <a:rPr lang="nl-NL" dirty="0"/>
              <a:t> </a:t>
            </a:r>
            <a:r>
              <a:rPr lang="nl-NL" dirty="0" err="1"/>
              <a:t>Educational</a:t>
            </a:r>
            <a:r>
              <a:rPr lang="nl-NL" dirty="0"/>
              <a:t> </a:t>
            </a:r>
            <a:r>
              <a:rPr lang="nl-NL" dirty="0" err="1"/>
              <a:t>Trails</a:t>
            </a:r>
            <a:endParaRPr lang="nl-NL" dirty="0"/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/>
              <a:t>Nature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experiential</a:t>
            </a:r>
            <a:r>
              <a:rPr lang="nl-NL" b="0" dirty="0"/>
              <a:t> </a:t>
            </a:r>
            <a:r>
              <a:rPr lang="nl-NL" b="0" dirty="0" err="1"/>
              <a:t>trails</a:t>
            </a:r>
            <a:r>
              <a:rPr lang="nl-NL" b="0" dirty="0"/>
              <a:t> </a:t>
            </a:r>
            <a:r>
              <a:rPr lang="nl-NL" b="0" dirty="0" err="1"/>
              <a:t>engage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environment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Marked</a:t>
            </a:r>
            <a:r>
              <a:rPr lang="nl-NL" b="0" dirty="0"/>
              <a:t> stations </a:t>
            </a:r>
            <a:r>
              <a:rPr lang="nl-NL" b="0" dirty="0" err="1"/>
              <a:t>provide</a:t>
            </a:r>
            <a:r>
              <a:rPr lang="nl-NL" b="0" dirty="0"/>
              <a:t> information on flora, fauna, </a:t>
            </a:r>
            <a:r>
              <a:rPr lang="nl-NL" b="0" dirty="0" err="1"/>
              <a:t>geology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history</a:t>
            </a:r>
            <a:endParaRPr lang="nl-NL" b="0" dirty="0"/>
          </a:p>
          <a:p>
            <a:pPr marL="285750" lvl="3" indent="-285750">
              <a:buFont typeface="Wingdings" pitchFamily="2" charset="2"/>
              <a:buChar char="Ø"/>
            </a:pP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19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514527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Interpretation</a:t>
            </a:r>
            <a:r>
              <a:rPr lang="nl-NL" dirty="0"/>
              <a:t> </a:t>
            </a:r>
            <a:r>
              <a:rPr lang="nl-NL" dirty="0" err="1"/>
              <a:t>Infrastructure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Visitor Centers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Suitable</a:t>
            </a:r>
            <a:r>
              <a:rPr lang="nl-NL" dirty="0"/>
              <a:t> Placement </a:t>
            </a:r>
            <a:r>
              <a:rPr lang="nl-NL" dirty="0" err="1"/>
              <a:t>and</a:t>
            </a:r>
            <a:r>
              <a:rPr lang="nl-NL" dirty="0"/>
              <a:t> </a:t>
            </a:r>
            <a:r>
              <a:rPr lang="nl-NL" dirty="0" err="1"/>
              <a:t>Quality</a:t>
            </a:r>
            <a:endParaRPr lang="nl-NL" dirty="0"/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/>
              <a:t>Ensure </a:t>
            </a:r>
            <a:r>
              <a:rPr lang="nl-NL" b="0" dirty="0" err="1"/>
              <a:t>interpretation</a:t>
            </a:r>
            <a:r>
              <a:rPr lang="nl-NL" b="0" dirty="0"/>
              <a:t> </a:t>
            </a:r>
            <a:r>
              <a:rPr lang="nl-NL" b="0" dirty="0" err="1"/>
              <a:t>infrastructure</a:t>
            </a:r>
            <a:r>
              <a:rPr lang="nl-NL" b="0" dirty="0"/>
              <a:t> is well-</a:t>
            </a:r>
            <a:r>
              <a:rPr lang="nl-NL" b="0" dirty="0" err="1"/>
              <a:t>placed</a:t>
            </a:r>
            <a:r>
              <a:rPr lang="nl-NL" b="0" dirty="0"/>
              <a:t>. 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Maintain</a:t>
            </a:r>
            <a:r>
              <a:rPr lang="nl-NL" b="0" dirty="0"/>
              <a:t> high </a:t>
            </a:r>
            <a:r>
              <a:rPr lang="nl-NL" b="0" dirty="0" err="1"/>
              <a:t>quality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maximize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engagement.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3" name="Picture 2" descr="Benefits of Interpretive Signage in wayfinding design. Museums, bay trails.">
            <a:extLst>
              <a:ext uri="{FF2B5EF4-FFF2-40B4-BE49-F238E27FC236}">
                <a16:creationId xmlns:a16="http://schemas.microsoft.com/office/drawing/2014/main" id="{B71586F3-6813-8C82-7E0A-F0EBE391A7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794" y="3444426"/>
            <a:ext cx="5307087" cy="29483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2599229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Interpretation</a:t>
            </a:r>
            <a:r>
              <a:rPr lang="nl-NL" dirty="0"/>
              <a:t> </a:t>
            </a:r>
            <a:r>
              <a:rPr lang="nl-NL" dirty="0" err="1"/>
              <a:t>Infrastructure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Visitor Centers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- Visitor </a:t>
            </a:r>
            <a:r>
              <a:rPr lang="nl-NL" dirty="0" err="1"/>
              <a:t>and</a:t>
            </a:r>
            <a:r>
              <a:rPr lang="nl-NL" dirty="0"/>
              <a:t> Information Centers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Provide</a:t>
            </a:r>
            <a:r>
              <a:rPr lang="nl-NL" b="0" dirty="0"/>
              <a:t> </a:t>
            </a:r>
            <a:r>
              <a:rPr lang="nl-NL" b="0" dirty="0" err="1"/>
              <a:t>exhibits</a:t>
            </a:r>
            <a:r>
              <a:rPr lang="nl-NL" b="0" dirty="0"/>
              <a:t>, </a:t>
            </a:r>
            <a:r>
              <a:rPr lang="nl-NL" b="0" dirty="0" err="1"/>
              <a:t>maps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staff</a:t>
            </a:r>
            <a:r>
              <a:rPr lang="nl-NL" b="0" dirty="0"/>
              <a:t> assistance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orient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educate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endParaRPr lang="nl-NL" b="0" dirty="0"/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/>
              <a:t>Support </a:t>
            </a:r>
            <a:r>
              <a:rPr lang="nl-NL" b="0" dirty="0" err="1"/>
              <a:t>tourists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essential</a:t>
            </a:r>
            <a:r>
              <a:rPr lang="nl-NL" b="0" dirty="0"/>
              <a:t> information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Enhance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sustainable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5" name="Picture 2" descr="Visiting the Topography of Terror Museum">
            <a:extLst>
              <a:ext uri="{FF2B5EF4-FFF2-40B4-BE49-F238E27FC236}">
                <a16:creationId xmlns:a16="http://schemas.microsoft.com/office/drawing/2014/main" id="{75D370EB-666A-C879-91A5-088B09F4D9A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700" b="13251"/>
          <a:stretch/>
        </p:blipFill>
        <p:spPr bwMode="auto">
          <a:xfrm>
            <a:off x="7035279" y="3429000"/>
            <a:ext cx="4971745" cy="302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0185838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D- </a:t>
            </a:r>
            <a:r>
              <a:rPr lang="nl-NL" dirty="0" err="1"/>
              <a:t>Increasing</a:t>
            </a:r>
            <a:r>
              <a:rPr lang="nl-NL" dirty="0"/>
              <a:t> Area Accessibility</a:t>
            </a:r>
          </a:p>
          <a:p>
            <a:pPr lvl="3"/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/>
              <a:t>- </a:t>
            </a:r>
            <a:r>
              <a:rPr lang="nl-NL" dirty="0" err="1"/>
              <a:t>Proximity</a:t>
            </a:r>
            <a:r>
              <a:rPr lang="nl-NL" dirty="0"/>
              <a:t> </a:t>
            </a:r>
            <a:r>
              <a:rPr lang="nl-NL" dirty="0" err="1"/>
              <a:t>to</a:t>
            </a:r>
            <a:r>
              <a:rPr lang="nl-NL" dirty="0"/>
              <a:t> </a:t>
            </a:r>
            <a:r>
              <a:rPr lang="nl-NL" dirty="0" err="1"/>
              <a:t>Attractions</a:t>
            </a:r>
            <a:r>
              <a:rPr lang="nl-NL" dirty="0"/>
              <a:t>: 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Locate</a:t>
            </a:r>
            <a:r>
              <a:rPr lang="nl-NL" b="0" dirty="0"/>
              <a:t> access points close </a:t>
            </a:r>
            <a:r>
              <a:rPr lang="nl-NL" b="0" dirty="0" err="1"/>
              <a:t>to</a:t>
            </a:r>
            <a:r>
              <a:rPr lang="nl-NL" b="0" dirty="0"/>
              <a:t> major </a:t>
            </a:r>
            <a:r>
              <a:rPr lang="nl-NL" b="0" dirty="0" err="1"/>
              <a:t>attractions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walking</a:t>
            </a:r>
            <a:r>
              <a:rPr lang="nl-NL" b="0" dirty="0"/>
              <a:t> </a:t>
            </a:r>
            <a:r>
              <a:rPr lang="nl-NL" b="0" dirty="0" err="1"/>
              <a:t>distances</a:t>
            </a:r>
            <a:endParaRPr lang="nl-NL" b="0" dirty="0"/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/>
              <a:t>- </a:t>
            </a:r>
            <a:r>
              <a:rPr lang="nl-NL" dirty="0" err="1"/>
              <a:t>Clear</a:t>
            </a:r>
            <a:r>
              <a:rPr lang="nl-NL" dirty="0"/>
              <a:t> </a:t>
            </a:r>
            <a:r>
              <a:rPr lang="nl-NL" dirty="0" err="1"/>
              <a:t>Signage</a:t>
            </a:r>
            <a:r>
              <a:rPr lang="nl-NL" dirty="0"/>
              <a:t>: 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 err="1"/>
              <a:t>Provide</a:t>
            </a:r>
            <a:r>
              <a:rPr lang="nl-NL" b="0" dirty="0"/>
              <a:t> </a:t>
            </a:r>
            <a:r>
              <a:rPr lang="nl-NL" b="0" dirty="0" err="1"/>
              <a:t>clear</a:t>
            </a:r>
            <a:r>
              <a:rPr lang="nl-NL" b="0" dirty="0"/>
              <a:t> </a:t>
            </a:r>
            <a:r>
              <a:rPr lang="nl-NL" b="0" dirty="0" err="1"/>
              <a:t>signs</a:t>
            </a:r>
            <a:r>
              <a:rPr lang="nl-NL" b="0" dirty="0"/>
              <a:t> </a:t>
            </a:r>
            <a:r>
              <a:rPr lang="nl-NL" b="0" dirty="0" err="1"/>
              <a:t>directing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parking </a:t>
            </a:r>
            <a:r>
              <a:rPr lang="nl-NL" b="0" dirty="0" err="1"/>
              <a:t>and</a:t>
            </a:r>
            <a:r>
              <a:rPr lang="nl-NL" b="0" dirty="0"/>
              <a:t> access points</a:t>
            </a:r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/>
              <a:t>- </a:t>
            </a:r>
            <a:r>
              <a:rPr lang="nl-NL" dirty="0" err="1"/>
              <a:t>Designated</a:t>
            </a:r>
            <a:r>
              <a:rPr lang="nl-NL" dirty="0"/>
              <a:t> </a:t>
            </a:r>
            <a:r>
              <a:rPr lang="nl-NL" dirty="0" err="1"/>
              <a:t>Accessible</a:t>
            </a:r>
            <a:r>
              <a:rPr lang="nl-NL" dirty="0"/>
              <a:t> Parking: </a:t>
            </a:r>
          </a:p>
          <a:p>
            <a:pPr marL="285750" lvl="3" indent="-285750">
              <a:lnSpc>
                <a:spcPct val="100000"/>
              </a:lnSpc>
              <a:buFont typeface="Wingdings" pitchFamily="2" charset="2"/>
              <a:buChar char="Ø"/>
            </a:pPr>
            <a:r>
              <a:rPr lang="nl-NL" b="0" dirty="0"/>
              <a:t>Reserve parking </a:t>
            </a:r>
            <a:r>
              <a:rPr lang="nl-NL" b="0" dirty="0" err="1"/>
              <a:t>spaces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disabilities</a:t>
            </a:r>
            <a:r>
              <a:rPr lang="nl-NL" b="0" dirty="0"/>
              <a:t>, </a:t>
            </a:r>
            <a:r>
              <a:rPr lang="nl-NL" b="0" dirty="0" err="1"/>
              <a:t>ensuring</a:t>
            </a:r>
            <a:r>
              <a:rPr lang="nl-NL" b="0" dirty="0"/>
              <a:t> convenience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clear</a:t>
            </a:r>
            <a:r>
              <a:rPr lang="nl-NL" b="0" dirty="0"/>
              <a:t> </a:t>
            </a:r>
            <a:r>
              <a:rPr lang="nl-NL" b="0" dirty="0" err="1"/>
              <a:t>marking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7603211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E- </a:t>
            </a:r>
            <a:r>
              <a:rPr lang="nl-NL" dirty="0" err="1"/>
              <a:t>Generalizing</a:t>
            </a:r>
            <a:r>
              <a:rPr lang="nl-NL" dirty="0"/>
              <a:t> Time-Space </a:t>
            </a:r>
            <a:r>
              <a:rPr lang="nl-NL" dirty="0" err="1"/>
              <a:t>Zoning</a:t>
            </a:r>
            <a:endParaRPr lang="nl-NL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Designate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</a:t>
            </a:r>
            <a:r>
              <a:rPr lang="nl-NL" b="0" dirty="0" err="1"/>
              <a:t>based</a:t>
            </a:r>
            <a:r>
              <a:rPr lang="nl-NL" b="0" dirty="0"/>
              <a:t> on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sensitivity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species </a:t>
            </a:r>
            <a:r>
              <a:rPr lang="nl-NL" b="0" dirty="0" err="1"/>
              <a:t>presence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Implement</a:t>
            </a:r>
            <a:r>
              <a:rPr lang="nl-NL" b="0" dirty="0"/>
              <a:t> </a:t>
            </a:r>
            <a:r>
              <a:rPr lang="nl-NL" b="0" dirty="0" err="1"/>
              <a:t>dynamic</a:t>
            </a:r>
            <a:r>
              <a:rPr lang="nl-NL" b="0" dirty="0"/>
              <a:t> management </a:t>
            </a:r>
            <a:r>
              <a:rPr lang="nl-NL" b="0" dirty="0" err="1"/>
              <a:t>responding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seasonal</a:t>
            </a:r>
            <a:r>
              <a:rPr lang="nl-NL" b="0" dirty="0"/>
              <a:t> or time-</a:t>
            </a:r>
            <a:r>
              <a:rPr lang="nl-NL" b="0" dirty="0" err="1"/>
              <a:t>specific</a:t>
            </a:r>
            <a:r>
              <a:rPr lang="nl-NL" b="0" dirty="0"/>
              <a:t> </a:t>
            </a:r>
            <a:r>
              <a:rPr lang="nl-NL" b="0" dirty="0" err="1"/>
              <a:t>needs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Restrict</a:t>
            </a:r>
            <a:r>
              <a:rPr lang="nl-NL" b="0" dirty="0"/>
              <a:t> zones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critical</a:t>
            </a:r>
            <a:r>
              <a:rPr lang="nl-NL" b="0" dirty="0"/>
              <a:t> </a:t>
            </a:r>
            <a:r>
              <a:rPr lang="nl-NL" b="0" dirty="0" err="1"/>
              <a:t>periods</a:t>
            </a:r>
            <a:r>
              <a:rPr lang="nl-NL" b="0" dirty="0"/>
              <a:t> (</a:t>
            </a:r>
            <a:r>
              <a:rPr lang="nl-NL" b="0" dirty="0" err="1"/>
              <a:t>breeding</a:t>
            </a:r>
            <a:r>
              <a:rPr lang="nl-NL" b="0" dirty="0"/>
              <a:t> </a:t>
            </a:r>
            <a:r>
              <a:rPr lang="nl-NL" b="0" dirty="0" err="1"/>
              <a:t>seasons</a:t>
            </a:r>
            <a:r>
              <a:rPr lang="nl-NL" b="0" dirty="0"/>
              <a:t>)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protect</a:t>
            </a:r>
            <a:r>
              <a:rPr lang="nl-NL" b="0" dirty="0"/>
              <a:t> </a:t>
            </a:r>
            <a:r>
              <a:rPr lang="nl-NL" b="0" dirty="0" err="1"/>
              <a:t>wildlife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Allow</a:t>
            </a:r>
            <a:r>
              <a:rPr lang="nl-NL" b="0" dirty="0"/>
              <a:t> access </a:t>
            </a:r>
            <a:r>
              <a:rPr lang="nl-NL" b="0" dirty="0" err="1"/>
              <a:t>during</a:t>
            </a:r>
            <a:r>
              <a:rPr lang="nl-NL" b="0" dirty="0"/>
              <a:t> </a:t>
            </a:r>
            <a:r>
              <a:rPr lang="nl-NL" b="0" dirty="0" err="1"/>
              <a:t>less</a:t>
            </a:r>
            <a:r>
              <a:rPr lang="nl-NL" b="0" dirty="0"/>
              <a:t> </a:t>
            </a:r>
            <a:r>
              <a:rPr lang="nl-NL" b="0" dirty="0" err="1"/>
              <a:t>sensitive</a:t>
            </a:r>
            <a:r>
              <a:rPr lang="nl-NL" b="0" dirty="0"/>
              <a:t> </a:t>
            </a:r>
            <a:r>
              <a:rPr lang="nl-NL" b="0" dirty="0" err="1"/>
              <a:t>times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balance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conservation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96111079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2- Tools </a:t>
            </a:r>
            <a:r>
              <a:rPr lang="nl-NL" sz="2400" dirty="0" err="1"/>
              <a:t>and</a:t>
            </a:r>
            <a:r>
              <a:rPr lang="nl-NL" sz="2400" dirty="0"/>
              <a:t> Approaches of Visitor Management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F- Different Price Policy: </a:t>
            </a:r>
            <a:r>
              <a:rPr lang="nl-NL" dirty="0" err="1"/>
              <a:t>Seasonal</a:t>
            </a:r>
            <a:r>
              <a:rPr lang="nl-NL" dirty="0"/>
              <a:t> Pricing</a:t>
            </a:r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Adjust</a:t>
            </a:r>
            <a:r>
              <a:rPr lang="nl-NL" b="0" dirty="0"/>
              <a:t> </a:t>
            </a:r>
            <a:r>
              <a:rPr lang="nl-NL" b="0" dirty="0" err="1"/>
              <a:t>prices</a:t>
            </a:r>
            <a:r>
              <a:rPr lang="nl-NL" b="0" dirty="0"/>
              <a:t> </a:t>
            </a:r>
            <a:r>
              <a:rPr lang="nl-NL" b="0" dirty="0" err="1"/>
              <a:t>according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fluctuations</a:t>
            </a:r>
            <a:r>
              <a:rPr lang="nl-NL" b="0" dirty="0"/>
              <a:t> </a:t>
            </a:r>
            <a:r>
              <a:rPr lang="nl-NL" b="0" dirty="0" err="1"/>
              <a:t>throughout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year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Lower</a:t>
            </a:r>
            <a:r>
              <a:rPr lang="nl-NL" b="0" dirty="0"/>
              <a:t> </a:t>
            </a:r>
            <a:r>
              <a:rPr lang="nl-NL" b="0" dirty="0" err="1"/>
              <a:t>prices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off-peak </a:t>
            </a:r>
            <a:r>
              <a:rPr lang="nl-NL" b="0" dirty="0" err="1"/>
              <a:t>seasons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attract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endParaRPr lang="nl-NL" b="0" dirty="0"/>
          </a:p>
          <a:p>
            <a:pPr marL="285750" lvl="3" indent="-285750">
              <a:lnSpc>
                <a:spcPct val="150000"/>
              </a:lnSpc>
              <a:buFont typeface="Wingdings" pitchFamily="2" charset="2"/>
              <a:buChar char="Ø"/>
            </a:pPr>
            <a:r>
              <a:rPr lang="nl-NL" b="0" dirty="0" err="1"/>
              <a:t>Higher</a:t>
            </a:r>
            <a:r>
              <a:rPr lang="nl-NL" b="0" dirty="0"/>
              <a:t> </a:t>
            </a:r>
            <a:r>
              <a:rPr lang="nl-NL" b="0" dirty="0" err="1"/>
              <a:t>prices</a:t>
            </a:r>
            <a:r>
              <a:rPr lang="nl-NL" b="0" dirty="0"/>
              <a:t> </a:t>
            </a:r>
            <a:r>
              <a:rPr lang="nl-NL" b="0" dirty="0" err="1"/>
              <a:t>during</a:t>
            </a:r>
            <a:r>
              <a:rPr lang="nl-NL" b="0" dirty="0"/>
              <a:t> peak </a:t>
            </a:r>
            <a:r>
              <a:rPr lang="nl-NL" b="0" dirty="0" err="1"/>
              <a:t>seasons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manage </a:t>
            </a:r>
            <a:r>
              <a:rPr lang="nl-NL" b="0" dirty="0" err="1"/>
              <a:t>demand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maintain</a:t>
            </a:r>
            <a:r>
              <a:rPr lang="nl-NL" b="0" dirty="0"/>
              <a:t> service </a:t>
            </a:r>
            <a:r>
              <a:rPr lang="nl-NL" b="0" dirty="0" err="1"/>
              <a:t>quality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2388434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5ED0ED6-C7FC-5E85-7000-8DEEC184C8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771"/>
            <a:ext cx="12198350" cy="64533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itel 6">
            <a:extLst>
              <a:ext uri="{FF2B5EF4-FFF2-40B4-BE49-F238E27FC236}">
                <a16:creationId xmlns:a16="http://schemas.microsoft.com/office/drawing/2014/main" id="{DB539E79-424A-DAEB-13AB-3874FCD1C0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2591" y="1036812"/>
            <a:ext cx="4824536" cy="432048"/>
          </a:xfrm>
        </p:spPr>
        <p:txBody>
          <a:bodyPr/>
          <a:lstStyle/>
          <a:p>
            <a:r>
              <a:rPr lang="nl-NL" sz="2800" dirty="0">
                <a:solidFill>
                  <a:schemeClr val="bg1"/>
                </a:solidFill>
              </a:rPr>
              <a:t>3- Stonehenge: Case </a:t>
            </a:r>
            <a:r>
              <a:rPr lang="nl-NL" sz="2800" dirty="0" err="1">
                <a:solidFill>
                  <a:schemeClr val="bg1"/>
                </a:solidFill>
              </a:rPr>
              <a:t>Study</a:t>
            </a:r>
            <a:endParaRPr lang="nl-NL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319709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History</a:t>
            </a:r>
            <a:r>
              <a:rPr lang="nl-NL" dirty="0"/>
              <a:t> of Stonehenge: </a:t>
            </a:r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World’s</a:t>
            </a:r>
            <a:r>
              <a:rPr lang="nl-NL" b="0" dirty="0"/>
              <a:t> most </a:t>
            </a:r>
            <a:r>
              <a:rPr lang="nl-NL" b="0" dirty="0" err="1"/>
              <a:t>famous</a:t>
            </a:r>
            <a:r>
              <a:rPr lang="nl-NL" b="0" dirty="0"/>
              <a:t> </a:t>
            </a:r>
            <a:r>
              <a:rPr lang="nl-NL" b="0" dirty="0" err="1"/>
              <a:t>prehistoric</a:t>
            </a:r>
            <a:r>
              <a:rPr lang="nl-NL" b="0" dirty="0"/>
              <a:t> monument</a:t>
            </a:r>
          </a:p>
          <a:p>
            <a:pPr lvl="3"/>
            <a:r>
              <a:rPr lang="nl-NL" b="0" dirty="0"/>
              <a:t>- Built in stages over </a:t>
            </a:r>
            <a:r>
              <a:rPr lang="nl-NL" b="0" dirty="0" err="1"/>
              <a:t>thousands</a:t>
            </a:r>
            <a:r>
              <a:rPr lang="nl-NL" b="0" dirty="0"/>
              <a:t> of </a:t>
            </a:r>
            <a:r>
              <a:rPr lang="nl-NL" b="0" dirty="0" err="1"/>
              <a:t>years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Early</a:t>
            </a:r>
            <a:r>
              <a:rPr lang="nl-NL" b="0" dirty="0"/>
              <a:t> </a:t>
            </a:r>
            <a:r>
              <a:rPr lang="nl-NL" b="0" dirty="0" err="1"/>
              <a:t>henge</a:t>
            </a:r>
            <a:r>
              <a:rPr lang="nl-NL" b="0" dirty="0"/>
              <a:t> monument (5000 BC)</a:t>
            </a:r>
          </a:p>
          <a:p>
            <a:pPr lvl="3"/>
            <a:r>
              <a:rPr lang="nl-NL" b="0" dirty="0"/>
              <a:t>- Stone </a:t>
            </a:r>
            <a:r>
              <a:rPr lang="nl-NL" b="0" dirty="0" err="1"/>
              <a:t>circle</a:t>
            </a:r>
            <a:r>
              <a:rPr lang="nl-NL" b="0" dirty="0"/>
              <a:t> </a:t>
            </a:r>
            <a:r>
              <a:rPr lang="nl-NL" b="0" dirty="0" err="1"/>
              <a:t>erected</a:t>
            </a:r>
            <a:r>
              <a:rPr lang="nl-NL" b="0" dirty="0"/>
              <a:t> in late </a:t>
            </a:r>
            <a:r>
              <a:rPr lang="nl-NL" b="0" dirty="0" err="1"/>
              <a:t>Neolithic</a:t>
            </a:r>
            <a:r>
              <a:rPr lang="nl-NL" b="0" dirty="0"/>
              <a:t> (2500 BC)</a:t>
            </a:r>
          </a:p>
          <a:p>
            <a:pPr lvl="3"/>
            <a:r>
              <a:rPr lang="nl-NL" b="0" dirty="0"/>
              <a:t>- Forms a World Heritage Site </a:t>
            </a:r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Avebury</a:t>
            </a:r>
            <a:endParaRPr lang="nl-NL" b="0" dirty="0"/>
          </a:p>
          <a:p>
            <a:pPr lvl="3"/>
            <a:r>
              <a:rPr lang="nl-NL" b="0" dirty="0"/>
              <a:t>- Unique </a:t>
            </a:r>
            <a:r>
              <a:rPr lang="nl-NL" b="0" dirty="0" err="1"/>
              <a:t>concentration</a:t>
            </a:r>
            <a:r>
              <a:rPr lang="nl-NL" b="0" dirty="0"/>
              <a:t> of </a:t>
            </a:r>
            <a:r>
              <a:rPr lang="nl-NL" b="0" dirty="0" err="1"/>
              <a:t>prehistoric</a:t>
            </a:r>
            <a:r>
              <a:rPr lang="nl-NL" b="0" dirty="0"/>
              <a:t> </a:t>
            </a:r>
            <a:r>
              <a:rPr lang="nl-NL" b="0" dirty="0" err="1"/>
              <a:t>monuments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C5D59061-5AB6-D409-F3DC-B89A59BBC0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43191" y="19771"/>
            <a:ext cx="5955158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9002220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 err="1"/>
              <a:t>Key</a:t>
            </a:r>
            <a:r>
              <a:rPr lang="nl-NL" dirty="0"/>
              <a:t>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Challenges</a:t>
            </a:r>
            <a:endParaRPr lang="nl-NL" dirty="0"/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Overcrowding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Heritage </a:t>
            </a:r>
            <a:r>
              <a:rPr lang="nl-NL" b="0" dirty="0" err="1"/>
              <a:t>protection</a:t>
            </a:r>
            <a:r>
              <a:rPr lang="nl-NL" b="0" dirty="0"/>
              <a:t>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Balancing</a:t>
            </a:r>
            <a:r>
              <a:rPr lang="nl-NL" b="0" dirty="0"/>
              <a:t> access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preservation</a:t>
            </a:r>
            <a:r>
              <a:rPr lang="nl-NL" b="0" dirty="0"/>
              <a:t> 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4098" name="Picture 2" descr="Stonehenge: A Guide to England's Most Famous Ancient Monument">
            <a:extLst>
              <a:ext uri="{FF2B5EF4-FFF2-40B4-BE49-F238E27FC236}">
                <a16:creationId xmlns:a16="http://schemas.microsoft.com/office/drawing/2014/main" id="{C8AC4A54-A715-3D35-2218-EFA585F6AD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9174" y="19770"/>
            <a:ext cx="6099175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4734484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Visitor Management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Visitor Centre: </a:t>
            </a:r>
          </a:p>
          <a:p>
            <a:pPr lvl="3"/>
            <a:r>
              <a:rPr lang="nl-NL" b="0" dirty="0"/>
              <a:t>- Modern facility </a:t>
            </a:r>
            <a:r>
              <a:rPr lang="nl-NL" b="0" dirty="0" err="1"/>
              <a:t>located</a:t>
            </a:r>
            <a:r>
              <a:rPr lang="nl-NL" b="0" dirty="0"/>
              <a:t> 2 km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stones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with</a:t>
            </a:r>
            <a:r>
              <a:rPr lang="nl-NL" b="0" dirty="0"/>
              <a:t> </a:t>
            </a:r>
            <a:r>
              <a:rPr lang="nl-NL" b="0" dirty="0" err="1"/>
              <a:t>exhibitions</a:t>
            </a:r>
            <a:r>
              <a:rPr lang="nl-NL" b="0" dirty="0"/>
              <a:t>, café, </a:t>
            </a:r>
            <a:r>
              <a:rPr lang="nl-NL" b="0" dirty="0" err="1"/>
              <a:t>and</a:t>
            </a:r>
            <a:r>
              <a:rPr lang="nl-NL" b="0" dirty="0"/>
              <a:t> shop.</a:t>
            </a:r>
          </a:p>
          <a:p>
            <a:pPr lvl="3"/>
            <a:endParaRPr lang="nl-NL" dirty="0"/>
          </a:p>
          <a:p>
            <a:pPr lvl="3"/>
            <a:r>
              <a:rPr lang="nl-NL" dirty="0">
                <a:hlinkClick r:id="rId2"/>
              </a:rPr>
              <a:t>Visitor Centre</a:t>
            </a:r>
            <a:endParaRPr lang="nl-NL" dirty="0"/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6" name="Picture 2" descr="Stonehenge Visitor Centre Entrance">
            <a:extLst>
              <a:ext uri="{FF2B5EF4-FFF2-40B4-BE49-F238E27FC236}">
                <a16:creationId xmlns:a16="http://schemas.microsoft.com/office/drawing/2014/main" id="{C75FAE9A-4B81-8D82-80BD-D49C8C015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127" y="19770"/>
            <a:ext cx="6531223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6805422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Visitor Management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- Stonehenge Access</a:t>
            </a:r>
          </a:p>
          <a:p>
            <a:pPr lvl="3"/>
            <a:endParaRPr lang="nl-NL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29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6" name="Picture 2" descr="Stonehenge Visitor Centre Entrance">
            <a:extLst>
              <a:ext uri="{FF2B5EF4-FFF2-40B4-BE49-F238E27FC236}">
                <a16:creationId xmlns:a16="http://schemas.microsoft.com/office/drawing/2014/main" id="{C75FAE9A-4B81-8D82-80BD-D49C8C015B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67127" y="19770"/>
            <a:ext cx="6531223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BBD2F0-215D-5350-6C57-0C67157C8F4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8075235"/>
              </p:ext>
            </p:extLst>
          </p:nvPr>
        </p:nvGraphicFramePr>
        <p:xfrm>
          <a:off x="228038" y="3068960"/>
          <a:ext cx="5421488" cy="1651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10744">
                  <a:extLst>
                    <a:ext uri="{9D8B030D-6E8A-4147-A177-3AD203B41FA5}">
                      <a16:colId xmlns:a16="http://schemas.microsoft.com/office/drawing/2014/main" val="401335598"/>
                    </a:ext>
                  </a:extLst>
                </a:gridCol>
                <a:gridCol w="2710744">
                  <a:extLst>
                    <a:ext uri="{9D8B030D-6E8A-4147-A177-3AD203B41FA5}">
                      <a16:colId xmlns:a16="http://schemas.microsoft.com/office/drawing/2014/main" val="323955496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Mobility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/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Older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Visitors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Blind/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Visually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Impaired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9714892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Deaf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/Hard of Hearing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Learning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Difficulties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954513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Culinary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/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Dietary</a:t>
                      </a:r>
                      <a:endParaRPr lang="nl-NL" b="0" dirty="0">
                        <a:solidFill>
                          <a:schemeClr val="bg2"/>
                        </a:solidFill>
                      </a:endParaRP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itchFamily="2" charset="2"/>
                        <a:buChar char="Ø"/>
                        <a:tabLst/>
                        <a:defRPr/>
                      </a:pP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Health </a:t>
                      </a:r>
                      <a:r>
                        <a:rPr lang="nl-NL" b="0" dirty="0" err="1">
                          <a:solidFill>
                            <a:schemeClr val="bg2"/>
                          </a:solidFill>
                        </a:rPr>
                        <a:t>and</a:t>
                      </a:r>
                      <a:r>
                        <a:rPr lang="nl-NL" b="0" dirty="0">
                          <a:solidFill>
                            <a:schemeClr val="bg2"/>
                          </a:solidFill>
                        </a:rPr>
                        <a:t> Safety Access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5439614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4336986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Visitor Management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Stonehenge Audio Guides:</a:t>
            </a:r>
          </a:p>
          <a:p>
            <a:pPr lvl="3"/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11266" name="Picture 2">
            <a:extLst>
              <a:ext uri="{FF2B5EF4-FFF2-40B4-BE49-F238E27FC236}">
                <a16:creationId xmlns:a16="http://schemas.microsoft.com/office/drawing/2014/main" id="{8BDDF6B7-13F0-DBC7-1E0D-20E7F41B2F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963" y="166020"/>
            <a:ext cx="6630694" cy="6261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3216733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Visitor Management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Timed</a:t>
            </a:r>
            <a:r>
              <a:rPr lang="nl-NL" dirty="0"/>
              <a:t> </a:t>
            </a:r>
            <a:r>
              <a:rPr lang="nl-NL" dirty="0" err="1"/>
              <a:t>ticketing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Spread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numbers</a:t>
            </a:r>
            <a:r>
              <a:rPr lang="nl-NL" b="0" dirty="0"/>
              <a:t> </a:t>
            </a:r>
            <a:r>
              <a:rPr lang="nl-NL" b="0" dirty="0" err="1"/>
              <a:t>throughout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day</a:t>
            </a:r>
            <a:r>
              <a:rPr lang="nl-NL" b="0" dirty="0"/>
              <a:t>.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Shuttle service: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travel</a:t>
            </a:r>
            <a:r>
              <a:rPr lang="nl-NL" b="0" dirty="0"/>
              <a:t>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centre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stones</a:t>
            </a:r>
            <a:r>
              <a:rPr lang="nl-NL" b="0" dirty="0"/>
              <a:t> via shuttle</a:t>
            </a:r>
          </a:p>
          <a:p>
            <a:pPr lvl="3"/>
            <a:r>
              <a:rPr lang="nl-NL" b="0" dirty="0"/>
              <a:t> </a:t>
            </a:r>
            <a:r>
              <a:rPr lang="nl-NL" b="0" dirty="0" err="1"/>
              <a:t>buses</a:t>
            </a:r>
            <a:r>
              <a:rPr lang="nl-NL" b="0" dirty="0"/>
              <a:t> or </a:t>
            </a:r>
            <a:r>
              <a:rPr lang="nl-NL" b="0" dirty="0" err="1"/>
              <a:t>walking</a:t>
            </a:r>
            <a:r>
              <a:rPr lang="nl-NL" b="0" dirty="0"/>
              <a:t> </a:t>
            </a:r>
            <a:r>
              <a:rPr lang="nl-NL" b="0" dirty="0" err="1"/>
              <a:t>path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5F123B9A-8295-8599-1656-9BFE17FF8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158" y="19770"/>
            <a:ext cx="6243191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99775867"/>
      </p:ext>
    </p:extLst>
  </p:cSld>
  <p:clrMapOvr>
    <a:masterClrMapping/>
  </p:clrMapOvr>
  <p:transition spd="slow">
    <p:wipe dir="r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3- Case </a:t>
            </a:r>
            <a:r>
              <a:rPr lang="nl-NL" sz="2400" dirty="0" err="1"/>
              <a:t>Study</a:t>
            </a:r>
            <a:r>
              <a:rPr lang="nl-NL" sz="2400" dirty="0"/>
              <a:t>: Stonehenge, UK</a:t>
            </a:r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dirty="0"/>
              <a:t>Visitor Management </a:t>
            </a:r>
            <a:r>
              <a:rPr lang="nl-NL" dirty="0" err="1"/>
              <a:t>Strategies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 err="1"/>
              <a:t>Restricted</a:t>
            </a:r>
            <a:r>
              <a:rPr lang="nl-NL" dirty="0"/>
              <a:t> access: 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cannot</a:t>
            </a:r>
            <a:r>
              <a:rPr lang="nl-NL" b="0" dirty="0"/>
              <a:t> </a:t>
            </a:r>
            <a:r>
              <a:rPr lang="nl-NL" b="0" dirty="0" err="1"/>
              <a:t>touch</a:t>
            </a:r>
            <a:r>
              <a:rPr lang="nl-NL" b="0" dirty="0"/>
              <a:t> </a:t>
            </a:r>
            <a:r>
              <a:rPr lang="nl-NL" b="0" dirty="0" err="1"/>
              <a:t>stones</a:t>
            </a:r>
            <a:r>
              <a:rPr lang="nl-NL" b="0" dirty="0"/>
              <a:t>, </a:t>
            </a:r>
            <a:r>
              <a:rPr lang="nl-NL" b="0" dirty="0" err="1"/>
              <a:t>only</a:t>
            </a:r>
            <a:r>
              <a:rPr lang="nl-NL" b="0" dirty="0"/>
              <a:t> walk </a:t>
            </a:r>
            <a:r>
              <a:rPr lang="nl-NL" b="0" dirty="0" err="1"/>
              <a:t>around</a:t>
            </a:r>
            <a:r>
              <a:rPr lang="nl-NL" b="0" dirty="0"/>
              <a:t> </a:t>
            </a:r>
          </a:p>
          <a:p>
            <a:pPr lvl="3"/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circle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Special access tours: </a:t>
            </a:r>
          </a:p>
          <a:p>
            <a:pPr lvl="3"/>
            <a:r>
              <a:rPr lang="nl-NL" b="0" dirty="0"/>
              <a:t>- Limited </a:t>
            </a:r>
            <a:r>
              <a:rPr lang="nl-NL" b="0" dirty="0" err="1"/>
              <a:t>opportunities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small </a:t>
            </a:r>
            <a:r>
              <a:rPr lang="nl-NL" b="0" dirty="0" err="1"/>
              <a:t>groups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enter </a:t>
            </a:r>
          </a:p>
          <a:p>
            <a:pPr lvl="3"/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circle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7170" name="Picture 2">
            <a:extLst>
              <a:ext uri="{FF2B5EF4-FFF2-40B4-BE49-F238E27FC236}">
                <a16:creationId xmlns:a16="http://schemas.microsoft.com/office/drawing/2014/main" id="{5F123B9A-8295-8599-1656-9BFE17FF8B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5158" y="19770"/>
            <a:ext cx="6243191" cy="64335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0588061"/>
      </p:ext>
    </p:extLst>
  </p:cSld>
  <p:clrMapOvr>
    <a:masterClrMapping/>
  </p:clrMapOvr>
  <p:transition spd="slow">
    <p:wipe dir="r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33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2050" name="Picture 2" descr="22 Places That Have Been Ruined by Tourists Over the Past Decade - Business  Insider">
            <a:extLst>
              <a:ext uri="{FF2B5EF4-FFF2-40B4-BE49-F238E27FC236}">
                <a16:creationId xmlns:a16="http://schemas.microsoft.com/office/drawing/2014/main" id="{BFE2E68A-DBA4-53E6-1C27-9DA78161F3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8350" cy="64731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EA61D0C-BA43-3829-08DF-E0353DA51BA8}"/>
              </a:ext>
            </a:extLst>
          </p:cNvPr>
          <p:cNvSpPr txBox="1"/>
          <p:nvPr/>
        </p:nvSpPr>
        <p:spPr>
          <a:xfrm>
            <a:off x="1058615" y="1628800"/>
            <a:ext cx="6188926" cy="954107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r>
              <a:rPr lang="nl-NL" sz="2800" b="1" dirty="0">
                <a:solidFill>
                  <a:schemeClr val="bg2"/>
                </a:solidFill>
              </a:rPr>
              <a:t>4- </a:t>
            </a:r>
            <a:r>
              <a:rPr lang="nl-NL" sz="2800" b="1" dirty="0" err="1">
                <a:solidFill>
                  <a:schemeClr val="bg2"/>
                </a:solidFill>
              </a:rPr>
              <a:t>Carrying</a:t>
            </a:r>
            <a:r>
              <a:rPr lang="nl-NL" sz="2800" b="1" dirty="0">
                <a:solidFill>
                  <a:schemeClr val="bg2"/>
                </a:solidFill>
              </a:rPr>
              <a:t> </a:t>
            </a:r>
            <a:r>
              <a:rPr lang="nl-NL" sz="2800" b="1" dirty="0" err="1">
                <a:solidFill>
                  <a:schemeClr val="bg2"/>
                </a:solidFill>
              </a:rPr>
              <a:t>capacity</a:t>
            </a:r>
            <a:r>
              <a:rPr lang="nl-NL" sz="2800" b="1" dirty="0">
                <a:solidFill>
                  <a:schemeClr val="bg2"/>
                </a:solidFill>
              </a:rPr>
              <a:t> </a:t>
            </a:r>
            <a:r>
              <a:rPr lang="nl-NL" sz="2800" b="1" dirty="0" err="1">
                <a:solidFill>
                  <a:schemeClr val="bg2"/>
                </a:solidFill>
              </a:rPr>
              <a:t>and</a:t>
            </a:r>
            <a:r>
              <a:rPr lang="nl-NL" sz="2800" b="1" dirty="0">
                <a:solidFill>
                  <a:schemeClr val="bg2"/>
                </a:solidFill>
              </a:rPr>
              <a:t> </a:t>
            </a:r>
            <a:r>
              <a:rPr lang="nl-NL" sz="2800" b="1" dirty="0" err="1">
                <a:solidFill>
                  <a:schemeClr val="bg2"/>
                </a:solidFill>
              </a:rPr>
              <a:t>Limits</a:t>
            </a:r>
            <a:r>
              <a:rPr lang="nl-NL" sz="2800" b="1" dirty="0">
                <a:solidFill>
                  <a:schemeClr val="bg2"/>
                </a:solidFill>
              </a:rPr>
              <a:t> of </a:t>
            </a:r>
            <a:r>
              <a:rPr lang="nl-NL" sz="2800" b="1" dirty="0" err="1">
                <a:solidFill>
                  <a:schemeClr val="bg2"/>
                </a:solidFill>
              </a:rPr>
              <a:t>Acceptable</a:t>
            </a:r>
            <a:r>
              <a:rPr lang="nl-NL" sz="2800" b="1" dirty="0">
                <a:solidFill>
                  <a:schemeClr val="bg2"/>
                </a:solidFill>
              </a:rPr>
              <a:t> Change</a:t>
            </a:r>
          </a:p>
        </p:txBody>
      </p:sp>
    </p:spTree>
    <p:extLst>
      <p:ext uri="{BB962C8B-B14F-4D97-AF65-F5344CB8AC3E}">
        <p14:creationId xmlns:p14="http://schemas.microsoft.com/office/powerpoint/2010/main" val="2572160355"/>
      </p:ext>
    </p:extLst>
  </p:cSld>
  <p:clrMapOvr>
    <a:masterClrMapping/>
  </p:clrMapOvr>
  <p:transition spd="slow">
    <p:wipe dir="r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 fontScale="92500" lnSpcReduction="20000"/>
          </a:bodyPr>
          <a:lstStyle/>
          <a:p>
            <a:pPr lvl="3"/>
            <a:r>
              <a:rPr lang="nl-NL" dirty="0" err="1"/>
              <a:t>Defined</a:t>
            </a:r>
            <a:r>
              <a:rPr lang="nl-NL" dirty="0"/>
              <a:t> </a:t>
            </a:r>
            <a:r>
              <a:rPr lang="nl-NL" dirty="0" err="1"/>
              <a:t>by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UN World </a:t>
            </a:r>
            <a:r>
              <a:rPr lang="nl-NL" dirty="0" err="1"/>
              <a:t>Tourism</a:t>
            </a:r>
            <a:r>
              <a:rPr lang="nl-NL" dirty="0"/>
              <a:t> </a:t>
            </a:r>
            <a:r>
              <a:rPr lang="nl-NL" dirty="0" err="1"/>
              <a:t>Organization</a:t>
            </a:r>
            <a:r>
              <a:rPr lang="nl-NL" dirty="0"/>
              <a:t> (UNWTO):</a:t>
            </a:r>
          </a:p>
          <a:p>
            <a:pPr lvl="3">
              <a:lnSpc>
                <a:spcPct val="160000"/>
              </a:lnSpc>
            </a:pPr>
            <a:r>
              <a:rPr lang="nl-NL" b="0" dirty="0"/>
              <a:t>- “The maximum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people</a:t>
            </a:r>
            <a:r>
              <a:rPr lang="nl-NL" b="0" dirty="0"/>
              <a:t> </a:t>
            </a:r>
            <a:r>
              <a:rPr lang="nl-NL" b="0" dirty="0" err="1"/>
              <a:t>that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visit</a:t>
            </a:r>
            <a:r>
              <a:rPr lang="nl-NL" b="0" dirty="0"/>
              <a:t> a </a:t>
            </a:r>
            <a:r>
              <a:rPr lang="nl-NL" b="0" dirty="0" err="1"/>
              <a:t>tourist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r>
              <a:rPr lang="nl-NL" b="0" dirty="0"/>
              <a:t> at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same</a:t>
            </a:r>
            <a:r>
              <a:rPr lang="nl-NL" b="0" dirty="0"/>
              <a:t> time without </a:t>
            </a:r>
            <a:r>
              <a:rPr lang="nl-NL" b="0" dirty="0" err="1"/>
              <a:t>causing</a:t>
            </a:r>
            <a:r>
              <a:rPr lang="nl-NL" b="0" dirty="0"/>
              <a:t> </a:t>
            </a:r>
            <a:r>
              <a:rPr lang="nl-NL" b="0" dirty="0" err="1"/>
              <a:t>destruction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physical</a:t>
            </a:r>
            <a:r>
              <a:rPr lang="nl-NL" b="0" dirty="0"/>
              <a:t>, </a:t>
            </a:r>
            <a:r>
              <a:rPr lang="nl-NL" b="0" dirty="0" err="1"/>
              <a:t>economic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socio-cultural</a:t>
            </a:r>
            <a:r>
              <a:rPr lang="nl-NL" b="0" dirty="0"/>
              <a:t> environment,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an</a:t>
            </a:r>
            <a:r>
              <a:rPr lang="nl-NL" b="0" dirty="0"/>
              <a:t> </a:t>
            </a:r>
            <a:r>
              <a:rPr lang="nl-NL" b="0" dirty="0" err="1"/>
              <a:t>unacceptable</a:t>
            </a:r>
            <a:r>
              <a:rPr lang="nl-NL" b="0" dirty="0"/>
              <a:t> </a:t>
            </a:r>
            <a:r>
              <a:rPr lang="nl-NL" b="0" dirty="0" err="1"/>
              <a:t>decline</a:t>
            </a:r>
            <a:r>
              <a:rPr lang="nl-NL" b="0" dirty="0"/>
              <a:t> in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.”</a:t>
            </a:r>
          </a:p>
          <a:p>
            <a:pPr lvl="3"/>
            <a:endParaRPr lang="nl-NL" dirty="0"/>
          </a:p>
          <a:p>
            <a:pPr lvl="3"/>
            <a:r>
              <a:rPr lang="nl-NL" dirty="0"/>
              <a:t>Modern </a:t>
            </a:r>
            <a:r>
              <a:rPr lang="nl-NL" dirty="0" err="1"/>
              <a:t>Perspectives</a:t>
            </a:r>
            <a:r>
              <a:rPr lang="nl-NL" dirty="0"/>
              <a:t>: </a:t>
            </a:r>
          </a:p>
          <a:p>
            <a:pPr lvl="3"/>
            <a:r>
              <a:rPr lang="nl-NL" b="0" dirty="0"/>
              <a:t>- Shift focus </a:t>
            </a:r>
            <a:r>
              <a:rPr lang="nl-NL" b="0" dirty="0" err="1"/>
              <a:t>from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numbers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acceptability</a:t>
            </a:r>
            <a:r>
              <a:rPr lang="nl-NL" b="0" dirty="0"/>
              <a:t> of impacts </a:t>
            </a:r>
            <a:r>
              <a:rPr lang="nl-NL" b="0" dirty="0" err="1"/>
              <a:t>caused</a:t>
            </a:r>
            <a:r>
              <a:rPr lang="nl-NL" b="0" dirty="0"/>
              <a:t>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visitation</a:t>
            </a:r>
            <a:r>
              <a:rPr lang="nl-NL" b="0" dirty="0"/>
              <a:t>. </a:t>
            </a:r>
          </a:p>
          <a:p>
            <a:pPr lvl="3"/>
            <a:r>
              <a:rPr lang="en-GB" b="0" dirty="0"/>
              <a:t>- They prioritize factors such as:</a:t>
            </a:r>
            <a:endParaRPr lang="nl-NL" dirty="0"/>
          </a:p>
          <a:p>
            <a:pPr lvl="3"/>
            <a:r>
              <a:rPr lang="nl-NL" dirty="0"/>
              <a:t>- </a:t>
            </a:r>
            <a:r>
              <a:rPr lang="nl-NL" dirty="0" err="1"/>
              <a:t>Biophysical</a:t>
            </a:r>
            <a:r>
              <a:rPr lang="nl-NL" dirty="0"/>
              <a:t> </a:t>
            </a:r>
            <a:r>
              <a:rPr lang="nl-NL" dirty="0" err="1"/>
              <a:t>Characteristics</a:t>
            </a:r>
            <a:endParaRPr lang="nl-NL" dirty="0"/>
          </a:p>
          <a:p>
            <a:pPr lvl="3"/>
            <a:r>
              <a:rPr lang="nl-NL" b="0" dirty="0" err="1"/>
              <a:t>Soil</a:t>
            </a:r>
            <a:r>
              <a:rPr lang="nl-NL" b="0" dirty="0"/>
              <a:t> </a:t>
            </a:r>
            <a:r>
              <a:rPr lang="nl-NL" b="0" dirty="0" err="1"/>
              <a:t>erosion</a:t>
            </a:r>
            <a:r>
              <a:rPr lang="nl-NL" b="0" dirty="0"/>
              <a:t>, </a:t>
            </a:r>
            <a:r>
              <a:rPr lang="nl-NL" b="0" dirty="0" err="1"/>
              <a:t>vegetation</a:t>
            </a:r>
            <a:r>
              <a:rPr lang="nl-NL" b="0" dirty="0"/>
              <a:t> </a:t>
            </a:r>
            <a:r>
              <a:rPr lang="nl-NL" b="0" dirty="0" err="1"/>
              <a:t>damage</a:t>
            </a:r>
            <a:r>
              <a:rPr lang="nl-NL" b="0" dirty="0"/>
              <a:t>, landscape/</a:t>
            </a:r>
            <a:r>
              <a:rPr lang="nl-NL" b="0" dirty="0" err="1"/>
              <a:t>topography</a:t>
            </a:r>
            <a:r>
              <a:rPr lang="nl-NL" b="0" dirty="0"/>
              <a:t> </a:t>
            </a:r>
            <a:r>
              <a:rPr lang="nl-NL" b="0" dirty="0" err="1"/>
              <a:t>sensitivity</a:t>
            </a:r>
            <a:endParaRPr lang="nl-NL" b="0" dirty="0"/>
          </a:p>
          <a:p>
            <a:pPr lvl="3"/>
            <a:r>
              <a:rPr lang="nl-NL" dirty="0"/>
              <a:t>-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Aspects</a:t>
            </a:r>
            <a:endParaRPr lang="nl-NL" dirty="0"/>
          </a:p>
          <a:p>
            <a:pPr lvl="3"/>
            <a:r>
              <a:rPr lang="nl-NL" b="0" dirty="0"/>
              <a:t>Visitor </a:t>
            </a:r>
            <a:r>
              <a:rPr lang="nl-NL" b="0" dirty="0" err="1"/>
              <a:t>behavior</a:t>
            </a:r>
            <a:r>
              <a:rPr lang="nl-NL" b="0" dirty="0"/>
              <a:t>, </a:t>
            </a:r>
            <a:r>
              <a:rPr lang="nl-NL" b="0" dirty="0" err="1"/>
              <a:t>group</a:t>
            </a:r>
            <a:r>
              <a:rPr lang="nl-NL" b="0" dirty="0"/>
              <a:t> </a:t>
            </a:r>
            <a:r>
              <a:rPr lang="nl-NL" b="0" dirty="0" err="1"/>
              <a:t>size</a:t>
            </a:r>
            <a:r>
              <a:rPr lang="nl-NL" b="0" dirty="0"/>
              <a:t>, </a:t>
            </a:r>
            <a:r>
              <a:rPr lang="nl-NL" b="0" dirty="0" err="1"/>
              <a:t>travel</a:t>
            </a:r>
            <a:r>
              <a:rPr lang="nl-NL" b="0" dirty="0"/>
              <a:t> mode, </a:t>
            </a:r>
            <a:r>
              <a:rPr lang="nl-NL" b="0" dirty="0" err="1"/>
              <a:t>seasonality</a:t>
            </a:r>
            <a:r>
              <a:rPr lang="nl-NL" b="0" dirty="0"/>
              <a:t>, </a:t>
            </a:r>
            <a:r>
              <a:rPr lang="nl-NL" b="0" dirty="0" err="1"/>
              <a:t>crowding</a:t>
            </a:r>
            <a:r>
              <a:rPr lang="nl-NL" b="0" dirty="0"/>
              <a:t> </a:t>
            </a:r>
            <a:r>
              <a:rPr lang="nl-NL" b="0" dirty="0" err="1"/>
              <a:t>perceptions</a:t>
            </a:r>
            <a:endParaRPr lang="nl-NL" b="0" dirty="0"/>
          </a:p>
          <a:p>
            <a:pPr lvl="3"/>
            <a:r>
              <a:rPr lang="nl-NL" dirty="0"/>
              <a:t>- Management </a:t>
            </a:r>
            <a:r>
              <a:rPr lang="nl-NL" dirty="0" err="1"/>
              <a:t>Policies</a:t>
            </a:r>
            <a:endParaRPr lang="nl-NL" dirty="0"/>
          </a:p>
          <a:p>
            <a:pPr lvl="3"/>
            <a:r>
              <a:rPr lang="nl-NL" b="0" dirty="0" err="1"/>
              <a:t>Zoning</a:t>
            </a:r>
            <a:r>
              <a:rPr lang="nl-NL" b="0" dirty="0"/>
              <a:t>,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use</a:t>
            </a:r>
            <a:r>
              <a:rPr lang="nl-NL" b="0" dirty="0"/>
              <a:t> </a:t>
            </a:r>
            <a:r>
              <a:rPr lang="nl-NL" b="0" dirty="0" err="1"/>
              <a:t>limits</a:t>
            </a:r>
            <a:r>
              <a:rPr lang="nl-NL" b="0" dirty="0"/>
              <a:t>, </a:t>
            </a:r>
            <a:r>
              <a:rPr lang="nl-NL" b="0" dirty="0" err="1"/>
              <a:t>regulations</a:t>
            </a:r>
            <a:r>
              <a:rPr lang="nl-NL" b="0" dirty="0"/>
              <a:t>, </a:t>
            </a:r>
            <a:r>
              <a:rPr lang="nl-NL" b="0" dirty="0" err="1"/>
              <a:t>infrastructure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34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229924"/>
      </p:ext>
    </p:extLst>
  </p:cSld>
  <p:clrMapOvr>
    <a:masterClrMapping/>
  </p:clrMapOvr>
  <p:transition spd="slow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4.1- Types of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r>
              <a:rPr lang="nl-NL" dirty="0"/>
              <a:t>:</a:t>
            </a:r>
          </a:p>
          <a:p>
            <a:pPr lvl="3"/>
            <a:r>
              <a:rPr lang="nl-NL" dirty="0"/>
              <a:t> </a:t>
            </a:r>
          </a:p>
          <a:p>
            <a:pPr lvl="3"/>
            <a:r>
              <a:rPr lang="nl-NL" dirty="0"/>
              <a:t>A- </a:t>
            </a:r>
            <a:r>
              <a:rPr lang="nl-NL" dirty="0" err="1"/>
              <a:t>Physical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r>
              <a:rPr lang="nl-NL" b="0" dirty="0"/>
              <a:t>- Maximum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tourists</a:t>
            </a:r>
            <a:r>
              <a:rPr lang="nl-NL" b="0" dirty="0"/>
              <a:t> a site </a:t>
            </a:r>
            <a:r>
              <a:rPr lang="nl-NL" b="0" dirty="0" err="1"/>
              <a:t>can</a:t>
            </a:r>
            <a:r>
              <a:rPr lang="nl-NL" b="0" dirty="0"/>
              <a:t> </a:t>
            </a:r>
            <a:r>
              <a:rPr lang="nl-NL" b="0" dirty="0" err="1"/>
              <a:t>physically</a:t>
            </a:r>
            <a:r>
              <a:rPr lang="nl-NL" b="0" dirty="0"/>
              <a:t> </a:t>
            </a:r>
            <a:r>
              <a:rPr lang="nl-NL" b="0" dirty="0" err="1"/>
              <a:t>accommodate</a:t>
            </a:r>
            <a:endParaRPr lang="nl-NL" b="0" dirty="0"/>
          </a:p>
          <a:p>
            <a:pPr lvl="3"/>
            <a:r>
              <a:rPr lang="nl-NL" b="0" dirty="0"/>
              <a:t>- Beyond </a:t>
            </a:r>
            <a:r>
              <a:rPr lang="nl-NL" b="0" dirty="0" err="1"/>
              <a:t>this</a:t>
            </a:r>
            <a:r>
              <a:rPr lang="nl-NL" b="0" dirty="0"/>
              <a:t> limit, </a:t>
            </a:r>
            <a:r>
              <a:rPr lang="nl-NL" b="0" dirty="0" err="1"/>
              <a:t>environmental</a:t>
            </a:r>
            <a:r>
              <a:rPr lang="nl-NL" b="0" dirty="0"/>
              <a:t> </a:t>
            </a:r>
            <a:r>
              <a:rPr lang="nl-NL" b="0" dirty="0" err="1"/>
              <a:t>degradation</a:t>
            </a:r>
            <a:r>
              <a:rPr lang="nl-NL" b="0" dirty="0"/>
              <a:t> </a:t>
            </a:r>
            <a:r>
              <a:rPr lang="nl-NL" b="0" dirty="0" err="1"/>
              <a:t>may</a:t>
            </a:r>
            <a:r>
              <a:rPr lang="nl-NL" b="0" dirty="0"/>
              <a:t> </a:t>
            </a:r>
            <a:r>
              <a:rPr lang="nl-NL" b="0" dirty="0" err="1"/>
              <a:t>occur</a:t>
            </a:r>
            <a:endParaRPr lang="nl-NL" b="0" dirty="0"/>
          </a:p>
          <a:p>
            <a:pPr lvl="3"/>
            <a:endParaRPr lang="nl-NL" dirty="0"/>
          </a:p>
          <a:p>
            <a:pPr lvl="3"/>
            <a:r>
              <a:rPr lang="nl-NL" dirty="0"/>
              <a:t>B- </a:t>
            </a:r>
            <a:r>
              <a:rPr lang="nl-NL" dirty="0" err="1"/>
              <a:t>Ecological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Focuses</a:t>
            </a:r>
            <a:r>
              <a:rPr lang="nl-NL" b="0" dirty="0"/>
              <a:t> on </a:t>
            </a:r>
            <a:r>
              <a:rPr lang="nl-NL" b="0" dirty="0" err="1"/>
              <a:t>tourism’s</a:t>
            </a:r>
            <a:r>
              <a:rPr lang="nl-NL" b="0" dirty="0"/>
              <a:t> impact on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ecosystems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long-term </a:t>
            </a:r>
            <a:r>
              <a:rPr lang="nl-NL" b="0" dirty="0" err="1"/>
              <a:t>sustainability</a:t>
            </a:r>
            <a:r>
              <a:rPr lang="nl-NL" b="0" dirty="0"/>
              <a:t> of resources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35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9035024"/>
      </p:ext>
    </p:extLst>
  </p:cSld>
  <p:clrMapOvr>
    <a:masterClrMapping/>
  </p:clrMapOvr>
  <p:transition spd="slow">
    <p:wipe dir="r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dirty="0"/>
              <a:t>C- </a:t>
            </a:r>
            <a:r>
              <a:rPr lang="nl-NL" dirty="0" err="1"/>
              <a:t>Psychological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r>
              <a:rPr lang="nl-NL" b="0" dirty="0"/>
              <a:t>- Concerns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satisfaction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perception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Varies</a:t>
            </a:r>
            <a:r>
              <a:rPr lang="nl-NL" b="0" dirty="0"/>
              <a:t> </a:t>
            </a:r>
            <a:r>
              <a:rPr lang="nl-NL" b="0" dirty="0" err="1"/>
              <a:t>depending</a:t>
            </a:r>
            <a:r>
              <a:rPr lang="nl-NL" b="0" dirty="0"/>
              <a:t> on </a:t>
            </a:r>
            <a:r>
              <a:rPr lang="nl-NL" b="0" dirty="0" err="1"/>
              <a:t>tourist</a:t>
            </a:r>
            <a:r>
              <a:rPr lang="nl-NL" b="0" dirty="0"/>
              <a:t> type, </a:t>
            </a:r>
            <a:r>
              <a:rPr lang="nl-NL" b="0" dirty="0" err="1"/>
              <a:t>destination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crowd</a:t>
            </a:r>
            <a:r>
              <a:rPr lang="nl-NL" b="0" dirty="0"/>
              <a:t> levels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D- </a:t>
            </a:r>
            <a:r>
              <a:rPr lang="nl-NL" dirty="0" err="1"/>
              <a:t>Social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Social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effects</a:t>
            </a:r>
            <a:r>
              <a:rPr lang="nl-NL" b="0" dirty="0"/>
              <a:t> on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communities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Includes</a:t>
            </a:r>
            <a:r>
              <a:rPr lang="nl-NL" b="0" dirty="0"/>
              <a:t> </a:t>
            </a:r>
            <a:r>
              <a:rPr lang="nl-NL" b="0" dirty="0" err="1"/>
              <a:t>residents</a:t>
            </a:r>
            <a:r>
              <a:rPr lang="nl-NL" b="0" dirty="0"/>
              <a:t>’ attitudes </a:t>
            </a:r>
            <a:r>
              <a:rPr lang="nl-NL" b="0" dirty="0" err="1"/>
              <a:t>toward</a:t>
            </a:r>
            <a:r>
              <a:rPr lang="nl-NL" b="0" dirty="0"/>
              <a:t> </a:t>
            </a:r>
            <a:r>
              <a:rPr lang="nl-NL" b="0" dirty="0" err="1"/>
              <a:t>tourism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changes in </a:t>
            </a:r>
            <a:r>
              <a:rPr lang="nl-NL" b="0" dirty="0" err="1"/>
              <a:t>daily</a:t>
            </a:r>
            <a:r>
              <a:rPr lang="nl-NL" b="0" dirty="0"/>
              <a:t> life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36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3409968"/>
      </p:ext>
    </p:extLst>
  </p:cSld>
  <p:clrMapOvr>
    <a:masterClrMapping/>
  </p:clrMapOvr>
  <p:transition spd="slow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E- </a:t>
            </a:r>
            <a:r>
              <a:rPr lang="nl-NL" dirty="0" err="1"/>
              <a:t>Economic</a:t>
            </a:r>
            <a:r>
              <a:rPr lang="nl-NL" dirty="0"/>
              <a:t> </a:t>
            </a:r>
            <a:r>
              <a:rPr lang="nl-NL" dirty="0" err="1"/>
              <a:t>Carrying</a:t>
            </a:r>
            <a:r>
              <a:rPr lang="nl-NL" dirty="0"/>
              <a:t> </a:t>
            </a:r>
            <a:r>
              <a:rPr lang="nl-NL" dirty="0" err="1"/>
              <a:t>Capacity</a:t>
            </a:r>
            <a:endParaRPr lang="nl-NL" dirty="0"/>
          </a:p>
          <a:p>
            <a:pPr lvl="3"/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Ability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support </a:t>
            </a:r>
            <a:r>
              <a:rPr lang="nl-NL" b="0" dirty="0" err="1"/>
              <a:t>tourism</a:t>
            </a:r>
            <a:r>
              <a:rPr lang="nl-NL" b="0" dirty="0"/>
              <a:t> without </a:t>
            </a:r>
            <a:r>
              <a:rPr lang="nl-NL" b="0" dirty="0" err="1"/>
              <a:t>harming</a:t>
            </a:r>
            <a:r>
              <a:rPr lang="nl-NL" b="0" dirty="0"/>
              <a:t> </a:t>
            </a:r>
            <a:r>
              <a:rPr lang="nl-NL" b="0" dirty="0" err="1"/>
              <a:t>other</a:t>
            </a:r>
            <a:r>
              <a:rPr lang="nl-NL" b="0" dirty="0"/>
              <a:t> </a:t>
            </a:r>
            <a:r>
              <a:rPr lang="nl-NL" b="0" dirty="0" err="1"/>
              <a:t>local</a:t>
            </a:r>
            <a:r>
              <a:rPr lang="nl-NL" b="0" dirty="0"/>
              <a:t> </a:t>
            </a:r>
            <a:r>
              <a:rPr lang="nl-NL" b="0" dirty="0" err="1"/>
              <a:t>economic</a:t>
            </a:r>
            <a:r>
              <a:rPr lang="nl-NL" b="0" dirty="0"/>
              <a:t> </a:t>
            </a:r>
            <a:r>
              <a:rPr lang="nl-NL" b="0" dirty="0" err="1"/>
              <a:t>activities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Weighs</a:t>
            </a:r>
            <a:r>
              <a:rPr lang="nl-NL" b="0" dirty="0"/>
              <a:t> </a:t>
            </a:r>
            <a:r>
              <a:rPr lang="nl-NL" b="0" dirty="0" err="1"/>
              <a:t>profitability</a:t>
            </a:r>
            <a:r>
              <a:rPr lang="nl-NL" b="0" dirty="0"/>
              <a:t> </a:t>
            </a:r>
            <a:r>
              <a:rPr lang="nl-NL" b="0" dirty="0" err="1"/>
              <a:t>against</a:t>
            </a:r>
            <a:r>
              <a:rPr lang="nl-NL" b="0" dirty="0"/>
              <a:t> opportunity </a:t>
            </a:r>
            <a:r>
              <a:rPr lang="nl-NL" b="0" dirty="0" err="1"/>
              <a:t>costs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community well-</a:t>
            </a:r>
            <a:r>
              <a:rPr lang="nl-NL" b="0" dirty="0" err="1"/>
              <a:t>being</a:t>
            </a:r>
            <a:endParaRPr lang="nl-NL" b="0" dirty="0"/>
          </a:p>
          <a:p>
            <a:pPr lvl="3"/>
            <a:endParaRPr lang="nl-NL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37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1053992"/>
      </p:ext>
    </p:extLst>
  </p:cSld>
  <p:clrMapOvr>
    <a:masterClrMapping/>
  </p:clrMapOvr>
  <p:transition spd="slow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r>
              <a:rPr lang="nl-NL" b="0" dirty="0"/>
              <a:t>Select a </a:t>
            </a:r>
            <a:r>
              <a:rPr lang="nl-NL" b="0" dirty="0" err="1"/>
              <a:t>cultural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/ </a:t>
            </a:r>
            <a:r>
              <a:rPr lang="nl-NL" b="0" dirty="0" err="1"/>
              <a:t>natural</a:t>
            </a:r>
            <a:r>
              <a:rPr lang="nl-NL" b="0" dirty="0"/>
              <a:t> </a:t>
            </a:r>
            <a:r>
              <a:rPr lang="nl-NL" b="0" dirty="0" err="1"/>
              <a:t>heritage</a:t>
            </a:r>
            <a:r>
              <a:rPr lang="nl-NL" b="0" dirty="0"/>
              <a:t> site </a:t>
            </a:r>
            <a:r>
              <a:rPr lang="nl-NL" b="0" dirty="0" err="1"/>
              <a:t>that</a:t>
            </a:r>
            <a:r>
              <a:rPr lang="nl-NL" b="0" dirty="0"/>
              <a:t> is </a:t>
            </a:r>
            <a:r>
              <a:rPr lang="nl-NL" b="0" dirty="0" err="1"/>
              <a:t>opened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explain</a:t>
            </a:r>
            <a:r>
              <a:rPr lang="nl-NL" b="0" dirty="0"/>
              <a:t> in </a:t>
            </a:r>
            <a:r>
              <a:rPr lang="nl-NL" b="0" dirty="0" err="1"/>
              <a:t>the</a:t>
            </a:r>
            <a:r>
              <a:rPr lang="nl-NL" b="0" dirty="0"/>
              <a:t> light of </a:t>
            </a:r>
            <a:r>
              <a:rPr lang="nl-NL" b="0" dirty="0" err="1"/>
              <a:t>visitor</a:t>
            </a:r>
            <a:r>
              <a:rPr lang="nl-NL" b="0" dirty="0"/>
              <a:t> management aspect:</a:t>
            </a:r>
          </a:p>
          <a:p>
            <a:pPr lvl="3"/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main</a:t>
            </a:r>
            <a:r>
              <a:rPr lang="nl-NL" b="0" dirty="0"/>
              <a:t> </a:t>
            </a:r>
            <a:r>
              <a:rPr lang="nl-NL" b="0" dirty="0" err="1"/>
              <a:t>challenges</a:t>
            </a:r>
            <a:r>
              <a:rPr lang="nl-NL" b="0" dirty="0"/>
              <a:t> </a:t>
            </a:r>
            <a:r>
              <a:rPr lang="nl-NL" b="0" dirty="0" err="1"/>
              <a:t>facing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site</a:t>
            </a:r>
          </a:p>
          <a:p>
            <a:pPr lvl="3"/>
            <a:r>
              <a:rPr lang="nl-NL" b="0" dirty="0"/>
              <a:t>- How </a:t>
            </a:r>
            <a:r>
              <a:rPr lang="nl-NL" b="0" dirty="0" err="1"/>
              <a:t>would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</a:t>
            </a:r>
            <a:r>
              <a:rPr lang="nl-NL" b="0" dirty="0" err="1"/>
              <a:t>increase</a:t>
            </a:r>
            <a:r>
              <a:rPr lang="nl-NL" b="0" dirty="0"/>
              <a:t>/</a:t>
            </a:r>
            <a:r>
              <a:rPr lang="nl-NL" b="0" dirty="0" err="1"/>
              <a:t>decrease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visitor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</a:t>
            </a:r>
            <a:r>
              <a:rPr lang="nl-NL" b="0" dirty="0"/>
              <a:t> different </a:t>
            </a:r>
            <a:r>
              <a:rPr lang="nl-NL" b="0" dirty="0" err="1"/>
              <a:t>strategies</a:t>
            </a:r>
            <a:r>
              <a:rPr lang="nl-NL" b="0" dirty="0"/>
              <a:t> </a:t>
            </a:r>
            <a:r>
              <a:rPr lang="nl-NL" b="0" dirty="0" err="1"/>
              <a:t>would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select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overcome</a:t>
            </a:r>
            <a:r>
              <a:rPr lang="nl-NL" b="0" dirty="0"/>
              <a:t> these </a:t>
            </a:r>
            <a:r>
              <a:rPr lang="nl-NL" b="0" dirty="0" err="1"/>
              <a:t>challenges</a:t>
            </a:r>
            <a:endParaRPr lang="nl-NL" b="0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main</a:t>
            </a:r>
            <a:r>
              <a:rPr lang="nl-NL" b="0" dirty="0"/>
              <a:t> </a:t>
            </a:r>
            <a:r>
              <a:rPr lang="nl-NL" b="0" dirty="0" err="1"/>
              <a:t>strategies</a:t>
            </a:r>
            <a:r>
              <a:rPr lang="nl-NL" b="0" dirty="0"/>
              <a:t> </a:t>
            </a:r>
            <a:r>
              <a:rPr lang="nl-NL" b="0" dirty="0" err="1"/>
              <a:t>would</a:t>
            </a:r>
            <a:r>
              <a:rPr lang="nl-NL" b="0" dirty="0"/>
              <a:t> </a:t>
            </a:r>
            <a:r>
              <a:rPr lang="nl-NL" b="0" dirty="0" err="1"/>
              <a:t>you</a:t>
            </a:r>
            <a:r>
              <a:rPr lang="nl-NL" b="0" dirty="0"/>
              <a:t> </a:t>
            </a:r>
            <a:r>
              <a:rPr lang="nl-NL" b="0" dirty="0" err="1"/>
              <a:t>adopt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increase</a:t>
            </a:r>
            <a:r>
              <a:rPr lang="nl-NL" b="0" dirty="0"/>
              <a:t>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number</a:t>
            </a:r>
            <a:r>
              <a:rPr lang="nl-NL" b="0" dirty="0"/>
              <a:t> of </a:t>
            </a:r>
            <a:r>
              <a:rPr lang="nl-NL" b="0" dirty="0" err="1"/>
              <a:t>visitors</a:t>
            </a:r>
            <a:endParaRPr lang="nl-NL" b="0" dirty="0"/>
          </a:p>
          <a:p>
            <a:pPr lvl="3"/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38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6944632"/>
      </p:ext>
    </p:extLst>
  </p:cSld>
  <p:clrMapOvr>
    <a:masterClrMapping/>
  </p:clrMapOvr>
  <p:transition spd="slow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4.2-  </a:t>
            </a:r>
            <a:r>
              <a:rPr lang="nl-NL" dirty="0" err="1"/>
              <a:t>What</a:t>
            </a:r>
            <a:r>
              <a:rPr lang="nl-NL" dirty="0"/>
              <a:t> are Visitor </a:t>
            </a:r>
            <a:r>
              <a:rPr lang="nl-NL" dirty="0" err="1"/>
              <a:t>Limits</a:t>
            </a:r>
            <a:r>
              <a:rPr lang="nl-NL" dirty="0"/>
              <a:t>?</a:t>
            </a:r>
          </a:p>
          <a:p>
            <a:pPr lvl="3"/>
            <a:r>
              <a:rPr lang="nl-NL" b="0" dirty="0"/>
              <a:t>- Visitor </a:t>
            </a:r>
            <a:r>
              <a:rPr lang="nl-NL" b="0" dirty="0" err="1"/>
              <a:t>limits</a:t>
            </a:r>
            <a:r>
              <a:rPr lang="nl-NL" b="0" dirty="0"/>
              <a:t> help manage </a:t>
            </a:r>
            <a:r>
              <a:rPr lang="nl-NL" b="0" dirty="0" err="1"/>
              <a:t>carrying</a:t>
            </a:r>
            <a:r>
              <a:rPr lang="nl-NL" b="0" dirty="0"/>
              <a:t> </a:t>
            </a:r>
            <a:r>
              <a:rPr lang="nl-NL" b="0" dirty="0" err="1"/>
              <a:t>capacity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ensure</a:t>
            </a:r>
            <a:r>
              <a:rPr lang="nl-NL" b="0" dirty="0"/>
              <a:t> a </a:t>
            </a:r>
            <a:r>
              <a:rPr lang="nl-NL" b="0" dirty="0" err="1"/>
              <a:t>sustainable</a:t>
            </a:r>
            <a:r>
              <a:rPr lang="nl-NL" b="0" dirty="0"/>
              <a:t>, safe,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enjoyable</a:t>
            </a:r>
            <a:r>
              <a:rPr lang="nl-NL" b="0" dirty="0"/>
              <a:t> </a:t>
            </a:r>
            <a:r>
              <a:rPr lang="nl-NL" b="0" dirty="0" err="1"/>
              <a:t>experience</a:t>
            </a:r>
            <a:r>
              <a:rPr lang="nl-NL" b="0" dirty="0"/>
              <a:t> </a:t>
            </a:r>
            <a:r>
              <a:rPr lang="nl-NL" b="0" dirty="0" err="1"/>
              <a:t>for</a:t>
            </a:r>
            <a:r>
              <a:rPr lang="nl-NL" b="0" dirty="0"/>
              <a:t> </a:t>
            </a:r>
            <a:r>
              <a:rPr lang="nl-NL" b="0" dirty="0" err="1"/>
              <a:t>all</a:t>
            </a:r>
            <a:r>
              <a:rPr lang="nl-NL" b="0" dirty="0"/>
              <a:t>.</a:t>
            </a:r>
          </a:p>
          <a:p>
            <a:pPr lvl="3"/>
            <a:endParaRPr lang="nl-NL" b="0" dirty="0"/>
          </a:p>
          <a:p>
            <a:pPr lvl="3"/>
            <a:r>
              <a:rPr lang="nl-NL" dirty="0"/>
              <a:t>The </a:t>
            </a:r>
            <a:r>
              <a:rPr lang="nl-NL" dirty="0" err="1"/>
              <a:t>Importance</a:t>
            </a:r>
            <a:r>
              <a:rPr lang="nl-NL" dirty="0"/>
              <a:t> of Visitor </a:t>
            </a:r>
            <a:r>
              <a:rPr lang="nl-NL" dirty="0" err="1"/>
              <a:t>Limits</a:t>
            </a:r>
            <a:r>
              <a:rPr lang="nl-NL" dirty="0"/>
              <a:t>:</a:t>
            </a:r>
          </a:p>
          <a:p>
            <a:pPr lvl="3"/>
            <a:endParaRPr lang="nl-NL" dirty="0"/>
          </a:p>
          <a:p>
            <a:pPr lvl="3"/>
            <a:r>
              <a:rPr lang="nl-NL" dirty="0" err="1"/>
              <a:t>Environmental</a:t>
            </a:r>
            <a:r>
              <a:rPr lang="nl-NL" dirty="0"/>
              <a:t> </a:t>
            </a:r>
            <a:r>
              <a:rPr lang="nl-NL" dirty="0" err="1"/>
              <a:t>Protection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Prevents</a:t>
            </a:r>
            <a:r>
              <a:rPr lang="nl-NL" b="0" dirty="0"/>
              <a:t> </a:t>
            </a:r>
            <a:r>
              <a:rPr lang="nl-NL" b="0" dirty="0" err="1"/>
              <a:t>damage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habitats</a:t>
            </a:r>
            <a:r>
              <a:rPr lang="nl-NL" b="0" dirty="0"/>
              <a:t>, </a:t>
            </a:r>
            <a:r>
              <a:rPr lang="nl-NL" b="0" dirty="0" err="1"/>
              <a:t>vegetation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wildlife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Visitor </a:t>
            </a:r>
            <a:r>
              <a:rPr lang="nl-NL" dirty="0" err="1"/>
              <a:t>Experience</a:t>
            </a:r>
            <a:endParaRPr lang="nl-NL" dirty="0"/>
          </a:p>
          <a:p>
            <a:pPr lvl="3"/>
            <a:r>
              <a:rPr lang="nl-NL" b="0" dirty="0"/>
              <a:t>- </a:t>
            </a:r>
            <a:r>
              <a:rPr lang="nl-NL" b="0" dirty="0" err="1"/>
              <a:t>Reduces</a:t>
            </a:r>
            <a:r>
              <a:rPr lang="nl-NL" b="0" dirty="0"/>
              <a:t> </a:t>
            </a:r>
            <a:r>
              <a:rPr lang="nl-NL" b="0" dirty="0" err="1"/>
              <a:t>overcrowding</a:t>
            </a:r>
            <a:r>
              <a:rPr lang="nl-NL" b="0" dirty="0"/>
              <a:t>, </a:t>
            </a:r>
            <a:r>
              <a:rPr lang="nl-NL" b="0" dirty="0" err="1"/>
              <a:t>noise</a:t>
            </a:r>
            <a:r>
              <a:rPr lang="nl-NL" b="0" dirty="0"/>
              <a:t>, </a:t>
            </a:r>
            <a:r>
              <a:rPr lang="nl-NL" b="0" dirty="0" err="1"/>
              <a:t>and</a:t>
            </a:r>
            <a:r>
              <a:rPr lang="nl-NL" b="0" dirty="0"/>
              <a:t> preserves </a:t>
            </a:r>
            <a:r>
              <a:rPr lang="nl-NL" b="0" dirty="0" err="1"/>
              <a:t>enjoyment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39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5434883"/>
      </p:ext>
    </p:extLst>
  </p:cSld>
  <p:clrMapOvr>
    <a:masterClrMapping/>
  </p:clrMapOvr>
  <p:transition spd="slow">
    <p:wipe dir="r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b="0" dirty="0"/>
          </a:p>
          <a:p>
            <a:pPr lvl="3"/>
            <a:r>
              <a:rPr lang="nl-NL" dirty="0"/>
              <a:t>Resource Management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Ensures</a:t>
            </a:r>
            <a:r>
              <a:rPr lang="nl-NL" b="0" dirty="0"/>
              <a:t> adequate </a:t>
            </a:r>
            <a:r>
              <a:rPr lang="nl-NL" b="0" dirty="0" err="1"/>
              <a:t>capacity</a:t>
            </a:r>
            <a:r>
              <a:rPr lang="nl-NL" b="0" dirty="0"/>
              <a:t> of </a:t>
            </a:r>
            <a:r>
              <a:rPr lang="nl-NL" b="0" dirty="0" err="1"/>
              <a:t>trails</a:t>
            </a:r>
            <a:r>
              <a:rPr lang="nl-NL" b="0" dirty="0"/>
              <a:t>, parking, </a:t>
            </a:r>
            <a:r>
              <a:rPr lang="nl-NL" b="0" dirty="0" err="1"/>
              <a:t>and</a:t>
            </a:r>
            <a:r>
              <a:rPr lang="nl-NL" b="0" dirty="0"/>
              <a:t> </a:t>
            </a:r>
            <a:r>
              <a:rPr lang="nl-NL" b="0" dirty="0" err="1"/>
              <a:t>facilities</a:t>
            </a:r>
            <a:endParaRPr lang="nl-NL" b="0" dirty="0"/>
          </a:p>
          <a:p>
            <a:pPr lvl="3"/>
            <a:endParaRPr lang="nl-NL" b="0" dirty="0"/>
          </a:p>
          <a:p>
            <a:pPr lvl="3"/>
            <a:r>
              <a:rPr lang="nl-NL" dirty="0"/>
              <a:t>Safety</a:t>
            </a:r>
          </a:p>
          <a:p>
            <a:pPr lvl="3"/>
            <a:r>
              <a:rPr lang="nl-NL" b="0" dirty="0"/>
              <a:t>- </a:t>
            </a:r>
            <a:r>
              <a:rPr lang="nl-NL" b="0" dirty="0" err="1"/>
              <a:t>Helps</a:t>
            </a:r>
            <a:r>
              <a:rPr lang="nl-NL" b="0" dirty="0"/>
              <a:t> </a:t>
            </a:r>
            <a:r>
              <a:rPr lang="nl-NL" b="0" dirty="0" err="1"/>
              <a:t>avoid</a:t>
            </a:r>
            <a:r>
              <a:rPr lang="nl-NL" b="0" dirty="0"/>
              <a:t> </a:t>
            </a:r>
            <a:r>
              <a:rPr lang="nl-NL" b="0" dirty="0" err="1"/>
              <a:t>accidents</a:t>
            </a:r>
            <a:r>
              <a:rPr lang="nl-NL" b="0" dirty="0"/>
              <a:t> in high-</a:t>
            </a:r>
            <a:r>
              <a:rPr lang="nl-NL" b="0" dirty="0" err="1"/>
              <a:t>use</a:t>
            </a:r>
            <a:r>
              <a:rPr lang="nl-NL" b="0" dirty="0"/>
              <a:t> or </a:t>
            </a:r>
            <a:r>
              <a:rPr lang="nl-NL" b="0" dirty="0" err="1"/>
              <a:t>sensitive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endParaRPr lang="nl-NL" b="0" dirty="0"/>
          </a:p>
          <a:p>
            <a:pPr lvl="3"/>
            <a:r>
              <a:rPr lang="nl-NL" b="0" dirty="0"/>
              <a:t> </a:t>
            </a:r>
          </a:p>
          <a:p>
            <a:pPr lvl="3"/>
            <a:r>
              <a:rPr lang="nl-NL" dirty="0" err="1"/>
              <a:t>Sustainability</a:t>
            </a:r>
            <a:endParaRPr lang="nl-NL" dirty="0"/>
          </a:p>
          <a:p>
            <a:pPr lvl="3"/>
            <a:r>
              <a:rPr lang="nl-NL" b="0" dirty="0"/>
              <a:t>- Supports </a:t>
            </a:r>
            <a:r>
              <a:rPr lang="nl-NL" b="0" dirty="0" err="1"/>
              <a:t>the</a:t>
            </a:r>
            <a:r>
              <a:rPr lang="nl-NL" b="0" dirty="0"/>
              <a:t> long-term </a:t>
            </a:r>
            <a:r>
              <a:rPr lang="nl-NL" b="0" dirty="0" err="1"/>
              <a:t>viability</a:t>
            </a:r>
            <a:r>
              <a:rPr lang="nl-NL" b="0" dirty="0"/>
              <a:t> of </a:t>
            </a:r>
            <a:r>
              <a:rPr lang="nl-NL" b="0" dirty="0" err="1"/>
              <a:t>the</a:t>
            </a:r>
            <a:r>
              <a:rPr lang="nl-NL" b="0" dirty="0"/>
              <a:t> </a:t>
            </a:r>
            <a:r>
              <a:rPr lang="nl-NL" b="0" dirty="0" err="1"/>
              <a:t>destination</a:t>
            </a:r>
            <a:endParaRPr lang="nl-NL" b="0" dirty="0"/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40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31695721"/>
      </p:ext>
    </p:extLst>
  </p:cSld>
  <p:clrMapOvr>
    <a:masterClrMapping/>
  </p:clrMapOvr>
  <p:transition spd="slow">
    <p:wipe dir="r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4.3- Visitor Limit </a:t>
            </a:r>
            <a:r>
              <a:rPr lang="nl-NL" dirty="0" err="1"/>
              <a:t>Strategies</a:t>
            </a:r>
            <a:r>
              <a:rPr lang="nl-NL" dirty="0"/>
              <a:t>:</a:t>
            </a:r>
            <a:endParaRPr lang="nl-NL" b="0" dirty="0"/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Reservations</a:t>
            </a:r>
            <a:r>
              <a:rPr lang="nl-NL" dirty="0"/>
              <a:t> </a:t>
            </a:r>
            <a:r>
              <a:rPr lang="nl-NL" dirty="0" err="1"/>
              <a:t>and</a:t>
            </a:r>
            <a:r>
              <a:rPr lang="nl-NL" dirty="0"/>
              <a:t> Permits: 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Control access </a:t>
            </a:r>
            <a:r>
              <a:rPr lang="nl-NL" b="0" dirty="0" err="1"/>
              <a:t>by</a:t>
            </a:r>
            <a:r>
              <a:rPr lang="nl-NL" b="0" dirty="0"/>
              <a:t> </a:t>
            </a:r>
            <a:r>
              <a:rPr lang="nl-NL" b="0" dirty="0" err="1"/>
              <a:t>requiring</a:t>
            </a:r>
            <a:r>
              <a:rPr lang="nl-NL" b="0" dirty="0"/>
              <a:t> advance </a:t>
            </a:r>
            <a:r>
              <a:rPr lang="nl-NL" b="0" dirty="0" err="1"/>
              <a:t>booking</a:t>
            </a:r>
            <a:r>
              <a:rPr lang="nl-NL" b="0" dirty="0"/>
              <a:t>.</a:t>
            </a:r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Timed</a:t>
            </a:r>
            <a:r>
              <a:rPr lang="nl-NL" dirty="0"/>
              <a:t> Entry: 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</a:t>
            </a:r>
            <a:r>
              <a:rPr lang="nl-NL" b="0" dirty="0" err="1"/>
              <a:t>Stagger</a:t>
            </a:r>
            <a:r>
              <a:rPr lang="nl-NL" b="0" dirty="0"/>
              <a:t> </a:t>
            </a:r>
            <a:r>
              <a:rPr lang="nl-NL" b="0" dirty="0" err="1"/>
              <a:t>arrivals</a:t>
            </a:r>
            <a:r>
              <a:rPr lang="nl-NL" b="0" dirty="0"/>
              <a:t> </a:t>
            </a:r>
            <a:r>
              <a:rPr lang="nl-NL" b="0" dirty="0" err="1"/>
              <a:t>to</a:t>
            </a:r>
            <a:r>
              <a:rPr lang="nl-NL" b="0" dirty="0"/>
              <a:t> </a:t>
            </a:r>
            <a:r>
              <a:rPr lang="nl-NL" b="0" dirty="0" err="1"/>
              <a:t>reduce</a:t>
            </a:r>
            <a:r>
              <a:rPr lang="nl-NL" b="0" dirty="0"/>
              <a:t> </a:t>
            </a:r>
            <a:r>
              <a:rPr lang="nl-NL" b="0" dirty="0" err="1"/>
              <a:t>crowding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41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  <p:pic>
        <p:nvPicPr>
          <p:cNvPr id="6148" name="Picture 4" descr="Best Tombs to Visit in the Valley of the Kings, Luxor, Egypt">
            <a:extLst>
              <a:ext uri="{FF2B5EF4-FFF2-40B4-BE49-F238E27FC236}">
                <a16:creationId xmlns:a16="http://schemas.microsoft.com/office/drawing/2014/main" id="{74A4709C-D1BD-2D9A-DD3C-00CBFFF551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566" y="3192473"/>
            <a:ext cx="4889784" cy="3260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8,034 Valley Of The Kings Luxor Egypt Stock Photos, High-Res Pictures, and  Images - Getty Images">
            <a:extLst>
              <a:ext uri="{FF2B5EF4-FFF2-40B4-BE49-F238E27FC236}">
                <a16:creationId xmlns:a16="http://schemas.microsoft.com/office/drawing/2014/main" id="{B48F5B88-BCA8-B01B-7A04-A7F50E9548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5399" y="809328"/>
            <a:ext cx="34925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6348349"/>
      </p:ext>
    </p:extLst>
  </p:cSld>
  <p:clrMapOvr>
    <a:masterClrMapping/>
  </p:clrMapOvr>
  <p:transition spd="slow">
    <p:wipe dir="r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z="2400" dirty="0"/>
              <a:t>4- </a:t>
            </a:r>
            <a:r>
              <a:rPr lang="nl-NL" sz="2400" dirty="0" err="1"/>
              <a:t>Carrying</a:t>
            </a:r>
            <a:r>
              <a:rPr lang="nl-NL" sz="2400" dirty="0"/>
              <a:t> </a:t>
            </a:r>
            <a:r>
              <a:rPr lang="nl-NL" sz="2400" dirty="0" err="1"/>
              <a:t>capacity</a:t>
            </a:r>
            <a:endParaRPr lang="nl-NL" sz="2400" dirty="0"/>
          </a:p>
        </p:txBody>
      </p:sp>
      <p:sp>
        <p:nvSpPr>
          <p:cNvPr id="8" name="Tijdelijke aanduiding voor verticale tekst 7"/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11472909" cy="4795836"/>
          </a:xfrm>
        </p:spPr>
        <p:txBody>
          <a:bodyPr>
            <a:normAutofit/>
          </a:bodyPr>
          <a:lstStyle/>
          <a:p>
            <a:pPr lvl="3"/>
            <a:endParaRPr lang="nl-NL" dirty="0"/>
          </a:p>
          <a:p>
            <a:pPr lvl="3"/>
            <a:r>
              <a:rPr lang="nl-NL" dirty="0"/>
              <a:t>4.3- Visitor Limit </a:t>
            </a:r>
            <a:r>
              <a:rPr lang="nl-NL" dirty="0" err="1"/>
              <a:t>Strategies</a:t>
            </a:r>
            <a:r>
              <a:rPr lang="nl-NL" dirty="0"/>
              <a:t>:</a:t>
            </a:r>
            <a:endParaRPr lang="nl-NL" b="0" dirty="0"/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Capacity</a:t>
            </a:r>
            <a:r>
              <a:rPr lang="nl-NL" dirty="0"/>
              <a:t> </a:t>
            </a:r>
            <a:r>
              <a:rPr lang="nl-NL" dirty="0" err="1"/>
              <a:t>Limits</a:t>
            </a:r>
            <a:r>
              <a:rPr lang="nl-NL" dirty="0"/>
              <a:t>: 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Set max </a:t>
            </a:r>
            <a:r>
              <a:rPr lang="nl-NL" b="0" dirty="0" err="1"/>
              <a:t>visitor</a:t>
            </a:r>
            <a:r>
              <a:rPr lang="nl-NL" b="0" dirty="0"/>
              <a:t> </a:t>
            </a:r>
            <a:r>
              <a:rPr lang="nl-NL" b="0" dirty="0" err="1"/>
              <a:t>numbers</a:t>
            </a:r>
            <a:r>
              <a:rPr lang="nl-NL" b="0" dirty="0"/>
              <a:t> per site/</a:t>
            </a:r>
            <a:r>
              <a:rPr lang="nl-NL" b="0" dirty="0" err="1"/>
              <a:t>activity</a:t>
            </a:r>
            <a:r>
              <a:rPr lang="nl-NL" b="0" dirty="0"/>
              <a:t>.</a:t>
            </a:r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Alternative</a:t>
            </a:r>
            <a:r>
              <a:rPr lang="nl-NL" dirty="0"/>
              <a:t> Options: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</a:t>
            </a:r>
            <a:r>
              <a:rPr lang="nl-NL" b="0" dirty="0" err="1"/>
              <a:t>Promote</a:t>
            </a:r>
            <a:r>
              <a:rPr lang="nl-NL" b="0" dirty="0"/>
              <a:t> </a:t>
            </a:r>
            <a:r>
              <a:rPr lang="nl-NL" b="0" dirty="0" err="1"/>
              <a:t>less-visited</a:t>
            </a:r>
            <a:r>
              <a:rPr lang="nl-NL" b="0" dirty="0"/>
              <a:t> </a:t>
            </a:r>
            <a:r>
              <a:rPr lang="nl-NL" b="0" dirty="0" err="1"/>
              <a:t>areas</a:t>
            </a:r>
            <a:r>
              <a:rPr lang="nl-NL" b="0" dirty="0"/>
              <a:t> or </a:t>
            </a:r>
            <a:r>
              <a:rPr lang="nl-NL" b="0" dirty="0" err="1"/>
              <a:t>activities</a:t>
            </a:r>
            <a:r>
              <a:rPr lang="nl-NL" b="0" dirty="0"/>
              <a:t>.</a:t>
            </a:r>
          </a:p>
          <a:p>
            <a:pPr lvl="3">
              <a:lnSpc>
                <a:spcPct val="100000"/>
              </a:lnSpc>
            </a:pPr>
            <a:endParaRPr lang="nl-NL" dirty="0"/>
          </a:p>
          <a:p>
            <a:pPr lvl="3">
              <a:lnSpc>
                <a:spcPct val="100000"/>
              </a:lnSpc>
            </a:pPr>
            <a:r>
              <a:rPr lang="nl-NL" dirty="0" err="1"/>
              <a:t>Education</a:t>
            </a:r>
            <a:r>
              <a:rPr lang="nl-NL" dirty="0"/>
              <a:t>: </a:t>
            </a:r>
          </a:p>
          <a:p>
            <a:pPr lvl="3">
              <a:lnSpc>
                <a:spcPct val="100000"/>
              </a:lnSpc>
            </a:pPr>
            <a:r>
              <a:rPr lang="nl-NL" b="0" dirty="0"/>
              <a:t>- </a:t>
            </a:r>
            <a:r>
              <a:rPr lang="nl-NL" b="0" dirty="0" err="1"/>
              <a:t>Inform</a:t>
            </a:r>
            <a:r>
              <a:rPr lang="nl-NL" b="0" dirty="0"/>
              <a:t> </a:t>
            </a:r>
            <a:r>
              <a:rPr lang="nl-NL" b="0" dirty="0" err="1"/>
              <a:t>visitors</a:t>
            </a:r>
            <a:r>
              <a:rPr lang="nl-NL" b="0" dirty="0"/>
              <a:t> </a:t>
            </a:r>
            <a:r>
              <a:rPr lang="nl-NL" b="0" dirty="0" err="1"/>
              <a:t>about</a:t>
            </a:r>
            <a:r>
              <a:rPr lang="nl-NL" b="0" dirty="0"/>
              <a:t> low-impact </a:t>
            </a:r>
            <a:r>
              <a:rPr lang="nl-NL" b="0" dirty="0" err="1"/>
              <a:t>behavior</a:t>
            </a:r>
            <a:r>
              <a:rPr lang="nl-NL" b="0" dirty="0"/>
              <a:t>.</a:t>
            </a:r>
          </a:p>
        </p:txBody>
      </p:sp>
      <p:sp>
        <p:nvSpPr>
          <p:cNvPr id="2" name="Tijdelijke aanduiding voor dianummer 1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nl-NL" smtClean="0"/>
              <a:pPr/>
              <a:t>42</a:t>
            </a:fld>
            <a:endParaRPr lang="nl-NL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F579462-E1D2-F244-7091-414CF41D3E7F}"/>
              </a:ext>
            </a:extLst>
          </p:cNvPr>
          <p:cNvSpPr txBox="1"/>
          <p:nvPr/>
        </p:nvSpPr>
        <p:spPr>
          <a:xfrm>
            <a:off x="5419493" y="1851102"/>
            <a:ext cx="0" cy="0"/>
          </a:xfrm>
          <a:prstGeom prst="rect">
            <a:avLst/>
          </a:prstGeom>
          <a:noFill/>
        </p:spPr>
        <p:txBody>
          <a:bodyPr wrap="none" lIns="108000" tIns="108000" rIns="108000" bIns="108000" rtlCol="0">
            <a:noAutofit/>
          </a:bodyPr>
          <a:lstStyle/>
          <a:p>
            <a:endParaRPr lang="en-DE" noProof="0" dirty="0" err="1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75901"/>
      </p:ext>
    </p:extLst>
  </p:cSld>
  <p:clrMapOvr>
    <a:masterClrMapping/>
  </p:clrMapOvr>
  <p:transition spd="slow">
    <p:wipe dir="r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jdelijke aanduiding voor tekst 5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1418655" y="1484784"/>
            <a:ext cx="10225136" cy="1656184"/>
          </a:xfrm>
        </p:spPr>
        <p:txBody>
          <a:bodyPr/>
          <a:lstStyle/>
          <a:p>
            <a:r>
              <a:rPr lang="nl-NL" dirty="0"/>
              <a:t>Thank you</a:t>
            </a:r>
          </a:p>
        </p:txBody>
      </p:sp>
      <p:sp>
        <p:nvSpPr>
          <p:cNvPr id="2" name="Tijdelijke aanduiding voor tekst 19">
            <a:extLst>
              <a:ext uri="{FF2B5EF4-FFF2-40B4-BE49-F238E27FC236}">
                <a16:creationId xmlns:a16="http://schemas.microsoft.com/office/drawing/2014/main" id="{0CF4AE47-0636-A619-0388-D4892A106F9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</a:t>
            </a:r>
            <a:r>
              <a:rPr lang="en-GB" noProof="0" dirty="0" err="1"/>
              <a:t>eiIET</a:t>
            </a:r>
            <a:endParaRPr lang="en-GB" noProof="0" dirty="0"/>
          </a:p>
        </p:txBody>
      </p:sp>
      <p:sp>
        <p:nvSpPr>
          <p:cNvPr id="3" name="Tijdelijke aanduiding voor verticale tekst 6">
            <a:extLst>
              <a:ext uri="{FF2B5EF4-FFF2-40B4-BE49-F238E27FC236}">
                <a16:creationId xmlns:a16="http://schemas.microsoft.com/office/drawing/2014/main" id="{3F48EF97-ED79-4B37-6799-FDFA9B24C180}"/>
              </a:ext>
            </a:extLst>
          </p:cNvPr>
          <p:cNvSpPr txBox="1">
            <a:spLocks/>
          </p:cNvSpPr>
          <p:nvPr/>
        </p:nvSpPr>
        <p:spPr>
          <a:xfrm>
            <a:off x="7467326" y="4581128"/>
            <a:ext cx="473102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dirty="0"/>
              <a:t>European Institute of Innovation, Entrepreneurship and Technology</a:t>
            </a:r>
            <a:endParaRPr lang="nl-NL" dirty="0"/>
          </a:p>
          <a:p>
            <a:pPr lvl="3"/>
            <a:r>
              <a:rPr lang="it-IT" b="0" dirty="0" err="1"/>
              <a:t>Lessingstraße</a:t>
            </a:r>
            <a:r>
              <a:rPr lang="it-IT" b="0" dirty="0"/>
              <a:t> 79,</a:t>
            </a:r>
          </a:p>
          <a:p>
            <a:pPr lvl="3"/>
            <a:r>
              <a:rPr lang="it-IT" b="0" dirty="0"/>
              <a:t>13158 </a:t>
            </a:r>
            <a:r>
              <a:rPr lang="it-IT" b="0" dirty="0" err="1"/>
              <a:t>Berlin</a:t>
            </a:r>
            <a:r>
              <a:rPr lang="it-IT" b="0" dirty="0"/>
              <a:t>, Germany</a:t>
            </a:r>
          </a:p>
          <a:p>
            <a:pPr lvl="3"/>
            <a:r>
              <a:rPr lang="nl-NL" b="0" dirty="0"/>
              <a:t>Phone: +49 176 55524449</a:t>
            </a:r>
          </a:p>
          <a:p>
            <a:pPr lvl="3"/>
            <a:r>
              <a:rPr lang="nl-NL" b="0" dirty="0"/>
              <a:t>Email: info@eiiet.com</a:t>
            </a:r>
          </a:p>
        </p:txBody>
      </p:sp>
    </p:spTree>
    <p:extLst>
      <p:ext uri="{BB962C8B-B14F-4D97-AF65-F5344CB8AC3E}">
        <p14:creationId xmlns:p14="http://schemas.microsoft.com/office/powerpoint/2010/main" val="2746029914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customXml/itemProps3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388</TotalTime>
  <Words>1777</Words>
  <Application>Microsoft Macintosh PowerPoint</Application>
  <PresentationFormat>Custom</PresentationFormat>
  <Paragraphs>414</Paragraphs>
  <Slides>44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Minion</vt:lpstr>
      <vt:lpstr>Georgia</vt:lpstr>
      <vt:lpstr>Calibri</vt:lpstr>
      <vt:lpstr>Wingdings</vt:lpstr>
      <vt:lpstr>Courier New</vt:lpstr>
      <vt:lpstr>Arial</vt:lpstr>
      <vt:lpstr>Corporate template-set Universiteit Leiden</vt:lpstr>
      <vt:lpstr>Planning and Management of Sustainable  European Institute of Innovation, Entrepreneurship and Technology Lessingstraße 79, 13158 Berlin, Germany </vt:lpstr>
      <vt:lpstr>Index</vt:lpstr>
      <vt:lpstr>PowerPoint Presentation</vt:lpstr>
      <vt:lpstr>1- Visitor Management</vt:lpstr>
      <vt:lpstr>1- Visitor Management</vt:lpstr>
      <vt:lpstr>- Visitor Management</vt:lpstr>
      <vt:lpstr>1- Visitor Management</vt:lpstr>
      <vt:lpstr>1- Visitor Management</vt:lpstr>
      <vt:lpstr>1- Visitor Management</vt:lpstr>
      <vt:lpstr>1- Visitor Management</vt:lpstr>
      <vt:lpstr>1- Visitor Management</vt:lpstr>
      <vt:lpstr>1- Visitor Management</vt:lpstr>
      <vt:lpstr>1- Visitor Management</vt:lpstr>
      <vt:lpstr>1- Visitor Management</vt:lpstr>
      <vt:lpstr>1- Visitor Management</vt:lpstr>
      <vt:lpstr>PowerPoint Presentation</vt:lpstr>
      <vt:lpstr>2- Tools and Approaches of Visitor Management</vt:lpstr>
      <vt:lpstr>2- Tools and Approaches of Visitor Management</vt:lpstr>
      <vt:lpstr>2- Tools and Approaches of Visitor Management</vt:lpstr>
      <vt:lpstr>2- Tools and Approaches of Visitor Management</vt:lpstr>
      <vt:lpstr>2- Tools and Approaches of Visitor Management</vt:lpstr>
      <vt:lpstr>2- Tools and Approaches of Visitor Management</vt:lpstr>
      <vt:lpstr>2- Tools and Approaches of Visitor Management</vt:lpstr>
      <vt:lpstr>2- Tools and Approaches of Visitor Management</vt:lpstr>
      <vt:lpstr>2- Tools and Approaches of Visitor Management</vt:lpstr>
      <vt:lpstr>3- Stonehenge: Case Study</vt:lpstr>
      <vt:lpstr>3- Case Study: Stonehenge, UK</vt:lpstr>
      <vt:lpstr>3- Case Study: Stonehenge, UK</vt:lpstr>
      <vt:lpstr>3- Case Study: Stonehenge, UK</vt:lpstr>
      <vt:lpstr>3- Case Study: Stonehenge, UK</vt:lpstr>
      <vt:lpstr>3- Case Study: Stonehenge, UK</vt:lpstr>
      <vt:lpstr>3- Case Study: Stonehenge, UK</vt:lpstr>
      <vt:lpstr>3- Case Study: Stonehenge, UK</vt:lpstr>
      <vt:lpstr>PowerPoint Presentation</vt:lpstr>
      <vt:lpstr>4- Carrying Capacity</vt:lpstr>
      <vt:lpstr>4- Carrying Capacity</vt:lpstr>
      <vt:lpstr>4- Carrying Capacity</vt:lpstr>
      <vt:lpstr>4- Carrying capacity</vt:lpstr>
      <vt:lpstr>4- Carrying capacity</vt:lpstr>
      <vt:lpstr>4- Carrying capacity</vt:lpstr>
      <vt:lpstr>4- Carrying capacity</vt:lpstr>
      <vt:lpstr>4- Carrying capacity</vt:lpstr>
      <vt:lpstr>4- Carrying capacity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Mahmoud Bakry</cp:lastModifiedBy>
  <cp:revision>206</cp:revision>
  <dcterms:created xsi:type="dcterms:W3CDTF">2023-10-18T00:40:52Z</dcterms:created>
  <dcterms:modified xsi:type="dcterms:W3CDTF">2025-09-26T10:06:38Z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