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8"/>
  </p:notesMasterIdLst>
  <p:handoutMasterIdLst>
    <p:handoutMasterId r:id="rId49"/>
  </p:handoutMasterIdLst>
  <p:sldIdLst>
    <p:sldId id="256" r:id="rId5"/>
    <p:sldId id="257" r:id="rId6"/>
    <p:sldId id="375" r:id="rId7"/>
    <p:sldId id="290" r:id="rId8"/>
    <p:sldId id="291" r:id="rId9"/>
    <p:sldId id="292" r:id="rId10"/>
    <p:sldId id="293" r:id="rId11"/>
    <p:sldId id="294" r:id="rId12"/>
    <p:sldId id="295" r:id="rId13"/>
    <p:sldId id="296" r:id="rId14"/>
    <p:sldId id="297" r:id="rId15"/>
    <p:sldId id="298" r:id="rId16"/>
    <p:sldId id="299" r:id="rId17"/>
    <p:sldId id="300" r:id="rId18"/>
    <p:sldId id="301" r:id="rId19"/>
    <p:sldId id="399" r:id="rId20"/>
    <p:sldId id="383" r:id="rId21"/>
    <p:sldId id="400" r:id="rId22"/>
    <p:sldId id="401" r:id="rId23"/>
    <p:sldId id="402" r:id="rId24"/>
    <p:sldId id="403" r:id="rId25"/>
    <p:sldId id="404" r:id="rId26"/>
    <p:sldId id="405" r:id="rId27"/>
    <p:sldId id="406" r:id="rId28"/>
    <p:sldId id="407" r:id="rId29"/>
    <p:sldId id="408" r:id="rId30"/>
    <p:sldId id="409" r:id="rId31"/>
    <p:sldId id="410" r:id="rId32"/>
    <p:sldId id="411" r:id="rId33"/>
    <p:sldId id="412" r:id="rId34"/>
    <p:sldId id="413" r:id="rId35"/>
    <p:sldId id="414" r:id="rId36"/>
    <p:sldId id="390" r:id="rId37"/>
    <p:sldId id="415" r:id="rId38"/>
    <p:sldId id="391" r:id="rId39"/>
    <p:sldId id="392" r:id="rId40"/>
    <p:sldId id="393" r:id="rId41"/>
    <p:sldId id="394" r:id="rId42"/>
    <p:sldId id="395" r:id="rId43"/>
    <p:sldId id="396" r:id="rId44"/>
    <p:sldId id="397" r:id="rId45"/>
    <p:sldId id="398" r:id="rId46"/>
    <p:sldId id="269" r:id="rId47"/>
  </p:sldIdLst>
  <p:sldSz cx="12198350" cy="6858000"/>
  <p:notesSz cx="6858000" cy="9144000"/>
  <p:embeddedFontLst>
    <p:embeddedFont>
      <p:font typeface="Calibri" panose="020F0502020204030204" pitchFamily="34" charset="0"/>
      <p:regular r:id="rId50"/>
      <p:bold r:id="rId51"/>
      <p:italic r:id="rId52"/>
      <p:boldItalic r:id="rId53"/>
    </p:embeddedFont>
    <p:embeddedFont>
      <p:font typeface="Georgia" panose="02040502050405020303" pitchFamily="18" charset="0"/>
      <p:regular r:id="rId54"/>
      <p:bold r:id="rId55"/>
      <p:italic r:id="rId56"/>
      <p:boldItalic r:id="rId57"/>
    </p:embeddedFont>
    <p:embeddedFont>
      <p:font typeface="Minion" panose="02000503070000020003" pitchFamily="2" charset="0"/>
      <p:regular r:id="rId58"/>
      <p:bold r:id="rId59"/>
      <p:italic r:id="rId60"/>
      <p:boldItalic r:id="rId61"/>
    </p:embeddedFont>
  </p:embeddedFontLst>
  <p:custDataLst>
    <p:tags r:id="rId62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9" autoAdjust="0"/>
    <p:restoredTop sz="94660"/>
  </p:normalViewPr>
  <p:slideViewPr>
    <p:cSldViewPr>
      <p:cViewPr varScale="1">
        <p:scale>
          <a:sx n="115" d="100"/>
          <a:sy n="115" d="100"/>
        </p:scale>
        <p:origin x="448" y="200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font" Target="fonts/font1.fntdata"/><Relationship Id="rId55" Type="http://schemas.openxmlformats.org/officeDocument/2006/relationships/font" Target="fonts/font6.fntdata"/><Relationship Id="rId63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font" Target="fonts/font4.fntdata"/><Relationship Id="rId58" Type="http://schemas.openxmlformats.org/officeDocument/2006/relationships/font" Target="fonts/font9.fntdata"/><Relationship Id="rId66" Type="http://schemas.openxmlformats.org/officeDocument/2006/relationships/tableStyles" Target="tableStyles.xml"/><Relationship Id="rId5" Type="http://schemas.openxmlformats.org/officeDocument/2006/relationships/slide" Target="slides/slide1.xml"/><Relationship Id="rId61" Type="http://schemas.openxmlformats.org/officeDocument/2006/relationships/font" Target="fonts/font12.fntdata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56" Type="http://schemas.openxmlformats.org/officeDocument/2006/relationships/font" Target="fonts/font7.fntdata"/><Relationship Id="rId64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font" Target="fonts/font2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font" Target="fonts/font10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5.fntdata"/><Relationship Id="rId62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handoutMaster" Target="handoutMasters/handoutMaster1.xml"/><Relationship Id="rId57" Type="http://schemas.openxmlformats.org/officeDocument/2006/relationships/font" Target="fonts/font8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font" Target="fonts/font3.fntdata"/><Relationship Id="rId60" Type="http://schemas.openxmlformats.org/officeDocument/2006/relationships/font" Target="fonts/font11.fntdata"/><Relationship Id="rId65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dirty="0"/>
            <a:t>SERVQUAL Methods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/>
            <a:t>Reliability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DE" dirty="0"/>
            <a:t>Assurance</a:t>
          </a: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Tangibles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DE" dirty="0"/>
            <a:t>Empathy</a:t>
          </a: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dirty="0"/>
            <a:t>Responsiveness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dirty="0"/>
            <a:t>SERVQUAL Methods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/>
            <a:t>Reliability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DE" dirty="0"/>
            <a:t>Assurance</a:t>
          </a: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Tangibles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DE" dirty="0"/>
            <a:t>Empathy</a:t>
          </a: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dirty="0"/>
            <a:t>Responsiveness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dirty="0"/>
            <a:t>SERVQUAL Methods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/>
            <a:t>Reliability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DE" dirty="0"/>
            <a:t>Assurance</a:t>
          </a: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Tangibles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DE" dirty="0"/>
            <a:t>Empathy</a:t>
          </a: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dirty="0"/>
            <a:t>Responsiveness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dirty="0"/>
            <a:t>SERVQUAL Methods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/>
            <a:t>Reliability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DE" dirty="0"/>
            <a:t>Assurance</a:t>
          </a: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Tangibles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DE" dirty="0"/>
            <a:t>Empathy</a:t>
          </a: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dirty="0"/>
            <a:t>Responsiveness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CD1FB21-8E73-C64A-AA32-EAC89C72994B}" type="doc">
      <dgm:prSet loTypeId="urn:microsoft.com/office/officeart/2005/8/layout/radial5" loCatId="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66B73B4-B0CA-2847-ABAC-8C10AAAD4D5A}">
      <dgm:prSet/>
      <dgm:spPr/>
      <dgm:t>
        <a:bodyPr/>
        <a:lstStyle/>
        <a:p>
          <a:pPr rtl="0"/>
          <a:r>
            <a:rPr lang="en-DE" dirty="0"/>
            <a:t>SERVQUAL Methods</a:t>
          </a:r>
        </a:p>
      </dgm:t>
    </dgm:pt>
    <dgm:pt modelId="{99D9728E-8061-BA4E-9420-7BF54F741579}" type="parTrans" cxnId="{6B457493-8660-C943-B40B-1B1D12D09F6F}">
      <dgm:prSet/>
      <dgm:spPr/>
      <dgm:t>
        <a:bodyPr/>
        <a:lstStyle/>
        <a:p>
          <a:endParaRPr lang="en-US"/>
        </a:p>
      </dgm:t>
    </dgm:pt>
    <dgm:pt modelId="{51046386-A09D-CD4A-BEB4-C020492B2214}" type="sibTrans" cxnId="{6B457493-8660-C943-B40B-1B1D12D09F6F}">
      <dgm:prSet/>
      <dgm:spPr/>
      <dgm:t>
        <a:bodyPr/>
        <a:lstStyle/>
        <a:p>
          <a:endParaRPr lang="en-US"/>
        </a:p>
      </dgm:t>
    </dgm:pt>
    <dgm:pt modelId="{914CD524-2814-F041-9E2A-5A1B8528FC0F}">
      <dgm:prSet/>
      <dgm:spPr/>
      <dgm:t>
        <a:bodyPr/>
        <a:lstStyle/>
        <a:p>
          <a:r>
            <a:rPr lang="en-US"/>
            <a:t>Reliability</a:t>
          </a:r>
          <a:endParaRPr lang="en-DE" dirty="0"/>
        </a:p>
      </dgm:t>
    </dgm:pt>
    <dgm:pt modelId="{B797336F-3AE2-1446-AAD9-4378039CE4D3}" type="parTrans" cxnId="{ECA3128B-3848-C341-B53D-1547CD0EB71B}">
      <dgm:prSet/>
      <dgm:spPr/>
      <dgm:t>
        <a:bodyPr/>
        <a:lstStyle/>
        <a:p>
          <a:endParaRPr lang="en-US"/>
        </a:p>
      </dgm:t>
    </dgm:pt>
    <dgm:pt modelId="{A60891BB-72B6-904D-9C78-3D20EAB9002D}" type="sibTrans" cxnId="{ECA3128B-3848-C341-B53D-1547CD0EB71B}">
      <dgm:prSet/>
      <dgm:spPr/>
      <dgm:t>
        <a:bodyPr/>
        <a:lstStyle/>
        <a:p>
          <a:endParaRPr lang="en-US"/>
        </a:p>
      </dgm:t>
    </dgm:pt>
    <dgm:pt modelId="{32256466-28EC-8F4D-9C56-010CC35ACC51}">
      <dgm:prSet/>
      <dgm:spPr/>
      <dgm:t>
        <a:bodyPr/>
        <a:lstStyle/>
        <a:p>
          <a:r>
            <a:rPr lang="en-DE" dirty="0"/>
            <a:t>Assurance</a:t>
          </a:r>
        </a:p>
      </dgm:t>
    </dgm:pt>
    <dgm:pt modelId="{E6A4B837-EF00-A546-8941-FE7A5D9FD870}" type="parTrans" cxnId="{E7B83197-541C-014B-8A1F-AB83288A0E8B}">
      <dgm:prSet/>
      <dgm:spPr/>
      <dgm:t>
        <a:bodyPr/>
        <a:lstStyle/>
        <a:p>
          <a:endParaRPr lang="en-US"/>
        </a:p>
      </dgm:t>
    </dgm:pt>
    <dgm:pt modelId="{58FFDE2D-E18A-0241-8606-2AD865EF1694}" type="sibTrans" cxnId="{E7B83197-541C-014B-8A1F-AB83288A0E8B}">
      <dgm:prSet/>
      <dgm:spPr/>
      <dgm:t>
        <a:bodyPr/>
        <a:lstStyle/>
        <a:p>
          <a:endParaRPr lang="en-US"/>
        </a:p>
      </dgm:t>
    </dgm:pt>
    <dgm:pt modelId="{9EF8E38A-8B5F-5742-9640-DB1FF4C45F03}">
      <dgm:prSet/>
      <dgm:spPr/>
      <dgm:t>
        <a:bodyPr/>
        <a:lstStyle/>
        <a:p>
          <a:r>
            <a:rPr lang="en-US" dirty="0"/>
            <a:t>Tangibles</a:t>
          </a:r>
          <a:endParaRPr lang="en-DE" dirty="0"/>
        </a:p>
      </dgm:t>
    </dgm:pt>
    <dgm:pt modelId="{3EE9BA00-C0EF-B541-9368-0D886135D309}" type="parTrans" cxnId="{AEE1E460-E5ED-314D-975C-7A9AC84EF19B}">
      <dgm:prSet/>
      <dgm:spPr/>
      <dgm:t>
        <a:bodyPr/>
        <a:lstStyle/>
        <a:p>
          <a:endParaRPr lang="en-US"/>
        </a:p>
      </dgm:t>
    </dgm:pt>
    <dgm:pt modelId="{AA25B917-BEC7-FF43-89E7-C4031638FE47}" type="sibTrans" cxnId="{AEE1E460-E5ED-314D-975C-7A9AC84EF19B}">
      <dgm:prSet/>
      <dgm:spPr/>
      <dgm:t>
        <a:bodyPr/>
        <a:lstStyle/>
        <a:p>
          <a:endParaRPr lang="en-US"/>
        </a:p>
      </dgm:t>
    </dgm:pt>
    <dgm:pt modelId="{908EE5F2-2EBF-B046-913D-1166F2FE1A6F}">
      <dgm:prSet/>
      <dgm:spPr/>
      <dgm:t>
        <a:bodyPr/>
        <a:lstStyle/>
        <a:p>
          <a:r>
            <a:rPr lang="en-DE" dirty="0"/>
            <a:t>Empathy</a:t>
          </a:r>
        </a:p>
      </dgm:t>
    </dgm:pt>
    <dgm:pt modelId="{240EFFF3-8F22-924E-90F9-41324925ED1D}" type="parTrans" cxnId="{47E85369-D2E7-D942-B055-5152211C97AB}">
      <dgm:prSet/>
      <dgm:spPr/>
      <dgm:t>
        <a:bodyPr/>
        <a:lstStyle/>
        <a:p>
          <a:endParaRPr lang="en-US"/>
        </a:p>
      </dgm:t>
    </dgm:pt>
    <dgm:pt modelId="{3329ACD5-69C4-154B-A61D-3E0DCF5FAB14}" type="sibTrans" cxnId="{47E85369-D2E7-D942-B055-5152211C97AB}">
      <dgm:prSet/>
      <dgm:spPr/>
      <dgm:t>
        <a:bodyPr/>
        <a:lstStyle/>
        <a:p>
          <a:endParaRPr lang="en-US"/>
        </a:p>
      </dgm:t>
    </dgm:pt>
    <dgm:pt modelId="{295D3F41-485B-834A-9F44-51786FB62684}">
      <dgm:prSet/>
      <dgm:spPr/>
      <dgm:t>
        <a:bodyPr/>
        <a:lstStyle/>
        <a:p>
          <a:r>
            <a:rPr lang="en-US" dirty="0"/>
            <a:t>Responsiveness</a:t>
          </a:r>
          <a:endParaRPr lang="en-DE" dirty="0"/>
        </a:p>
      </dgm:t>
    </dgm:pt>
    <dgm:pt modelId="{A0C9BEB3-5BC0-1540-B115-FFEE9BB22436}" type="parTrans" cxnId="{F937E5AE-DEE6-8049-9F6C-83947EF0C2CE}">
      <dgm:prSet/>
      <dgm:spPr/>
      <dgm:t>
        <a:bodyPr/>
        <a:lstStyle/>
        <a:p>
          <a:endParaRPr lang="en-US"/>
        </a:p>
      </dgm:t>
    </dgm:pt>
    <dgm:pt modelId="{13C889DD-4891-5744-8986-EC01F48432AD}" type="sibTrans" cxnId="{F937E5AE-DEE6-8049-9F6C-83947EF0C2CE}">
      <dgm:prSet/>
      <dgm:spPr/>
      <dgm:t>
        <a:bodyPr/>
        <a:lstStyle/>
        <a:p>
          <a:endParaRPr lang="en-US"/>
        </a:p>
      </dgm:t>
    </dgm:pt>
    <dgm:pt modelId="{0263D80A-06E8-9E4D-B508-D4472E189F63}" type="pres">
      <dgm:prSet presAssocID="{BCD1FB21-8E73-C64A-AA32-EAC89C72994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920D35-10F6-2445-8AC9-82F6997255C8}" type="pres">
      <dgm:prSet presAssocID="{166B73B4-B0CA-2847-ABAC-8C10AAAD4D5A}" presName="centerShape" presStyleLbl="node0" presStyleIdx="0" presStyleCnt="1"/>
      <dgm:spPr/>
    </dgm:pt>
    <dgm:pt modelId="{8C189818-31B3-A14C-9F8E-86F8D3516A39}" type="pres">
      <dgm:prSet presAssocID="{B797336F-3AE2-1446-AAD9-4378039CE4D3}" presName="parTrans" presStyleLbl="sibTrans2D1" presStyleIdx="0" presStyleCnt="5"/>
      <dgm:spPr/>
    </dgm:pt>
    <dgm:pt modelId="{CCA012CC-5011-6A40-9384-C2357472BB80}" type="pres">
      <dgm:prSet presAssocID="{B797336F-3AE2-1446-AAD9-4378039CE4D3}" presName="connectorText" presStyleLbl="sibTrans2D1" presStyleIdx="0" presStyleCnt="5"/>
      <dgm:spPr/>
    </dgm:pt>
    <dgm:pt modelId="{33AE45FE-2802-6A42-ACE8-A7040CED4011}" type="pres">
      <dgm:prSet presAssocID="{914CD524-2814-F041-9E2A-5A1B8528FC0F}" presName="node" presStyleLbl="node1" presStyleIdx="0" presStyleCnt="5">
        <dgm:presLayoutVars>
          <dgm:bulletEnabled val="1"/>
        </dgm:presLayoutVars>
      </dgm:prSet>
      <dgm:spPr/>
    </dgm:pt>
    <dgm:pt modelId="{724178F7-FE35-7B43-B051-717442DEBDBC}" type="pres">
      <dgm:prSet presAssocID="{E6A4B837-EF00-A546-8941-FE7A5D9FD870}" presName="parTrans" presStyleLbl="sibTrans2D1" presStyleIdx="1" presStyleCnt="5"/>
      <dgm:spPr/>
    </dgm:pt>
    <dgm:pt modelId="{29CA2AAA-639E-B340-BC84-3CAB41A00DA0}" type="pres">
      <dgm:prSet presAssocID="{E6A4B837-EF00-A546-8941-FE7A5D9FD870}" presName="connectorText" presStyleLbl="sibTrans2D1" presStyleIdx="1" presStyleCnt="5"/>
      <dgm:spPr/>
    </dgm:pt>
    <dgm:pt modelId="{2F9AB5B6-8516-954C-929D-9DFBF2DDEBBE}" type="pres">
      <dgm:prSet presAssocID="{32256466-28EC-8F4D-9C56-010CC35ACC51}" presName="node" presStyleLbl="node1" presStyleIdx="1" presStyleCnt="5">
        <dgm:presLayoutVars>
          <dgm:bulletEnabled val="1"/>
        </dgm:presLayoutVars>
      </dgm:prSet>
      <dgm:spPr/>
    </dgm:pt>
    <dgm:pt modelId="{46425910-43DE-C24E-828A-319CE20202EA}" type="pres">
      <dgm:prSet presAssocID="{3EE9BA00-C0EF-B541-9368-0D886135D309}" presName="parTrans" presStyleLbl="sibTrans2D1" presStyleIdx="2" presStyleCnt="5"/>
      <dgm:spPr/>
    </dgm:pt>
    <dgm:pt modelId="{F388633E-23E5-B84A-B671-A0FCA1E438F3}" type="pres">
      <dgm:prSet presAssocID="{3EE9BA00-C0EF-B541-9368-0D886135D309}" presName="connectorText" presStyleLbl="sibTrans2D1" presStyleIdx="2" presStyleCnt="5"/>
      <dgm:spPr/>
    </dgm:pt>
    <dgm:pt modelId="{D22A1B1C-5B96-F148-B268-F21156DF5061}" type="pres">
      <dgm:prSet presAssocID="{9EF8E38A-8B5F-5742-9640-DB1FF4C45F03}" presName="node" presStyleLbl="node1" presStyleIdx="2" presStyleCnt="5">
        <dgm:presLayoutVars>
          <dgm:bulletEnabled val="1"/>
        </dgm:presLayoutVars>
      </dgm:prSet>
      <dgm:spPr/>
    </dgm:pt>
    <dgm:pt modelId="{16E317A5-9052-604F-AC96-2C80084197DF}" type="pres">
      <dgm:prSet presAssocID="{240EFFF3-8F22-924E-90F9-41324925ED1D}" presName="parTrans" presStyleLbl="sibTrans2D1" presStyleIdx="3" presStyleCnt="5"/>
      <dgm:spPr/>
    </dgm:pt>
    <dgm:pt modelId="{16015FDA-4368-3A44-9C61-1B24044DD94B}" type="pres">
      <dgm:prSet presAssocID="{240EFFF3-8F22-924E-90F9-41324925ED1D}" presName="connectorText" presStyleLbl="sibTrans2D1" presStyleIdx="3" presStyleCnt="5"/>
      <dgm:spPr/>
    </dgm:pt>
    <dgm:pt modelId="{F9F092CB-0D6B-8E43-A8C0-17DA5DF0C5FF}" type="pres">
      <dgm:prSet presAssocID="{908EE5F2-2EBF-B046-913D-1166F2FE1A6F}" presName="node" presStyleLbl="node1" presStyleIdx="3" presStyleCnt="5">
        <dgm:presLayoutVars>
          <dgm:bulletEnabled val="1"/>
        </dgm:presLayoutVars>
      </dgm:prSet>
      <dgm:spPr/>
    </dgm:pt>
    <dgm:pt modelId="{B615B72D-61EF-1644-83A7-353646A01CB8}" type="pres">
      <dgm:prSet presAssocID="{A0C9BEB3-5BC0-1540-B115-FFEE9BB22436}" presName="parTrans" presStyleLbl="sibTrans2D1" presStyleIdx="4" presStyleCnt="5"/>
      <dgm:spPr/>
    </dgm:pt>
    <dgm:pt modelId="{9DAE2019-5567-B14D-A1C7-FA1FF3DEFB51}" type="pres">
      <dgm:prSet presAssocID="{A0C9BEB3-5BC0-1540-B115-FFEE9BB22436}" presName="connectorText" presStyleLbl="sibTrans2D1" presStyleIdx="4" presStyleCnt="5"/>
      <dgm:spPr/>
    </dgm:pt>
    <dgm:pt modelId="{AE36BF02-F7E4-2744-8886-A38EEEE8A4A4}" type="pres">
      <dgm:prSet presAssocID="{295D3F41-485B-834A-9F44-51786FB62684}" presName="node" presStyleLbl="node1" presStyleIdx="4" presStyleCnt="5">
        <dgm:presLayoutVars>
          <dgm:bulletEnabled val="1"/>
        </dgm:presLayoutVars>
      </dgm:prSet>
      <dgm:spPr/>
    </dgm:pt>
  </dgm:ptLst>
  <dgm:cxnLst>
    <dgm:cxn modelId="{95335F0D-E936-D64E-AD2C-D3EE7154D2C3}" type="presOf" srcId="{E6A4B837-EF00-A546-8941-FE7A5D9FD870}" destId="{29CA2AAA-639E-B340-BC84-3CAB41A00DA0}" srcOrd="1" destOrd="0" presId="urn:microsoft.com/office/officeart/2005/8/layout/radial5"/>
    <dgm:cxn modelId="{6E46761F-DFC9-C140-A631-806D0834DB71}" type="presOf" srcId="{B797336F-3AE2-1446-AAD9-4378039CE4D3}" destId="{8C189818-31B3-A14C-9F8E-86F8D3516A39}" srcOrd="0" destOrd="0" presId="urn:microsoft.com/office/officeart/2005/8/layout/radial5"/>
    <dgm:cxn modelId="{882EC51F-B55F-7144-8269-FD5DD004DDE0}" type="presOf" srcId="{A0C9BEB3-5BC0-1540-B115-FFEE9BB22436}" destId="{B615B72D-61EF-1644-83A7-353646A01CB8}" srcOrd="0" destOrd="0" presId="urn:microsoft.com/office/officeart/2005/8/layout/radial5"/>
    <dgm:cxn modelId="{6FD4973E-E239-EB4C-9637-B8E3270CCC37}" type="presOf" srcId="{32256466-28EC-8F4D-9C56-010CC35ACC51}" destId="{2F9AB5B6-8516-954C-929D-9DFBF2DDEBBE}" srcOrd="0" destOrd="0" presId="urn:microsoft.com/office/officeart/2005/8/layout/radial5"/>
    <dgm:cxn modelId="{D9B63241-13BB-124A-8800-7BB0A6FE95C4}" type="presOf" srcId="{E6A4B837-EF00-A546-8941-FE7A5D9FD870}" destId="{724178F7-FE35-7B43-B051-717442DEBDBC}" srcOrd="0" destOrd="0" presId="urn:microsoft.com/office/officeart/2005/8/layout/radial5"/>
    <dgm:cxn modelId="{D8D2A243-D77F-CB4E-A226-667CB664132F}" type="presOf" srcId="{BCD1FB21-8E73-C64A-AA32-EAC89C72994B}" destId="{0263D80A-06E8-9E4D-B508-D4472E189F63}" srcOrd="0" destOrd="0" presId="urn:microsoft.com/office/officeart/2005/8/layout/radial5"/>
    <dgm:cxn modelId="{B9D8724A-6C32-B348-AA7B-7D26FC64443C}" type="presOf" srcId="{3EE9BA00-C0EF-B541-9368-0D886135D309}" destId="{F388633E-23E5-B84A-B671-A0FCA1E438F3}" srcOrd="1" destOrd="0" presId="urn:microsoft.com/office/officeart/2005/8/layout/radial5"/>
    <dgm:cxn modelId="{AEE1E460-E5ED-314D-975C-7A9AC84EF19B}" srcId="{166B73B4-B0CA-2847-ABAC-8C10AAAD4D5A}" destId="{9EF8E38A-8B5F-5742-9640-DB1FF4C45F03}" srcOrd="2" destOrd="0" parTransId="{3EE9BA00-C0EF-B541-9368-0D886135D309}" sibTransId="{AA25B917-BEC7-FF43-89E7-C4031638FE47}"/>
    <dgm:cxn modelId="{E670E861-C18C-C64E-9AF1-E660E56C17AA}" type="presOf" srcId="{240EFFF3-8F22-924E-90F9-41324925ED1D}" destId="{16E317A5-9052-604F-AC96-2C80084197DF}" srcOrd="0" destOrd="0" presId="urn:microsoft.com/office/officeart/2005/8/layout/radial5"/>
    <dgm:cxn modelId="{06D52365-980C-A84E-9928-A9452E9BF16D}" type="presOf" srcId="{3EE9BA00-C0EF-B541-9368-0D886135D309}" destId="{46425910-43DE-C24E-828A-319CE20202EA}" srcOrd="0" destOrd="0" presId="urn:microsoft.com/office/officeart/2005/8/layout/radial5"/>
    <dgm:cxn modelId="{47E85369-D2E7-D942-B055-5152211C97AB}" srcId="{166B73B4-B0CA-2847-ABAC-8C10AAAD4D5A}" destId="{908EE5F2-2EBF-B046-913D-1166F2FE1A6F}" srcOrd="3" destOrd="0" parTransId="{240EFFF3-8F22-924E-90F9-41324925ED1D}" sibTransId="{3329ACD5-69C4-154B-A61D-3E0DCF5FAB14}"/>
    <dgm:cxn modelId="{E8214A74-8BA2-AD44-A407-3B1264B47AC1}" type="presOf" srcId="{908EE5F2-2EBF-B046-913D-1166F2FE1A6F}" destId="{F9F092CB-0D6B-8E43-A8C0-17DA5DF0C5FF}" srcOrd="0" destOrd="0" presId="urn:microsoft.com/office/officeart/2005/8/layout/radial5"/>
    <dgm:cxn modelId="{E7110688-E7DE-C743-83DE-5AA9C7208F0B}" type="presOf" srcId="{9EF8E38A-8B5F-5742-9640-DB1FF4C45F03}" destId="{D22A1B1C-5B96-F148-B268-F21156DF5061}" srcOrd="0" destOrd="0" presId="urn:microsoft.com/office/officeart/2005/8/layout/radial5"/>
    <dgm:cxn modelId="{ECA3128B-3848-C341-B53D-1547CD0EB71B}" srcId="{166B73B4-B0CA-2847-ABAC-8C10AAAD4D5A}" destId="{914CD524-2814-F041-9E2A-5A1B8528FC0F}" srcOrd="0" destOrd="0" parTransId="{B797336F-3AE2-1446-AAD9-4378039CE4D3}" sibTransId="{A60891BB-72B6-904D-9C78-3D20EAB9002D}"/>
    <dgm:cxn modelId="{6B457493-8660-C943-B40B-1B1D12D09F6F}" srcId="{BCD1FB21-8E73-C64A-AA32-EAC89C72994B}" destId="{166B73B4-B0CA-2847-ABAC-8C10AAAD4D5A}" srcOrd="0" destOrd="0" parTransId="{99D9728E-8061-BA4E-9420-7BF54F741579}" sibTransId="{51046386-A09D-CD4A-BEB4-C020492B2214}"/>
    <dgm:cxn modelId="{E7B83197-541C-014B-8A1F-AB83288A0E8B}" srcId="{166B73B4-B0CA-2847-ABAC-8C10AAAD4D5A}" destId="{32256466-28EC-8F4D-9C56-010CC35ACC51}" srcOrd="1" destOrd="0" parTransId="{E6A4B837-EF00-A546-8941-FE7A5D9FD870}" sibTransId="{58FFDE2D-E18A-0241-8606-2AD865EF1694}"/>
    <dgm:cxn modelId="{AA0269AA-1EC7-9140-8340-D9F8A7706319}" type="presOf" srcId="{166B73B4-B0CA-2847-ABAC-8C10AAAD4D5A}" destId="{DA920D35-10F6-2445-8AC9-82F6997255C8}" srcOrd="0" destOrd="0" presId="urn:microsoft.com/office/officeart/2005/8/layout/radial5"/>
    <dgm:cxn modelId="{F937E5AE-DEE6-8049-9F6C-83947EF0C2CE}" srcId="{166B73B4-B0CA-2847-ABAC-8C10AAAD4D5A}" destId="{295D3F41-485B-834A-9F44-51786FB62684}" srcOrd="4" destOrd="0" parTransId="{A0C9BEB3-5BC0-1540-B115-FFEE9BB22436}" sibTransId="{13C889DD-4891-5744-8986-EC01F48432AD}"/>
    <dgm:cxn modelId="{07138FBA-7866-4F49-992A-D49CB5CC8A34}" type="presOf" srcId="{295D3F41-485B-834A-9F44-51786FB62684}" destId="{AE36BF02-F7E4-2744-8886-A38EEEE8A4A4}" srcOrd="0" destOrd="0" presId="urn:microsoft.com/office/officeart/2005/8/layout/radial5"/>
    <dgm:cxn modelId="{7913D7C8-E8C2-904C-B54D-822C02AF96F7}" type="presOf" srcId="{B797336F-3AE2-1446-AAD9-4378039CE4D3}" destId="{CCA012CC-5011-6A40-9384-C2357472BB80}" srcOrd="1" destOrd="0" presId="urn:microsoft.com/office/officeart/2005/8/layout/radial5"/>
    <dgm:cxn modelId="{B0A0CECA-9809-F945-B993-440C29FE626D}" type="presOf" srcId="{240EFFF3-8F22-924E-90F9-41324925ED1D}" destId="{16015FDA-4368-3A44-9C61-1B24044DD94B}" srcOrd="1" destOrd="0" presId="urn:microsoft.com/office/officeart/2005/8/layout/radial5"/>
    <dgm:cxn modelId="{BCF71FDA-72B4-9E40-85D1-491BA745C048}" type="presOf" srcId="{914CD524-2814-F041-9E2A-5A1B8528FC0F}" destId="{33AE45FE-2802-6A42-ACE8-A7040CED4011}" srcOrd="0" destOrd="0" presId="urn:microsoft.com/office/officeart/2005/8/layout/radial5"/>
    <dgm:cxn modelId="{5CB885F6-5A61-CF40-9B27-23C09289BA8A}" type="presOf" srcId="{A0C9BEB3-5BC0-1540-B115-FFEE9BB22436}" destId="{9DAE2019-5567-B14D-A1C7-FA1FF3DEFB51}" srcOrd="1" destOrd="0" presId="urn:microsoft.com/office/officeart/2005/8/layout/radial5"/>
    <dgm:cxn modelId="{824EBEA3-B818-CD4F-B352-13F5091AC973}" type="presParOf" srcId="{0263D80A-06E8-9E4D-B508-D4472E189F63}" destId="{DA920D35-10F6-2445-8AC9-82F6997255C8}" srcOrd="0" destOrd="0" presId="urn:microsoft.com/office/officeart/2005/8/layout/radial5"/>
    <dgm:cxn modelId="{B1F442C3-40CF-8049-894F-83C47EC84DF2}" type="presParOf" srcId="{0263D80A-06E8-9E4D-B508-D4472E189F63}" destId="{8C189818-31B3-A14C-9F8E-86F8D3516A39}" srcOrd="1" destOrd="0" presId="urn:microsoft.com/office/officeart/2005/8/layout/radial5"/>
    <dgm:cxn modelId="{B0DD0759-F018-274A-B5A5-D2DB47007185}" type="presParOf" srcId="{8C189818-31B3-A14C-9F8E-86F8D3516A39}" destId="{CCA012CC-5011-6A40-9384-C2357472BB80}" srcOrd="0" destOrd="0" presId="urn:microsoft.com/office/officeart/2005/8/layout/radial5"/>
    <dgm:cxn modelId="{A0DB21A3-80DF-0440-ADCA-0C8D9AF1E4A8}" type="presParOf" srcId="{0263D80A-06E8-9E4D-B508-D4472E189F63}" destId="{33AE45FE-2802-6A42-ACE8-A7040CED4011}" srcOrd="2" destOrd="0" presId="urn:microsoft.com/office/officeart/2005/8/layout/radial5"/>
    <dgm:cxn modelId="{CC481C75-1AB7-E148-B5F5-12BBBC0B1C92}" type="presParOf" srcId="{0263D80A-06E8-9E4D-B508-D4472E189F63}" destId="{724178F7-FE35-7B43-B051-717442DEBDBC}" srcOrd="3" destOrd="0" presId="urn:microsoft.com/office/officeart/2005/8/layout/radial5"/>
    <dgm:cxn modelId="{5E336AEC-14BF-FF4D-9B2A-988160C30219}" type="presParOf" srcId="{724178F7-FE35-7B43-B051-717442DEBDBC}" destId="{29CA2AAA-639E-B340-BC84-3CAB41A00DA0}" srcOrd="0" destOrd="0" presId="urn:microsoft.com/office/officeart/2005/8/layout/radial5"/>
    <dgm:cxn modelId="{47120DE4-CB07-4A47-8CBB-461EBEDCC62B}" type="presParOf" srcId="{0263D80A-06E8-9E4D-B508-D4472E189F63}" destId="{2F9AB5B6-8516-954C-929D-9DFBF2DDEBBE}" srcOrd="4" destOrd="0" presId="urn:microsoft.com/office/officeart/2005/8/layout/radial5"/>
    <dgm:cxn modelId="{23C2BC9D-94E5-7C49-AB42-FAF9B7A9F1A5}" type="presParOf" srcId="{0263D80A-06E8-9E4D-B508-D4472E189F63}" destId="{46425910-43DE-C24E-828A-319CE20202EA}" srcOrd="5" destOrd="0" presId="urn:microsoft.com/office/officeart/2005/8/layout/radial5"/>
    <dgm:cxn modelId="{19CC0480-6576-7F4A-8497-A31B1B139BAB}" type="presParOf" srcId="{46425910-43DE-C24E-828A-319CE20202EA}" destId="{F388633E-23E5-B84A-B671-A0FCA1E438F3}" srcOrd="0" destOrd="0" presId="urn:microsoft.com/office/officeart/2005/8/layout/radial5"/>
    <dgm:cxn modelId="{796BFE33-AE3F-9D4C-8B5F-413CCD8239B7}" type="presParOf" srcId="{0263D80A-06E8-9E4D-B508-D4472E189F63}" destId="{D22A1B1C-5B96-F148-B268-F21156DF5061}" srcOrd="6" destOrd="0" presId="urn:microsoft.com/office/officeart/2005/8/layout/radial5"/>
    <dgm:cxn modelId="{251A5FDA-D3DE-0344-8B2D-A1463A7D47BC}" type="presParOf" srcId="{0263D80A-06E8-9E4D-B508-D4472E189F63}" destId="{16E317A5-9052-604F-AC96-2C80084197DF}" srcOrd="7" destOrd="0" presId="urn:microsoft.com/office/officeart/2005/8/layout/radial5"/>
    <dgm:cxn modelId="{81641B1C-3743-134F-970F-9A43526D3643}" type="presParOf" srcId="{16E317A5-9052-604F-AC96-2C80084197DF}" destId="{16015FDA-4368-3A44-9C61-1B24044DD94B}" srcOrd="0" destOrd="0" presId="urn:microsoft.com/office/officeart/2005/8/layout/radial5"/>
    <dgm:cxn modelId="{9E6D0E37-09A5-4149-93C0-7D65F8B31545}" type="presParOf" srcId="{0263D80A-06E8-9E4D-B508-D4472E189F63}" destId="{F9F092CB-0D6B-8E43-A8C0-17DA5DF0C5FF}" srcOrd="8" destOrd="0" presId="urn:microsoft.com/office/officeart/2005/8/layout/radial5"/>
    <dgm:cxn modelId="{36409316-D389-E24B-9DC8-EB90EFB050C5}" type="presParOf" srcId="{0263D80A-06E8-9E4D-B508-D4472E189F63}" destId="{B615B72D-61EF-1644-83A7-353646A01CB8}" srcOrd="9" destOrd="0" presId="urn:microsoft.com/office/officeart/2005/8/layout/radial5"/>
    <dgm:cxn modelId="{8925B506-0E4C-2F4B-B2DA-DA7670C42404}" type="presParOf" srcId="{B615B72D-61EF-1644-83A7-353646A01CB8}" destId="{9DAE2019-5567-B14D-A1C7-FA1FF3DEFB51}" srcOrd="0" destOrd="0" presId="urn:microsoft.com/office/officeart/2005/8/layout/radial5"/>
    <dgm:cxn modelId="{A98EF87B-0659-094D-BFED-C40CED4C3241}" type="presParOf" srcId="{0263D80A-06E8-9E4D-B508-D4472E189F63}" destId="{AE36BF02-F7E4-2744-8886-A38EEEE8A4A4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81017" y="1929999"/>
          <a:ext cx="1168288" cy="116828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SERVQUAL Methods</a:t>
          </a:r>
        </a:p>
      </dsp:txBody>
      <dsp:txXfrm>
        <a:off x="2152109" y="2101091"/>
        <a:ext cx="826104" cy="826104"/>
      </dsp:txXfrm>
    </dsp:sp>
    <dsp:sp modelId="{8C189818-31B3-A14C-9F8E-86F8D3516A39}">
      <dsp:nvSpPr>
        <dsp:cNvPr id="0" name=""/>
        <dsp:cNvSpPr/>
      </dsp:nvSpPr>
      <dsp:spPr>
        <a:xfrm rot="16200000">
          <a:off x="2440319" y="1507749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477772" y="1622708"/>
        <a:ext cx="174779" cy="232517"/>
      </dsp:txXfrm>
    </dsp:sp>
    <dsp:sp modelId="{33AE45FE-2802-6A42-ACE8-A7040CED4011}">
      <dsp:nvSpPr>
        <dsp:cNvPr id="0" name=""/>
        <dsp:cNvSpPr/>
      </dsp:nvSpPr>
      <dsp:spPr>
        <a:xfrm>
          <a:off x="1839545" y="7662"/>
          <a:ext cx="1451233" cy="145123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Reliability</a:t>
          </a:r>
          <a:endParaRPr lang="en-DE" sz="1100" kern="1200" dirty="0"/>
        </a:p>
      </dsp:txBody>
      <dsp:txXfrm>
        <a:off x="2052073" y="220190"/>
        <a:ext cx="1026177" cy="1026177"/>
      </dsp:txXfrm>
    </dsp:sp>
    <dsp:sp modelId="{724178F7-FE35-7B43-B051-717442DEBDBC}">
      <dsp:nvSpPr>
        <dsp:cNvPr id="0" name=""/>
        <dsp:cNvSpPr/>
      </dsp:nvSpPr>
      <dsp:spPr>
        <a:xfrm rot="20520000">
          <a:off x="3213176" y="2069262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3215009" y="2158341"/>
        <a:ext cx="174779" cy="232517"/>
      </dsp:txXfrm>
    </dsp:sp>
    <dsp:sp modelId="{2F9AB5B6-8516-954C-929D-9DFBF2DDEBBE}">
      <dsp:nvSpPr>
        <dsp:cNvPr id="0" name=""/>
        <dsp:cNvSpPr/>
      </dsp:nvSpPr>
      <dsp:spPr>
        <a:xfrm>
          <a:off x="3533248" y="1238209"/>
          <a:ext cx="1451233" cy="1451233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Assurance</a:t>
          </a:r>
        </a:p>
      </dsp:txBody>
      <dsp:txXfrm>
        <a:off x="3745776" y="1450737"/>
        <a:ext cx="1026177" cy="1026177"/>
      </dsp:txXfrm>
    </dsp:sp>
    <dsp:sp modelId="{46425910-43DE-C24E-828A-319CE20202EA}">
      <dsp:nvSpPr>
        <dsp:cNvPr id="0" name=""/>
        <dsp:cNvSpPr/>
      </dsp:nvSpPr>
      <dsp:spPr>
        <a:xfrm rot="3240000">
          <a:off x="2917971" y="2977810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933409" y="3025016"/>
        <a:ext cx="174779" cy="232517"/>
      </dsp:txXfrm>
    </dsp:sp>
    <dsp:sp modelId="{D22A1B1C-5B96-F148-B268-F21156DF5061}">
      <dsp:nvSpPr>
        <dsp:cNvPr id="0" name=""/>
        <dsp:cNvSpPr/>
      </dsp:nvSpPr>
      <dsp:spPr>
        <a:xfrm>
          <a:off x="2886311" y="3229276"/>
          <a:ext cx="1451233" cy="1451233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Tangibles</a:t>
          </a:r>
          <a:endParaRPr lang="en-DE" sz="1100" kern="1200" dirty="0"/>
        </a:p>
      </dsp:txBody>
      <dsp:txXfrm>
        <a:off x="3098839" y="3441804"/>
        <a:ext cx="1026177" cy="1026177"/>
      </dsp:txXfrm>
    </dsp:sp>
    <dsp:sp modelId="{16E317A5-9052-604F-AC96-2C80084197DF}">
      <dsp:nvSpPr>
        <dsp:cNvPr id="0" name=""/>
        <dsp:cNvSpPr/>
      </dsp:nvSpPr>
      <dsp:spPr>
        <a:xfrm rot="7560000">
          <a:off x="1962667" y="2977810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2022134" y="3025016"/>
        <a:ext cx="174779" cy="232517"/>
      </dsp:txXfrm>
    </dsp:sp>
    <dsp:sp modelId="{F9F092CB-0D6B-8E43-A8C0-17DA5DF0C5FF}">
      <dsp:nvSpPr>
        <dsp:cNvPr id="0" name=""/>
        <dsp:cNvSpPr/>
      </dsp:nvSpPr>
      <dsp:spPr>
        <a:xfrm>
          <a:off x="792779" y="3229276"/>
          <a:ext cx="1451233" cy="1451233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Empathy</a:t>
          </a:r>
        </a:p>
      </dsp:txBody>
      <dsp:txXfrm>
        <a:off x="1005307" y="3441804"/>
        <a:ext cx="1026177" cy="1026177"/>
      </dsp:txXfrm>
    </dsp:sp>
    <dsp:sp modelId="{B615B72D-61EF-1644-83A7-353646A01CB8}">
      <dsp:nvSpPr>
        <dsp:cNvPr id="0" name=""/>
        <dsp:cNvSpPr/>
      </dsp:nvSpPr>
      <dsp:spPr>
        <a:xfrm rot="11880000">
          <a:off x="1667462" y="2069262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740534" y="2158341"/>
        <a:ext cx="174779" cy="232517"/>
      </dsp:txXfrm>
    </dsp:sp>
    <dsp:sp modelId="{AE36BF02-F7E4-2744-8886-A38EEEE8A4A4}">
      <dsp:nvSpPr>
        <dsp:cNvPr id="0" name=""/>
        <dsp:cNvSpPr/>
      </dsp:nvSpPr>
      <dsp:spPr>
        <a:xfrm>
          <a:off x="145842" y="1238209"/>
          <a:ext cx="1451233" cy="1451233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Responsiveness</a:t>
          </a:r>
          <a:endParaRPr lang="en-DE" sz="1100" kern="1200" dirty="0"/>
        </a:p>
      </dsp:txBody>
      <dsp:txXfrm>
        <a:off x="358370" y="1450737"/>
        <a:ext cx="1026177" cy="102617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81017" y="1929999"/>
          <a:ext cx="1168288" cy="116828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SERVQUAL Methods</a:t>
          </a:r>
        </a:p>
      </dsp:txBody>
      <dsp:txXfrm>
        <a:off x="2152109" y="2101091"/>
        <a:ext cx="826104" cy="826104"/>
      </dsp:txXfrm>
    </dsp:sp>
    <dsp:sp modelId="{8C189818-31B3-A14C-9F8E-86F8D3516A39}">
      <dsp:nvSpPr>
        <dsp:cNvPr id="0" name=""/>
        <dsp:cNvSpPr/>
      </dsp:nvSpPr>
      <dsp:spPr>
        <a:xfrm rot="16200000">
          <a:off x="2440319" y="1507749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477772" y="1622708"/>
        <a:ext cx="174779" cy="232517"/>
      </dsp:txXfrm>
    </dsp:sp>
    <dsp:sp modelId="{33AE45FE-2802-6A42-ACE8-A7040CED4011}">
      <dsp:nvSpPr>
        <dsp:cNvPr id="0" name=""/>
        <dsp:cNvSpPr/>
      </dsp:nvSpPr>
      <dsp:spPr>
        <a:xfrm>
          <a:off x="1839545" y="7662"/>
          <a:ext cx="1451233" cy="145123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Reliability</a:t>
          </a:r>
          <a:endParaRPr lang="en-DE" sz="1100" kern="1200" dirty="0"/>
        </a:p>
      </dsp:txBody>
      <dsp:txXfrm>
        <a:off x="2052073" y="220190"/>
        <a:ext cx="1026177" cy="1026177"/>
      </dsp:txXfrm>
    </dsp:sp>
    <dsp:sp modelId="{724178F7-FE35-7B43-B051-717442DEBDBC}">
      <dsp:nvSpPr>
        <dsp:cNvPr id="0" name=""/>
        <dsp:cNvSpPr/>
      </dsp:nvSpPr>
      <dsp:spPr>
        <a:xfrm rot="20520000">
          <a:off x="3213176" y="2069262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3215009" y="2158341"/>
        <a:ext cx="174779" cy="232517"/>
      </dsp:txXfrm>
    </dsp:sp>
    <dsp:sp modelId="{2F9AB5B6-8516-954C-929D-9DFBF2DDEBBE}">
      <dsp:nvSpPr>
        <dsp:cNvPr id="0" name=""/>
        <dsp:cNvSpPr/>
      </dsp:nvSpPr>
      <dsp:spPr>
        <a:xfrm>
          <a:off x="3533248" y="1238209"/>
          <a:ext cx="1451233" cy="1451233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Assurance</a:t>
          </a:r>
        </a:p>
      </dsp:txBody>
      <dsp:txXfrm>
        <a:off x="3745776" y="1450737"/>
        <a:ext cx="1026177" cy="1026177"/>
      </dsp:txXfrm>
    </dsp:sp>
    <dsp:sp modelId="{46425910-43DE-C24E-828A-319CE20202EA}">
      <dsp:nvSpPr>
        <dsp:cNvPr id="0" name=""/>
        <dsp:cNvSpPr/>
      </dsp:nvSpPr>
      <dsp:spPr>
        <a:xfrm rot="3240000">
          <a:off x="2917971" y="2977810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>
        <a:off x="2933409" y="3025016"/>
        <a:ext cx="174779" cy="232517"/>
      </dsp:txXfrm>
    </dsp:sp>
    <dsp:sp modelId="{D22A1B1C-5B96-F148-B268-F21156DF5061}">
      <dsp:nvSpPr>
        <dsp:cNvPr id="0" name=""/>
        <dsp:cNvSpPr/>
      </dsp:nvSpPr>
      <dsp:spPr>
        <a:xfrm>
          <a:off x="2886311" y="3229276"/>
          <a:ext cx="1451233" cy="1451233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Tangibles</a:t>
          </a:r>
          <a:endParaRPr lang="en-DE" sz="1100" kern="1200" dirty="0"/>
        </a:p>
      </dsp:txBody>
      <dsp:txXfrm>
        <a:off x="3098839" y="3441804"/>
        <a:ext cx="1026177" cy="1026177"/>
      </dsp:txXfrm>
    </dsp:sp>
    <dsp:sp modelId="{16E317A5-9052-604F-AC96-2C80084197DF}">
      <dsp:nvSpPr>
        <dsp:cNvPr id="0" name=""/>
        <dsp:cNvSpPr/>
      </dsp:nvSpPr>
      <dsp:spPr>
        <a:xfrm rot="7560000">
          <a:off x="1962667" y="2977810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2022134" y="3025016"/>
        <a:ext cx="174779" cy="232517"/>
      </dsp:txXfrm>
    </dsp:sp>
    <dsp:sp modelId="{F9F092CB-0D6B-8E43-A8C0-17DA5DF0C5FF}">
      <dsp:nvSpPr>
        <dsp:cNvPr id="0" name=""/>
        <dsp:cNvSpPr/>
      </dsp:nvSpPr>
      <dsp:spPr>
        <a:xfrm>
          <a:off x="792779" y="3229276"/>
          <a:ext cx="1451233" cy="1451233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100" kern="1200" dirty="0"/>
            <a:t>Empathy</a:t>
          </a:r>
        </a:p>
      </dsp:txBody>
      <dsp:txXfrm>
        <a:off x="1005307" y="3441804"/>
        <a:ext cx="1026177" cy="1026177"/>
      </dsp:txXfrm>
    </dsp:sp>
    <dsp:sp modelId="{B615B72D-61EF-1644-83A7-353646A01CB8}">
      <dsp:nvSpPr>
        <dsp:cNvPr id="0" name=""/>
        <dsp:cNvSpPr/>
      </dsp:nvSpPr>
      <dsp:spPr>
        <a:xfrm rot="11880000">
          <a:off x="1667462" y="2069262"/>
          <a:ext cx="249684" cy="38752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900" kern="1200"/>
        </a:p>
      </dsp:txBody>
      <dsp:txXfrm rot="10800000">
        <a:off x="1740534" y="2158341"/>
        <a:ext cx="174779" cy="232517"/>
      </dsp:txXfrm>
    </dsp:sp>
    <dsp:sp modelId="{AE36BF02-F7E4-2744-8886-A38EEEE8A4A4}">
      <dsp:nvSpPr>
        <dsp:cNvPr id="0" name=""/>
        <dsp:cNvSpPr/>
      </dsp:nvSpPr>
      <dsp:spPr>
        <a:xfrm>
          <a:off x="145842" y="1238209"/>
          <a:ext cx="1451233" cy="1451233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Responsiveness</a:t>
          </a:r>
          <a:endParaRPr lang="en-DE" sz="1100" kern="1200" dirty="0"/>
        </a:p>
      </dsp:txBody>
      <dsp:txXfrm>
        <a:off x="358370" y="1450737"/>
        <a:ext cx="1026177" cy="102617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88022" y="1788451"/>
          <a:ext cx="1082270" cy="108227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SERVQUAL Methods</a:t>
          </a:r>
        </a:p>
      </dsp:txBody>
      <dsp:txXfrm>
        <a:off x="2146517" y="1946946"/>
        <a:ext cx="765280" cy="765280"/>
      </dsp:txXfrm>
    </dsp:sp>
    <dsp:sp modelId="{8C189818-31B3-A14C-9F8E-86F8D3516A39}">
      <dsp:nvSpPr>
        <dsp:cNvPr id="0" name=""/>
        <dsp:cNvSpPr/>
      </dsp:nvSpPr>
      <dsp:spPr>
        <a:xfrm rot="16200000">
          <a:off x="2413445" y="139717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448159" y="1503689"/>
        <a:ext cx="161998" cy="215399"/>
      </dsp:txXfrm>
    </dsp:sp>
    <dsp:sp modelId="{33AE45FE-2802-6A42-ACE8-A7040CED4011}">
      <dsp:nvSpPr>
        <dsp:cNvPr id="0" name=""/>
        <dsp:cNvSpPr/>
      </dsp:nvSpPr>
      <dsp:spPr>
        <a:xfrm>
          <a:off x="1856966" y="7416"/>
          <a:ext cx="1344383" cy="134438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Reliability</a:t>
          </a:r>
          <a:endParaRPr lang="en-DE" sz="1000" kern="1200" dirty="0"/>
        </a:p>
      </dsp:txBody>
      <dsp:txXfrm>
        <a:off x="2053846" y="204296"/>
        <a:ext cx="950623" cy="950623"/>
      </dsp:txXfrm>
    </dsp:sp>
    <dsp:sp modelId="{724178F7-FE35-7B43-B051-717442DEBDBC}">
      <dsp:nvSpPr>
        <dsp:cNvPr id="0" name=""/>
        <dsp:cNvSpPr/>
      </dsp:nvSpPr>
      <dsp:spPr>
        <a:xfrm rot="20520000">
          <a:off x="3129506" y="1917425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131205" y="1999951"/>
        <a:ext cx="161998" cy="215399"/>
      </dsp:txXfrm>
    </dsp:sp>
    <dsp:sp modelId="{2F9AB5B6-8516-954C-929D-9DFBF2DDEBBE}">
      <dsp:nvSpPr>
        <dsp:cNvPr id="0" name=""/>
        <dsp:cNvSpPr/>
      </dsp:nvSpPr>
      <dsp:spPr>
        <a:xfrm>
          <a:off x="3426189" y="1147523"/>
          <a:ext cx="1344383" cy="1344383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Assurance</a:t>
          </a:r>
        </a:p>
      </dsp:txBody>
      <dsp:txXfrm>
        <a:off x="3623069" y="1344403"/>
        <a:ext cx="950623" cy="950623"/>
      </dsp:txXfrm>
    </dsp:sp>
    <dsp:sp modelId="{46425910-43DE-C24E-828A-319CE20202EA}">
      <dsp:nvSpPr>
        <dsp:cNvPr id="0" name=""/>
        <dsp:cNvSpPr/>
      </dsp:nvSpPr>
      <dsp:spPr>
        <a:xfrm rot="3240000">
          <a:off x="2855995" y="275920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870304" y="2802921"/>
        <a:ext cx="161998" cy="215399"/>
      </dsp:txXfrm>
    </dsp:sp>
    <dsp:sp modelId="{D22A1B1C-5B96-F148-B268-F21156DF5061}">
      <dsp:nvSpPr>
        <dsp:cNvPr id="0" name=""/>
        <dsp:cNvSpPr/>
      </dsp:nvSpPr>
      <dsp:spPr>
        <a:xfrm>
          <a:off x="2826799" y="2992256"/>
          <a:ext cx="1344383" cy="1344383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Tangibles</a:t>
          </a:r>
          <a:endParaRPr lang="en-DE" sz="1000" kern="1200" dirty="0"/>
        </a:p>
      </dsp:txBody>
      <dsp:txXfrm>
        <a:off x="3023679" y="3189136"/>
        <a:ext cx="950623" cy="950623"/>
      </dsp:txXfrm>
    </dsp:sp>
    <dsp:sp modelId="{16E317A5-9052-604F-AC96-2C80084197DF}">
      <dsp:nvSpPr>
        <dsp:cNvPr id="0" name=""/>
        <dsp:cNvSpPr/>
      </dsp:nvSpPr>
      <dsp:spPr>
        <a:xfrm rot="7560000">
          <a:off x="1970895" y="275920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2026013" y="2802921"/>
        <a:ext cx="161998" cy="215399"/>
      </dsp:txXfrm>
    </dsp:sp>
    <dsp:sp modelId="{F9F092CB-0D6B-8E43-A8C0-17DA5DF0C5FF}">
      <dsp:nvSpPr>
        <dsp:cNvPr id="0" name=""/>
        <dsp:cNvSpPr/>
      </dsp:nvSpPr>
      <dsp:spPr>
        <a:xfrm>
          <a:off x="887133" y="2992256"/>
          <a:ext cx="1344383" cy="1344383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Empathy</a:t>
          </a:r>
        </a:p>
      </dsp:txBody>
      <dsp:txXfrm>
        <a:off x="1084013" y="3189136"/>
        <a:ext cx="950623" cy="950623"/>
      </dsp:txXfrm>
    </dsp:sp>
    <dsp:sp modelId="{B615B72D-61EF-1644-83A7-353646A01CB8}">
      <dsp:nvSpPr>
        <dsp:cNvPr id="0" name=""/>
        <dsp:cNvSpPr/>
      </dsp:nvSpPr>
      <dsp:spPr>
        <a:xfrm rot="11880000">
          <a:off x="1697383" y="1917425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765111" y="1999951"/>
        <a:ext cx="161998" cy="215399"/>
      </dsp:txXfrm>
    </dsp:sp>
    <dsp:sp modelId="{AE36BF02-F7E4-2744-8886-A38EEEE8A4A4}">
      <dsp:nvSpPr>
        <dsp:cNvPr id="0" name=""/>
        <dsp:cNvSpPr/>
      </dsp:nvSpPr>
      <dsp:spPr>
        <a:xfrm>
          <a:off x="287743" y="1147523"/>
          <a:ext cx="1344383" cy="1344383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Responsiveness</a:t>
          </a:r>
          <a:endParaRPr lang="en-DE" sz="1000" kern="1200" dirty="0"/>
        </a:p>
      </dsp:txBody>
      <dsp:txXfrm>
        <a:off x="484623" y="1344403"/>
        <a:ext cx="950623" cy="95062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88022" y="1788451"/>
          <a:ext cx="1082270" cy="108227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SERVQUAL Methods</a:t>
          </a:r>
        </a:p>
      </dsp:txBody>
      <dsp:txXfrm>
        <a:off x="2146517" y="1946946"/>
        <a:ext cx="765280" cy="765280"/>
      </dsp:txXfrm>
    </dsp:sp>
    <dsp:sp modelId="{8C189818-31B3-A14C-9F8E-86F8D3516A39}">
      <dsp:nvSpPr>
        <dsp:cNvPr id="0" name=""/>
        <dsp:cNvSpPr/>
      </dsp:nvSpPr>
      <dsp:spPr>
        <a:xfrm rot="16200000">
          <a:off x="2413445" y="139717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448159" y="1503689"/>
        <a:ext cx="161998" cy="215399"/>
      </dsp:txXfrm>
    </dsp:sp>
    <dsp:sp modelId="{33AE45FE-2802-6A42-ACE8-A7040CED4011}">
      <dsp:nvSpPr>
        <dsp:cNvPr id="0" name=""/>
        <dsp:cNvSpPr/>
      </dsp:nvSpPr>
      <dsp:spPr>
        <a:xfrm>
          <a:off x="1856966" y="7416"/>
          <a:ext cx="1344383" cy="134438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Reliability</a:t>
          </a:r>
          <a:endParaRPr lang="en-DE" sz="1000" kern="1200" dirty="0"/>
        </a:p>
      </dsp:txBody>
      <dsp:txXfrm>
        <a:off x="2053846" y="204296"/>
        <a:ext cx="950623" cy="950623"/>
      </dsp:txXfrm>
    </dsp:sp>
    <dsp:sp modelId="{724178F7-FE35-7B43-B051-717442DEBDBC}">
      <dsp:nvSpPr>
        <dsp:cNvPr id="0" name=""/>
        <dsp:cNvSpPr/>
      </dsp:nvSpPr>
      <dsp:spPr>
        <a:xfrm rot="20520000">
          <a:off x="3129506" y="1917425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131205" y="1999951"/>
        <a:ext cx="161998" cy="215399"/>
      </dsp:txXfrm>
    </dsp:sp>
    <dsp:sp modelId="{2F9AB5B6-8516-954C-929D-9DFBF2DDEBBE}">
      <dsp:nvSpPr>
        <dsp:cNvPr id="0" name=""/>
        <dsp:cNvSpPr/>
      </dsp:nvSpPr>
      <dsp:spPr>
        <a:xfrm>
          <a:off x="3426189" y="1147523"/>
          <a:ext cx="1344383" cy="1344383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Assurance</a:t>
          </a:r>
        </a:p>
      </dsp:txBody>
      <dsp:txXfrm>
        <a:off x="3623069" y="1344403"/>
        <a:ext cx="950623" cy="950623"/>
      </dsp:txXfrm>
    </dsp:sp>
    <dsp:sp modelId="{46425910-43DE-C24E-828A-319CE20202EA}">
      <dsp:nvSpPr>
        <dsp:cNvPr id="0" name=""/>
        <dsp:cNvSpPr/>
      </dsp:nvSpPr>
      <dsp:spPr>
        <a:xfrm rot="3240000">
          <a:off x="2855995" y="275920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870304" y="2802921"/>
        <a:ext cx="161998" cy="215399"/>
      </dsp:txXfrm>
    </dsp:sp>
    <dsp:sp modelId="{D22A1B1C-5B96-F148-B268-F21156DF5061}">
      <dsp:nvSpPr>
        <dsp:cNvPr id="0" name=""/>
        <dsp:cNvSpPr/>
      </dsp:nvSpPr>
      <dsp:spPr>
        <a:xfrm>
          <a:off x="2826799" y="2992256"/>
          <a:ext cx="1344383" cy="1344383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Tangibles</a:t>
          </a:r>
          <a:endParaRPr lang="en-DE" sz="1000" kern="1200" dirty="0"/>
        </a:p>
      </dsp:txBody>
      <dsp:txXfrm>
        <a:off x="3023679" y="3189136"/>
        <a:ext cx="950623" cy="950623"/>
      </dsp:txXfrm>
    </dsp:sp>
    <dsp:sp modelId="{16E317A5-9052-604F-AC96-2C80084197DF}">
      <dsp:nvSpPr>
        <dsp:cNvPr id="0" name=""/>
        <dsp:cNvSpPr/>
      </dsp:nvSpPr>
      <dsp:spPr>
        <a:xfrm rot="7560000">
          <a:off x="1970895" y="275920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2026013" y="2802921"/>
        <a:ext cx="161998" cy="215399"/>
      </dsp:txXfrm>
    </dsp:sp>
    <dsp:sp modelId="{F9F092CB-0D6B-8E43-A8C0-17DA5DF0C5FF}">
      <dsp:nvSpPr>
        <dsp:cNvPr id="0" name=""/>
        <dsp:cNvSpPr/>
      </dsp:nvSpPr>
      <dsp:spPr>
        <a:xfrm>
          <a:off x="887133" y="2992256"/>
          <a:ext cx="1344383" cy="1344383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Empathy</a:t>
          </a:r>
        </a:p>
      </dsp:txBody>
      <dsp:txXfrm>
        <a:off x="1084013" y="3189136"/>
        <a:ext cx="950623" cy="950623"/>
      </dsp:txXfrm>
    </dsp:sp>
    <dsp:sp modelId="{B615B72D-61EF-1644-83A7-353646A01CB8}">
      <dsp:nvSpPr>
        <dsp:cNvPr id="0" name=""/>
        <dsp:cNvSpPr/>
      </dsp:nvSpPr>
      <dsp:spPr>
        <a:xfrm rot="11880000">
          <a:off x="1697383" y="1917425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765111" y="1999951"/>
        <a:ext cx="161998" cy="215399"/>
      </dsp:txXfrm>
    </dsp:sp>
    <dsp:sp modelId="{AE36BF02-F7E4-2744-8886-A38EEEE8A4A4}">
      <dsp:nvSpPr>
        <dsp:cNvPr id="0" name=""/>
        <dsp:cNvSpPr/>
      </dsp:nvSpPr>
      <dsp:spPr>
        <a:xfrm>
          <a:off x="287743" y="1147523"/>
          <a:ext cx="1344383" cy="1344383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Responsiveness</a:t>
          </a:r>
          <a:endParaRPr lang="en-DE" sz="1000" kern="1200" dirty="0"/>
        </a:p>
      </dsp:txBody>
      <dsp:txXfrm>
        <a:off x="484623" y="1344403"/>
        <a:ext cx="950623" cy="95062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920D35-10F6-2445-8AC9-82F6997255C8}">
      <dsp:nvSpPr>
        <dsp:cNvPr id="0" name=""/>
        <dsp:cNvSpPr/>
      </dsp:nvSpPr>
      <dsp:spPr>
        <a:xfrm>
          <a:off x="1988022" y="1788451"/>
          <a:ext cx="1082270" cy="108227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SERVQUAL Methods</a:t>
          </a:r>
        </a:p>
      </dsp:txBody>
      <dsp:txXfrm>
        <a:off x="2146517" y="1946946"/>
        <a:ext cx="765280" cy="765280"/>
      </dsp:txXfrm>
    </dsp:sp>
    <dsp:sp modelId="{8C189818-31B3-A14C-9F8E-86F8D3516A39}">
      <dsp:nvSpPr>
        <dsp:cNvPr id="0" name=""/>
        <dsp:cNvSpPr/>
      </dsp:nvSpPr>
      <dsp:spPr>
        <a:xfrm rot="16200000">
          <a:off x="2413445" y="139717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448159" y="1503689"/>
        <a:ext cx="161998" cy="215399"/>
      </dsp:txXfrm>
    </dsp:sp>
    <dsp:sp modelId="{33AE45FE-2802-6A42-ACE8-A7040CED4011}">
      <dsp:nvSpPr>
        <dsp:cNvPr id="0" name=""/>
        <dsp:cNvSpPr/>
      </dsp:nvSpPr>
      <dsp:spPr>
        <a:xfrm>
          <a:off x="1856966" y="7416"/>
          <a:ext cx="1344383" cy="134438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/>
            <a:t>Reliability</a:t>
          </a:r>
          <a:endParaRPr lang="en-DE" sz="1000" kern="1200" dirty="0"/>
        </a:p>
      </dsp:txBody>
      <dsp:txXfrm>
        <a:off x="2053846" y="204296"/>
        <a:ext cx="950623" cy="950623"/>
      </dsp:txXfrm>
    </dsp:sp>
    <dsp:sp modelId="{724178F7-FE35-7B43-B051-717442DEBDBC}">
      <dsp:nvSpPr>
        <dsp:cNvPr id="0" name=""/>
        <dsp:cNvSpPr/>
      </dsp:nvSpPr>
      <dsp:spPr>
        <a:xfrm rot="20520000">
          <a:off x="3129506" y="1917425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3131205" y="1999951"/>
        <a:ext cx="161998" cy="215399"/>
      </dsp:txXfrm>
    </dsp:sp>
    <dsp:sp modelId="{2F9AB5B6-8516-954C-929D-9DFBF2DDEBBE}">
      <dsp:nvSpPr>
        <dsp:cNvPr id="0" name=""/>
        <dsp:cNvSpPr/>
      </dsp:nvSpPr>
      <dsp:spPr>
        <a:xfrm>
          <a:off x="3426189" y="1147523"/>
          <a:ext cx="1344383" cy="1344383"/>
        </a:xfrm>
        <a:prstGeom prst="ellipse">
          <a:avLst/>
        </a:prstGeom>
        <a:solidFill>
          <a:schemeClr val="accent5">
            <a:hueOff val="3030748"/>
            <a:satOff val="6322"/>
            <a:lumOff val="24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Assurance</a:t>
          </a:r>
        </a:p>
      </dsp:txBody>
      <dsp:txXfrm>
        <a:off x="3623069" y="1344403"/>
        <a:ext cx="950623" cy="950623"/>
      </dsp:txXfrm>
    </dsp:sp>
    <dsp:sp modelId="{46425910-43DE-C24E-828A-319CE20202EA}">
      <dsp:nvSpPr>
        <dsp:cNvPr id="0" name=""/>
        <dsp:cNvSpPr/>
      </dsp:nvSpPr>
      <dsp:spPr>
        <a:xfrm rot="3240000">
          <a:off x="2855995" y="275920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870304" y="2802921"/>
        <a:ext cx="161998" cy="215399"/>
      </dsp:txXfrm>
    </dsp:sp>
    <dsp:sp modelId="{D22A1B1C-5B96-F148-B268-F21156DF5061}">
      <dsp:nvSpPr>
        <dsp:cNvPr id="0" name=""/>
        <dsp:cNvSpPr/>
      </dsp:nvSpPr>
      <dsp:spPr>
        <a:xfrm>
          <a:off x="2826799" y="2992256"/>
          <a:ext cx="1344383" cy="1344383"/>
        </a:xfrm>
        <a:prstGeom prst="ellipse">
          <a:avLst/>
        </a:prstGeom>
        <a:solidFill>
          <a:schemeClr val="accent5">
            <a:hueOff val="6061497"/>
            <a:satOff val="12644"/>
            <a:lumOff val="499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Tangibles</a:t>
          </a:r>
          <a:endParaRPr lang="en-DE" sz="1000" kern="1200" dirty="0"/>
        </a:p>
      </dsp:txBody>
      <dsp:txXfrm>
        <a:off x="3023679" y="3189136"/>
        <a:ext cx="950623" cy="950623"/>
      </dsp:txXfrm>
    </dsp:sp>
    <dsp:sp modelId="{16E317A5-9052-604F-AC96-2C80084197DF}">
      <dsp:nvSpPr>
        <dsp:cNvPr id="0" name=""/>
        <dsp:cNvSpPr/>
      </dsp:nvSpPr>
      <dsp:spPr>
        <a:xfrm rot="7560000">
          <a:off x="1970895" y="2759206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2026013" y="2802921"/>
        <a:ext cx="161998" cy="215399"/>
      </dsp:txXfrm>
    </dsp:sp>
    <dsp:sp modelId="{F9F092CB-0D6B-8E43-A8C0-17DA5DF0C5FF}">
      <dsp:nvSpPr>
        <dsp:cNvPr id="0" name=""/>
        <dsp:cNvSpPr/>
      </dsp:nvSpPr>
      <dsp:spPr>
        <a:xfrm>
          <a:off x="887133" y="2992256"/>
          <a:ext cx="1344383" cy="1344383"/>
        </a:xfrm>
        <a:prstGeom prst="ellipse">
          <a:avLst/>
        </a:prstGeom>
        <a:solidFill>
          <a:schemeClr val="accent5">
            <a:hueOff val="9092245"/>
            <a:satOff val="18967"/>
            <a:lumOff val="74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DE" sz="1000" kern="1200" dirty="0"/>
            <a:t>Empathy</a:t>
          </a:r>
        </a:p>
      </dsp:txBody>
      <dsp:txXfrm>
        <a:off x="1084013" y="3189136"/>
        <a:ext cx="950623" cy="950623"/>
      </dsp:txXfrm>
    </dsp:sp>
    <dsp:sp modelId="{B615B72D-61EF-1644-83A7-353646A01CB8}">
      <dsp:nvSpPr>
        <dsp:cNvPr id="0" name=""/>
        <dsp:cNvSpPr/>
      </dsp:nvSpPr>
      <dsp:spPr>
        <a:xfrm rot="11880000">
          <a:off x="1697383" y="1917425"/>
          <a:ext cx="231425" cy="3589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 rot="10800000">
        <a:off x="1765111" y="1999951"/>
        <a:ext cx="161998" cy="215399"/>
      </dsp:txXfrm>
    </dsp:sp>
    <dsp:sp modelId="{AE36BF02-F7E4-2744-8886-A38EEEE8A4A4}">
      <dsp:nvSpPr>
        <dsp:cNvPr id="0" name=""/>
        <dsp:cNvSpPr/>
      </dsp:nvSpPr>
      <dsp:spPr>
        <a:xfrm>
          <a:off x="287743" y="1147523"/>
          <a:ext cx="1344383" cy="1344383"/>
        </a:xfrm>
        <a:prstGeom prst="ellipse">
          <a:avLst/>
        </a:prstGeom>
        <a:solidFill>
          <a:schemeClr val="accent5">
            <a:hueOff val="12122994"/>
            <a:satOff val="25289"/>
            <a:lumOff val="99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/>
            <a:t>Responsiveness</a:t>
          </a:r>
          <a:endParaRPr lang="en-DE" sz="1000" kern="1200" dirty="0"/>
        </a:p>
      </dsp:txBody>
      <dsp:txXfrm>
        <a:off x="484623" y="1344403"/>
        <a:ext cx="950623" cy="9506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25-08-2026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25-08-2026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25-08-2026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800" dirty="0" err="1"/>
              <a:t>Quality</a:t>
            </a:r>
            <a:r>
              <a:rPr lang="nl-NL" sz="4800" dirty="0"/>
              <a:t> </a:t>
            </a:r>
            <a:r>
              <a:rPr lang="nl-NL" sz="4800" dirty="0" err="1"/>
              <a:t>and</a:t>
            </a:r>
            <a:r>
              <a:rPr lang="nl-NL" sz="4800" dirty="0"/>
              <a:t> </a:t>
            </a:r>
            <a:r>
              <a:rPr lang="nl-NL" sz="4800" dirty="0" err="1"/>
              <a:t>Sustainability</a:t>
            </a:r>
            <a:r>
              <a:rPr lang="nl-NL" sz="4800" dirty="0"/>
              <a:t> in </a:t>
            </a:r>
            <a:r>
              <a:rPr lang="nl-NL" sz="4800" dirty="0" err="1"/>
              <a:t>Tourism</a:t>
            </a:r>
            <a:r>
              <a:rPr lang="nl-NL" sz="4800" dirty="0"/>
              <a:t> </a:t>
            </a:r>
            <a:r>
              <a:rPr lang="nl-NL" sz="4800" dirty="0" err="1"/>
              <a:t>and</a:t>
            </a:r>
            <a:r>
              <a:rPr lang="nl-NL" sz="4800" dirty="0"/>
              <a:t> </a:t>
            </a:r>
            <a:r>
              <a:rPr lang="nl-NL" sz="4800" dirty="0" err="1"/>
              <a:t>Hospitality</a:t>
            </a:r>
            <a:br>
              <a:rPr lang="nl-NL" sz="4800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Index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21217" y="1556792"/>
            <a:ext cx="6846640" cy="4795836"/>
          </a:xfrm>
        </p:spPr>
        <p:txBody>
          <a:bodyPr>
            <a:normAutofit/>
          </a:bodyPr>
          <a:lstStyle/>
          <a:p>
            <a:r>
              <a:rPr lang="nl-NL" sz="2400" b="1" dirty="0" err="1"/>
              <a:t>Quality</a:t>
            </a:r>
            <a:r>
              <a:rPr lang="nl-NL" sz="2400" b="1" dirty="0"/>
              <a:t> </a:t>
            </a:r>
            <a:r>
              <a:rPr lang="nl-NL" sz="2400" b="1" dirty="0" err="1"/>
              <a:t>and</a:t>
            </a:r>
            <a:r>
              <a:rPr lang="nl-NL" sz="2400" b="1" dirty="0"/>
              <a:t> </a:t>
            </a:r>
            <a:r>
              <a:rPr lang="nl-NL" sz="2400" b="1" dirty="0" err="1"/>
              <a:t>the</a:t>
            </a:r>
            <a:r>
              <a:rPr lang="nl-NL" sz="2400" b="1" dirty="0"/>
              <a:t> </a:t>
            </a:r>
            <a:r>
              <a:rPr lang="nl-NL" sz="2400" b="1" dirty="0" err="1"/>
              <a:t>Accommodation</a:t>
            </a:r>
            <a:r>
              <a:rPr lang="nl-NL" sz="2400" b="1" dirty="0"/>
              <a:t> Sector</a:t>
            </a:r>
            <a:endParaRPr lang="nl-NL" b="1" dirty="0"/>
          </a:p>
          <a:p>
            <a:r>
              <a:rPr lang="nl-NL" b="1" dirty="0"/>
              <a:t>The </a:t>
            </a:r>
            <a:r>
              <a:rPr lang="nl-NL" b="1" dirty="0" err="1"/>
              <a:t>Gaps</a:t>
            </a:r>
            <a:r>
              <a:rPr lang="nl-NL" b="1" dirty="0"/>
              <a:t> Model of Service </a:t>
            </a:r>
            <a:r>
              <a:rPr lang="nl-NL" b="1" dirty="0" err="1"/>
              <a:t>Quality</a:t>
            </a:r>
            <a:endParaRPr lang="nl-NL" b="1" dirty="0"/>
          </a:p>
          <a:p>
            <a:r>
              <a:rPr lang="nl-NL" b="1" dirty="0"/>
              <a:t>Tools </a:t>
            </a:r>
            <a:r>
              <a:rPr lang="nl-NL" b="1" dirty="0" err="1"/>
              <a:t>for</a:t>
            </a:r>
            <a:r>
              <a:rPr lang="nl-NL" b="1" dirty="0"/>
              <a:t> </a:t>
            </a:r>
            <a:r>
              <a:rPr lang="nl-NL" b="1" dirty="0" err="1"/>
              <a:t>Assessing</a:t>
            </a:r>
            <a:r>
              <a:rPr lang="nl-NL" b="1" dirty="0"/>
              <a:t> Service </a:t>
            </a:r>
            <a:r>
              <a:rPr lang="nl-NL" b="1" dirty="0" err="1"/>
              <a:t>Quality</a:t>
            </a:r>
            <a:r>
              <a:rPr lang="nl-NL" b="1" dirty="0"/>
              <a:t> </a:t>
            </a:r>
            <a:r>
              <a:rPr lang="nl-NL" b="1" dirty="0" err="1"/>
              <a:t>and</a:t>
            </a:r>
            <a:r>
              <a:rPr lang="nl-NL" b="1" dirty="0"/>
              <a:t> </a:t>
            </a:r>
            <a:r>
              <a:rPr lang="nl-NL" b="1" dirty="0" err="1"/>
              <a:t>Satisfaction</a:t>
            </a:r>
            <a:endParaRPr lang="nl-NL" b="1" dirty="0"/>
          </a:p>
          <a:p>
            <a:endParaRPr lang="nl-NL" b="1" dirty="0"/>
          </a:p>
          <a:p>
            <a:endParaRPr lang="nl-NL" b="1" dirty="0"/>
          </a:p>
          <a:p>
            <a:pPr marL="0" indent="0">
              <a:buNone/>
            </a:pPr>
            <a:endParaRPr lang="nl-NL" b="1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B9BB061-8243-7258-D813-CFA8FA80051E}"/>
              </a:ext>
            </a:extLst>
          </p:cNvPr>
          <p:cNvSpPr txBox="1"/>
          <p:nvPr/>
        </p:nvSpPr>
        <p:spPr>
          <a:xfrm>
            <a:off x="1226634" y="136044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DE" b="1" dirty="0"/>
              <a:t>- The destruction of a 120-years old Andraos Palace in Luxor.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96EC64D-B4E5-6BCF-BFE0-62AD71138C5F}"/>
              </a:ext>
            </a:extLst>
          </p:cNvPr>
          <p:cNvSpPr txBox="1"/>
          <p:nvPr/>
        </p:nvSpPr>
        <p:spPr>
          <a:xfrm>
            <a:off x="7326351" y="167268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Medical Tourism in Asia: Quality &amp; Affordability | MedPalTrip">
            <a:extLst>
              <a:ext uri="{FF2B5EF4-FFF2-40B4-BE49-F238E27FC236}">
                <a16:creationId xmlns:a16="http://schemas.microsoft.com/office/drawing/2014/main" id="{00AF71FE-7CF6-3EE9-D923-C42533DEB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51" y="19770"/>
            <a:ext cx="12147847" cy="6452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3E01CE64-E167-59CB-2138-C290214A5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1" y="908720"/>
            <a:ext cx="5766522" cy="1800200"/>
          </a:xfrm>
          <a:solidFill>
            <a:schemeClr val="bg1"/>
          </a:solidFill>
        </p:spPr>
        <p:txBody>
          <a:bodyPr/>
          <a:lstStyle/>
          <a:p>
            <a:r>
              <a:rPr lang="en-DE" sz="3600" dirty="0"/>
              <a:t>1 Quality and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the</a:t>
            </a:r>
            <a:r>
              <a:rPr lang="nl-NL" sz="3600" dirty="0"/>
              <a:t> </a:t>
            </a:r>
            <a:r>
              <a:rPr lang="nl-NL" sz="3600" dirty="0" err="1"/>
              <a:t>Accommodation</a:t>
            </a:r>
            <a:r>
              <a:rPr lang="nl-NL" sz="3600" dirty="0"/>
              <a:t> Sector</a:t>
            </a:r>
            <a:endParaRPr lang="en-DE" sz="3600" dirty="0"/>
          </a:p>
        </p:txBody>
      </p:sp>
    </p:spTree>
    <p:extLst>
      <p:ext uri="{BB962C8B-B14F-4D97-AF65-F5344CB8AC3E}">
        <p14:creationId xmlns:p14="http://schemas.microsoft.com/office/powerpoint/2010/main" val="4184676620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Accommodation</a:t>
            </a:r>
            <a:r>
              <a:rPr lang="nl-NL" sz="3200" dirty="0"/>
              <a:t> Sector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b="0" dirty="0"/>
              <a:t>- A </a:t>
            </a:r>
            <a:r>
              <a:rPr lang="nl-NL" b="0" dirty="0" err="1"/>
              <a:t>fundamental</a:t>
            </a:r>
            <a:r>
              <a:rPr lang="nl-NL" b="0" dirty="0"/>
              <a:t> element of </a:t>
            </a:r>
            <a:r>
              <a:rPr lang="nl-NL" b="0" dirty="0" err="1"/>
              <a:t>both</a:t>
            </a:r>
            <a:r>
              <a:rPr lang="nl-NL" b="0" dirty="0"/>
              <a:t> </a:t>
            </a:r>
            <a:r>
              <a:rPr lang="nl-NL" b="0" dirty="0" err="1"/>
              <a:t>domestic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international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endParaRPr lang="nl-NL" b="0" dirty="0"/>
          </a:p>
          <a:p>
            <a:pPr lvl="3"/>
            <a:r>
              <a:rPr lang="nl-NL" b="0" dirty="0"/>
              <a:t>- Supports </a:t>
            </a:r>
            <a:r>
              <a:rPr lang="nl-NL" b="0" dirty="0" err="1"/>
              <a:t>tourist</a:t>
            </a:r>
            <a:r>
              <a:rPr lang="nl-NL" b="0" dirty="0"/>
              <a:t> </a:t>
            </a:r>
            <a:r>
              <a:rPr lang="nl-NL" b="0" dirty="0" err="1"/>
              <a:t>activity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offering</a:t>
            </a:r>
            <a:r>
              <a:rPr lang="nl-NL" b="0" dirty="0"/>
              <a:t> rest, security, </a:t>
            </a:r>
            <a:r>
              <a:rPr lang="nl-NL" b="0" dirty="0" err="1"/>
              <a:t>and</a:t>
            </a:r>
            <a:r>
              <a:rPr lang="nl-NL" b="0" dirty="0"/>
              <a:t> convenience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Exists</a:t>
            </a:r>
            <a:r>
              <a:rPr lang="nl-NL" b="0" dirty="0"/>
              <a:t> in </a:t>
            </a:r>
            <a:r>
              <a:rPr lang="nl-NL" b="0" dirty="0" err="1"/>
              <a:t>various</a:t>
            </a:r>
            <a:r>
              <a:rPr lang="nl-NL" b="0" dirty="0"/>
              <a:t> </a:t>
            </a:r>
            <a:r>
              <a:rPr lang="nl-NL" b="0" dirty="0" err="1"/>
              <a:t>forms</a:t>
            </a:r>
            <a:r>
              <a:rPr lang="nl-NL" b="0" dirty="0"/>
              <a:t>: </a:t>
            </a:r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 </a:t>
            </a:r>
          </a:p>
          <a:p>
            <a:pPr lvl="3">
              <a:lnSpc>
                <a:spcPct val="150000"/>
              </a:lnSpc>
            </a:pPr>
            <a:r>
              <a:rPr lang="nl-NL" b="0" dirty="0"/>
              <a:t>- </a:t>
            </a:r>
            <a:r>
              <a:rPr lang="nl-NL" b="0" dirty="0" err="1"/>
              <a:t>Directly</a:t>
            </a:r>
            <a:r>
              <a:rPr lang="nl-NL" b="0" dirty="0"/>
              <a:t> </a:t>
            </a:r>
            <a:r>
              <a:rPr lang="nl-NL" b="0" dirty="0" err="1"/>
              <a:t>influences</a:t>
            </a:r>
            <a:r>
              <a:rPr lang="nl-NL" b="0" dirty="0"/>
              <a:t> </a:t>
            </a:r>
            <a:r>
              <a:rPr lang="nl-NL" b="0" dirty="0" err="1"/>
              <a:t>tourist</a:t>
            </a:r>
            <a:r>
              <a:rPr lang="nl-NL" b="0" dirty="0"/>
              <a:t> </a:t>
            </a:r>
            <a:r>
              <a:rPr lang="nl-NL" b="0" dirty="0" err="1"/>
              <a:t>satisfaction</a:t>
            </a:r>
            <a:r>
              <a:rPr lang="nl-NL" b="0" dirty="0"/>
              <a:t>, </a:t>
            </a:r>
            <a:r>
              <a:rPr lang="nl-NL" b="0" dirty="0" err="1"/>
              <a:t>length</a:t>
            </a:r>
            <a:r>
              <a:rPr lang="nl-NL" b="0" dirty="0"/>
              <a:t> of </a:t>
            </a:r>
            <a:r>
              <a:rPr lang="nl-NL" b="0" dirty="0" err="1"/>
              <a:t>stay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r>
              <a:rPr lang="nl-NL" b="0" dirty="0"/>
              <a:t> </a:t>
            </a:r>
            <a:r>
              <a:rPr lang="nl-NL" b="0" dirty="0" err="1"/>
              <a:t>choice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366F1B3-8BF5-5234-2015-80A6136BC6EF}"/>
              </a:ext>
            </a:extLst>
          </p:cNvPr>
          <p:cNvGraphicFramePr>
            <a:graphicFrameLocks noGrp="1"/>
          </p:cNvGraphicFramePr>
          <p:nvPr/>
        </p:nvGraphicFramePr>
        <p:xfrm>
          <a:off x="404662" y="2780928"/>
          <a:ext cx="8132234" cy="12352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1557792824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242445162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Hotels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resorts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71976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Hostels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Vacation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rentals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Guesthouses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</a:p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393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7749710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Accommodation</a:t>
            </a:r>
            <a:r>
              <a:rPr lang="nl-NL" sz="3200" dirty="0"/>
              <a:t> Sector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1.1- </a:t>
            </a:r>
            <a:r>
              <a:rPr lang="nl-NL" dirty="0" err="1"/>
              <a:t>Characteristics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Accommodation</a:t>
            </a:r>
            <a:r>
              <a:rPr lang="nl-NL" dirty="0"/>
              <a:t> Sector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A- </a:t>
            </a:r>
            <a:r>
              <a:rPr lang="nl-NL" dirty="0" err="1"/>
              <a:t>Highly</a:t>
            </a:r>
            <a:r>
              <a:rPr lang="nl-NL" dirty="0"/>
              <a:t> </a:t>
            </a:r>
            <a:r>
              <a:rPr lang="nl-NL" dirty="0" err="1"/>
              <a:t>Fragmented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Diverse</a:t>
            </a:r>
          </a:p>
          <a:p>
            <a:pPr lvl="3"/>
            <a:r>
              <a:rPr lang="nl-NL" b="0" dirty="0"/>
              <a:t>- Hotels, hostels, resorts, </a:t>
            </a:r>
            <a:r>
              <a:rPr lang="nl-NL" b="0" dirty="0" err="1"/>
              <a:t>B&amp;Bs</a:t>
            </a:r>
            <a:r>
              <a:rPr lang="nl-NL" b="0" dirty="0"/>
              <a:t>, </a:t>
            </a:r>
            <a:r>
              <a:rPr lang="nl-NL" b="0" dirty="0" err="1"/>
              <a:t>vacation</a:t>
            </a:r>
            <a:r>
              <a:rPr lang="nl-NL" b="0" dirty="0"/>
              <a:t> </a:t>
            </a:r>
            <a:r>
              <a:rPr lang="nl-NL" b="0" dirty="0" err="1"/>
              <a:t>rentals</a:t>
            </a:r>
            <a:r>
              <a:rPr lang="nl-NL" b="0" dirty="0"/>
              <a:t>, etc.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Diverse in: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Size</a:t>
            </a:r>
            <a:r>
              <a:rPr lang="nl-NL" b="0" dirty="0"/>
              <a:t>: </a:t>
            </a:r>
            <a:r>
              <a:rPr lang="nl-NL" b="0" dirty="0" err="1"/>
              <a:t>From</a:t>
            </a:r>
            <a:r>
              <a:rPr lang="nl-NL" b="0" dirty="0"/>
              <a:t> small </a:t>
            </a:r>
            <a:r>
              <a:rPr lang="nl-NL" b="0" dirty="0" err="1"/>
              <a:t>inns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global</a:t>
            </a:r>
            <a:r>
              <a:rPr lang="nl-NL" b="0" dirty="0"/>
              <a:t> </a:t>
            </a:r>
            <a:r>
              <a:rPr lang="nl-NL" b="0" dirty="0" err="1"/>
              <a:t>chains</a:t>
            </a:r>
            <a:endParaRPr lang="nl-NL" b="0" dirty="0"/>
          </a:p>
          <a:p>
            <a:pPr lvl="3"/>
            <a:r>
              <a:rPr lang="nl-NL" b="0" dirty="0"/>
              <a:t>- Style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Location</a:t>
            </a:r>
            <a:r>
              <a:rPr lang="nl-NL" b="0" dirty="0"/>
              <a:t>: Urban, </a:t>
            </a:r>
            <a:r>
              <a:rPr lang="nl-NL" b="0" dirty="0" err="1"/>
              <a:t>rural</a:t>
            </a:r>
            <a:r>
              <a:rPr lang="nl-NL" b="0" dirty="0"/>
              <a:t>, </a:t>
            </a:r>
            <a:r>
              <a:rPr lang="nl-NL" b="0" dirty="0" err="1"/>
              <a:t>beachfront</a:t>
            </a:r>
            <a:r>
              <a:rPr lang="nl-NL" b="0" dirty="0"/>
              <a:t>, </a:t>
            </a:r>
            <a:r>
              <a:rPr lang="nl-NL" b="0" dirty="0" err="1"/>
              <a:t>luxury</a:t>
            </a:r>
            <a:r>
              <a:rPr lang="nl-NL" b="0" dirty="0"/>
              <a:t>, </a:t>
            </a:r>
            <a:r>
              <a:rPr lang="nl-NL" b="0" dirty="0" err="1"/>
              <a:t>boutique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Ownership</a:t>
            </a:r>
            <a:r>
              <a:rPr lang="nl-NL" b="0" dirty="0"/>
              <a:t>: Independent, </a:t>
            </a:r>
            <a:r>
              <a:rPr lang="nl-NL" b="0" dirty="0" err="1"/>
              <a:t>franchised</a:t>
            </a:r>
            <a:r>
              <a:rPr lang="nl-NL" b="0" dirty="0"/>
              <a:t>, chain-</a:t>
            </a:r>
            <a:r>
              <a:rPr lang="nl-NL" b="0" dirty="0" err="1"/>
              <a:t>operated</a:t>
            </a:r>
            <a:endParaRPr lang="nl-NL" b="0" dirty="0"/>
          </a:p>
          <a:p>
            <a:pPr lvl="3"/>
            <a:r>
              <a:rPr lang="nl-NL" b="0" dirty="0"/>
              <a:t>- Services: </a:t>
            </a:r>
            <a:r>
              <a:rPr lang="nl-NL" b="0" dirty="0" err="1"/>
              <a:t>Vary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basic </a:t>
            </a:r>
            <a:r>
              <a:rPr lang="nl-NL" b="0" dirty="0" err="1"/>
              <a:t>lodging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full-service </a:t>
            </a:r>
            <a:r>
              <a:rPr lang="nl-NL" b="0" dirty="0" err="1"/>
              <a:t>luxury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4189708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Accommodation</a:t>
            </a:r>
            <a:r>
              <a:rPr lang="nl-NL" sz="3200" dirty="0"/>
              <a:t> Sector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accommodation</a:t>
            </a:r>
            <a:r>
              <a:rPr lang="nl-NL" dirty="0"/>
              <a:t> is a sub-sector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international</a:t>
            </a:r>
            <a:r>
              <a:rPr lang="nl-NL" dirty="0"/>
              <a:t> </a:t>
            </a:r>
            <a:r>
              <a:rPr lang="nl-NL" dirty="0" err="1"/>
              <a:t>hospitality</a:t>
            </a:r>
            <a:r>
              <a:rPr lang="nl-NL" dirty="0"/>
              <a:t> </a:t>
            </a:r>
            <a:r>
              <a:rPr lang="nl-NL" dirty="0" err="1"/>
              <a:t>industry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Hospitality</a:t>
            </a:r>
            <a:r>
              <a:rPr lang="nl-NL" dirty="0"/>
              <a:t> </a:t>
            </a:r>
            <a:r>
              <a:rPr lang="nl-NL" dirty="0" err="1"/>
              <a:t>consists</a:t>
            </a:r>
            <a:r>
              <a:rPr lang="nl-NL" dirty="0"/>
              <a:t> of </a:t>
            </a:r>
            <a:r>
              <a:rPr lang="nl-NL" dirty="0" err="1"/>
              <a:t>two</a:t>
            </a:r>
            <a:r>
              <a:rPr lang="nl-NL" dirty="0"/>
              <a:t> </a:t>
            </a:r>
            <a:r>
              <a:rPr lang="nl-NL" dirty="0" err="1"/>
              <a:t>main</a:t>
            </a:r>
            <a:r>
              <a:rPr lang="nl-NL" dirty="0"/>
              <a:t> services: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Overnight</a:t>
            </a:r>
            <a:r>
              <a:rPr lang="nl-NL" b="0" dirty="0"/>
              <a:t> </a:t>
            </a:r>
            <a:r>
              <a:rPr lang="nl-NL" b="0" dirty="0" err="1"/>
              <a:t>accommodation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For </a:t>
            </a:r>
            <a:r>
              <a:rPr lang="nl-NL" b="0" dirty="0" err="1"/>
              <a:t>people</a:t>
            </a:r>
            <a:r>
              <a:rPr lang="nl-NL" b="0" dirty="0"/>
              <a:t> </a:t>
            </a:r>
            <a:r>
              <a:rPr lang="nl-NL" b="0" dirty="0" err="1"/>
              <a:t>staying</a:t>
            </a:r>
            <a:r>
              <a:rPr lang="nl-NL" b="0" dirty="0"/>
              <a:t> </a:t>
            </a:r>
            <a:r>
              <a:rPr lang="nl-NL" b="0" dirty="0" err="1"/>
              <a:t>away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home</a:t>
            </a:r>
          </a:p>
          <a:p>
            <a:pPr lvl="3"/>
            <a:r>
              <a:rPr lang="nl-NL" b="0" dirty="0"/>
              <a:t>- Food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beverage</a:t>
            </a:r>
            <a:r>
              <a:rPr lang="nl-NL" b="0" dirty="0"/>
              <a:t> services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For </a:t>
            </a:r>
            <a:r>
              <a:rPr lang="nl-NL" b="0" dirty="0" err="1"/>
              <a:t>people</a:t>
            </a:r>
            <a:r>
              <a:rPr lang="nl-NL" b="0" dirty="0"/>
              <a:t> </a:t>
            </a:r>
            <a:r>
              <a:rPr lang="nl-NL" b="0" dirty="0" err="1"/>
              <a:t>eating</a:t>
            </a:r>
            <a:r>
              <a:rPr lang="nl-NL" b="0" dirty="0"/>
              <a:t> </a:t>
            </a:r>
            <a:r>
              <a:rPr lang="nl-NL" b="0" dirty="0" err="1"/>
              <a:t>away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home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5270235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Accommodation</a:t>
            </a:r>
            <a:r>
              <a:rPr lang="nl-NL" sz="3200" dirty="0"/>
              <a:t> Sector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</a:t>
            </a:r>
            <a:r>
              <a:rPr lang="nl-NL" dirty="0" err="1"/>
              <a:t>Accommodation</a:t>
            </a:r>
            <a:r>
              <a:rPr lang="nl-NL" dirty="0"/>
              <a:t>: Part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Experience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Accommodation</a:t>
            </a:r>
            <a:r>
              <a:rPr lang="nl-NL" b="0" dirty="0"/>
              <a:t> is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just</a:t>
            </a:r>
            <a:r>
              <a:rPr lang="nl-NL" b="0" dirty="0"/>
              <a:t> a component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product, but a </a:t>
            </a:r>
            <a:r>
              <a:rPr lang="nl-NL" b="0" dirty="0" err="1"/>
              <a:t>core</a:t>
            </a:r>
            <a:r>
              <a:rPr lang="nl-NL" b="0" dirty="0"/>
              <a:t> part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endParaRPr lang="nl-NL" b="0" dirty="0"/>
          </a:p>
          <a:p>
            <a:pPr lvl="3"/>
            <a:r>
              <a:rPr lang="nl-NL" b="0" dirty="0"/>
              <a:t>- Goes </a:t>
            </a:r>
            <a:r>
              <a:rPr lang="nl-NL" b="0" dirty="0" err="1"/>
              <a:t>beyond</a:t>
            </a:r>
            <a:r>
              <a:rPr lang="nl-NL" b="0" dirty="0"/>
              <a:t> </a:t>
            </a:r>
            <a:r>
              <a:rPr lang="nl-NL" b="0" dirty="0" err="1"/>
              <a:t>tangible</a:t>
            </a:r>
            <a:r>
              <a:rPr lang="nl-NL" b="0" dirty="0"/>
              <a:t> </a:t>
            </a:r>
            <a:r>
              <a:rPr lang="nl-NL" b="0" dirty="0" err="1"/>
              <a:t>elements</a:t>
            </a:r>
            <a:r>
              <a:rPr lang="nl-NL" b="0" dirty="0"/>
              <a:t> (room, bed, </a:t>
            </a:r>
            <a:r>
              <a:rPr lang="nl-NL" b="0" dirty="0" err="1"/>
              <a:t>meals</a:t>
            </a:r>
            <a:r>
              <a:rPr lang="nl-NL" b="0" dirty="0"/>
              <a:t>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Involves</a:t>
            </a:r>
            <a:r>
              <a:rPr lang="nl-NL" b="0" dirty="0"/>
              <a:t> </a:t>
            </a:r>
            <a:r>
              <a:rPr lang="nl-NL" b="0" dirty="0" err="1"/>
              <a:t>intangible</a:t>
            </a:r>
            <a:r>
              <a:rPr lang="nl-NL" b="0" dirty="0"/>
              <a:t> </a:t>
            </a:r>
            <a:r>
              <a:rPr lang="nl-NL" b="0" dirty="0" err="1"/>
              <a:t>aspects</a:t>
            </a:r>
            <a:r>
              <a:rPr lang="nl-NL" b="0" dirty="0"/>
              <a:t> like: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Service </a:t>
            </a:r>
            <a:r>
              <a:rPr lang="nl-NL" b="0" dirty="0" err="1"/>
              <a:t>quality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Guest</a:t>
            </a:r>
            <a:r>
              <a:rPr lang="nl-NL" b="0" dirty="0"/>
              <a:t> comfort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satisfaction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Personalized</a:t>
            </a:r>
            <a:r>
              <a:rPr lang="nl-NL" b="0" dirty="0"/>
              <a:t> attention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Atmosphere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ambiance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229524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Accommodation</a:t>
            </a:r>
            <a:r>
              <a:rPr lang="nl-NL" sz="3200" dirty="0"/>
              <a:t> Sector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1.2- </a:t>
            </a:r>
            <a:r>
              <a:rPr lang="nl-NL" dirty="0" err="1"/>
              <a:t>Why</a:t>
            </a:r>
            <a:r>
              <a:rPr lang="nl-NL" dirty="0"/>
              <a:t> </a:t>
            </a:r>
            <a:r>
              <a:rPr lang="nl-NL" dirty="0" err="1"/>
              <a:t>Quality</a:t>
            </a:r>
            <a:r>
              <a:rPr lang="nl-NL" dirty="0"/>
              <a:t> Management Matters in </a:t>
            </a:r>
            <a:r>
              <a:rPr lang="nl-NL" dirty="0" err="1"/>
              <a:t>Accommodation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Rising</a:t>
            </a:r>
            <a:r>
              <a:rPr lang="nl-NL" dirty="0"/>
              <a:t> </a:t>
            </a:r>
            <a:r>
              <a:rPr lang="nl-NL" dirty="0" err="1"/>
              <a:t>Industry</a:t>
            </a:r>
            <a:r>
              <a:rPr lang="nl-NL" dirty="0"/>
              <a:t> Focus on </a:t>
            </a:r>
            <a:r>
              <a:rPr lang="nl-NL" dirty="0" err="1"/>
              <a:t>Quality</a:t>
            </a:r>
            <a:endParaRPr lang="nl-NL" dirty="0"/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emphasis</a:t>
            </a:r>
            <a:r>
              <a:rPr lang="nl-NL" b="0" dirty="0"/>
              <a:t> on </a:t>
            </a:r>
            <a:r>
              <a:rPr lang="nl-NL" b="0" dirty="0" err="1"/>
              <a:t>delivering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Service Delivery </a:t>
            </a:r>
            <a:r>
              <a:rPr lang="nl-NL" dirty="0" err="1"/>
              <a:t>Shapes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Experience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Quality</a:t>
            </a:r>
            <a:r>
              <a:rPr lang="nl-NL" b="0" dirty="0"/>
              <a:t> at </a:t>
            </a:r>
            <a:r>
              <a:rPr lang="nl-NL" b="0" dirty="0" err="1"/>
              <a:t>the</a:t>
            </a:r>
            <a:r>
              <a:rPr lang="nl-NL" b="0" dirty="0"/>
              <a:t> “moment of </a:t>
            </a:r>
            <a:r>
              <a:rPr lang="nl-NL" b="0" dirty="0" err="1"/>
              <a:t>truth</a:t>
            </a:r>
            <a:r>
              <a:rPr lang="nl-NL" b="0" dirty="0"/>
              <a:t>” is </a:t>
            </a:r>
            <a:r>
              <a:rPr lang="nl-NL" b="0" dirty="0" err="1"/>
              <a:t>crucial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guests</a:t>
            </a:r>
            <a:r>
              <a:rPr lang="nl-NL" b="0" dirty="0"/>
              <a:t> </a:t>
            </a:r>
            <a:r>
              <a:rPr lang="nl-NL" b="0" dirty="0" err="1"/>
              <a:t>perceive</a:t>
            </a:r>
            <a:r>
              <a:rPr lang="nl-NL" b="0" dirty="0"/>
              <a:t>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stay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Management Controls </a:t>
            </a:r>
            <a:r>
              <a:rPr lang="nl-NL" dirty="0" err="1"/>
              <a:t>Quality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Despite</a:t>
            </a:r>
            <a:r>
              <a:rPr lang="nl-NL" b="0" dirty="0"/>
              <a:t> </a:t>
            </a:r>
            <a:r>
              <a:rPr lang="nl-NL" b="0" dirty="0" err="1"/>
              <a:t>external</a:t>
            </a:r>
            <a:r>
              <a:rPr lang="nl-NL" b="0" dirty="0"/>
              <a:t> </a:t>
            </a:r>
            <a:r>
              <a:rPr lang="nl-NL" b="0" dirty="0" err="1"/>
              <a:t>pressures</a:t>
            </a:r>
            <a:r>
              <a:rPr lang="nl-NL" b="0" dirty="0"/>
              <a:t>,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remains</a:t>
            </a:r>
            <a:r>
              <a:rPr lang="nl-NL" b="0" dirty="0"/>
              <a:t> </a:t>
            </a:r>
            <a:r>
              <a:rPr lang="nl-NL" b="0" dirty="0" err="1"/>
              <a:t>within</a:t>
            </a:r>
            <a:r>
              <a:rPr lang="nl-NL" b="0" dirty="0"/>
              <a:t> managerial control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Highlights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need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consistent </a:t>
            </a:r>
            <a:r>
              <a:rPr lang="nl-NL" b="0" dirty="0" err="1"/>
              <a:t>standards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training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985760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Accommodation</a:t>
            </a:r>
            <a:r>
              <a:rPr lang="nl-NL" sz="3200" dirty="0"/>
              <a:t> Sector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1.3- The </a:t>
            </a:r>
            <a:r>
              <a:rPr lang="nl-NL" dirty="0" err="1"/>
              <a:t>challenges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Accommodation</a:t>
            </a:r>
            <a:r>
              <a:rPr lang="nl-NL" dirty="0"/>
              <a:t> Sector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A- Investment </a:t>
            </a:r>
            <a:r>
              <a:rPr lang="nl-NL" dirty="0" err="1"/>
              <a:t>Perspective</a:t>
            </a:r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High </a:t>
            </a:r>
            <a:r>
              <a:rPr lang="nl-NL" b="0" dirty="0" err="1"/>
              <a:t>Capital</a:t>
            </a:r>
            <a:r>
              <a:rPr lang="nl-NL" b="0" dirty="0"/>
              <a:t> Investment </a:t>
            </a:r>
            <a:r>
              <a:rPr lang="nl-NL" b="0" dirty="0" err="1"/>
              <a:t>Required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Return on Investment is Critical</a:t>
            </a:r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  <a:p>
            <a:pPr lvl="3"/>
            <a:r>
              <a:rPr lang="nl-NL" dirty="0"/>
              <a:t>B - The </a:t>
            </a:r>
            <a:r>
              <a:rPr lang="nl-NL" dirty="0" err="1"/>
              <a:t>Role</a:t>
            </a:r>
            <a:r>
              <a:rPr lang="nl-NL" dirty="0"/>
              <a:t> of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Structure</a:t>
            </a:r>
            <a:r>
              <a:rPr lang="nl-NL" dirty="0"/>
              <a:t> in Hotel </a:t>
            </a:r>
            <a:r>
              <a:rPr lang="nl-NL" dirty="0" err="1"/>
              <a:t>Success</a:t>
            </a:r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Physical</a:t>
            </a:r>
            <a:r>
              <a:rPr lang="nl-NL" b="0" dirty="0"/>
              <a:t> Environment Matters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Not</a:t>
            </a:r>
            <a:r>
              <a:rPr lang="nl-NL" b="0" dirty="0"/>
              <a:t> Just a Service Business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Ongoing</a:t>
            </a:r>
            <a:r>
              <a:rPr lang="nl-NL" b="0" dirty="0"/>
              <a:t> Investment is </a:t>
            </a:r>
            <a:r>
              <a:rPr lang="nl-NL" b="0" dirty="0" err="1"/>
              <a:t>Essential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262675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Accommodation</a:t>
            </a:r>
            <a:r>
              <a:rPr lang="nl-NL" sz="3200" dirty="0"/>
              <a:t> Sector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</a:t>
            </a:r>
            <a:r>
              <a:rPr lang="nl-NL" dirty="0" err="1"/>
              <a:t>Spatial</a:t>
            </a:r>
            <a:r>
              <a:rPr lang="nl-NL" dirty="0"/>
              <a:t> </a:t>
            </a:r>
            <a:r>
              <a:rPr lang="nl-NL" dirty="0" err="1"/>
              <a:t>Fixity</a:t>
            </a:r>
            <a:r>
              <a:rPr lang="nl-NL" dirty="0"/>
              <a:t> of </a:t>
            </a:r>
            <a:r>
              <a:rPr lang="nl-NL" dirty="0" err="1"/>
              <a:t>Accommodation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Need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Adaptation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Accommodation</a:t>
            </a:r>
            <a:r>
              <a:rPr lang="nl-NL" b="0" dirty="0"/>
              <a:t> is </a:t>
            </a:r>
            <a:r>
              <a:rPr lang="nl-NL" b="0" dirty="0" err="1"/>
              <a:t>Spatially</a:t>
            </a:r>
            <a:r>
              <a:rPr lang="nl-NL" b="0" dirty="0"/>
              <a:t> </a:t>
            </a:r>
            <a:r>
              <a:rPr lang="nl-NL" b="0" dirty="0" err="1"/>
              <a:t>Fixed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Surrounding</a:t>
            </a:r>
            <a:r>
              <a:rPr lang="nl-NL" b="0" dirty="0"/>
              <a:t> Environments Change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Adaptability</a:t>
            </a:r>
            <a:r>
              <a:rPr lang="nl-NL" b="0" dirty="0"/>
              <a:t> is </a:t>
            </a:r>
            <a:r>
              <a:rPr lang="nl-NL" b="0" dirty="0" err="1"/>
              <a:t>Crucial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D- </a:t>
            </a:r>
            <a:r>
              <a:rPr lang="nl-NL" dirty="0" err="1"/>
              <a:t>Cost</a:t>
            </a:r>
            <a:r>
              <a:rPr lang="nl-NL" dirty="0"/>
              <a:t> </a:t>
            </a:r>
            <a:r>
              <a:rPr lang="nl-NL" dirty="0" err="1"/>
              <a:t>Structure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Economic</a:t>
            </a:r>
            <a:r>
              <a:rPr lang="nl-NL" dirty="0"/>
              <a:t> </a:t>
            </a:r>
            <a:r>
              <a:rPr lang="nl-NL" dirty="0" err="1"/>
              <a:t>Sensitivity</a:t>
            </a:r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High </a:t>
            </a:r>
            <a:r>
              <a:rPr lang="nl-NL" b="0" dirty="0" err="1"/>
              <a:t>Fixed</a:t>
            </a:r>
            <a:r>
              <a:rPr lang="nl-NL" b="0" dirty="0"/>
              <a:t> </a:t>
            </a:r>
            <a:r>
              <a:rPr lang="nl-NL" b="0" dirty="0" err="1"/>
              <a:t>Costs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Revenue</a:t>
            </a:r>
            <a:r>
              <a:rPr lang="nl-NL" b="0" dirty="0"/>
              <a:t> Must Cover </a:t>
            </a:r>
            <a:r>
              <a:rPr lang="nl-NL" b="0" dirty="0" err="1"/>
              <a:t>Fixed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Variable</a:t>
            </a:r>
            <a:r>
              <a:rPr lang="nl-NL" b="0" dirty="0"/>
              <a:t> </a:t>
            </a:r>
            <a:r>
              <a:rPr lang="nl-NL" b="0" dirty="0" err="1"/>
              <a:t>Costs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Strong Link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Economic</a:t>
            </a:r>
            <a:r>
              <a:rPr lang="nl-NL" b="0" dirty="0"/>
              <a:t> </a:t>
            </a:r>
            <a:r>
              <a:rPr lang="nl-NL" b="0" dirty="0" err="1"/>
              <a:t>Conditions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742128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Accommodation</a:t>
            </a:r>
            <a:r>
              <a:rPr lang="nl-NL" sz="3200" dirty="0"/>
              <a:t> Sector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E- </a:t>
            </a:r>
            <a:r>
              <a:rPr lang="nl-NL" dirty="0" err="1"/>
              <a:t>Perishability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Revenue</a:t>
            </a:r>
            <a:r>
              <a:rPr lang="nl-NL" dirty="0"/>
              <a:t> Management in Hotels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Core</a:t>
            </a:r>
            <a:r>
              <a:rPr lang="nl-NL" b="0" dirty="0"/>
              <a:t> Product is </a:t>
            </a:r>
            <a:r>
              <a:rPr lang="nl-NL" b="0" dirty="0" err="1"/>
              <a:t>Perishable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Key</a:t>
            </a:r>
            <a:r>
              <a:rPr lang="nl-NL" b="0" dirty="0"/>
              <a:t> Management </a:t>
            </a:r>
            <a:r>
              <a:rPr lang="nl-NL" b="0" dirty="0" err="1"/>
              <a:t>Task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  <a:p>
            <a:pPr lvl="3"/>
            <a:r>
              <a:rPr lang="nl-NL" dirty="0"/>
              <a:t>F- Branding in </a:t>
            </a:r>
            <a:r>
              <a:rPr lang="nl-NL" dirty="0" err="1"/>
              <a:t>the</a:t>
            </a:r>
            <a:r>
              <a:rPr lang="nl-NL" dirty="0"/>
              <a:t> Hotel </a:t>
            </a:r>
            <a:r>
              <a:rPr lang="nl-NL" dirty="0" err="1"/>
              <a:t>Industry</a:t>
            </a:r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Strategic </a:t>
            </a:r>
            <a:r>
              <a:rPr lang="nl-NL" b="0" dirty="0" err="1"/>
              <a:t>Importance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Builds</a:t>
            </a:r>
            <a:r>
              <a:rPr lang="nl-NL" b="0" dirty="0"/>
              <a:t> Customer </a:t>
            </a:r>
            <a:r>
              <a:rPr lang="nl-NL" b="0" dirty="0" err="1"/>
              <a:t>Loyalty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Drives </a:t>
            </a:r>
            <a:r>
              <a:rPr lang="nl-NL" b="0" dirty="0" err="1"/>
              <a:t>Profitability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091408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Accommodation</a:t>
            </a:r>
            <a:r>
              <a:rPr lang="nl-NL" sz="3200" dirty="0"/>
              <a:t> Sector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1.4- The </a:t>
            </a:r>
            <a:r>
              <a:rPr lang="nl-NL" dirty="0" err="1"/>
              <a:t>Role</a:t>
            </a:r>
            <a:r>
              <a:rPr lang="nl-NL" dirty="0"/>
              <a:t> of </a:t>
            </a:r>
            <a:r>
              <a:rPr lang="nl-NL" dirty="0" err="1"/>
              <a:t>Quality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Accommodation</a:t>
            </a:r>
            <a:r>
              <a:rPr lang="nl-NL" dirty="0"/>
              <a:t> 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A- </a:t>
            </a:r>
            <a:r>
              <a:rPr lang="nl-NL" dirty="0" err="1"/>
              <a:t>Quality</a:t>
            </a:r>
            <a:r>
              <a:rPr lang="nl-NL" dirty="0"/>
              <a:t> </a:t>
            </a:r>
            <a:r>
              <a:rPr lang="nl-NL" dirty="0" err="1"/>
              <a:t>Linked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Long-Term </a:t>
            </a:r>
            <a:r>
              <a:rPr lang="nl-NL" dirty="0" err="1"/>
              <a:t>Success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Directly</a:t>
            </a:r>
            <a:r>
              <a:rPr lang="nl-NL" b="0" dirty="0"/>
              <a:t> impacts return on investment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Influences</a:t>
            </a:r>
            <a:r>
              <a:rPr lang="nl-NL" b="0" dirty="0"/>
              <a:t> market share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competitiveness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Quality</a:t>
            </a:r>
            <a:r>
              <a:rPr lang="nl-NL" dirty="0"/>
              <a:t> as </a:t>
            </a:r>
            <a:r>
              <a:rPr lang="nl-NL" dirty="0" err="1"/>
              <a:t>an</a:t>
            </a:r>
            <a:r>
              <a:rPr lang="nl-NL" dirty="0"/>
              <a:t> </a:t>
            </a:r>
            <a:r>
              <a:rPr lang="nl-NL" dirty="0" err="1"/>
              <a:t>Essential</a:t>
            </a:r>
            <a:r>
              <a:rPr lang="nl-NL" dirty="0"/>
              <a:t> </a:t>
            </a:r>
            <a:r>
              <a:rPr lang="nl-NL" dirty="0" err="1"/>
              <a:t>Ingredient</a:t>
            </a:r>
            <a:endParaRPr lang="nl-NL" dirty="0"/>
          </a:p>
          <a:p>
            <a:pPr lvl="3"/>
            <a:r>
              <a:rPr lang="nl-NL" b="0" dirty="0"/>
              <a:t>Drives customer </a:t>
            </a:r>
            <a:r>
              <a:rPr lang="nl-NL" b="0" dirty="0" err="1"/>
              <a:t>satisfaction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loyalty</a:t>
            </a:r>
            <a:endParaRPr lang="nl-NL" b="0" dirty="0"/>
          </a:p>
          <a:p>
            <a:pPr lvl="3"/>
            <a:r>
              <a:rPr lang="nl-NL" b="0" dirty="0"/>
              <a:t>Supports </a:t>
            </a:r>
            <a:r>
              <a:rPr lang="nl-NL" b="0" dirty="0" err="1"/>
              <a:t>sustainable</a:t>
            </a:r>
            <a:r>
              <a:rPr lang="nl-NL" b="0" dirty="0"/>
              <a:t> business </a:t>
            </a:r>
            <a:r>
              <a:rPr lang="nl-NL" b="0" dirty="0" err="1"/>
              <a:t>growth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6408949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Accommodation</a:t>
            </a:r>
            <a:r>
              <a:rPr lang="nl-NL" sz="3200" dirty="0"/>
              <a:t> Sector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Accommodation’s</a:t>
            </a:r>
            <a:r>
              <a:rPr lang="nl-NL" dirty="0"/>
              <a:t> </a:t>
            </a:r>
            <a:r>
              <a:rPr lang="nl-NL" dirty="0" err="1"/>
              <a:t>Role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Experience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Tourist</a:t>
            </a:r>
            <a:r>
              <a:rPr lang="nl-NL" dirty="0"/>
              <a:t> </a:t>
            </a:r>
            <a:r>
              <a:rPr lang="nl-NL" dirty="0" err="1"/>
              <a:t>Experience</a:t>
            </a:r>
            <a:r>
              <a:rPr lang="nl-NL" dirty="0"/>
              <a:t> is </a:t>
            </a:r>
            <a:r>
              <a:rPr lang="nl-NL" dirty="0" err="1"/>
              <a:t>Multifaceted</a:t>
            </a:r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Comprised</a:t>
            </a:r>
            <a:r>
              <a:rPr lang="nl-NL" b="0" dirty="0"/>
              <a:t> of </a:t>
            </a:r>
            <a:r>
              <a:rPr lang="nl-NL" b="0" dirty="0" err="1"/>
              <a:t>tangible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intangible</a:t>
            </a:r>
            <a:r>
              <a:rPr lang="nl-NL" b="0" dirty="0"/>
              <a:t> </a:t>
            </a:r>
            <a:r>
              <a:rPr lang="nl-NL" b="0" dirty="0" err="1"/>
              <a:t>elements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Some</a:t>
            </a:r>
            <a:r>
              <a:rPr lang="nl-NL" b="0" dirty="0"/>
              <a:t> factors are </a:t>
            </a:r>
            <a:r>
              <a:rPr lang="nl-NL" b="0" dirty="0" err="1"/>
              <a:t>uncontrollable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  <a:p>
            <a:pPr lvl="3"/>
            <a:r>
              <a:rPr lang="nl-NL" dirty="0" err="1"/>
              <a:t>Accommodation</a:t>
            </a:r>
            <a:r>
              <a:rPr lang="nl-NL" dirty="0"/>
              <a:t> is Central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Often</a:t>
            </a:r>
            <a:r>
              <a:rPr lang="nl-NL" b="0" dirty="0"/>
              <a:t> a </a:t>
            </a:r>
            <a:r>
              <a:rPr lang="nl-NL" b="0" dirty="0" err="1"/>
              <a:t>key</a:t>
            </a:r>
            <a:r>
              <a:rPr lang="nl-NL" b="0" dirty="0"/>
              <a:t> part of </a:t>
            </a:r>
            <a:r>
              <a:rPr lang="nl-NL" b="0" dirty="0" err="1"/>
              <a:t>holiday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Its</a:t>
            </a:r>
            <a:r>
              <a:rPr lang="nl-NL" b="0" dirty="0"/>
              <a:t>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service are </a:t>
            </a:r>
            <a:r>
              <a:rPr lang="nl-NL" b="0" dirty="0" err="1"/>
              <a:t>controllable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manageable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571497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Accommodation</a:t>
            </a:r>
            <a:r>
              <a:rPr lang="nl-NL" sz="3200" dirty="0"/>
              <a:t> Sector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Service </a:t>
            </a:r>
            <a:r>
              <a:rPr lang="nl-NL" dirty="0" err="1"/>
              <a:t>Inseparability</a:t>
            </a:r>
            <a:r>
              <a:rPr lang="nl-NL" dirty="0"/>
              <a:t> in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Accommodation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Inseparability</a:t>
            </a:r>
            <a:r>
              <a:rPr lang="nl-NL" dirty="0"/>
              <a:t> </a:t>
            </a:r>
            <a:r>
              <a:rPr lang="nl-NL" dirty="0" err="1"/>
              <a:t>Defined</a:t>
            </a:r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Production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consumption</a:t>
            </a:r>
            <a:r>
              <a:rPr lang="nl-NL" b="0" dirty="0"/>
              <a:t> of services happen </a:t>
            </a:r>
            <a:r>
              <a:rPr lang="nl-NL" b="0" dirty="0" err="1"/>
              <a:t>simultaneously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Services are contact-</a:t>
            </a:r>
            <a:r>
              <a:rPr lang="nl-NL" b="0" dirty="0" err="1"/>
              <a:t>dependent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“Moment of </a:t>
            </a:r>
            <a:r>
              <a:rPr lang="nl-NL" dirty="0" err="1"/>
              <a:t>Truth</a:t>
            </a:r>
            <a:r>
              <a:rPr lang="nl-NL" dirty="0"/>
              <a:t>”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The </a:t>
            </a:r>
            <a:r>
              <a:rPr lang="nl-NL" b="0" dirty="0" err="1"/>
              <a:t>quality</a:t>
            </a:r>
            <a:r>
              <a:rPr lang="nl-NL" b="0" dirty="0"/>
              <a:t> of service delivery at </a:t>
            </a:r>
            <a:r>
              <a:rPr lang="nl-NL" b="0" dirty="0" err="1"/>
              <a:t>the</a:t>
            </a:r>
            <a:r>
              <a:rPr lang="nl-NL" b="0" dirty="0"/>
              <a:t> point of </a:t>
            </a:r>
            <a:r>
              <a:rPr lang="nl-NL" b="0" dirty="0" err="1"/>
              <a:t>interaction</a:t>
            </a:r>
            <a:r>
              <a:rPr lang="nl-NL" b="0" dirty="0"/>
              <a:t> </a:t>
            </a:r>
            <a:r>
              <a:rPr lang="nl-NL" b="0" dirty="0" err="1"/>
              <a:t>shapes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tourist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Crucial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manage frontline </a:t>
            </a:r>
            <a:r>
              <a:rPr lang="nl-NL" b="0" dirty="0" err="1"/>
              <a:t>staff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guest</a:t>
            </a:r>
            <a:r>
              <a:rPr lang="nl-NL" b="0" dirty="0"/>
              <a:t> </a:t>
            </a:r>
            <a:r>
              <a:rPr lang="nl-NL" b="0" dirty="0" err="1"/>
              <a:t>interactions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1557910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1-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Accommodation</a:t>
            </a:r>
            <a:r>
              <a:rPr lang="nl-NL" sz="3200" dirty="0"/>
              <a:t> Sector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1.5- Human Resources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Quality</a:t>
            </a:r>
            <a:r>
              <a:rPr lang="nl-NL" dirty="0"/>
              <a:t> Management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- Service </a:t>
            </a:r>
            <a:r>
              <a:rPr lang="nl-NL" dirty="0" err="1"/>
              <a:t>Quality</a:t>
            </a:r>
            <a:r>
              <a:rPr lang="nl-NL" dirty="0"/>
              <a:t> Culture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Essential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build</a:t>
            </a:r>
            <a:r>
              <a:rPr lang="nl-NL" b="0" dirty="0"/>
              <a:t> a culture </a:t>
            </a:r>
            <a:r>
              <a:rPr lang="nl-NL" b="0" dirty="0" err="1"/>
              <a:t>focused</a:t>
            </a:r>
            <a:r>
              <a:rPr lang="nl-NL" b="0" dirty="0"/>
              <a:t> on service </a:t>
            </a:r>
            <a:r>
              <a:rPr lang="nl-NL" b="0" dirty="0" err="1"/>
              <a:t>quality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Achieved</a:t>
            </a:r>
            <a:r>
              <a:rPr lang="nl-NL" b="0" dirty="0"/>
              <a:t> </a:t>
            </a:r>
            <a:r>
              <a:rPr lang="nl-NL" b="0" dirty="0" err="1"/>
              <a:t>through</a:t>
            </a:r>
            <a:r>
              <a:rPr lang="nl-NL" b="0" dirty="0"/>
              <a:t> </a:t>
            </a:r>
            <a:r>
              <a:rPr lang="nl-NL" b="0" dirty="0" err="1"/>
              <a:t>effective</a:t>
            </a:r>
            <a:r>
              <a:rPr lang="nl-NL" b="0" dirty="0"/>
              <a:t> HR </a:t>
            </a:r>
            <a:r>
              <a:rPr lang="nl-NL" b="0" dirty="0" err="1"/>
              <a:t>policies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Key</a:t>
            </a:r>
            <a:r>
              <a:rPr lang="nl-NL" dirty="0"/>
              <a:t> HR </a:t>
            </a:r>
            <a:r>
              <a:rPr lang="nl-NL" dirty="0" err="1"/>
              <a:t>Policies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Support </a:t>
            </a:r>
            <a:r>
              <a:rPr lang="nl-NL" dirty="0" err="1"/>
              <a:t>Quality</a:t>
            </a:r>
            <a:endParaRPr lang="nl-NL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486C0F-EACF-74F5-29A6-3D36B7E425E4}"/>
              </a:ext>
            </a:extLst>
          </p:cNvPr>
          <p:cNvSpPr txBox="1"/>
          <p:nvPr/>
        </p:nvSpPr>
        <p:spPr>
          <a:xfrm>
            <a:off x="1480457" y="1001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8BD4BB1-4219-F08B-96B6-B2D6DAD99C54}"/>
              </a:ext>
            </a:extLst>
          </p:cNvPr>
          <p:cNvGraphicFramePr>
            <a:graphicFrameLocks noGrp="1"/>
          </p:cNvGraphicFramePr>
          <p:nvPr/>
        </p:nvGraphicFramePr>
        <p:xfrm>
          <a:off x="387012" y="4407990"/>
          <a:ext cx="8132234" cy="12352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1557792824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242445162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Selection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Training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development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71976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Empowerment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Rewards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Teamworking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</a:p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393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1759979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Quality Management Resource Center">
            <a:extLst>
              <a:ext uri="{FF2B5EF4-FFF2-40B4-BE49-F238E27FC236}">
                <a16:creationId xmlns:a16="http://schemas.microsoft.com/office/drawing/2014/main" id="{F41F58D7-36C5-45FE-A263-BD0BA8C3EE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71"/>
            <a:ext cx="12198350" cy="6484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993494"/>
            <a:ext cx="11389023" cy="5055178"/>
          </a:xfrm>
        </p:spPr>
        <p:txBody>
          <a:bodyPr/>
          <a:lstStyle/>
          <a:p>
            <a:pPr marL="0" indent="0">
              <a:buNone/>
            </a:pPr>
            <a:endParaRPr lang="en-DE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96EC64D-B4E5-6BCF-BFE0-62AD71138C5F}"/>
              </a:ext>
            </a:extLst>
          </p:cNvPr>
          <p:cNvSpPr txBox="1"/>
          <p:nvPr/>
        </p:nvSpPr>
        <p:spPr>
          <a:xfrm>
            <a:off x="7326351" y="167268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3E01CE64-E167-59CB-2138-C290214A5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1" y="908720"/>
            <a:ext cx="5694513" cy="1008112"/>
          </a:xfrm>
          <a:solidFill>
            <a:schemeClr val="bg1"/>
          </a:solidFill>
        </p:spPr>
        <p:txBody>
          <a:bodyPr/>
          <a:lstStyle/>
          <a:p>
            <a:r>
              <a:rPr lang="nl-NL" sz="3600" dirty="0"/>
              <a:t>2- The </a:t>
            </a:r>
            <a:r>
              <a:rPr lang="nl-NL" sz="3600" dirty="0" err="1"/>
              <a:t>Gaps</a:t>
            </a:r>
            <a:r>
              <a:rPr lang="nl-NL" sz="3600" dirty="0"/>
              <a:t> Model of Service </a:t>
            </a:r>
            <a:r>
              <a:rPr lang="nl-NL" sz="3600" dirty="0" err="1"/>
              <a:t>Quality</a:t>
            </a:r>
            <a:endParaRPr lang="en-DE" sz="3600" dirty="0"/>
          </a:p>
        </p:txBody>
      </p:sp>
    </p:spTree>
    <p:extLst>
      <p:ext uri="{BB962C8B-B14F-4D97-AF65-F5344CB8AC3E}">
        <p14:creationId xmlns:p14="http://schemas.microsoft.com/office/powerpoint/2010/main" val="297043751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The </a:t>
            </a:r>
            <a:r>
              <a:rPr lang="nl-NL" sz="3600" dirty="0" err="1"/>
              <a:t>Gaps</a:t>
            </a:r>
            <a:r>
              <a:rPr lang="nl-NL" sz="3600" dirty="0"/>
              <a:t> Model of Service </a:t>
            </a:r>
            <a:r>
              <a:rPr lang="nl-NL" sz="3600" dirty="0" err="1"/>
              <a:t>Quality</a:t>
            </a:r>
            <a:endParaRPr lang="en-DE" sz="36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18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Identifies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improvement</a:t>
            </a:r>
            <a:r>
              <a:rPr lang="nl-NL" b="0" dirty="0"/>
              <a:t> in </a:t>
            </a:r>
            <a:r>
              <a:rPr lang="nl-NL" b="0" dirty="0" err="1"/>
              <a:t>tourism</a:t>
            </a:r>
            <a:r>
              <a:rPr lang="nl-NL" b="0" dirty="0"/>
              <a:t> services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Compares</a:t>
            </a:r>
            <a:r>
              <a:rPr lang="nl-NL" b="0" dirty="0"/>
              <a:t> customer </a:t>
            </a:r>
            <a:r>
              <a:rPr lang="nl-NL" b="0" dirty="0" err="1"/>
              <a:t>expectations</a:t>
            </a:r>
            <a:r>
              <a:rPr lang="nl-NL" b="0" dirty="0"/>
              <a:t> vs. </a:t>
            </a:r>
            <a:r>
              <a:rPr lang="nl-NL" b="0" dirty="0" err="1"/>
              <a:t>perceptions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Provides</a:t>
            </a:r>
            <a:r>
              <a:rPr lang="nl-NL" b="0" dirty="0"/>
              <a:t> a </a:t>
            </a:r>
            <a:r>
              <a:rPr lang="nl-NL" b="0" dirty="0" err="1"/>
              <a:t>structured</a:t>
            </a:r>
            <a:r>
              <a:rPr lang="nl-NL" b="0" dirty="0"/>
              <a:t> approach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evaluate</a:t>
            </a:r>
            <a:r>
              <a:rPr lang="nl-NL" b="0" dirty="0"/>
              <a:t> </a:t>
            </a:r>
            <a:r>
              <a:rPr lang="nl-NL" b="0" dirty="0" err="1"/>
              <a:t>satisfaction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Highlights</a:t>
            </a:r>
            <a:r>
              <a:rPr lang="nl-NL" b="0" dirty="0"/>
              <a:t> </a:t>
            </a:r>
            <a:r>
              <a:rPr lang="nl-NL" b="0" dirty="0" err="1"/>
              <a:t>where</a:t>
            </a:r>
            <a:r>
              <a:rPr lang="nl-NL" b="0" dirty="0"/>
              <a:t> service delivery </a:t>
            </a:r>
            <a:r>
              <a:rPr lang="nl-NL" b="0" dirty="0" err="1"/>
              <a:t>falls</a:t>
            </a:r>
            <a:r>
              <a:rPr lang="nl-NL" b="0" dirty="0"/>
              <a:t> short</a:t>
            </a:r>
          </a:p>
          <a:p>
            <a:pPr lvl="3"/>
            <a:r>
              <a:rPr lang="nl-NL" b="0" dirty="0"/>
              <a:t>- Supports </a:t>
            </a:r>
            <a:r>
              <a:rPr lang="nl-NL" b="0" dirty="0" err="1"/>
              <a:t>better</a:t>
            </a:r>
            <a:r>
              <a:rPr lang="nl-NL" b="0" dirty="0"/>
              <a:t> </a:t>
            </a:r>
            <a:r>
              <a:rPr lang="nl-NL" b="0" dirty="0" err="1"/>
              <a:t>alignment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customer </a:t>
            </a:r>
            <a:r>
              <a:rPr lang="nl-NL" b="0" dirty="0" err="1"/>
              <a:t>needs</a:t>
            </a:r>
            <a:endParaRPr lang="en-DE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pic>
        <p:nvPicPr>
          <p:cNvPr id="5122" name="Picture 2" descr="The Gaps Model of Service Quality | Chapter 3 | by Sanskriti Rao |  MadAboutGrowth | Medium">
            <a:extLst>
              <a:ext uri="{FF2B5EF4-FFF2-40B4-BE49-F238E27FC236}">
                <a16:creationId xmlns:a16="http://schemas.microsoft.com/office/drawing/2014/main" id="{E41D12A4-4A06-C8CE-D514-C3AC8A4986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2798" y="3151977"/>
            <a:ext cx="5839972" cy="328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8693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The </a:t>
            </a:r>
            <a:r>
              <a:rPr lang="nl-NL" sz="3600" dirty="0" err="1"/>
              <a:t>Gaps</a:t>
            </a:r>
            <a:r>
              <a:rPr lang="nl-NL" sz="3600" dirty="0"/>
              <a:t> Model of Service </a:t>
            </a:r>
            <a:r>
              <a:rPr lang="nl-NL" sz="3600" dirty="0" err="1"/>
              <a:t>Quality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370983" y="1700808"/>
            <a:ext cx="0" cy="4556339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2442100"/>
              </p:ext>
            </p:extLst>
          </p:nvPr>
        </p:nvGraphicFramePr>
        <p:xfrm>
          <a:off x="4587011" y="1569571"/>
          <a:ext cx="7103615" cy="4163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0361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Definition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Gap 1 occurs when there is a difference between: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What customers expect from the service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What management thinks customers expect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In other words: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Management does not fully understand what customers want.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1704347"/>
              </p:ext>
            </p:extLst>
          </p:nvPr>
        </p:nvGraphicFramePr>
        <p:xfrm>
          <a:off x="507720" y="1610647"/>
          <a:ext cx="3418612" cy="1275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8612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Gap 1:  Customer Expectations vs. Management Perceptions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pic>
        <p:nvPicPr>
          <p:cNvPr id="5" name="Picture 2" descr="The Servqual Model - Definition, Dimensions, Gaps and Advantages Service |  Marketing91">
            <a:extLst>
              <a:ext uri="{FF2B5EF4-FFF2-40B4-BE49-F238E27FC236}">
                <a16:creationId xmlns:a16="http://schemas.microsoft.com/office/drawing/2014/main" id="{C17AB6B9-DE5F-99B8-10CF-B0AA9D59D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38982"/>
            <a:ext cx="4298959" cy="241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1768921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The </a:t>
            </a:r>
            <a:r>
              <a:rPr lang="nl-NL" sz="3600" dirty="0" err="1"/>
              <a:t>Gaps</a:t>
            </a:r>
            <a:r>
              <a:rPr lang="nl-NL" sz="3600" dirty="0"/>
              <a:t> Model of Service </a:t>
            </a:r>
            <a:r>
              <a:rPr lang="nl-NL" sz="3600" dirty="0" err="1"/>
              <a:t>Quality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370983" y="1700808"/>
            <a:ext cx="0" cy="4556339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2860459"/>
              </p:ext>
            </p:extLst>
          </p:nvPr>
        </p:nvGraphicFramePr>
        <p:xfrm>
          <a:off x="4587011" y="1569571"/>
          <a:ext cx="7103615" cy="4163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0361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Why does Gap 1 occur?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Limited management–customer interaction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Poor communication between employees and management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Insufficient market research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Failure to listen to customer complaints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507720" y="1610647"/>
          <a:ext cx="3418612" cy="1275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8612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Gap 1:  Customer Expectations vs. Management Perceptions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pic>
        <p:nvPicPr>
          <p:cNvPr id="5" name="Picture 2" descr="The Servqual Model - Definition, Dimensions, Gaps and Advantages Service |  Marketing91">
            <a:extLst>
              <a:ext uri="{FF2B5EF4-FFF2-40B4-BE49-F238E27FC236}">
                <a16:creationId xmlns:a16="http://schemas.microsoft.com/office/drawing/2014/main" id="{C17AB6B9-DE5F-99B8-10CF-B0AA9D59D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38982"/>
            <a:ext cx="4298959" cy="241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9837561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The </a:t>
            </a:r>
            <a:r>
              <a:rPr lang="nl-NL" sz="3600" dirty="0" err="1"/>
              <a:t>Gaps</a:t>
            </a:r>
            <a:r>
              <a:rPr lang="nl-NL" sz="3600" dirty="0"/>
              <a:t> Model of Service </a:t>
            </a:r>
            <a:r>
              <a:rPr lang="nl-NL" sz="3600" dirty="0" err="1"/>
              <a:t>Quality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370983" y="1700808"/>
            <a:ext cx="0" cy="4556339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7184199"/>
              </p:ext>
            </p:extLst>
          </p:nvPr>
        </p:nvGraphicFramePr>
        <p:xfrm>
          <a:off x="4587011" y="1569571"/>
          <a:ext cx="7103615" cy="4163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0361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How can Gap 1 be closed?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Improve market research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Improve communication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Listen to customer complaints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Increase management–customer interaction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Reduce management levels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507720" y="1610647"/>
          <a:ext cx="3418612" cy="1275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8612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Gap 1:  Customer Expectations vs. Management Perceptions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pic>
        <p:nvPicPr>
          <p:cNvPr id="5" name="Picture 2" descr="The Servqual Model - Definition, Dimensions, Gaps and Advantages Service |  Marketing91">
            <a:extLst>
              <a:ext uri="{FF2B5EF4-FFF2-40B4-BE49-F238E27FC236}">
                <a16:creationId xmlns:a16="http://schemas.microsoft.com/office/drawing/2014/main" id="{C17AB6B9-DE5F-99B8-10CF-B0AA9D59D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38982"/>
            <a:ext cx="4298959" cy="241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3883901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The </a:t>
            </a:r>
            <a:r>
              <a:rPr lang="nl-NL" sz="3600" dirty="0" err="1"/>
              <a:t>Gaps</a:t>
            </a:r>
            <a:r>
              <a:rPr lang="nl-NL" sz="3600" dirty="0"/>
              <a:t> Model of Service </a:t>
            </a:r>
            <a:r>
              <a:rPr lang="nl-NL" sz="3600" dirty="0" err="1"/>
              <a:t>Quality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370983" y="1700808"/>
            <a:ext cx="0" cy="4556339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1582458"/>
              </p:ext>
            </p:extLst>
          </p:nvPr>
        </p:nvGraphicFramePr>
        <p:xfrm>
          <a:off x="4587011" y="1569571"/>
          <a:ext cx="7103615" cy="4163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0361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Definition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Gap 2 occurs when there is a difference between: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Management's understanding of customer expectations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The service standards and specifications established by the organization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Meaning: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Management may know what customers want but fails to translate this knowledge into clear service standards and procedures.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9052845"/>
              </p:ext>
            </p:extLst>
          </p:nvPr>
        </p:nvGraphicFramePr>
        <p:xfrm>
          <a:off x="507720" y="1610647"/>
          <a:ext cx="3418612" cy="16873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8612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Gap 2:  Management Perceptions vs. Service Specifications</a:t>
                      </a:r>
                    </a:p>
                    <a:p>
                      <a:pPr marL="0" indent="0" algn="just">
                        <a:lnSpc>
                          <a:spcPct val="150000"/>
                        </a:lnSpc>
                        <a:buFont typeface="Wingdings" pitchFamily="2" charset="2"/>
                        <a:buNone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pic>
        <p:nvPicPr>
          <p:cNvPr id="5" name="Picture 2" descr="The Servqual Model - Definition, Dimensions, Gaps and Advantages Service |  Marketing91">
            <a:extLst>
              <a:ext uri="{FF2B5EF4-FFF2-40B4-BE49-F238E27FC236}">
                <a16:creationId xmlns:a16="http://schemas.microsoft.com/office/drawing/2014/main" id="{C17AB6B9-DE5F-99B8-10CF-B0AA9D59D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38982"/>
            <a:ext cx="4298959" cy="241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7305454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The </a:t>
            </a:r>
            <a:r>
              <a:rPr lang="nl-NL" sz="3600" dirty="0" err="1"/>
              <a:t>Gaps</a:t>
            </a:r>
            <a:r>
              <a:rPr lang="nl-NL" sz="3600" dirty="0"/>
              <a:t> Model of Service </a:t>
            </a:r>
            <a:r>
              <a:rPr lang="nl-NL" sz="3600" dirty="0" err="1"/>
              <a:t>Quality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370983" y="1700808"/>
            <a:ext cx="0" cy="4556339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808910"/>
              </p:ext>
            </p:extLst>
          </p:nvPr>
        </p:nvGraphicFramePr>
        <p:xfrm>
          <a:off x="4587011" y="1569571"/>
          <a:ext cx="7103615" cy="4163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0361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Why Does Gap 2 Occur?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Lack of management commitment to service quality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Lack of customer service standards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Poorly defined service levels</a:t>
                      </a:r>
                    </a:p>
                    <a:p>
                      <a:pPr marL="285750" indent="-285750" algn="just">
                        <a:lnSpc>
                          <a:spcPct val="150000"/>
                        </a:lnSpc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Failure to regularly update service standards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2672557"/>
              </p:ext>
            </p:extLst>
          </p:nvPr>
        </p:nvGraphicFramePr>
        <p:xfrm>
          <a:off x="507720" y="1610647"/>
          <a:ext cx="3418612" cy="1275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8612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Gap 2:  Management Perceptions vs. Service Specifications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pic>
        <p:nvPicPr>
          <p:cNvPr id="5" name="Picture 2" descr="The Servqual Model - Definition, Dimensions, Gaps and Advantages Service |  Marketing91">
            <a:extLst>
              <a:ext uri="{FF2B5EF4-FFF2-40B4-BE49-F238E27FC236}">
                <a16:creationId xmlns:a16="http://schemas.microsoft.com/office/drawing/2014/main" id="{C17AB6B9-DE5F-99B8-10CF-B0AA9D59D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38982"/>
            <a:ext cx="4298959" cy="241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4530240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The </a:t>
            </a:r>
            <a:r>
              <a:rPr lang="nl-NL" sz="3600" dirty="0" err="1"/>
              <a:t>Gaps</a:t>
            </a:r>
            <a:r>
              <a:rPr lang="nl-NL" sz="3600" dirty="0"/>
              <a:t> Model of Service </a:t>
            </a:r>
            <a:r>
              <a:rPr lang="nl-NL" sz="3600" dirty="0" err="1"/>
              <a:t>Quality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370983" y="1700808"/>
            <a:ext cx="0" cy="4556339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6601799"/>
              </p:ext>
            </p:extLst>
          </p:nvPr>
        </p:nvGraphicFramePr>
        <p:xfrm>
          <a:off x="4587011" y="1569571"/>
          <a:ext cx="7103615" cy="4163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0361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How Can Gap 2 Be Closed?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Set clear service quality goals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Standardize service delivery policies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Strengthen customer-</a:t>
                      </a:r>
                      <a:r>
                        <a:rPr lang="en-US" b="0" dirty="0" err="1">
                          <a:solidFill>
                            <a:schemeClr val="bg2"/>
                          </a:solidFill>
                        </a:rPr>
                        <a:t>centred</a:t>
                      </a: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 service standards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Measure staff performance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Regularly review and update standards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507720" y="1610647"/>
          <a:ext cx="3418612" cy="1275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8612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Gap 2:  Management Perceptions vs. Service Specifications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pic>
        <p:nvPicPr>
          <p:cNvPr id="5" name="Picture 2" descr="The Servqual Model - Definition, Dimensions, Gaps and Advantages Service |  Marketing91">
            <a:extLst>
              <a:ext uri="{FF2B5EF4-FFF2-40B4-BE49-F238E27FC236}">
                <a16:creationId xmlns:a16="http://schemas.microsoft.com/office/drawing/2014/main" id="{C17AB6B9-DE5F-99B8-10CF-B0AA9D59D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38982"/>
            <a:ext cx="4298959" cy="241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6936209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The </a:t>
            </a:r>
            <a:r>
              <a:rPr lang="nl-NL" sz="3600" dirty="0" err="1"/>
              <a:t>Gaps</a:t>
            </a:r>
            <a:r>
              <a:rPr lang="nl-NL" sz="3600" dirty="0"/>
              <a:t> Model of Service </a:t>
            </a:r>
            <a:r>
              <a:rPr lang="nl-NL" sz="3600" dirty="0" err="1"/>
              <a:t>Quality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370983" y="1700808"/>
            <a:ext cx="0" cy="4556339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7074014"/>
              </p:ext>
            </p:extLst>
          </p:nvPr>
        </p:nvGraphicFramePr>
        <p:xfrm>
          <a:off x="4587011" y="1569571"/>
          <a:ext cx="7103615" cy="4163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0361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Definition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Gap 3 occurs when there is a difference between: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The service standards established by management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The service actually delivered by employees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In other words: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The organization knows how the service should be delivered, but employees do not consistently deliver it according to the required standards.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3706593"/>
              </p:ext>
            </p:extLst>
          </p:nvPr>
        </p:nvGraphicFramePr>
        <p:xfrm>
          <a:off x="507720" y="1610647"/>
          <a:ext cx="3418612" cy="864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8612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Gap 3: Service Standards vs. Actual Service Delivery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pic>
        <p:nvPicPr>
          <p:cNvPr id="5" name="Picture 2" descr="The Servqual Model - Definition, Dimensions, Gaps and Advantages Service |  Marketing91">
            <a:extLst>
              <a:ext uri="{FF2B5EF4-FFF2-40B4-BE49-F238E27FC236}">
                <a16:creationId xmlns:a16="http://schemas.microsoft.com/office/drawing/2014/main" id="{C17AB6B9-DE5F-99B8-10CF-B0AA9D59D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38982"/>
            <a:ext cx="4298959" cy="241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9695432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The </a:t>
            </a:r>
            <a:r>
              <a:rPr lang="nl-NL" sz="3600" dirty="0" err="1"/>
              <a:t>Gaps</a:t>
            </a:r>
            <a:r>
              <a:rPr lang="nl-NL" sz="3600" dirty="0"/>
              <a:t> Model of Service </a:t>
            </a:r>
            <a:r>
              <a:rPr lang="nl-NL" sz="3600" dirty="0" err="1"/>
              <a:t>Quality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370983" y="1700808"/>
            <a:ext cx="0" cy="4556339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5651947"/>
              </p:ext>
            </p:extLst>
          </p:nvPr>
        </p:nvGraphicFramePr>
        <p:xfrm>
          <a:off x="4587011" y="1569571"/>
          <a:ext cx="7103615" cy="4163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0361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Why Does Gap 3 Occur?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endParaRPr lang="en-US" b="0" dirty="0">
                        <a:solidFill>
                          <a:schemeClr val="bg2"/>
                        </a:solidFill>
                      </a:endParaRP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Weak human resource policies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Mismatch between supply and demand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Lack of employee training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Lack of teamwork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Inappropriate job design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507720" y="1610647"/>
          <a:ext cx="3418612" cy="864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8612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Gap 3: Service Standards vs. Actual Service Delivery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pic>
        <p:nvPicPr>
          <p:cNvPr id="5" name="Picture 2" descr="The Servqual Model - Definition, Dimensions, Gaps and Advantages Service |  Marketing91">
            <a:extLst>
              <a:ext uri="{FF2B5EF4-FFF2-40B4-BE49-F238E27FC236}">
                <a16:creationId xmlns:a16="http://schemas.microsoft.com/office/drawing/2014/main" id="{C17AB6B9-DE5F-99B8-10CF-B0AA9D59D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38982"/>
            <a:ext cx="4298959" cy="241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350851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The </a:t>
            </a:r>
            <a:r>
              <a:rPr lang="nl-NL" sz="3600" dirty="0" err="1"/>
              <a:t>Gaps</a:t>
            </a:r>
            <a:r>
              <a:rPr lang="nl-NL" sz="3600" dirty="0"/>
              <a:t> Model of Service </a:t>
            </a:r>
            <a:r>
              <a:rPr lang="nl-NL" sz="3600" dirty="0" err="1"/>
              <a:t>Quality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370983" y="1700808"/>
            <a:ext cx="0" cy="4556339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5348050"/>
              </p:ext>
            </p:extLst>
          </p:nvPr>
        </p:nvGraphicFramePr>
        <p:xfrm>
          <a:off x="4587011" y="1569571"/>
          <a:ext cx="7103615" cy="4163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0361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How Can Gap 3 Be Closed?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Improve recruitment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Set clear hiring standards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Train and educate employees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Improve employee retention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Improve teamwork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Empower employees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507720" y="1610647"/>
          <a:ext cx="3418612" cy="864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8612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Gap 3: Service Standards vs. Actual Service Delivery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pic>
        <p:nvPicPr>
          <p:cNvPr id="5" name="Picture 2" descr="The Servqual Model - Definition, Dimensions, Gaps and Advantages Service |  Marketing91">
            <a:extLst>
              <a:ext uri="{FF2B5EF4-FFF2-40B4-BE49-F238E27FC236}">
                <a16:creationId xmlns:a16="http://schemas.microsoft.com/office/drawing/2014/main" id="{C17AB6B9-DE5F-99B8-10CF-B0AA9D59D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38982"/>
            <a:ext cx="4298959" cy="241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2936221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The </a:t>
            </a:r>
            <a:r>
              <a:rPr lang="nl-NL" sz="3600" dirty="0" err="1"/>
              <a:t>Gaps</a:t>
            </a:r>
            <a:r>
              <a:rPr lang="nl-NL" sz="3600" dirty="0"/>
              <a:t> Model of Service </a:t>
            </a:r>
            <a:r>
              <a:rPr lang="nl-NL" sz="3600" dirty="0" err="1"/>
              <a:t>Quality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370983" y="1700808"/>
            <a:ext cx="0" cy="4556339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7152277"/>
              </p:ext>
            </p:extLst>
          </p:nvPr>
        </p:nvGraphicFramePr>
        <p:xfrm>
          <a:off x="4587011" y="1569571"/>
          <a:ext cx="7103615" cy="4163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0361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Definition: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Gap 4 occurs when there is a difference between: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The service actually delivered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What the organization promises customers through external communication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5249005"/>
              </p:ext>
            </p:extLst>
          </p:nvPr>
        </p:nvGraphicFramePr>
        <p:xfrm>
          <a:off x="507720" y="1610647"/>
          <a:ext cx="3418612" cy="864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8612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Gap 4: Service Delivery vs. External Communication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pic>
        <p:nvPicPr>
          <p:cNvPr id="5" name="Picture 2" descr="The Servqual Model - Definition, Dimensions, Gaps and Advantages Service |  Marketing91">
            <a:extLst>
              <a:ext uri="{FF2B5EF4-FFF2-40B4-BE49-F238E27FC236}">
                <a16:creationId xmlns:a16="http://schemas.microsoft.com/office/drawing/2014/main" id="{C17AB6B9-DE5F-99B8-10CF-B0AA9D59D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38982"/>
            <a:ext cx="4298959" cy="241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278974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The </a:t>
            </a:r>
            <a:r>
              <a:rPr lang="nl-NL" sz="3600" dirty="0" err="1"/>
              <a:t>Gaps</a:t>
            </a:r>
            <a:r>
              <a:rPr lang="nl-NL" sz="3600" dirty="0"/>
              <a:t> Model of Service </a:t>
            </a:r>
            <a:r>
              <a:rPr lang="nl-NL" sz="3600" dirty="0" err="1"/>
              <a:t>Quality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370983" y="1700808"/>
            <a:ext cx="0" cy="4556339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9940844"/>
              </p:ext>
            </p:extLst>
          </p:nvPr>
        </p:nvGraphicFramePr>
        <p:xfrm>
          <a:off x="4587011" y="1569571"/>
          <a:ext cx="7103615" cy="4163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0361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Why Does Gap 4 Occur?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Overpromising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Poor coordination between marketing and operations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Lack of communication between departments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Insufficient employee training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507720" y="1610647"/>
          <a:ext cx="3418612" cy="864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8612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Gap 4: Service Delivery vs. External Communication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pic>
        <p:nvPicPr>
          <p:cNvPr id="5" name="Picture 2" descr="The Servqual Model - Definition, Dimensions, Gaps and Advantages Service |  Marketing91">
            <a:extLst>
              <a:ext uri="{FF2B5EF4-FFF2-40B4-BE49-F238E27FC236}">
                <a16:creationId xmlns:a16="http://schemas.microsoft.com/office/drawing/2014/main" id="{C17AB6B9-DE5F-99B8-10CF-B0AA9D59D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38982"/>
            <a:ext cx="4298959" cy="241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3815735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The </a:t>
            </a:r>
            <a:r>
              <a:rPr lang="nl-NL" sz="3600" dirty="0" err="1"/>
              <a:t>Gaps</a:t>
            </a:r>
            <a:r>
              <a:rPr lang="nl-NL" sz="3600" dirty="0"/>
              <a:t> Model of Service </a:t>
            </a:r>
            <a:r>
              <a:rPr lang="nl-NL" sz="3600" dirty="0" err="1"/>
              <a:t>Quality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370983" y="1700808"/>
            <a:ext cx="0" cy="4556339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3508670"/>
              </p:ext>
            </p:extLst>
          </p:nvPr>
        </p:nvGraphicFramePr>
        <p:xfrm>
          <a:off x="4587011" y="1569571"/>
          <a:ext cx="7103615" cy="4163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0361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How Can Gap 4 Be Closed?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Improve communication between departments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Coordinate with marketing intermediaries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Include employee input in promotional campaigns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Manage customer expectations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Ensure consistent service delivery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507720" y="1610647"/>
          <a:ext cx="3418612" cy="8644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8612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Gap 4: Service Delivery vs. External Communication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pic>
        <p:nvPicPr>
          <p:cNvPr id="5" name="Picture 2" descr="The Servqual Model - Definition, Dimensions, Gaps and Advantages Service |  Marketing91">
            <a:extLst>
              <a:ext uri="{FF2B5EF4-FFF2-40B4-BE49-F238E27FC236}">
                <a16:creationId xmlns:a16="http://schemas.microsoft.com/office/drawing/2014/main" id="{C17AB6B9-DE5F-99B8-10CF-B0AA9D59D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38982"/>
            <a:ext cx="4298959" cy="241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4804786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The </a:t>
            </a:r>
            <a:r>
              <a:rPr lang="nl-NL" sz="3600" dirty="0" err="1"/>
              <a:t>Gaps</a:t>
            </a:r>
            <a:r>
              <a:rPr lang="nl-NL" sz="3600" dirty="0"/>
              <a:t> Model of Service </a:t>
            </a:r>
            <a:r>
              <a:rPr lang="nl-NL" sz="3600" dirty="0" err="1"/>
              <a:t>Quality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370983" y="1700808"/>
            <a:ext cx="0" cy="4556339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9965681"/>
              </p:ext>
            </p:extLst>
          </p:nvPr>
        </p:nvGraphicFramePr>
        <p:xfrm>
          <a:off x="4587011" y="1569571"/>
          <a:ext cx="7103615" cy="4163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0361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- Definition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lang="en-US" b="1" dirty="0">
                        <a:solidFill>
                          <a:schemeClr val="bg2"/>
                        </a:solidFill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Gap 5 is the difference between: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What the customer expected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What the customer actually perceived/experienced</a:t>
                      </a: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- It represents the customer's final evaluation of service quality.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7893913"/>
              </p:ext>
            </p:extLst>
          </p:nvPr>
        </p:nvGraphicFramePr>
        <p:xfrm>
          <a:off x="507720" y="1610647"/>
          <a:ext cx="3418612" cy="1275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8612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Gap 5: Customer Expectations vs. Service Perceptions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pic>
        <p:nvPicPr>
          <p:cNvPr id="5" name="Picture 2" descr="The Servqual Model - Definition, Dimensions, Gaps and Advantages Service |  Marketing91">
            <a:extLst>
              <a:ext uri="{FF2B5EF4-FFF2-40B4-BE49-F238E27FC236}">
                <a16:creationId xmlns:a16="http://schemas.microsoft.com/office/drawing/2014/main" id="{C17AB6B9-DE5F-99B8-10CF-B0AA9D59D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38982"/>
            <a:ext cx="4298959" cy="241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0701707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The </a:t>
            </a:r>
            <a:r>
              <a:rPr lang="nl-NL" sz="3600" dirty="0" err="1"/>
              <a:t>Gaps</a:t>
            </a:r>
            <a:r>
              <a:rPr lang="nl-NL" sz="3600" dirty="0"/>
              <a:t> Model of Service </a:t>
            </a:r>
            <a:r>
              <a:rPr lang="nl-NL" sz="3600" dirty="0" err="1"/>
              <a:t>Quality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370983" y="1700808"/>
            <a:ext cx="0" cy="4556339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5841027"/>
              </p:ext>
            </p:extLst>
          </p:nvPr>
        </p:nvGraphicFramePr>
        <p:xfrm>
          <a:off x="4587011" y="1569571"/>
          <a:ext cx="7103615" cy="4163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0361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Gap 5 can result from: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Gap 1: Management does not understand customer expectations.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Gap 2: Expectations are not translated into appropriate service standards.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Gap 3: Employees fail to deliver according to the standards.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Gap 4: Marketing promises more than the organization delivers.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Customer misinterpretation: The customer misunderstands or interprets the service differently from what was intended.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507720" y="1610647"/>
          <a:ext cx="3418612" cy="1275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8612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Gap 5: Customer Expectations vs. Service Perceptions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pic>
        <p:nvPicPr>
          <p:cNvPr id="5" name="Picture 2" descr="The Servqual Model - Definition, Dimensions, Gaps and Advantages Service |  Marketing91">
            <a:extLst>
              <a:ext uri="{FF2B5EF4-FFF2-40B4-BE49-F238E27FC236}">
                <a16:creationId xmlns:a16="http://schemas.microsoft.com/office/drawing/2014/main" id="{C17AB6B9-DE5F-99B8-10CF-B0AA9D59D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38982"/>
            <a:ext cx="4298959" cy="241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0568140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The </a:t>
            </a:r>
            <a:r>
              <a:rPr lang="nl-NL" sz="3600" dirty="0" err="1"/>
              <a:t>Gaps</a:t>
            </a:r>
            <a:r>
              <a:rPr lang="nl-NL" sz="3600" dirty="0"/>
              <a:t> Model of Service </a:t>
            </a:r>
            <a:r>
              <a:rPr lang="nl-NL" sz="3600" dirty="0" err="1"/>
              <a:t>Quality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D497AC4-566B-1FE5-F4FD-BE4638E8B676}"/>
              </a:ext>
            </a:extLst>
          </p:cNvPr>
          <p:cNvCxnSpPr>
            <a:cxnSpLocks/>
          </p:cNvCxnSpPr>
          <p:nvPr/>
        </p:nvCxnSpPr>
        <p:spPr>
          <a:xfrm>
            <a:off x="4370983" y="1700808"/>
            <a:ext cx="0" cy="4556339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F89BCE-B973-2264-A0C3-ECCD412B1C12}"/>
              </a:ext>
            </a:extLst>
          </p:cNvPr>
          <p:cNvGraphicFramePr>
            <a:graphicFrameLocks noGrp="1"/>
          </p:cNvGraphicFramePr>
          <p:nvPr/>
        </p:nvGraphicFramePr>
        <p:xfrm>
          <a:off x="4587011" y="1569571"/>
          <a:ext cx="7103615" cy="4163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03615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4163685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Gap 5 can result from: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Gap 1: Management does not understand customer expectations.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Gap 2: Expectations are not translated into appropriate service standards.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Gap 3: Employees fail to deliver according to the standards.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Gap 4: Marketing promises more than the organization delivers.</a:t>
                      </a:r>
                    </a:p>
                    <a:p>
                      <a:pPr marL="285750" marR="0" lvl="0" indent="-28575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2"/>
                          </a:solidFill>
                        </a:rPr>
                        <a:t>Customer misinterpretation: The customer misunderstands or interprets the service differently from what was intended.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DF67066-41FF-3D9F-4C63-39ACCD509CB6}"/>
              </a:ext>
            </a:extLst>
          </p:cNvPr>
          <p:cNvGraphicFramePr>
            <a:graphicFrameLocks noGrp="1"/>
          </p:cNvGraphicFramePr>
          <p:nvPr/>
        </p:nvGraphicFramePr>
        <p:xfrm>
          <a:off x="507720" y="1610647"/>
          <a:ext cx="3418612" cy="1275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8612">
                  <a:extLst>
                    <a:ext uri="{9D8B030D-6E8A-4147-A177-3AD203B41FA5}">
                      <a16:colId xmlns:a16="http://schemas.microsoft.com/office/drawing/2014/main" val="1006983267"/>
                    </a:ext>
                  </a:extLst>
                </a:gridCol>
              </a:tblGrid>
              <a:tr h="594217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chemeClr val="bg2"/>
                          </a:solidFill>
                        </a:rPr>
                        <a:t>Gap 5: Customer Expectations vs. Service Perceptions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6603432"/>
                  </a:ext>
                </a:extLst>
              </a:tr>
            </a:tbl>
          </a:graphicData>
        </a:graphic>
      </p:graphicFrame>
      <p:pic>
        <p:nvPicPr>
          <p:cNvPr id="5" name="Picture 2" descr="The Servqual Model - Definition, Dimensions, Gaps and Advantages Service |  Marketing91">
            <a:extLst>
              <a:ext uri="{FF2B5EF4-FFF2-40B4-BE49-F238E27FC236}">
                <a16:creationId xmlns:a16="http://schemas.microsoft.com/office/drawing/2014/main" id="{C17AB6B9-DE5F-99B8-10CF-B0AA9D59D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38982"/>
            <a:ext cx="4298959" cy="2418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0099646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0E899C7E-A446-C2D3-CE1B-BDD3930CEB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DE"/>
          </a:p>
        </p:txBody>
      </p:sp>
      <p:pic>
        <p:nvPicPr>
          <p:cNvPr id="2050" name="Picture 2" descr="Hospitality Leaders: Embrace Charisma, Not Stoicism">
            <a:extLst>
              <a:ext uri="{FF2B5EF4-FFF2-40B4-BE49-F238E27FC236}">
                <a16:creationId xmlns:a16="http://schemas.microsoft.com/office/drawing/2014/main" id="{384CBEA9-BBDA-A03B-1184-A79AEDEC43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5">
            <a:extLst>
              <a:ext uri="{FF2B5EF4-FFF2-40B4-BE49-F238E27FC236}">
                <a16:creationId xmlns:a16="http://schemas.microsoft.com/office/drawing/2014/main" id="{327530AF-36D8-C293-4D69-130EB9A32FE2}"/>
              </a:ext>
            </a:extLst>
          </p:cNvPr>
          <p:cNvSpPr txBox="1">
            <a:spLocks/>
          </p:cNvSpPr>
          <p:nvPr/>
        </p:nvSpPr>
        <p:spPr>
          <a:xfrm>
            <a:off x="404662" y="764704"/>
            <a:ext cx="5982546" cy="1512168"/>
          </a:xfrm>
          <a:prstGeom prst="rect">
            <a:avLst/>
          </a:prstGeom>
          <a:solidFill>
            <a:schemeClr val="bg1"/>
          </a:solidFill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sz="3600" dirty="0"/>
              <a:t>3-  Tools </a:t>
            </a:r>
            <a:r>
              <a:rPr lang="nl-NL" sz="3600" dirty="0" err="1"/>
              <a:t>for</a:t>
            </a:r>
            <a:r>
              <a:rPr lang="nl-NL" sz="3600" dirty="0"/>
              <a:t> </a:t>
            </a:r>
            <a:r>
              <a:rPr lang="nl-NL" sz="3600" dirty="0" err="1"/>
              <a:t>Assessing</a:t>
            </a:r>
            <a:r>
              <a:rPr lang="nl-NL" sz="3600" dirty="0"/>
              <a:t> Service </a:t>
            </a:r>
            <a:r>
              <a:rPr lang="nl-NL" sz="3600" dirty="0" err="1"/>
              <a:t>Quality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Satisfaction</a:t>
            </a:r>
            <a:endParaRPr lang="en-DE" sz="3600" dirty="0"/>
          </a:p>
        </p:txBody>
      </p:sp>
    </p:spTree>
    <p:extLst>
      <p:ext uri="{BB962C8B-B14F-4D97-AF65-F5344CB8AC3E}">
        <p14:creationId xmlns:p14="http://schemas.microsoft.com/office/powerpoint/2010/main" val="3900887352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 Tools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Assessing</a:t>
            </a:r>
            <a:r>
              <a:rPr lang="nl-NL" sz="3200" dirty="0"/>
              <a:t> Service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Satisfaction</a:t>
            </a:r>
            <a:endParaRPr lang="en-DE" sz="32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A- SERVQUAL Method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Evaluates</a:t>
            </a:r>
            <a:r>
              <a:rPr lang="nl-NL" b="0" dirty="0"/>
              <a:t> service </a:t>
            </a:r>
            <a:r>
              <a:rPr lang="nl-NL" b="0" dirty="0" err="1"/>
              <a:t>quality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Measures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gap </a:t>
            </a:r>
            <a:r>
              <a:rPr lang="nl-NL" b="0" dirty="0" err="1"/>
              <a:t>between</a:t>
            </a:r>
            <a:r>
              <a:rPr lang="nl-NL" b="0" dirty="0"/>
              <a:t> customer </a:t>
            </a:r>
            <a:r>
              <a:rPr lang="nl-NL" b="0" dirty="0" err="1"/>
              <a:t>expectations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perceptions</a:t>
            </a:r>
            <a:r>
              <a:rPr lang="nl-NL" b="0" dirty="0"/>
              <a:t> of service delivery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Evaluates</a:t>
            </a:r>
            <a:r>
              <a:rPr lang="nl-NL" b="0" dirty="0"/>
              <a:t> </a:t>
            </a:r>
            <a:r>
              <a:rPr lang="nl-NL" b="0" dirty="0" err="1"/>
              <a:t>dimensions</a:t>
            </a:r>
            <a:r>
              <a:rPr lang="nl-NL" b="0" dirty="0"/>
              <a:t> </a:t>
            </a:r>
            <a:r>
              <a:rPr lang="nl-NL" b="0" dirty="0" err="1"/>
              <a:t>such</a:t>
            </a:r>
            <a:r>
              <a:rPr lang="nl-NL" b="0" dirty="0"/>
              <a:t> as </a:t>
            </a:r>
            <a:r>
              <a:rPr lang="nl-NL" b="0" dirty="0" err="1"/>
              <a:t>reliability</a:t>
            </a:r>
            <a:r>
              <a:rPr lang="nl-NL" b="0" dirty="0"/>
              <a:t>, </a:t>
            </a:r>
            <a:r>
              <a:rPr lang="nl-NL" b="0" dirty="0" err="1"/>
              <a:t>responsiveness</a:t>
            </a:r>
            <a:r>
              <a:rPr lang="nl-NL" b="0" dirty="0"/>
              <a:t>, </a:t>
            </a:r>
            <a:r>
              <a:rPr lang="nl-NL" b="0" dirty="0" err="1"/>
              <a:t>assurance</a:t>
            </a:r>
            <a:r>
              <a:rPr lang="nl-NL" b="0" dirty="0"/>
              <a:t>, </a:t>
            </a:r>
            <a:r>
              <a:rPr lang="nl-NL" b="0" dirty="0" err="1"/>
              <a:t>empathy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tangibles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Importance</a:t>
            </a:r>
            <a:r>
              <a:rPr lang="nl-NL" dirty="0"/>
              <a:t>–Performance Analysis (IPA)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Compares</a:t>
            </a:r>
            <a:r>
              <a:rPr lang="nl-NL" b="0" dirty="0"/>
              <a:t> performance of service </a:t>
            </a:r>
            <a:r>
              <a:rPr lang="nl-NL" b="0" dirty="0" err="1"/>
              <a:t>elements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importance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170611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 Tools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Assessing</a:t>
            </a:r>
            <a:r>
              <a:rPr lang="nl-NL" sz="3200" dirty="0"/>
              <a:t> Service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Satisfaction</a:t>
            </a:r>
            <a:endParaRPr lang="en-DE" sz="32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A- SERVQUAL: </a:t>
            </a:r>
            <a:r>
              <a:rPr lang="nl-NL" dirty="0" err="1"/>
              <a:t>Usage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Components</a:t>
            </a:r>
            <a:endParaRPr lang="nl-NL" dirty="0"/>
          </a:p>
          <a:p>
            <a:pPr lvl="3"/>
            <a:r>
              <a:rPr lang="nl-NL" dirty="0" err="1"/>
              <a:t>Usage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Applied</a:t>
            </a:r>
            <a:r>
              <a:rPr lang="nl-NL" b="0" dirty="0"/>
              <a:t> </a:t>
            </a:r>
            <a:r>
              <a:rPr lang="nl-NL" b="0" dirty="0" err="1"/>
              <a:t>across</a:t>
            </a:r>
            <a:r>
              <a:rPr lang="nl-NL" b="0" dirty="0"/>
              <a:t> </a:t>
            </a:r>
            <a:r>
              <a:rPr lang="nl-NL" b="0" dirty="0" err="1"/>
              <a:t>various</a:t>
            </a:r>
            <a:r>
              <a:rPr lang="nl-NL" b="0" dirty="0"/>
              <a:t> service sectors: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Banks, call centers, TV </a:t>
            </a:r>
            <a:r>
              <a:rPr lang="nl-NL" b="0" dirty="0" err="1"/>
              <a:t>repair</a:t>
            </a:r>
            <a:r>
              <a:rPr lang="nl-NL" b="0" dirty="0"/>
              <a:t> companies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Airlines, hotels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Components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- 22 service </a:t>
            </a:r>
            <a:r>
              <a:rPr lang="nl-NL" b="0" dirty="0" err="1"/>
              <a:t>attributes</a:t>
            </a:r>
            <a:r>
              <a:rPr lang="nl-NL" b="0" dirty="0"/>
              <a:t> </a:t>
            </a:r>
            <a:r>
              <a:rPr lang="nl-NL" b="0" dirty="0" err="1"/>
              <a:t>measured</a:t>
            </a:r>
            <a:r>
              <a:rPr lang="nl-NL" b="0" dirty="0"/>
              <a:t> in a survey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Grouped</a:t>
            </a:r>
            <a:r>
              <a:rPr lang="nl-NL" b="0" dirty="0"/>
              <a:t> </a:t>
            </a:r>
            <a:r>
              <a:rPr lang="nl-NL" b="0" dirty="0" err="1"/>
              <a:t>into</a:t>
            </a:r>
            <a:r>
              <a:rPr lang="nl-NL" b="0" dirty="0"/>
              <a:t> five </a:t>
            </a:r>
            <a:r>
              <a:rPr lang="nl-NL" b="0" dirty="0" err="1"/>
              <a:t>key</a:t>
            </a:r>
            <a:r>
              <a:rPr lang="nl-NL" b="0" dirty="0"/>
              <a:t> service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dimensions</a:t>
            </a:r>
            <a:r>
              <a:rPr lang="nl-NL" b="0" dirty="0"/>
              <a:t>: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CD522E64-2BC8-8AED-2323-93B176152C1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21898669"/>
              </p:ext>
            </p:extLst>
          </p:nvPr>
        </p:nvGraphicFramePr>
        <p:xfrm>
          <a:off x="6891263" y="1268760"/>
          <a:ext cx="5130324" cy="4688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45234188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 Tools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Assessing</a:t>
            </a:r>
            <a:r>
              <a:rPr lang="nl-NL" sz="3200" dirty="0"/>
              <a:t> Service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Satisfaction</a:t>
            </a:r>
            <a:endParaRPr lang="en-DE" sz="32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Reliability</a:t>
            </a:r>
            <a:r>
              <a:rPr lang="nl-NL" dirty="0"/>
              <a:t>: 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Consistency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dependability</a:t>
            </a:r>
            <a:r>
              <a:rPr lang="nl-NL" b="0" dirty="0"/>
              <a:t> of service delivery</a:t>
            </a:r>
          </a:p>
          <a:p>
            <a:pPr lvl="3"/>
            <a:r>
              <a:rPr lang="nl-NL" b="0" dirty="0"/>
              <a:t>- Employees </a:t>
            </a:r>
            <a:r>
              <a:rPr lang="nl-NL" b="0" dirty="0" err="1"/>
              <a:t>should</a:t>
            </a:r>
            <a:r>
              <a:rPr lang="nl-NL" b="0" dirty="0"/>
              <a:t> </a:t>
            </a:r>
            <a:r>
              <a:rPr lang="nl-NL" b="0" dirty="0" err="1"/>
              <a:t>perform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service </a:t>
            </a:r>
            <a:r>
              <a:rPr lang="nl-NL" b="0" dirty="0" err="1"/>
              <a:t>correctly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first time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Organization</a:t>
            </a:r>
            <a:r>
              <a:rPr lang="nl-NL" b="0" dirty="0"/>
              <a:t> must </a:t>
            </a:r>
            <a:r>
              <a:rPr lang="nl-NL" b="0" dirty="0" err="1"/>
              <a:t>honor</a:t>
            </a:r>
            <a:r>
              <a:rPr lang="nl-NL" b="0" dirty="0"/>
              <a:t> </a:t>
            </a:r>
            <a:r>
              <a:rPr lang="nl-NL" b="0" dirty="0" err="1"/>
              <a:t>promises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Accurate </a:t>
            </a:r>
            <a:r>
              <a:rPr lang="nl-NL" b="0" dirty="0" err="1"/>
              <a:t>billing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Timely</a:t>
            </a:r>
            <a:r>
              <a:rPr lang="nl-NL" b="0" dirty="0"/>
              <a:t> service delivery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Meeting </a:t>
            </a:r>
            <a:r>
              <a:rPr lang="nl-NL" b="0" dirty="0" err="1"/>
              <a:t>other</a:t>
            </a:r>
            <a:r>
              <a:rPr lang="nl-NL" b="0" dirty="0"/>
              <a:t> service </a:t>
            </a:r>
            <a:r>
              <a:rPr lang="nl-NL" b="0" dirty="0" err="1"/>
              <a:t>commitments</a:t>
            </a:r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CD522E64-2BC8-8AED-2323-93B176152C1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15326726"/>
              </p:ext>
            </p:extLst>
          </p:nvPr>
        </p:nvGraphicFramePr>
        <p:xfrm>
          <a:off x="7179295" y="1572715"/>
          <a:ext cx="5130324" cy="4688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2D0F375-DADA-B0C1-0C01-97647CBFA025}"/>
              </a:ext>
            </a:extLst>
          </p:cNvPr>
          <p:cNvSpPr txBox="1"/>
          <p:nvPr/>
        </p:nvSpPr>
        <p:spPr>
          <a:xfrm>
            <a:off x="3423424" y="35349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1570352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 Tools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Assessing</a:t>
            </a:r>
            <a:r>
              <a:rPr lang="nl-NL" sz="3200" dirty="0"/>
              <a:t> Service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Satisfaction</a:t>
            </a:r>
            <a:endParaRPr lang="en-DE" sz="32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Assurance</a:t>
            </a:r>
            <a:endParaRPr lang="nl-NL" b="0" dirty="0"/>
          </a:p>
          <a:p>
            <a:pPr lvl="3"/>
            <a:r>
              <a:rPr lang="nl-NL" b="0" dirty="0"/>
              <a:t>- Employees’ </a:t>
            </a:r>
            <a:r>
              <a:rPr lang="nl-NL" b="0" dirty="0" err="1"/>
              <a:t>knowledge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courtesy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Ability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convey</a:t>
            </a:r>
            <a:r>
              <a:rPr lang="nl-NL" b="0" dirty="0"/>
              <a:t> </a:t>
            </a:r>
            <a:r>
              <a:rPr lang="nl-NL" b="0" dirty="0" err="1"/>
              <a:t>trustworthiness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instill</a:t>
            </a:r>
            <a:r>
              <a:rPr lang="nl-NL" b="0" dirty="0"/>
              <a:t> </a:t>
            </a:r>
            <a:r>
              <a:rPr lang="nl-NL" b="0" dirty="0" err="1"/>
              <a:t>confidence</a:t>
            </a:r>
            <a:r>
              <a:rPr lang="nl-NL" b="0" dirty="0"/>
              <a:t> in </a:t>
            </a:r>
            <a:r>
              <a:rPr lang="nl-NL" b="0" dirty="0" err="1"/>
              <a:t>customers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Tangibles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Physical</a:t>
            </a:r>
            <a:r>
              <a:rPr lang="nl-NL" b="0" dirty="0"/>
              <a:t> </a:t>
            </a:r>
            <a:r>
              <a:rPr lang="nl-NL" b="0" dirty="0" err="1"/>
              <a:t>aspects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service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Examples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Hotel rooms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facilities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Staff</a:t>
            </a:r>
            <a:r>
              <a:rPr lang="nl-NL" b="0" dirty="0"/>
              <a:t> uniforms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presentation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Organizational</a:t>
            </a:r>
            <a:r>
              <a:rPr lang="nl-NL" b="0" dirty="0"/>
              <a:t> </a:t>
            </a:r>
            <a:r>
              <a:rPr lang="nl-NL" b="0" dirty="0" err="1"/>
              <a:t>materials</a:t>
            </a:r>
            <a:r>
              <a:rPr lang="nl-NL" b="0" dirty="0"/>
              <a:t>: brochures, frequent-</a:t>
            </a:r>
            <a:r>
              <a:rPr lang="nl-NL" b="0" dirty="0" err="1"/>
              <a:t>guest</a:t>
            </a:r>
            <a:r>
              <a:rPr lang="nl-NL" b="0" dirty="0"/>
              <a:t> cards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CD522E64-2BC8-8AED-2323-93B176152C1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08768346"/>
              </p:ext>
            </p:extLst>
          </p:nvPr>
        </p:nvGraphicFramePr>
        <p:xfrm>
          <a:off x="7251303" y="1916832"/>
          <a:ext cx="5058316" cy="4344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2D0F375-DADA-B0C1-0C01-97647CBFA025}"/>
              </a:ext>
            </a:extLst>
          </p:cNvPr>
          <p:cNvSpPr txBox="1"/>
          <p:nvPr/>
        </p:nvSpPr>
        <p:spPr>
          <a:xfrm>
            <a:off x="3423424" y="35349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3151889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 Tools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Assessing</a:t>
            </a:r>
            <a:r>
              <a:rPr lang="nl-NL" sz="3200" dirty="0"/>
              <a:t> Service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Satisfaction</a:t>
            </a:r>
            <a:endParaRPr lang="en-DE" sz="32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Empathy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Providing</a:t>
            </a:r>
            <a:r>
              <a:rPr lang="nl-NL" b="0" dirty="0"/>
              <a:t> </a:t>
            </a:r>
            <a:r>
              <a:rPr lang="nl-NL" b="0" dirty="0" err="1"/>
              <a:t>caring</a:t>
            </a:r>
            <a:r>
              <a:rPr lang="nl-NL" b="0" dirty="0"/>
              <a:t>, </a:t>
            </a:r>
            <a:r>
              <a:rPr lang="nl-NL" b="0" dirty="0" err="1"/>
              <a:t>individual</a:t>
            </a:r>
            <a:r>
              <a:rPr lang="nl-NL" b="0" dirty="0"/>
              <a:t> attention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Treat</a:t>
            </a:r>
            <a:r>
              <a:rPr lang="nl-NL" b="0" dirty="0"/>
              <a:t> </a:t>
            </a:r>
            <a:r>
              <a:rPr lang="nl-NL" b="0" dirty="0" err="1"/>
              <a:t>consumers</a:t>
            </a:r>
            <a:r>
              <a:rPr lang="nl-NL" b="0" dirty="0"/>
              <a:t> as </a:t>
            </a:r>
            <a:r>
              <a:rPr lang="nl-NL" b="0" dirty="0" err="1"/>
              <a:t>individuals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Examples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Addressing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name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Remembering</a:t>
            </a:r>
            <a:r>
              <a:rPr lang="nl-NL" b="0" dirty="0"/>
              <a:t> </a:t>
            </a:r>
            <a:r>
              <a:rPr lang="nl-NL" b="0" dirty="0" err="1"/>
              <a:t>preferences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interests</a:t>
            </a:r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CD522E64-2BC8-8AED-2323-93B176152C1D}"/>
              </a:ext>
            </a:extLst>
          </p:cNvPr>
          <p:cNvGraphicFramePr/>
          <p:nvPr/>
        </p:nvGraphicFramePr>
        <p:xfrm>
          <a:off x="7251303" y="1916832"/>
          <a:ext cx="5058316" cy="4344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2D0F375-DADA-B0C1-0C01-97647CBFA025}"/>
              </a:ext>
            </a:extLst>
          </p:cNvPr>
          <p:cNvSpPr txBox="1"/>
          <p:nvPr/>
        </p:nvSpPr>
        <p:spPr>
          <a:xfrm>
            <a:off x="3423424" y="35349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768249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 Tools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Assessing</a:t>
            </a:r>
            <a:r>
              <a:rPr lang="nl-NL" sz="3200" dirty="0"/>
              <a:t> Service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Satisfaction</a:t>
            </a:r>
            <a:endParaRPr lang="en-DE" sz="32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Responsiveness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Prompt service delivery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Staff</a:t>
            </a:r>
            <a:r>
              <a:rPr lang="nl-NL" b="0" dirty="0"/>
              <a:t> are </a:t>
            </a:r>
            <a:r>
              <a:rPr lang="nl-NL" b="0" dirty="0" err="1"/>
              <a:t>willing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ready </a:t>
            </a:r>
            <a:r>
              <a:rPr lang="nl-NL" b="0" dirty="0" err="1"/>
              <a:t>to</a:t>
            </a:r>
            <a:r>
              <a:rPr lang="nl-NL" b="0" dirty="0"/>
              <a:t> assist </a:t>
            </a:r>
            <a:r>
              <a:rPr lang="nl-NL" b="0" dirty="0" err="1"/>
              <a:t>customers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Examples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Responding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requests</a:t>
            </a:r>
            <a:r>
              <a:rPr lang="nl-NL" b="0" dirty="0"/>
              <a:t> </a:t>
            </a:r>
            <a:r>
              <a:rPr lang="nl-NL" b="0" dirty="0" err="1"/>
              <a:t>quickly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Handling </a:t>
            </a:r>
            <a:r>
              <a:rPr lang="nl-NL" b="0" dirty="0" err="1"/>
              <a:t>problems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queries</a:t>
            </a:r>
            <a:r>
              <a:rPr lang="nl-NL" b="0" dirty="0"/>
              <a:t> </a:t>
            </a:r>
            <a:r>
              <a:rPr lang="nl-NL" b="0" dirty="0" err="1"/>
              <a:t>efficiently</a:t>
            </a:r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CD522E64-2BC8-8AED-2323-93B176152C1D}"/>
              </a:ext>
            </a:extLst>
          </p:cNvPr>
          <p:cNvGraphicFramePr/>
          <p:nvPr/>
        </p:nvGraphicFramePr>
        <p:xfrm>
          <a:off x="7251303" y="1916832"/>
          <a:ext cx="5058316" cy="4344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2D0F375-DADA-B0C1-0C01-97647CBFA025}"/>
              </a:ext>
            </a:extLst>
          </p:cNvPr>
          <p:cNvSpPr txBox="1"/>
          <p:nvPr/>
        </p:nvSpPr>
        <p:spPr>
          <a:xfrm>
            <a:off x="3423424" y="35349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683482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 Tools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Assessing</a:t>
            </a:r>
            <a:r>
              <a:rPr lang="nl-NL" sz="3200" dirty="0"/>
              <a:t> Service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Satisfaction</a:t>
            </a:r>
            <a:endParaRPr lang="en-DE" sz="32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SERVQUAL Survey </a:t>
            </a:r>
            <a:r>
              <a:rPr lang="nl-NL" dirty="0" err="1"/>
              <a:t>and</a:t>
            </a:r>
            <a:r>
              <a:rPr lang="nl-NL" dirty="0"/>
              <a:t> Gap Analysis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Customers</a:t>
            </a:r>
            <a:r>
              <a:rPr lang="nl-NL" b="0" dirty="0"/>
              <a:t> </a:t>
            </a:r>
            <a:r>
              <a:rPr lang="nl-NL" b="0" dirty="0" err="1"/>
              <a:t>rate</a:t>
            </a:r>
            <a:r>
              <a:rPr lang="nl-NL" b="0" dirty="0"/>
              <a:t> </a:t>
            </a:r>
            <a:r>
              <a:rPr lang="nl-NL" b="0" dirty="0" err="1"/>
              <a:t>two</a:t>
            </a:r>
            <a:r>
              <a:rPr lang="nl-NL" b="0" dirty="0"/>
              <a:t> </a:t>
            </a:r>
            <a:r>
              <a:rPr lang="nl-NL" b="0" dirty="0" err="1"/>
              <a:t>aspects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each</a:t>
            </a:r>
            <a:r>
              <a:rPr lang="nl-NL" b="0" dirty="0"/>
              <a:t> service </a:t>
            </a:r>
            <a:r>
              <a:rPr lang="nl-NL" b="0" dirty="0" err="1"/>
              <a:t>dimension</a:t>
            </a:r>
            <a:r>
              <a:rPr lang="nl-NL" b="0" dirty="0"/>
              <a:t>:</a:t>
            </a:r>
          </a:p>
          <a:p>
            <a:pPr lvl="3"/>
            <a:r>
              <a:rPr lang="nl-NL" dirty="0" err="1"/>
              <a:t>Expected</a:t>
            </a:r>
            <a:r>
              <a:rPr lang="nl-NL" dirty="0"/>
              <a:t> Service: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 </a:t>
            </a:r>
            <a:r>
              <a:rPr lang="nl-NL" b="0" dirty="0" err="1"/>
              <a:t>expect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an</a:t>
            </a:r>
            <a:r>
              <a:rPr lang="nl-NL" b="0" dirty="0"/>
              <a:t> excellent company</a:t>
            </a:r>
          </a:p>
          <a:p>
            <a:pPr lvl="3"/>
            <a:r>
              <a:rPr lang="nl-NL" dirty="0" err="1"/>
              <a:t>Perceived</a:t>
            </a:r>
            <a:r>
              <a:rPr lang="nl-NL" dirty="0"/>
              <a:t> Service:</a:t>
            </a:r>
          </a:p>
          <a:p>
            <a:pPr lvl="3"/>
            <a:r>
              <a:rPr lang="nl-NL" b="0" dirty="0"/>
              <a:t>- How </a:t>
            </a:r>
            <a:r>
              <a:rPr lang="nl-NL" b="0" dirty="0" err="1"/>
              <a:t>they</a:t>
            </a:r>
            <a:r>
              <a:rPr lang="nl-NL" b="0" dirty="0"/>
              <a:t> </a:t>
            </a:r>
            <a:r>
              <a:rPr lang="nl-NL" b="0" dirty="0" err="1"/>
              <a:t>perceive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actual</a:t>
            </a:r>
            <a:r>
              <a:rPr lang="nl-NL" b="0" dirty="0"/>
              <a:t> service </a:t>
            </a:r>
            <a:r>
              <a:rPr lang="nl-NL" b="0" dirty="0" err="1"/>
              <a:t>delivered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Differences</a:t>
            </a:r>
            <a:r>
              <a:rPr lang="nl-NL" b="0" dirty="0"/>
              <a:t> </a:t>
            </a:r>
            <a:r>
              <a:rPr lang="nl-NL" b="0" dirty="0" err="1"/>
              <a:t>between</a:t>
            </a:r>
            <a:r>
              <a:rPr lang="nl-NL" b="0" dirty="0"/>
              <a:t> </a:t>
            </a:r>
            <a:r>
              <a:rPr lang="nl-NL" b="0" dirty="0" err="1"/>
              <a:t>expected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perceived</a:t>
            </a:r>
            <a:r>
              <a:rPr lang="nl-NL" b="0" dirty="0"/>
              <a:t> service </a:t>
            </a:r>
            <a:r>
              <a:rPr lang="nl-NL" b="0" dirty="0" err="1"/>
              <a:t>reveal</a:t>
            </a:r>
            <a:r>
              <a:rPr lang="nl-NL" b="0" dirty="0"/>
              <a:t> service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gaps</a:t>
            </a:r>
            <a:endParaRPr lang="nl-NL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39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D0F375-DADA-B0C1-0C01-97647CBFA025}"/>
              </a:ext>
            </a:extLst>
          </p:cNvPr>
          <p:cNvSpPr txBox="1"/>
          <p:nvPr/>
        </p:nvSpPr>
        <p:spPr>
          <a:xfrm>
            <a:off x="3423424" y="35349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522397"/>
      </p:ext>
    </p:extLst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 Tools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Assessing</a:t>
            </a:r>
            <a:r>
              <a:rPr lang="nl-NL" sz="3200" dirty="0"/>
              <a:t> Service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Satisfaction</a:t>
            </a:r>
            <a:endParaRPr lang="en-DE" sz="32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Example</a:t>
            </a:r>
            <a:r>
              <a:rPr lang="nl-NL" dirty="0"/>
              <a:t> in a Hotel Setting: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40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D0F375-DADA-B0C1-0C01-97647CBFA025}"/>
              </a:ext>
            </a:extLst>
          </p:cNvPr>
          <p:cNvSpPr txBox="1"/>
          <p:nvPr/>
        </p:nvSpPr>
        <p:spPr>
          <a:xfrm>
            <a:off x="3423424" y="35349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D778480-1FA8-1770-6ADC-89F40F505E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0696018"/>
              </p:ext>
            </p:extLst>
          </p:nvPr>
        </p:nvGraphicFramePr>
        <p:xfrm>
          <a:off x="770583" y="2253756"/>
          <a:ext cx="11106987" cy="31914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77400">
                  <a:extLst>
                    <a:ext uri="{9D8B030D-6E8A-4147-A177-3AD203B41FA5}">
                      <a16:colId xmlns:a16="http://schemas.microsoft.com/office/drawing/2014/main" val="417855445"/>
                    </a:ext>
                  </a:extLst>
                </a:gridCol>
                <a:gridCol w="2675626">
                  <a:extLst>
                    <a:ext uri="{9D8B030D-6E8A-4147-A177-3AD203B41FA5}">
                      <a16:colId xmlns:a16="http://schemas.microsoft.com/office/drawing/2014/main" val="2246838108"/>
                    </a:ext>
                  </a:extLst>
                </a:gridCol>
                <a:gridCol w="2972918">
                  <a:extLst>
                    <a:ext uri="{9D8B030D-6E8A-4147-A177-3AD203B41FA5}">
                      <a16:colId xmlns:a16="http://schemas.microsoft.com/office/drawing/2014/main" val="435697766"/>
                    </a:ext>
                  </a:extLst>
                </a:gridCol>
                <a:gridCol w="2081043">
                  <a:extLst>
                    <a:ext uri="{9D8B030D-6E8A-4147-A177-3AD203B41FA5}">
                      <a16:colId xmlns:a16="http://schemas.microsoft.com/office/drawing/2014/main" val="1651186834"/>
                    </a:ext>
                  </a:extLst>
                </a:gridCol>
              </a:tblGrid>
              <a:tr h="1057993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Attribute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Expectation (1–10)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Perception </a:t>
                      </a:r>
                    </a:p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(1-10)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Gap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1400779"/>
                  </a:ext>
                </a:extLst>
              </a:tr>
              <a:tr h="711158">
                <a:tc>
                  <a:txBody>
                    <a:bodyPr/>
                    <a:lstStyle/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Clean and comfortable room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-3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7779007"/>
                  </a:ext>
                </a:extLst>
              </a:tr>
              <a:tr h="711158">
                <a:tc>
                  <a:txBody>
                    <a:bodyPr/>
                    <a:lstStyle/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Staff are polite and helpful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-1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318295"/>
                  </a:ext>
                </a:extLst>
              </a:tr>
              <a:tr h="711158">
                <a:tc>
                  <a:txBody>
                    <a:bodyPr/>
                    <a:lstStyle/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lang="en-US" dirty="0">
                          <a:solidFill>
                            <a:schemeClr val="bg2"/>
                          </a:solidFill>
                        </a:rPr>
                        <a:t>Prompt check-in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DE" dirty="0">
                          <a:solidFill>
                            <a:schemeClr val="bg2"/>
                          </a:solidFill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16408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5081665"/>
      </p:ext>
    </p:extLst>
  </p:cSld>
  <p:clrMapOvr>
    <a:masterClrMapping/>
  </p:clrMapOvr>
  <p:transition spd="slow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F3EE2F-AF8F-F95A-322B-C78C7E3C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 Tools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Assessing</a:t>
            </a:r>
            <a:r>
              <a:rPr lang="nl-NL" sz="3200" dirty="0"/>
              <a:t> Service </a:t>
            </a:r>
            <a:r>
              <a:rPr lang="nl-NL" sz="3200" dirty="0" err="1"/>
              <a:t>Quality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</a:t>
            </a:r>
            <a:r>
              <a:rPr lang="nl-NL" sz="3200" dirty="0" err="1"/>
              <a:t>Satisfaction</a:t>
            </a:r>
            <a:endParaRPr lang="en-DE" sz="3200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4EAF3-D519-D988-2FB4-CF11A64C57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Importance</a:t>
            </a:r>
            <a:r>
              <a:rPr lang="nl-NL" dirty="0"/>
              <a:t>–Performance Analysis (IPA)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Compares</a:t>
            </a:r>
            <a:r>
              <a:rPr lang="nl-NL" b="0" dirty="0"/>
              <a:t> service performance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importance</a:t>
            </a:r>
            <a:r>
              <a:rPr lang="nl-NL" b="0" dirty="0"/>
              <a:t> of service </a:t>
            </a:r>
            <a:r>
              <a:rPr lang="nl-NL" b="0" dirty="0" err="1"/>
              <a:t>elements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customers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Helps</a:t>
            </a:r>
            <a:r>
              <a:rPr lang="nl-NL" b="0" dirty="0"/>
              <a:t> </a:t>
            </a:r>
            <a:r>
              <a:rPr lang="nl-NL" b="0" dirty="0" err="1"/>
              <a:t>identify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r>
              <a:rPr lang="nl-NL" b="0" dirty="0"/>
              <a:t> </a:t>
            </a:r>
            <a:r>
              <a:rPr lang="nl-NL" b="0" dirty="0" err="1"/>
              <a:t>needing</a:t>
            </a:r>
            <a:r>
              <a:rPr lang="nl-NL" b="0" dirty="0"/>
              <a:t> </a:t>
            </a:r>
            <a:r>
              <a:rPr lang="nl-NL" b="0" dirty="0" err="1"/>
              <a:t>improvement</a:t>
            </a:r>
            <a:r>
              <a:rPr lang="nl-NL" b="0" dirty="0"/>
              <a:t>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E3184C-9583-3FA2-B075-AA558BBC80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55259C-1C43-9A1D-4BB0-8A6E8BADCC6E}"/>
              </a:ext>
            </a:extLst>
          </p:cNvPr>
          <p:cNvSpPr txBox="1"/>
          <p:nvPr/>
        </p:nvSpPr>
        <p:spPr>
          <a:xfrm>
            <a:off x="2676293" y="298852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D0F375-DADA-B0C1-0C01-97647CBFA025}"/>
              </a:ext>
            </a:extLst>
          </p:cNvPr>
          <p:cNvSpPr txBox="1"/>
          <p:nvPr/>
        </p:nvSpPr>
        <p:spPr>
          <a:xfrm>
            <a:off x="3423424" y="3534937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E09014B-A2A1-EB0A-133A-F37B9F185177}"/>
              </a:ext>
            </a:extLst>
          </p:cNvPr>
          <p:cNvSpPr txBox="1"/>
          <p:nvPr/>
        </p:nvSpPr>
        <p:spPr>
          <a:xfrm>
            <a:off x="2453268" y="273204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04AAD3B-2FDB-4315-9530-1D2BEE0E181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09" t="20010" r="12023" b="5442"/>
          <a:stretch/>
        </p:blipFill>
        <p:spPr>
          <a:xfrm>
            <a:off x="5667127" y="1124744"/>
            <a:ext cx="6449536" cy="5220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070454"/>
      </p:ext>
    </p:extLst>
  </p:cSld>
  <p:clrMapOvr>
    <a:masterClrMapping/>
  </p:clrMapOvr>
  <p:transition spd="slow"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296</TotalTime>
  <Words>2083</Words>
  <Application>Microsoft Macintosh PowerPoint</Application>
  <PresentationFormat>Custom</PresentationFormat>
  <Paragraphs>496</Paragraphs>
  <Slides>43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9" baseType="lpstr">
      <vt:lpstr>Arial</vt:lpstr>
      <vt:lpstr>Georgia</vt:lpstr>
      <vt:lpstr>Calibri</vt:lpstr>
      <vt:lpstr>Wingdings</vt:lpstr>
      <vt:lpstr>Minion</vt:lpstr>
      <vt:lpstr>Corporate template-set Universiteit Leiden</vt:lpstr>
      <vt:lpstr>Quality and Sustainability in Tourism and Hospitality  European Institute of Innovation, Entrepreneurship and Technology Lessingstraße 79, 13158 Berlin, Germany </vt:lpstr>
      <vt:lpstr>Index</vt:lpstr>
      <vt:lpstr>1 Quality and Quality and the Accommodation Sector</vt:lpstr>
      <vt:lpstr>1- Quality and the Accommodation Sector</vt:lpstr>
      <vt:lpstr>1- Quality and the Accommodation Sector</vt:lpstr>
      <vt:lpstr>1- Quality and the Accommodation Sector</vt:lpstr>
      <vt:lpstr>1- Quality and the Accommodation Sector</vt:lpstr>
      <vt:lpstr>1- Quality and the Accommodation Sector</vt:lpstr>
      <vt:lpstr>1- Quality and the Accommodation Sector</vt:lpstr>
      <vt:lpstr>1- Quality and the Accommodation Sector</vt:lpstr>
      <vt:lpstr>1- Quality and the Accommodation Sector</vt:lpstr>
      <vt:lpstr>1- Quality and the Accommodation Sector</vt:lpstr>
      <vt:lpstr>1- Quality and the Accommodation Sector</vt:lpstr>
      <vt:lpstr>1- Quality and the Accommodation Sector</vt:lpstr>
      <vt:lpstr>1- Quality and the Accommodation Sector</vt:lpstr>
      <vt:lpstr>2- The Gaps Model of Service Quality</vt:lpstr>
      <vt:lpstr>2- The Gaps Model of Service Quality</vt:lpstr>
      <vt:lpstr>2- The Gaps Model of Service Quality</vt:lpstr>
      <vt:lpstr>2- The Gaps Model of Service Quality</vt:lpstr>
      <vt:lpstr>2- The Gaps Model of Service Quality</vt:lpstr>
      <vt:lpstr>2- The Gaps Model of Service Quality</vt:lpstr>
      <vt:lpstr>2- The Gaps Model of Service Quality</vt:lpstr>
      <vt:lpstr>2- The Gaps Model of Service Quality</vt:lpstr>
      <vt:lpstr>2- The Gaps Model of Service Quality</vt:lpstr>
      <vt:lpstr>2- The Gaps Model of Service Quality</vt:lpstr>
      <vt:lpstr>2- The Gaps Model of Service Quality</vt:lpstr>
      <vt:lpstr>2- The Gaps Model of Service Quality</vt:lpstr>
      <vt:lpstr>2- The Gaps Model of Service Quality</vt:lpstr>
      <vt:lpstr>2- The Gaps Model of Service Quality</vt:lpstr>
      <vt:lpstr>2- The Gaps Model of Service Quality</vt:lpstr>
      <vt:lpstr>2- The Gaps Model of Service Quality</vt:lpstr>
      <vt:lpstr>2- The Gaps Model of Service Quality</vt:lpstr>
      <vt:lpstr>PowerPoint Presentation</vt:lpstr>
      <vt:lpstr>3-  Tools for Assessing Service Quality and Satisfaction</vt:lpstr>
      <vt:lpstr>3-  Tools for Assessing Service Quality and Satisfaction</vt:lpstr>
      <vt:lpstr>3-  Tools for Assessing Service Quality and Satisfaction</vt:lpstr>
      <vt:lpstr>3-  Tools for Assessing Service Quality and Satisfaction</vt:lpstr>
      <vt:lpstr>3-  Tools for Assessing Service Quality and Satisfaction</vt:lpstr>
      <vt:lpstr>3-  Tools for Assessing Service Quality and Satisfaction</vt:lpstr>
      <vt:lpstr>3-  Tools for Assessing Service Quality and Satisfaction</vt:lpstr>
      <vt:lpstr>3-  Tools for Assessing Service Quality and Satisfaction</vt:lpstr>
      <vt:lpstr>3-  Tools for Assessing Service Quality and Satisfaction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200</cp:revision>
  <dcterms:created xsi:type="dcterms:W3CDTF">2023-10-18T00:40:52Z</dcterms:created>
  <dcterms:modified xsi:type="dcterms:W3CDTF">2026-08-25T10:43:37Z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