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66"/>
  </p:notesMasterIdLst>
  <p:handoutMasterIdLst>
    <p:handoutMasterId r:id="rId67"/>
  </p:handoutMasterIdLst>
  <p:sldIdLst>
    <p:sldId id="256" r:id="rId5"/>
    <p:sldId id="268" r:id="rId6"/>
    <p:sldId id="271" r:id="rId7"/>
    <p:sldId id="272" r:id="rId8"/>
    <p:sldId id="270" r:id="rId9"/>
    <p:sldId id="273" r:id="rId10"/>
    <p:sldId id="277" r:id="rId11"/>
    <p:sldId id="274" r:id="rId12"/>
    <p:sldId id="276" r:id="rId13"/>
    <p:sldId id="275" r:id="rId14"/>
    <p:sldId id="284" r:id="rId15"/>
    <p:sldId id="285" r:id="rId16"/>
    <p:sldId id="286" r:id="rId17"/>
    <p:sldId id="335" r:id="rId18"/>
    <p:sldId id="287" r:id="rId19"/>
    <p:sldId id="288" r:id="rId20"/>
    <p:sldId id="289" r:id="rId21"/>
    <p:sldId id="290" r:id="rId22"/>
    <p:sldId id="291" r:id="rId23"/>
    <p:sldId id="292" r:id="rId24"/>
    <p:sldId id="293" r:id="rId25"/>
    <p:sldId id="294" r:id="rId26"/>
    <p:sldId id="295" r:id="rId27"/>
    <p:sldId id="296" r:id="rId28"/>
    <p:sldId id="297" r:id="rId29"/>
    <p:sldId id="298" r:id="rId30"/>
    <p:sldId id="299" r:id="rId31"/>
    <p:sldId id="300" r:id="rId32"/>
    <p:sldId id="301" r:id="rId33"/>
    <p:sldId id="302" r:id="rId34"/>
    <p:sldId id="303" r:id="rId35"/>
    <p:sldId id="304" r:id="rId36"/>
    <p:sldId id="336" r:id="rId37"/>
    <p:sldId id="305" r:id="rId38"/>
    <p:sldId id="306" r:id="rId39"/>
    <p:sldId id="307" r:id="rId40"/>
    <p:sldId id="308" r:id="rId41"/>
    <p:sldId id="309" r:id="rId42"/>
    <p:sldId id="310" r:id="rId43"/>
    <p:sldId id="311" r:id="rId44"/>
    <p:sldId id="312" r:id="rId45"/>
    <p:sldId id="313" r:id="rId46"/>
    <p:sldId id="315" r:id="rId47"/>
    <p:sldId id="316" r:id="rId48"/>
    <p:sldId id="317" r:id="rId49"/>
    <p:sldId id="318" r:id="rId50"/>
    <p:sldId id="319" r:id="rId51"/>
    <p:sldId id="320" r:id="rId52"/>
    <p:sldId id="321" r:id="rId53"/>
    <p:sldId id="322" r:id="rId54"/>
    <p:sldId id="323" r:id="rId55"/>
    <p:sldId id="326" r:id="rId56"/>
    <p:sldId id="327" r:id="rId57"/>
    <p:sldId id="328" r:id="rId58"/>
    <p:sldId id="332" r:id="rId59"/>
    <p:sldId id="337" r:id="rId60"/>
    <p:sldId id="334" r:id="rId61"/>
    <p:sldId id="278" r:id="rId62"/>
    <p:sldId id="333" r:id="rId63"/>
    <p:sldId id="279" r:id="rId64"/>
    <p:sldId id="269" r:id="rId65"/>
  </p:sldIdLst>
  <p:sldSz cx="12198350" cy="6858000"/>
  <p:notesSz cx="6858000" cy="9144000"/>
  <p:embeddedFontLst>
    <p:embeddedFont>
      <p:font typeface="Georgia" panose="02040502050405020303" pitchFamily="18" charset="0"/>
      <p:regular r:id="rId68"/>
      <p:bold r:id="rId69"/>
      <p:italic r:id="rId70"/>
      <p:boldItalic r:id="rId71"/>
    </p:embeddedFont>
    <p:embeddedFont>
      <p:font typeface="Minion" panose="020B0604020202020204"/>
      <p:regular r:id="rId72"/>
      <p:bold r:id="rId73"/>
      <p:italic r:id="rId74"/>
      <p:boldItalic r:id="rId75"/>
    </p:embeddedFont>
  </p:embeddedFontLst>
  <p:custDataLst>
    <p:tags r:id="rId76"/>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58" autoAdjust="0"/>
    <p:restoredTop sz="96283" autoAdjust="0"/>
  </p:normalViewPr>
  <p:slideViewPr>
    <p:cSldViewPr>
      <p:cViewPr varScale="1">
        <p:scale>
          <a:sx n="106" d="100"/>
          <a:sy n="106" d="100"/>
        </p:scale>
        <p:origin x="708" y="36"/>
      </p:cViewPr>
      <p:guideLst>
        <p:guide orient="horz" pos="2160"/>
        <p:guide pos="3842"/>
      </p:guideLst>
    </p:cSldViewPr>
  </p:slideViewPr>
  <p:notesTextViewPr>
    <p:cViewPr>
      <p:scale>
        <a:sx n="1" d="1"/>
        <a:sy n="1" d="1"/>
      </p:scale>
      <p:origin x="0" y="0"/>
    </p:cViewPr>
  </p:notesText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font" Target="fonts/font1.fntdata"/><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openxmlformats.org/officeDocument/2006/relationships/font" Target="fonts/font7.fntdata"/><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font" Target="fonts/font2.fntdata"/><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5.fntdata"/><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font" Target="fonts/font3.fntdata"/><Relationship Id="rId75"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font" Target="fonts/font6.fntdata"/><Relationship Id="rId78"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ags" Target="tags/tag1.xml"/><Relationship Id="rId7" Type="http://schemas.openxmlformats.org/officeDocument/2006/relationships/slide" Target="slides/slide3.xml"/><Relationship Id="rId71" Type="http://schemas.openxmlformats.org/officeDocument/2006/relationships/font" Target="fonts/font4.fntdata"/><Relationship Id="rId2" Type="http://schemas.openxmlformats.org/officeDocument/2006/relationships/customXml" Target="../customXml/item2.xml"/><Relationship Id="rId29" Type="http://schemas.openxmlformats.org/officeDocument/2006/relationships/slide" Target="slides/slide2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17-5-2026</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17-5-2026</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17-5-2026</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1373601" y="6464300"/>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EAAS</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90663" y="4726503"/>
            <a:ext cx="1872208" cy="1582817"/>
          </a:xfrm>
          <a:prstGeom prst="rect">
            <a:avLst/>
          </a:prstGeom>
        </p:spPr>
      </p:pic>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      Discover the world of EAAS</a:t>
            </a:r>
          </a:p>
        </p:txBody>
      </p:sp>
      <p:pic>
        <p:nvPicPr>
          <p:cNvPr id="17" name="Picture 1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90663" y="4603828"/>
            <a:ext cx="2110544" cy="1811160"/>
          </a:xfrm>
          <a:prstGeom prst="rect">
            <a:avLst/>
          </a:prstGeom>
        </p:spPr>
      </p:pic>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EAAS</a:t>
            </a:r>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hyperlink" Target="../../../Assessment_Activities_BATHM/M%2008%20WS%2001%20Introduction%20to%20Financial%20management.docx" TargetMode="Externa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hyperlink" Target="https://www.businessperspectives.org/index.php/journals?controller=pdfview&amp;item_id=15493&amp;task=download" TargetMode="External"/><Relationship Id="rId2" Type="http://schemas.openxmlformats.org/officeDocument/2006/relationships/hyperlink" Target="https://www.investopedia.com/terms/l/liquidityratios.asp" TargetMode="External"/><Relationship Id="rId1" Type="http://schemas.openxmlformats.org/officeDocument/2006/relationships/slideLayout" Target="../slideLayouts/slideLayout3.xml"/><Relationship Id="rId5" Type="http://schemas.openxmlformats.org/officeDocument/2006/relationships/hyperlink" Target="https://www.saudijournals.com/media/articles/SJEF_41_28-35.pdf" TargetMode="External"/><Relationship Id="rId4" Type="http://schemas.openxmlformats.org/officeDocument/2006/relationships/hyperlink" Target="https://www.journalajeba.com/index.php/AJEBA/article/download/368/735/732" TargetMode="External"/></Relationships>
</file>

<file path=ppt/slides/_rels/slide6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F3156B2-431A-2916-24F7-A98F9066A047}"/>
              </a:ext>
            </a:extLst>
          </p:cNvPr>
          <p:cNvSpPr>
            <a:spLocks noGrp="1"/>
          </p:cNvSpPr>
          <p:nvPr>
            <p:ph type="body" sz="quarter" idx="13"/>
          </p:nvPr>
        </p:nvSpPr>
        <p:spPr/>
        <p:txBody>
          <a:bodyPr/>
          <a:lstStyle/>
          <a:p>
            <a:endParaRPr lang="en-GB"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p:txBody>
          <a:bodyPr/>
          <a:lstStyle/>
          <a:p>
            <a:br>
              <a:rPr lang="en-US" sz="4400" dirty="0"/>
            </a:br>
            <a:r>
              <a:rPr lang="en-GB" dirty="0"/>
              <a:t>Introduction to Financial Management</a:t>
            </a:r>
            <a:br>
              <a:rPr lang="en-GB" dirty="0"/>
            </a:br>
            <a:br>
              <a:rPr lang="nl-NL" dirty="0"/>
            </a:b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a:t>Lecturer: Mr. VSS   </a:t>
            </a:r>
            <a:r>
              <a:rPr lang="en-GB" dirty="0"/>
              <a:t>  </a:t>
            </a:r>
            <a:endParaRPr lang="nl-NL" dirty="0"/>
          </a:p>
        </p:txBody>
      </p:sp>
      <p:sp>
        <p:nvSpPr>
          <p:cNvPr id="7"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6891263" y="4772071"/>
            <a:ext cx="4392487"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a:t>European Academy of Advanced Studies</a:t>
            </a:r>
          </a:p>
          <a:p>
            <a:pPr lvl="3"/>
            <a:r>
              <a:rPr lang="en-GB" sz="1600" dirty="0"/>
              <a:t>113 Triq l-</a:t>
            </a:r>
            <a:r>
              <a:rPr lang="en-GB" sz="1600" dirty="0" err="1"/>
              <a:t>Imdina</a:t>
            </a:r>
            <a:r>
              <a:rPr lang="en-GB" sz="1600" dirty="0"/>
              <a:t> Hal Qormi, </a:t>
            </a:r>
          </a:p>
          <a:p>
            <a:pPr lvl="3"/>
            <a:r>
              <a:rPr lang="en-GB" sz="1600" dirty="0"/>
              <a:t>QRM 9016, Malta</a:t>
            </a:r>
          </a:p>
          <a:p>
            <a:pPr lvl="3"/>
            <a:r>
              <a:rPr lang="en-GB" sz="1600" dirty="0"/>
              <a:t>Email:  info@eaas.mt</a:t>
            </a:r>
          </a:p>
          <a:p>
            <a:pPr lvl="3"/>
            <a:endParaRPr lang="en-GB" sz="1600" dirty="0"/>
          </a:p>
          <a:p>
            <a:pPr lvl="3"/>
            <a:endParaRPr lang="en-US" sz="160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en-US" dirty="0"/>
              <a:t>Learning Objectives</a:t>
            </a:r>
            <a:endParaRPr lang="nl-NL" dirty="0"/>
          </a:p>
        </p:txBody>
      </p:sp>
      <p:sp>
        <p:nvSpPr>
          <p:cNvPr id="8" name="Tijdelijke aanduiding voor verticale tekst 7"/>
          <p:cNvSpPr>
            <a:spLocks noGrp="1"/>
          </p:cNvSpPr>
          <p:nvPr>
            <p:ph type="body" orient="vert" idx="1"/>
          </p:nvPr>
        </p:nvSpPr>
        <p:spPr/>
        <p:txBody>
          <a:bodyPr>
            <a:noAutofit/>
          </a:bodyPr>
          <a:lstStyle/>
          <a:p>
            <a:pPr marL="342900" indent="-342900">
              <a:lnSpc>
                <a:spcPct val="100000"/>
              </a:lnSpc>
            </a:pPr>
            <a:r>
              <a:rPr lang="en-US" sz="2000" dirty="0"/>
              <a:t>Define and articulate the scope and importance of financial management in business-aiding decisions.</a:t>
            </a:r>
          </a:p>
          <a:p>
            <a:pPr marL="342900" indent="-342900">
              <a:lnSpc>
                <a:spcPct val="100000"/>
              </a:lnSpc>
            </a:pPr>
            <a:r>
              <a:rPr lang="en-US" sz="2000" dirty="0"/>
              <a:t>Understand and describe the three principal financial statements.</a:t>
            </a:r>
          </a:p>
          <a:p>
            <a:pPr marL="342900" indent="-342900">
              <a:lnSpc>
                <a:spcPct val="100000"/>
              </a:lnSpc>
            </a:pPr>
            <a:r>
              <a:rPr lang="en-US" sz="2000" dirty="0"/>
              <a:t>Study the principal financial decisions taken in respect of investments, financing and the distribution of dividends.</a:t>
            </a:r>
          </a:p>
          <a:p>
            <a:pPr marL="342900" indent="-342900">
              <a:lnSpc>
                <a:spcPct val="100000"/>
              </a:lnSpc>
            </a:pPr>
            <a:r>
              <a:rPr lang="en-US" sz="2000" dirty="0"/>
              <a:t>Understand how financial planning, forecasting and budgeting are aimed at the corporate goals of growth and long-term stability.</a:t>
            </a:r>
          </a:p>
          <a:p>
            <a:pPr marL="342900" indent="-342900">
              <a:lnSpc>
                <a:spcPct val="100000"/>
              </a:lnSpc>
            </a:pPr>
            <a:r>
              <a:rPr lang="en-US" sz="2000" dirty="0"/>
              <a:t>Understand how financial management enhances strategic business decisions pertaining to growth, profitability, and control of risks.</a:t>
            </a:r>
          </a:p>
          <a:p>
            <a:pPr marL="342900" indent="-342900">
              <a:lnSpc>
                <a:spcPct val="100000"/>
              </a:lnSpc>
            </a:pPr>
            <a:r>
              <a:rPr lang="en-US" sz="2000" dirty="0"/>
              <a:t>Learn the unique financial management issues and opportunities in the tourism and hospitality industry.</a:t>
            </a:r>
          </a:p>
          <a:p>
            <a:pPr marL="342900" indent="-342900">
              <a:lnSpc>
                <a:spcPct val="100000"/>
              </a:lnSpc>
            </a:pPr>
            <a:r>
              <a:rPr lang="en-US" sz="2000" dirty="0"/>
              <a:t>Learn the basic techniques of financial analysis to appraise business performance, profitability and financial condition.</a:t>
            </a:r>
          </a:p>
          <a:p>
            <a:pPr marL="342900" indent="-342900"/>
            <a:endParaRPr lang="en-US" sz="200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a:t>
            </a:fld>
            <a:endParaRPr lang="nl-NL"/>
          </a:p>
        </p:txBody>
      </p:sp>
    </p:spTree>
    <p:extLst>
      <p:ext uri="{BB962C8B-B14F-4D97-AF65-F5344CB8AC3E}">
        <p14:creationId xmlns:p14="http://schemas.microsoft.com/office/powerpoint/2010/main" val="2284280595"/>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3E03C-D2D6-6672-B2B6-BE0E8DEBB067}"/>
              </a:ext>
            </a:extLst>
          </p:cNvPr>
          <p:cNvSpPr>
            <a:spLocks noGrp="1"/>
          </p:cNvSpPr>
          <p:nvPr>
            <p:ph type="title"/>
          </p:nvPr>
        </p:nvSpPr>
        <p:spPr>
          <a:xfrm>
            <a:off x="349897" y="558138"/>
            <a:ext cx="11443789" cy="432048"/>
          </a:xfrm>
        </p:spPr>
        <p:txBody>
          <a:bodyPr/>
          <a:lstStyle/>
          <a:p>
            <a:r>
              <a:rPr lang="en-US" dirty="0"/>
              <a:t>What is Financial Management (FM)?</a:t>
            </a:r>
            <a:br>
              <a:rPr lang="en-US" dirty="0"/>
            </a:br>
            <a:endParaRPr lang="en-US" dirty="0"/>
          </a:p>
        </p:txBody>
      </p:sp>
      <p:sp>
        <p:nvSpPr>
          <p:cNvPr id="3" name="Vertical Text Placeholder 2">
            <a:extLst>
              <a:ext uri="{FF2B5EF4-FFF2-40B4-BE49-F238E27FC236}">
                <a16:creationId xmlns:a16="http://schemas.microsoft.com/office/drawing/2014/main" id="{56C41DC6-842C-E026-A457-B1C007E9FE5E}"/>
              </a:ext>
            </a:extLst>
          </p:cNvPr>
          <p:cNvSpPr>
            <a:spLocks noGrp="1"/>
          </p:cNvSpPr>
          <p:nvPr>
            <p:ph type="body" orient="vert" idx="1"/>
          </p:nvPr>
        </p:nvSpPr>
        <p:spPr>
          <a:xfrm>
            <a:off x="349897" y="1157718"/>
            <a:ext cx="7926761" cy="4795836"/>
          </a:xfrm>
        </p:spPr>
        <p:txBody>
          <a:bodyPr>
            <a:normAutofit/>
          </a:bodyPr>
          <a:lstStyle/>
          <a:p>
            <a:pPr>
              <a:lnSpc>
                <a:spcPct val="100000"/>
              </a:lnSpc>
            </a:pPr>
            <a:r>
              <a:rPr lang="en-US" sz="2000" dirty="0"/>
              <a:t>The term financial management denotes the planning, organising, directing, and controlling of the financial facets of an organisation. It concerns the attainment of the organisation’s articulated goals and objectives.   </a:t>
            </a:r>
          </a:p>
          <a:p>
            <a:pPr>
              <a:lnSpc>
                <a:spcPct val="100000"/>
              </a:lnSpc>
            </a:pPr>
            <a:r>
              <a:rPr lang="en-US" sz="2000" b="1" dirty="0"/>
              <a:t>Decision-making</a:t>
            </a:r>
            <a:r>
              <a:rPr lang="en-US" sz="2000" dirty="0"/>
              <a:t> in financial management may pertain to investments, financing, and dividends. It aims at Optimising the utility of available resources, organising the uses and allocation of resources, and controlling the expenditure and resources to eliminate wastages.   </a:t>
            </a:r>
          </a:p>
          <a:p>
            <a:pPr>
              <a:lnSpc>
                <a:spcPct val="100000"/>
              </a:lnSpc>
            </a:pPr>
            <a:r>
              <a:rPr lang="en-US" sz="2000" dirty="0"/>
              <a:t>Financial management and administration concern the management of functional and financial organisation risks. Specifically, financial management concerns the identification, assessment, and control of financial risks. </a:t>
            </a:r>
          </a:p>
          <a:p>
            <a:endParaRPr lang="en-US" sz="2000" dirty="0"/>
          </a:p>
          <a:p>
            <a:endParaRPr lang="en-US" sz="2000" dirty="0"/>
          </a:p>
        </p:txBody>
      </p:sp>
      <p:sp>
        <p:nvSpPr>
          <p:cNvPr id="6" name="Picture Placeholder 5">
            <a:extLst>
              <a:ext uri="{FF2B5EF4-FFF2-40B4-BE49-F238E27FC236}">
                <a16:creationId xmlns:a16="http://schemas.microsoft.com/office/drawing/2014/main" id="{0DCDD94D-2883-57CB-9D66-D1E654942842}"/>
              </a:ext>
            </a:extLst>
          </p:cNvPr>
          <p:cNvSpPr>
            <a:spLocks noGrp="1"/>
          </p:cNvSpPr>
          <p:nvPr>
            <p:ph type="pic" sz="quarter" idx="13"/>
          </p:nvPr>
        </p:nvSpPr>
        <p:spPr>
          <a:xfrm>
            <a:off x="8533755" y="1252539"/>
            <a:ext cx="3259784" cy="4552726"/>
          </a:xfrm>
        </p:spPr>
        <p:txBody>
          <a:bodyPr/>
          <a:lstStyle/>
          <a:p>
            <a:endParaRPr lang="en-US"/>
          </a:p>
        </p:txBody>
      </p:sp>
      <p:sp>
        <p:nvSpPr>
          <p:cNvPr id="4" name="Slide Number Placeholder 3">
            <a:extLst>
              <a:ext uri="{FF2B5EF4-FFF2-40B4-BE49-F238E27FC236}">
                <a16:creationId xmlns:a16="http://schemas.microsoft.com/office/drawing/2014/main" id="{309A3C40-63AC-B35E-6F45-A7FCFF95921C}"/>
              </a:ext>
            </a:extLst>
          </p:cNvPr>
          <p:cNvSpPr>
            <a:spLocks noGrp="1"/>
          </p:cNvSpPr>
          <p:nvPr>
            <p:ph type="sldNum" sz="quarter" idx="4"/>
          </p:nvPr>
        </p:nvSpPr>
        <p:spPr/>
        <p:txBody>
          <a:bodyPr/>
          <a:lstStyle/>
          <a:p>
            <a:fld id="{5EE7099E-8998-4851-915A-4F4831808297}" type="slidenum">
              <a:rPr lang="nl-NL" smtClean="0"/>
              <a:pPr/>
              <a:t>2</a:t>
            </a:fld>
            <a:endParaRPr lang="nl-NL"/>
          </a:p>
        </p:txBody>
      </p:sp>
      <p:pic>
        <p:nvPicPr>
          <p:cNvPr id="1026" name="Picture 2" descr="Principles of Management | Boundless Management |">
            <a:extLst>
              <a:ext uri="{FF2B5EF4-FFF2-40B4-BE49-F238E27FC236}">
                <a16:creationId xmlns:a16="http://schemas.microsoft.com/office/drawing/2014/main" id="{4853A752-44E3-8D4F-B783-DAFFA2D933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2357" y="1225980"/>
            <a:ext cx="3602579" cy="4795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6335921"/>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9A7FB-77F4-702C-271B-DA27BE391ADB}"/>
              </a:ext>
            </a:extLst>
          </p:cNvPr>
          <p:cNvSpPr>
            <a:spLocks noGrp="1"/>
          </p:cNvSpPr>
          <p:nvPr>
            <p:ph type="title"/>
          </p:nvPr>
        </p:nvSpPr>
        <p:spPr/>
        <p:txBody>
          <a:bodyPr/>
          <a:lstStyle/>
          <a:p>
            <a:r>
              <a:rPr lang="en-US" dirty="0"/>
              <a:t>Role of Financial Management in Business</a:t>
            </a:r>
          </a:p>
        </p:txBody>
      </p:sp>
      <p:sp>
        <p:nvSpPr>
          <p:cNvPr id="3" name="Vertical Text Placeholder 2">
            <a:extLst>
              <a:ext uri="{FF2B5EF4-FFF2-40B4-BE49-F238E27FC236}">
                <a16:creationId xmlns:a16="http://schemas.microsoft.com/office/drawing/2014/main" id="{6F4E2E9A-C99D-2E28-94A6-10AAFBB2EF40}"/>
              </a:ext>
            </a:extLst>
          </p:cNvPr>
          <p:cNvSpPr>
            <a:spLocks noGrp="1"/>
          </p:cNvSpPr>
          <p:nvPr>
            <p:ph type="body" orient="vert" idx="1"/>
          </p:nvPr>
        </p:nvSpPr>
        <p:spPr>
          <a:xfrm>
            <a:off x="404662" y="1340768"/>
            <a:ext cx="7926761" cy="4707904"/>
          </a:xfrm>
        </p:spPr>
        <p:txBody>
          <a:bodyPr>
            <a:normAutofit/>
          </a:bodyPr>
          <a:lstStyle/>
          <a:p>
            <a:pPr>
              <a:lnSpc>
                <a:spcPct val="100000"/>
              </a:lnSpc>
            </a:pPr>
            <a:r>
              <a:rPr lang="en-US" sz="2000" b="1" dirty="0"/>
              <a:t>Budgeting: </a:t>
            </a:r>
            <a:r>
              <a:rPr lang="en-US" sz="2000" dirty="0"/>
              <a:t>Budget and efficiently allocate financial resources.</a:t>
            </a:r>
          </a:p>
          <a:p>
            <a:pPr>
              <a:lnSpc>
                <a:spcPct val="100000"/>
              </a:lnSpc>
            </a:pPr>
            <a:r>
              <a:rPr lang="en-US" sz="2000" b="1" dirty="0"/>
              <a:t>Cost Control: </a:t>
            </a:r>
            <a:r>
              <a:rPr lang="en-US" sz="2000" dirty="0"/>
              <a:t>Decreases cost of operations (labor, food, utilities).</a:t>
            </a:r>
          </a:p>
          <a:p>
            <a:pPr>
              <a:lnSpc>
                <a:spcPct val="100000"/>
              </a:lnSpc>
            </a:pPr>
            <a:r>
              <a:rPr lang="en-US" sz="2000" b="1" dirty="0"/>
              <a:t>Revenue Management: </a:t>
            </a:r>
            <a:r>
              <a:rPr lang="en-US" sz="2000" dirty="0"/>
              <a:t>Employs pricing mechanisms to optimize revenues.</a:t>
            </a:r>
          </a:p>
          <a:p>
            <a:pPr>
              <a:lnSpc>
                <a:spcPct val="100000"/>
              </a:lnSpc>
            </a:pPr>
            <a:r>
              <a:rPr lang="en-US" sz="2000" b="1" dirty="0"/>
              <a:t>Cash Flow Management:</a:t>
            </a:r>
            <a:r>
              <a:rPr lang="en-US" sz="2000" dirty="0"/>
              <a:t> Maintains with the day-to-day operations.</a:t>
            </a:r>
          </a:p>
          <a:p>
            <a:pPr>
              <a:lnSpc>
                <a:spcPct val="100000"/>
              </a:lnSpc>
            </a:pPr>
            <a:r>
              <a:rPr lang="en-US" sz="2000" b="1" dirty="0"/>
              <a:t>Investment Decisions: </a:t>
            </a:r>
            <a:r>
              <a:rPr lang="en-US" sz="2000" dirty="0"/>
              <a:t>Invests in growth, both long-term and expansion.</a:t>
            </a:r>
          </a:p>
          <a:p>
            <a:pPr>
              <a:lnSpc>
                <a:spcPct val="100000"/>
              </a:lnSpc>
            </a:pPr>
            <a:r>
              <a:rPr lang="en-US" sz="2000" b="1" dirty="0"/>
              <a:t>Financial Analysis: </a:t>
            </a:r>
            <a:r>
              <a:rPr lang="en-US" sz="2000" dirty="0"/>
              <a:t>Monitors results to help make better decisions.</a:t>
            </a:r>
          </a:p>
          <a:p>
            <a:pPr>
              <a:lnSpc>
                <a:spcPct val="100000"/>
              </a:lnSpc>
            </a:pPr>
            <a:r>
              <a:rPr lang="en-US" sz="2000" b="1" dirty="0"/>
              <a:t>Risk Management: </a:t>
            </a:r>
            <a:r>
              <a:rPr lang="en-US" sz="2000" dirty="0"/>
              <a:t>Manages unpredictability (seasonality, crises)</a:t>
            </a:r>
          </a:p>
        </p:txBody>
      </p:sp>
      <p:sp>
        <p:nvSpPr>
          <p:cNvPr id="7" name="Picture Placeholder 6">
            <a:extLst>
              <a:ext uri="{FF2B5EF4-FFF2-40B4-BE49-F238E27FC236}">
                <a16:creationId xmlns:a16="http://schemas.microsoft.com/office/drawing/2014/main" id="{61D96A7B-C2A7-E542-487A-DA53E074DD4C}"/>
              </a:ext>
            </a:extLst>
          </p:cNvPr>
          <p:cNvSpPr>
            <a:spLocks noGrp="1"/>
          </p:cNvSpPr>
          <p:nvPr>
            <p:ph type="pic" sz="quarter" idx="13"/>
          </p:nvPr>
        </p:nvSpPr>
        <p:spPr>
          <a:xfrm>
            <a:off x="8533755" y="1412776"/>
            <a:ext cx="3259784" cy="4635599"/>
          </a:xfrm>
        </p:spPr>
        <p:txBody>
          <a:bodyPr/>
          <a:lstStyle/>
          <a:p>
            <a:endParaRPr lang="en-US"/>
          </a:p>
        </p:txBody>
      </p:sp>
      <p:sp>
        <p:nvSpPr>
          <p:cNvPr id="4" name="Slide Number Placeholder 3">
            <a:extLst>
              <a:ext uri="{FF2B5EF4-FFF2-40B4-BE49-F238E27FC236}">
                <a16:creationId xmlns:a16="http://schemas.microsoft.com/office/drawing/2014/main" id="{E8D77EC3-BD9A-E66D-8470-BAD78213751B}"/>
              </a:ext>
            </a:extLst>
          </p:cNvPr>
          <p:cNvSpPr>
            <a:spLocks noGrp="1"/>
          </p:cNvSpPr>
          <p:nvPr>
            <p:ph type="sldNum" sz="quarter" idx="4"/>
          </p:nvPr>
        </p:nvSpPr>
        <p:spPr/>
        <p:txBody>
          <a:bodyPr/>
          <a:lstStyle/>
          <a:p>
            <a:fld id="{5EE7099E-8998-4851-915A-4F4831808297}" type="slidenum">
              <a:rPr lang="nl-NL" smtClean="0"/>
              <a:pPr/>
              <a:t>3</a:t>
            </a:fld>
            <a:endParaRPr lang="nl-NL"/>
          </a:p>
        </p:txBody>
      </p:sp>
      <p:pic>
        <p:nvPicPr>
          <p:cNvPr id="6" name="Picture 5">
            <a:extLst>
              <a:ext uri="{FF2B5EF4-FFF2-40B4-BE49-F238E27FC236}">
                <a16:creationId xmlns:a16="http://schemas.microsoft.com/office/drawing/2014/main" id="{7C16ECAA-1144-B59F-9EDC-9C4DEAED9555}"/>
              </a:ext>
            </a:extLst>
          </p:cNvPr>
          <p:cNvPicPr>
            <a:picLocks noChangeAspect="1"/>
          </p:cNvPicPr>
          <p:nvPr/>
        </p:nvPicPr>
        <p:blipFill>
          <a:blip r:embed="rId2"/>
          <a:srcRect b="7401"/>
          <a:stretch>
            <a:fillRect/>
          </a:stretch>
        </p:blipFill>
        <p:spPr>
          <a:xfrm>
            <a:off x="8475439" y="1340769"/>
            <a:ext cx="3402132" cy="4752528"/>
          </a:xfrm>
          <a:prstGeom prst="rect">
            <a:avLst/>
          </a:prstGeom>
        </p:spPr>
      </p:pic>
    </p:spTree>
    <p:extLst>
      <p:ext uri="{BB962C8B-B14F-4D97-AF65-F5344CB8AC3E}">
        <p14:creationId xmlns:p14="http://schemas.microsoft.com/office/powerpoint/2010/main" val="1735703271"/>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3FCAE-1EFD-8909-05C7-8D08C618C750}"/>
              </a:ext>
            </a:extLst>
          </p:cNvPr>
          <p:cNvSpPr>
            <a:spLocks noGrp="1"/>
          </p:cNvSpPr>
          <p:nvPr>
            <p:ph type="title"/>
          </p:nvPr>
        </p:nvSpPr>
        <p:spPr/>
        <p:txBody>
          <a:bodyPr/>
          <a:lstStyle/>
          <a:p>
            <a:r>
              <a:rPr lang="en-US" dirty="0"/>
              <a:t>Key Financial Statements</a:t>
            </a:r>
          </a:p>
        </p:txBody>
      </p:sp>
      <p:sp>
        <p:nvSpPr>
          <p:cNvPr id="3" name="Vertical Text Placeholder 2">
            <a:extLst>
              <a:ext uri="{FF2B5EF4-FFF2-40B4-BE49-F238E27FC236}">
                <a16:creationId xmlns:a16="http://schemas.microsoft.com/office/drawing/2014/main" id="{C26C8A7F-35E5-83D5-8066-5F09D60D74C6}"/>
              </a:ext>
            </a:extLst>
          </p:cNvPr>
          <p:cNvSpPr>
            <a:spLocks noGrp="1"/>
          </p:cNvSpPr>
          <p:nvPr>
            <p:ph type="body" orient="vert" idx="1"/>
          </p:nvPr>
        </p:nvSpPr>
        <p:spPr/>
        <p:txBody>
          <a:bodyPr/>
          <a:lstStyle/>
          <a:p>
            <a:pPr fontAlgn="base">
              <a:lnSpc>
                <a:spcPct val="100000"/>
              </a:lnSpc>
            </a:pPr>
            <a:r>
              <a:rPr lang="en-US" sz="2000" b="1" dirty="0"/>
              <a:t>Income Statement:  </a:t>
            </a:r>
            <a:r>
              <a:rPr lang="en-US" sz="2000" dirty="0"/>
              <a:t>It communicates information on the extent to which a business has made good returns on its revenue over a specified period. It presents revenues followed by the costs and expenses incurred to derive a net profit or loss.</a:t>
            </a:r>
          </a:p>
          <a:p>
            <a:pPr fontAlgn="base">
              <a:lnSpc>
                <a:spcPct val="100000"/>
              </a:lnSpc>
            </a:pPr>
            <a:r>
              <a:rPr lang="en-US" sz="2000" dirty="0"/>
              <a:t>Key Components: It contains the Revenues, the Cost of Goods Sold (COGS) as well as Operating profit and, Strong&gt;Net Income or Profit. </a:t>
            </a:r>
          </a:p>
          <a:p>
            <a:pPr fontAlgn="base">
              <a:lnSpc>
                <a:spcPct val="100000"/>
              </a:lnSpc>
            </a:pPr>
            <a:r>
              <a:rPr lang="en-US" sz="2000" b="1" dirty="0"/>
              <a:t>Balance Sheet: </a:t>
            </a:r>
            <a:r>
              <a:rPr lang="en-US" sz="2000" dirty="0"/>
              <a:t>It is a consolidated presentation of a business’s assets, liabilities and equity.</a:t>
            </a:r>
          </a:p>
          <a:p>
            <a:pPr fontAlgn="base">
              <a:lnSpc>
                <a:spcPct val="100000"/>
              </a:lnSpc>
            </a:pPr>
            <a:r>
              <a:rPr lang="en-US" sz="2000" dirty="0"/>
              <a:t>Key Components: It has Assets, both current and non-current, Liabilities which comprise of short-term and long-term, as well as Shareholders’ Equity.</a:t>
            </a:r>
          </a:p>
          <a:p>
            <a:pPr fontAlgn="base">
              <a:lnSpc>
                <a:spcPct val="100000"/>
              </a:lnSpc>
            </a:pPr>
            <a:r>
              <a:rPr lang="en-US" sz="2000" b="1" dirty="0"/>
              <a:t>Cash Flow Statement: </a:t>
            </a:r>
            <a:r>
              <a:rPr lang="en-US" sz="2000" dirty="0"/>
              <a:t>It explains the periodical inflow and outflow of cash as well as cash equivalents in a business. It breaks it down to operational, investment, and financing activities.</a:t>
            </a:r>
          </a:p>
          <a:p>
            <a:endParaRPr lang="en-US" dirty="0"/>
          </a:p>
        </p:txBody>
      </p:sp>
      <p:sp>
        <p:nvSpPr>
          <p:cNvPr id="4" name="Slide Number Placeholder 3">
            <a:extLst>
              <a:ext uri="{FF2B5EF4-FFF2-40B4-BE49-F238E27FC236}">
                <a16:creationId xmlns:a16="http://schemas.microsoft.com/office/drawing/2014/main" id="{6FD7690E-F9B9-6A23-455A-B260B2980BD0}"/>
              </a:ext>
            </a:extLst>
          </p:cNvPr>
          <p:cNvSpPr>
            <a:spLocks noGrp="1"/>
          </p:cNvSpPr>
          <p:nvPr>
            <p:ph type="sldNum" sz="quarter" idx="4"/>
          </p:nvPr>
        </p:nvSpPr>
        <p:spPr/>
        <p:txBody>
          <a:bodyPr/>
          <a:lstStyle/>
          <a:p>
            <a:fld id="{5EE7099E-8998-4851-915A-4F4831808297}" type="slidenum">
              <a:rPr lang="nl-NL" smtClean="0"/>
              <a:pPr/>
              <a:t>4</a:t>
            </a:fld>
            <a:endParaRPr lang="nl-NL"/>
          </a:p>
        </p:txBody>
      </p:sp>
    </p:spTree>
    <p:extLst>
      <p:ext uri="{BB962C8B-B14F-4D97-AF65-F5344CB8AC3E}">
        <p14:creationId xmlns:p14="http://schemas.microsoft.com/office/powerpoint/2010/main" val="2353981031"/>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B7559-6597-3FE9-D25A-94C9D8B66215}"/>
              </a:ext>
            </a:extLst>
          </p:cNvPr>
          <p:cNvSpPr>
            <a:spLocks noGrp="1"/>
          </p:cNvSpPr>
          <p:nvPr>
            <p:ph type="title"/>
          </p:nvPr>
        </p:nvSpPr>
        <p:spPr/>
        <p:txBody>
          <a:bodyPr/>
          <a:lstStyle/>
          <a:p>
            <a:r>
              <a:rPr lang="en-US" dirty="0"/>
              <a:t>Financial Management Decisions</a:t>
            </a:r>
          </a:p>
        </p:txBody>
      </p:sp>
      <p:sp>
        <p:nvSpPr>
          <p:cNvPr id="3" name="Vertical Text Placeholder 2">
            <a:extLst>
              <a:ext uri="{FF2B5EF4-FFF2-40B4-BE49-F238E27FC236}">
                <a16:creationId xmlns:a16="http://schemas.microsoft.com/office/drawing/2014/main" id="{3F281061-1A64-0D95-F157-517810F77CAB}"/>
              </a:ext>
            </a:extLst>
          </p:cNvPr>
          <p:cNvSpPr>
            <a:spLocks noGrp="1"/>
          </p:cNvSpPr>
          <p:nvPr>
            <p:ph type="body" orient="vert" idx="1"/>
          </p:nvPr>
        </p:nvSpPr>
        <p:spPr>
          <a:xfrm>
            <a:off x="404662" y="1252836"/>
            <a:ext cx="7494713" cy="4795836"/>
          </a:xfrm>
        </p:spPr>
        <p:txBody>
          <a:bodyPr/>
          <a:lstStyle/>
          <a:p>
            <a:pPr fontAlgn="base">
              <a:lnSpc>
                <a:spcPct val="100000"/>
              </a:lnSpc>
            </a:pPr>
            <a:r>
              <a:rPr lang="en-US" sz="2000" b="1" dirty="0"/>
              <a:t>Investment Decisions</a:t>
            </a:r>
            <a:r>
              <a:rPr lang="en-US" sz="2000" dirty="0"/>
              <a:t>: Long-term expansion entails the acquisition of new assets, entry into new markets, and financing new R&amp;D activities. Expectations regarding risk and return, coupled with strategic fit, assist greatly in this regard.</a:t>
            </a:r>
          </a:p>
          <a:p>
            <a:pPr fontAlgn="base">
              <a:lnSpc>
                <a:spcPct val="100000"/>
              </a:lnSpc>
            </a:pPr>
            <a:r>
              <a:rPr lang="en-US" sz="2000" b="1" dirty="0"/>
              <a:t>Financing Decisions</a:t>
            </a:r>
            <a:r>
              <a:rPr lang="en-US" sz="2000" dirty="0"/>
              <a:t>: Having to decide how to finance day-to-day activities of the business, be it through stock issuance, debt acquisition, or retained earnings, must be done with the proper mix of equity and debt. </a:t>
            </a:r>
          </a:p>
          <a:p>
            <a:pPr fontAlgn="base">
              <a:lnSpc>
                <a:spcPct val="100000"/>
              </a:lnSpc>
            </a:pPr>
            <a:r>
              <a:rPr lang="en-US" sz="2000" b="1" dirty="0"/>
              <a:t>Dividend Decisions</a:t>
            </a:r>
            <a:r>
              <a:rPr lang="en-US" sz="2000" dirty="0"/>
              <a:t>: Balancing the apportionment of profits to shareholders and the reinvestment in the business is a crucial decision. This is due to the need to satisfy shareholders and ensure growth financing.</a:t>
            </a:r>
          </a:p>
          <a:p>
            <a:pPr marL="0" indent="0">
              <a:buNone/>
            </a:pPr>
            <a:endParaRPr lang="en-US" dirty="0"/>
          </a:p>
        </p:txBody>
      </p:sp>
      <p:sp>
        <p:nvSpPr>
          <p:cNvPr id="4" name="Slide Number Placeholder 3">
            <a:extLst>
              <a:ext uri="{FF2B5EF4-FFF2-40B4-BE49-F238E27FC236}">
                <a16:creationId xmlns:a16="http://schemas.microsoft.com/office/drawing/2014/main" id="{CEAABA12-8BC3-6672-5A4C-B02661223C7E}"/>
              </a:ext>
            </a:extLst>
          </p:cNvPr>
          <p:cNvSpPr>
            <a:spLocks noGrp="1"/>
          </p:cNvSpPr>
          <p:nvPr>
            <p:ph type="sldNum" sz="quarter" idx="4"/>
          </p:nvPr>
        </p:nvSpPr>
        <p:spPr/>
        <p:txBody>
          <a:bodyPr/>
          <a:lstStyle/>
          <a:p>
            <a:fld id="{5EE7099E-8998-4851-915A-4F4831808297}" type="slidenum">
              <a:rPr lang="nl-NL" smtClean="0"/>
              <a:pPr/>
              <a:t>5</a:t>
            </a:fld>
            <a:endParaRPr lang="nl-NL"/>
          </a:p>
        </p:txBody>
      </p:sp>
      <p:pic>
        <p:nvPicPr>
          <p:cNvPr id="9" name="Picture Placeholder 8">
            <a:extLst>
              <a:ext uri="{FF2B5EF4-FFF2-40B4-BE49-F238E27FC236}">
                <a16:creationId xmlns:a16="http://schemas.microsoft.com/office/drawing/2014/main" id="{79B11FEF-D497-9540-DA67-33702D2058AF}"/>
              </a:ext>
            </a:extLst>
          </p:cNvPr>
          <p:cNvPicPr>
            <a:picLocks noGrp="1" noChangeAspect="1"/>
          </p:cNvPicPr>
          <p:nvPr>
            <p:ph type="pic" sz="quarter" idx="13"/>
          </p:nvPr>
        </p:nvPicPr>
        <p:blipFill>
          <a:blip r:embed="rId2"/>
          <a:srcRect l="-423" r="5"/>
          <a:stretch>
            <a:fillRect/>
          </a:stretch>
        </p:blipFill>
        <p:spPr>
          <a:xfrm>
            <a:off x="7971383" y="1252538"/>
            <a:ext cx="4032448" cy="4795837"/>
          </a:xfrm>
          <a:prstGeom prst="rect">
            <a:avLst/>
          </a:prstGeom>
          <a:solidFill>
            <a:srgbClr val="8592BC">
              <a:lumMod val="20000"/>
              <a:lumOff val="80000"/>
            </a:srgbClr>
          </a:solidFill>
        </p:spPr>
      </p:pic>
    </p:spTree>
    <p:extLst>
      <p:ext uri="{BB962C8B-B14F-4D97-AF65-F5344CB8AC3E}">
        <p14:creationId xmlns:p14="http://schemas.microsoft.com/office/powerpoint/2010/main" val="330846189"/>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EB182-FFE6-0ADC-622C-5CEFD42D3B51}"/>
              </a:ext>
            </a:extLst>
          </p:cNvPr>
          <p:cNvSpPr>
            <a:spLocks noGrp="1"/>
          </p:cNvSpPr>
          <p:nvPr>
            <p:ph type="title"/>
          </p:nvPr>
        </p:nvSpPr>
        <p:spPr/>
        <p:txBody>
          <a:bodyPr/>
          <a:lstStyle/>
          <a:p>
            <a:r>
              <a:rPr lang="en-US" dirty="0"/>
              <a:t>Key Financial Ratios for Decision-Making</a:t>
            </a:r>
          </a:p>
        </p:txBody>
      </p:sp>
      <p:sp>
        <p:nvSpPr>
          <p:cNvPr id="3" name="Vertical Text Placeholder 2">
            <a:extLst>
              <a:ext uri="{FF2B5EF4-FFF2-40B4-BE49-F238E27FC236}">
                <a16:creationId xmlns:a16="http://schemas.microsoft.com/office/drawing/2014/main" id="{152E0B4E-2013-531B-4318-2143FDA1F0D1}"/>
              </a:ext>
            </a:extLst>
          </p:cNvPr>
          <p:cNvSpPr>
            <a:spLocks noGrp="1"/>
          </p:cNvSpPr>
          <p:nvPr>
            <p:ph type="body" orient="vert" idx="1"/>
          </p:nvPr>
        </p:nvSpPr>
        <p:spPr/>
        <p:txBody>
          <a:bodyPr/>
          <a:lstStyle/>
          <a:p>
            <a:pPr fontAlgn="base">
              <a:lnSpc>
                <a:spcPct val="100000"/>
              </a:lnSpc>
            </a:pPr>
            <a:r>
              <a:rPr lang="en-US" sz="2000" b="1" dirty="0"/>
              <a:t>Profitability Ratios</a:t>
            </a:r>
            <a:r>
              <a:rPr lang="en-US" sz="2000" dirty="0"/>
              <a:t>: Demonstrate how profitability is generated in relation to sales, resources, and equity (i.e., Gross Profit Margin and Return on Assets) .</a:t>
            </a:r>
          </a:p>
          <a:p>
            <a:pPr fontAlgn="base">
              <a:lnSpc>
                <a:spcPct val="100000"/>
              </a:lnSpc>
            </a:pPr>
            <a:r>
              <a:rPr lang="en-US" sz="2000" b="1" dirty="0"/>
              <a:t>Liquidity Ratios</a:t>
            </a:r>
            <a:r>
              <a:rPr lang="en-US" sz="2000" dirty="0"/>
              <a:t>: Show how short-term obligations are captured (i.e., Current Ratio and Quick Ratio) .</a:t>
            </a:r>
          </a:p>
          <a:p>
            <a:pPr fontAlgn="base">
              <a:lnSpc>
                <a:spcPct val="100000"/>
              </a:lnSpc>
            </a:pPr>
            <a:r>
              <a:rPr lang="en-US" sz="2000" b="1" dirty="0"/>
              <a:t>Leverage Ratios</a:t>
            </a:r>
            <a:r>
              <a:rPr lang="en-US" sz="2000" dirty="0"/>
              <a:t>: Delineate how debt is leveraged to finance operations and the inherent risk involved (i.e., Debt to Equity Ratio).</a:t>
            </a:r>
          </a:p>
          <a:p>
            <a:endParaRPr lang="en-US" dirty="0"/>
          </a:p>
        </p:txBody>
      </p:sp>
      <p:sp>
        <p:nvSpPr>
          <p:cNvPr id="4" name="Slide Number Placeholder 3">
            <a:extLst>
              <a:ext uri="{FF2B5EF4-FFF2-40B4-BE49-F238E27FC236}">
                <a16:creationId xmlns:a16="http://schemas.microsoft.com/office/drawing/2014/main" id="{9E292E67-1D01-F561-40DA-40CB4BA669BE}"/>
              </a:ext>
            </a:extLst>
          </p:cNvPr>
          <p:cNvSpPr>
            <a:spLocks noGrp="1"/>
          </p:cNvSpPr>
          <p:nvPr>
            <p:ph type="sldNum" sz="quarter" idx="4"/>
          </p:nvPr>
        </p:nvSpPr>
        <p:spPr/>
        <p:txBody>
          <a:bodyPr/>
          <a:lstStyle/>
          <a:p>
            <a:fld id="{5EE7099E-8998-4851-915A-4F4831808297}" type="slidenum">
              <a:rPr lang="nl-NL" smtClean="0"/>
              <a:pPr/>
              <a:t>6</a:t>
            </a:fld>
            <a:endParaRPr lang="nl-NL"/>
          </a:p>
        </p:txBody>
      </p:sp>
    </p:spTree>
    <p:extLst>
      <p:ext uri="{BB962C8B-B14F-4D97-AF65-F5344CB8AC3E}">
        <p14:creationId xmlns:p14="http://schemas.microsoft.com/office/powerpoint/2010/main" val="1401672006"/>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AE296-8CF3-96A8-F010-4C6B9BCEDA9F}"/>
              </a:ext>
            </a:extLst>
          </p:cNvPr>
          <p:cNvSpPr>
            <a:spLocks noGrp="1"/>
          </p:cNvSpPr>
          <p:nvPr>
            <p:ph type="title"/>
          </p:nvPr>
        </p:nvSpPr>
        <p:spPr/>
        <p:txBody>
          <a:bodyPr/>
          <a:lstStyle/>
          <a:p>
            <a:r>
              <a:rPr lang="en-US" dirty="0"/>
              <a:t>Financial Planning and Forecasting</a:t>
            </a:r>
          </a:p>
        </p:txBody>
      </p:sp>
      <p:sp>
        <p:nvSpPr>
          <p:cNvPr id="3" name="Vertical Text Placeholder 2">
            <a:extLst>
              <a:ext uri="{FF2B5EF4-FFF2-40B4-BE49-F238E27FC236}">
                <a16:creationId xmlns:a16="http://schemas.microsoft.com/office/drawing/2014/main" id="{3AC91BEC-A1A4-388C-2CC3-094D6C21E077}"/>
              </a:ext>
            </a:extLst>
          </p:cNvPr>
          <p:cNvSpPr>
            <a:spLocks noGrp="1"/>
          </p:cNvSpPr>
          <p:nvPr>
            <p:ph type="body" orient="vert" idx="1"/>
          </p:nvPr>
        </p:nvSpPr>
        <p:spPr>
          <a:xfrm>
            <a:off x="404662" y="1252836"/>
            <a:ext cx="7278689" cy="4795836"/>
          </a:xfrm>
        </p:spPr>
        <p:txBody>
          <a:bodyPr>
            <a:normAutofit lnSpcReduction="10000"/>
          </a:bodyPr>
          <a:lstStyle/>
          <a:p>
            <a:pPr fontAlgn="base">
              <a:lnSpc>
                <a:spcPct val="100000"/>
              </a:lnSpc>
            </a:pPr>
            <a:r>
              <a:rPr lang="en-US" sz="2000" dirty="0"/>
              <a:t>Financial planning comprises estimating future financial results and formulating optimal approaches to meet various corporate goals.</a:t>
            </a:r>
          </a:p>
          <a:p>
            <a:pPr fontAlgn="base">
              <a:lnSpc>
                <a:spcPct val="100000"/>
              </a:lnSpc>
            </a:pPr>
            <a:r>
              <a:rPr lang="en-US" sz="2000" dirty="0"/>
              <a:t>Essential activities encompass forecasting sales and costs as well as planning for capital expenditures. </a:t>
            </a:r>
          </a:p>
          <a:p>
            <a:pPr fontAlgn="base">
              <a:lnSpc>
                <a:spcPct val="100000"/>
              </a:lnSpc>
            </a:pPr>
            <a:r>
              <a:rPr lang="en-US" sz="2000" b="1" dirty="0"/>
              <a:t>Budgets</a:t>
            </a:r>
            <a:r>
              <a:rPr lang="en-US" sz="2000" dirty="0"/>
              <a:t>: Constitute one of the fundamental instruments in financial planning. They assist organisations in forecasting resource distributions in their budgets and maintaining financial equilibrium.</a:t>
            </a:r>
          </a:p>
          <a:p>
            <a:pPr fontAlgn="base">
              <a:lnSpc>
                <a:spcPct val="100000"/>
              </a:lnSpc>
            </a:pPr>
            <a:r>
              <a:rPr lang="en-US" sz="2000" b="1" dirty="0"/>
              <a:t>A master budget: </a:t>
            </a:r>
            <a:r>
              <a:rPr lang="en-US" sz="2000" dirty="0"/>
              <a:t>Integrates and summarises all the subsidiary budgets (like sales, production, and cash flow budgets) and acts as an overall financial blueprint.</a:t>
            </a:r>
            <a:br>
              <a:rPr lang="en-US" dirty="0"/>
            </a:br>
            <a:br>
              <a:rPr lang="en-US" dirty="0"/>
            </a:br>
            <a:br>
              <a:rPr lang="en-US" dirty="0"/>
            </a:br>
            <a:br>
              <a:rPr lang="en-US" dirty="0"/>
            </a:br>
            <a:endParaRPr lang="en-US" dirty="0"/>
          </a:p>
        </p:txBody>
      </p:sp>
      <p:sp>
        <p:nvSpPr>
          <p:cNvPr id="4" name="Slide Number Placeholder 3">
            <a:extLst>
              <a:ext uri="{FF2B5EF4-FFF2-40B4-BE49-F238E27FC236}">
                <a16:creationId xmlns:a16="http://schemas.microsoft.com/office/drawing/2014/main" id="{FD97F43D-2E3D-6518-749E-FF72238F3741}"/>
              </a:ext>
            </a:extLst>
          </p:cNvPr>
          <p:cNvSpPr>
            <a:spLocks noGrp="1"/>
          </p:cNvSpPr>
          <p:nvPr>
            <p:ph type="sldNum" sz="quarter" idx="4"/>
          </p:nvPr>
        </p:nvSpPr>
        <p:spPr/>
        <p:txBody>
          <a:bodyPr/>
          <a:lstStyle/>
          <a:p>
            <a:fld id="{5EE7099E-8998-4851-915A-4F4831808297}" type="slidenum">
              <a:rPr lang="nl-NL" smtClean="0"/>
              <a:pPr/>
              <a:t>7</a:t>
            </a:fld>
            <a:endParaRPr lang="nl-NL"/>
          </a:p>
        </p:txBody>
      </p:sp>
      <p:pic>
        <p:nvPicPr>
          <p:cNvPr id="9" name="Picture Placeholder 8">
            <a:extLst>
              <a:ext uri="{FF2B5EF4-FFF2-40B4-BE49-F238E27FC236}">
                <a16:creationId xmlns:a16="http://schemas.microsoft.com/office/drawing/2014/main" id="{EDEDB351-6A69-B894-1BA4-0C79CD492A3E}"/>
              </a:ext>
            </a:extLst>
          </p:cNvPr>
          <p:cNvPicPr>
            <a:picLocks noGrp="1" noChangeAspect="1"/>
          </p:cNvPicPr>
          <p:nvPr>
            <p:ph type="pic" sz="quarter" idx="13"/>
          </p:nvPr>
        </p:nvPicPr>
        <p:blipFill>
          <a:blip r:embed="rId2"/>
          <a:srcRect l="31123" r="31123"/>
          <a:stretch/>
        </p:blipFill>
        <p:spPr>
          <a:xfrm>
            <a:off x="8043391" y="1252539"/>
            <a:ext cx="3974132" cy="4795837"/>
          </a:xfrm>
          <a:prstGeom prst="rect">
            <a:avLst/>
          </a:prstGeom>
          <a:solidFill>
            <a:srgbClr val="8592BC">
              <a:lumMod val="20000"/>
              <a:lumOff val="80000"/>
            </a:srgbClr>
          </a:solidFill>
        </p:spPr>
      </p:pic>
    </p:spTree>
    <p:extLst>
      <p:ext uri="{BB962C8B-B14F-4D97-AF65-F5344CB8AC3E}">
        <p14:creationId xmlns:p14="http://schemas.microsoft.com/office/powerpoint/2010/main" val="4254154744"/>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7DFA8-F927-FE3A-3236-B4760BF1E182}"/>
              </a:ext>
            </a:extLst>
          </p:cNvPr>
          <p:cNvSpPr>
            <a:spLocks noGrp="1"/>
          </p:cNvSpPr>
          <p:nvPr>
            <p:ph type="title"/>
          </p:nvPr>
        </p:nvSpPr>
        <p:spPr/>
        <p:txBody>
          <a:bodyPr/>
          <a:lstStyle/>
          <a:p>
            <a:r>
              <a:rPr lang="en-US" dirty="0"/>
              <a:t>Financial Management Tools and Techniques</a:t>
            </a:r>
          </a:p>
        </p:txBody>
      </p:sp>
      <p:sp>
        <p:nvSpPr>
          <p:cNvPr id="3" name="Vertical Text Placeholder 2">
            <a:extLst>
              <a:ext uri="{FF2B5EF4-FFF2-40B4-BE49-F238E27FC236}">
                <a16:creationId xmlns:a16="http://schemas.microsoft.com/office/drawing/2014/main" id="{5B291000-F28F-3430-C226-F7CB8D54BC9B}"/>
              </a:ext>
            </a:extLst>
          </p:cNvPr>
          <p:cNvSpPr>
            <a:spLocks noGrp="1"/>
          </p:cNvSpPr>
          <p:nvPr>
            <p:ph type="body" orient="vert" idx="1"/>
          </p:nvPr>
        </p:nvSpPr>
        <p:spPr>
          <a:xfrm>
            <a:off x="404662" y="1484784"/>
            <a:ext cx="11389023" cy="4563888"/>
          </a:xfrm>
        </p:spPr>
        <p:txBody>
          <a:bodyPr/>
          <a:lstStyle/>
          <a:p>
            <a:pPr fontAlgn="base">
              <a:lnSpc>
                <a:spcPct val="100000"/>
              </a:lnSpc>
            </a:pPr>
            <a:r>
              <a:rPr lang="en-US" sz="2000" b="1" dirty="0"/>
              <a:t>Budgeting : </a:t>
            </a:r>
            <a:r>
              <a:rPr lang="en-US" sz="2000" dirty="0"/>
              <a:t>Developing financial strategies for both the immediate future and for several years down the line.</a:t>
            </a:r>
            <a:endParaRPr lang="en-US" sz="2000" b="1" dirty="0"/>
          </a:p>
          <a:p>
            <a:pPr fontAlgn="base">
              <a:lnSpc>
                <a:spcPct val="100000"/>
              </a:lnSpc>
            </a:pPr>
            <a:r>
              <a:rPr lang="en-US" sz="2000" b="1" dirty="0"/>
              <a:t>Financial Modeling</a:t>
            </a:r>
            <a:r>
              <a:rPr lang="en-US" sz="2000" dirty="0"/>
              <a:t>: Utilising techniques in forecasting the future performance of finances.</a:t>
            </a:r>
          </a:p>
          <a:p>
            <a:pPr fontAlgn="base">
              <a:lnSpc>
                <a:spcPct val="100000"/>
              </a:lnSpc>
            </a:pPr>
            <a:r>
              <a:rPr lang="en-US" sz="2000" b="1" dirty="0"/>
              <a:t>Scenario Analysis</a:t>
            </a:r>
            <a:r>
              <a:rPr lang="en-US" sz="2000" dirty="0"/>
              <a:t>: Assessing differing financial results generated by flexible predictive assumptions.</a:t>
            </a:r>
          </a:p>
          <a:p>
            <a:pPr fontAlgn="base">
              <a:lnSpc>
                <a:spcPct val="100000"/>
              </a:lnSpc>
            </a:pPr>
            <a:r>
              <a:rPr lang="en-US" sz="2000" b="1" dirty="0"/>
              <a:t>Sensitivity Analysis</a:t>
            </a:r>
            <a:r>
              <a:rPr lang="en-US" sz="2000" dirty="0"/>
              <a:t>: Examining the impact of changes in crucial factors on the outcome of finances.</a:t>
            </a:r>
          </a:p>
          <a:p>
            <a:pPr fontAlgn="base">
              <a:lnSpc>
                <a:spcPct val="100000"/>
              </a:lnSpc>
            </a:pPr>
            <a:r>
              <a:rPr lang="en-US" sz="2000" b="1" dirty="0"/>
              <a:t>Breakeven Analysis</a:t>
            </a:r>
            <a:r>
              <a:rPr lang="en-US" sz="2000" dirty="0"/>
              <a:t>: Identifying the level of revenue generated by the firm to confirm it meets the total cost needed to be covered, vital in establishing the pricing of the firm’s goods and services.</a:t>
            </a:r>
          </a:p>
          <a:p>
            <a:pPr marL="0" indent="0">
              <a:buNone/>
            </a:pPr>
            <a:endParaRPr lang="en-US" dirty="0"/>
          </a:p>
        </p:txBody>
      </p:sp>
      <p:sp>
        <p:nvSpPr>
          <p:cNvPr id="4" name="Slide Number Placeholder 3">
            <a:extLst>
              <a:ext uri="{FF2B5EF4-FFF2-40B4-BE49-F238E27FC236}">
                <a16:creationId xmlns:a16="http://schemas.microsoft.com/office/drawing/2014/main" id="{062F3040-D32E-AB93-045E-97D7E047CB6E}"/>
              </a:ext>
            </a:extLst>
          </p:cNvPr>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398687673"/>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548EE-B1D2-FD9B-9908-D2E60565B982}"/>
              </a:ext>
            </a:extLst>
          </p:cNvPr>
          <p:cNvSpPr>
            <a:spLocks noGrp="1"/>
          </p:cNvSpPr>
          <p:nvPr>
            <p:ph type="title"/>
          </p:nvPr>
        </p:nvSpPr>
        <p:spPr/>
        <p:txBody>
          <a:bodyPr/>
          <a:lstStyle/>
          <a:p>
            <a:r>
              <a:rPr lang="en-US" dirty="0"/>
              <a:t>Role of Financial Management</a:t>
            </a:r>
          </a:p>
        </p:txBody>
      </p:sp>
      <p:sp>
        <p:nvSpPr>
          <p:cNvPr id="3" name="Vertical Text Placeholder 2">
            <a:extLst>
              <a:ext uri="{FF2B5EF4-FFF2-40B4-BE49-F238E27FC236}">
                <a16:creationId xmlns:a16="http://schemas.microsoft.com/office/drawing/2014/main" id="{447A99AD-500C-F224-A3F9-8504E0865FBE}"/>
              </a:ext>
            </a:extLst>
          </p:cNvPr>
          <p:cNvSpPr>
            <a:spLocks noGrp="1"/>
          </p:cNvSpPr>
          <p:nvPr>
            <p:ph type="body" orient="vert" idx="1"/>
          </p:nvPr>
        </p:nvSpPr>
        <p:spPr/>
        <p:txBody>
          <a:bodyPr>
            <a:normAutofit/>
          </a:bodyPr>
          <a:lstStyle/>
          <a:p>
            <a:pPr fontAlgn="base">
              <a:lnSpc>
                <a:spcPct val="100000"/>
              </a:lnSpc>
            </a:pPr>
            <a:r>
              <a:rPr lang="en-US" sz="2000" dirty="0"/>
              <a:t>The significance of having sound financial management in tourism and hospitality is because of the increased capital outlay and the seasonal variation of revenue. </a:t>
            </a:r>
          </a:p>
          <a:p>
            <a:pPr fontAlgn="base">
              <a:lnSpc>
                <a:spcPct val="100000"/>
              </a:lnSpc>
            </a:pPr>
            <a:r>
              <a:rPr lang="en-US" sz="2000" b="1" dirty="0"/>
              <a:t>Revenue Management: </a:t>
            </a:r>
            <a:r>
              <a:rPr lang="en-US" sz="2000" dirty="0"/>
              <a:t>Financial managers must ensure revenue is optimised not only through dynamic pricing and cost management but also through yield management. </a:t>
            </a:r>
            <a:endParaRPr lang="en-US" sz="2000" b="1" dirty="0"/>
          </a:p>
          <a:p>
            <a:pPr fontAlgn="base">
              <a:lnSpc>
                <a:spcPct val="100000"/>
              </a:lnSpc>
            </a:pPr>
            <a:r>
              <a:rPr lang="en-US" sz="2000" b="1" dirty="0"/>
              <a:t>Capital Budgeting: </a:t>
            </a:r>
            <a:r>
              <a:rPr lang="en-US" sz="2000" dirty="0"/>
              <a:t>Business in the tourism and hospitality industry always will have major capital investments in tourism and hospitality industries because of the building or upgrading their facilities and the financial management will help in establishing the economic viability of such investments. </a:t>
            </a:r>
            <a:endParaRPr lang="en-US" sz="2000" b="1" dirty="0"/>
          </a:p>
          <a:p>
            <a:pPr fontAlgn="base">
              <a:lnSpc>
                <a:spcPct val="100000"/>
              </a:lnSpc>
            </a:pPr>
            <a:r>
              <a:rPr lang="en-US" sz="2000" b="1" dirty="0"/>
              <a:t>Cash Flow Management: </a:t>
            </a:r>
            <a:r>
              <a:rPr lang="en-US" sz="2000" dirty="0"/>
              <a:t>The cyclicality of the industry requires the meticulous planning and management of the inflow and outflow of cash.</a:t>
            </a:r>
          </a:p>
        </p:txBody>
      </p:sp>
      <p:pic>
        <p:nvPicPr>
          <p:cNvPr id="6" name="Picture Placeholder 5">
            <a:extLst>
              <a:ext uri="{FF2B5EF4-FFF2-40B4-BE49-F238E27FC236}">
                <a16:creationId xmlns:a16="http://schemas.microsoft.com/office/drawing/2014/main" id="{E66F8DF2-DC1B-8A12-95CD-B04B57C6CB1F}"/>
              </a:ext>
            </a:extLst>
          </p:cNvPr>
          <p:cNvPicPr>
            <a:picLocks noGrp="1" noChangeAspect="1"/>
          </p:cNvPicPr>
          <p:nvPr>
            <p:ph type="pic" sz="quarter" idx="13"/>
          </p:nvPr>
        </p:nvPicPr>
        <p:blipFill>
          <a:blip r:embed="rId2"/>
          <a:srcRect l="5043" r="5043"/>
          <a:stretch>
            <a:fillRect/>
          </a:stretch>
        </p:blipFill>
        <p:spPr>
          <a:prstGeom prst="rect">
            <a:avLst/>
          </a:prstGeom>
        </p:spPr>
      </p:pic>
      <p:sp>
        <p:nvSpPr>
          <p:cNvPr id="4" name="Slide Number Placeholder 3">
            <a:extLst>
              <a:ext uri="{FF2B5EF4-FFF2-40B4-BE49-F238E27FC236}">
                <a16:creationId xmlns:a16="http://schemas.microsoft.com/office/drawing/2014/main" id="{21FD361D-C8CF-35D8-0538-10262D7012F1}"/>
              </a:ext>
            </a:extLst>
          </p:cNvPr>
          <p:cNvSpPr>
            <a:spLocks noGrp="1"/>
          </p:cNvSpPr>
          <p:nvPr>
            <p:ph type="sldNum" sz="quarter" idx="4"/>
          </p:nvPr>
        </p:nvSpPr>
        <p:spPr/>
        <p:txBody>
          <a:bodyPr/>
          <a:lstStyle/>
          <a:p>
            <a:fld id="{5EE7099E-8998-4851-915A-4F4831808297}" type="slidenum">
              <a:rPr lang="nl-NL" smtClean="0"/>
              <a:pPr/>
              <a:t>9</a:t>
            </a:fld>
            <a:endParaRPr lang="nl-NL"/>
          </a:p>
        </p:txBody>
      </p:sp>
    </p:spTree>
    <p:extLst>
      <p:ext uri="{BB962C8B-B14F-4D97-AF65-F5344CB8AC3E}">
        <p14:creationId xmlns:p14="http://schemas.microsoft.com/office/powerpoint/2010/main" val="3766582"/>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D5E25D-07B0-68C3-2B45-384A04CB6090}"/>
              </a:ext>
            </a:extLst>
          </p:cNvPr>
          <p:cNvSpPr>
            <a:spLocks noGrp="1"/>
          </p:cNvSpPr>
          <p:nvPr>
            <p:ph type="title"/>
          </p:nvPr>
        </p:nvSpPr>
        <p:spPr/>
        <p:txBody>
          <a:bodyPr/>
          <a:lstStyle/>
          <a:p>
            <a:r>
              <a:rPr lang="en-US" dirty="0"/>
              <a:t>Financial Management</a:t>
            </a:r>
          </a:p>
        </p:txBody>
      </p:sp>
      <p:sp>
        <p:nvSpPr>
          <p:cNvPr id="3" name="Vertical Text Placeholder 2">
            <a:extLst>
              <a:ext uri="{FF2B5EF4-FFF2-40B4-BE49-F238E27FC236}">
                <a16:creationId xmlns:a16="http://schemas.microsoft.com/office/drawing/2014/main" id="{1E638F9C-DC7A-1844-C4CE-1D96CEFAEC7A}"/>
              </a:ext>
            </a:extLst>
          </p:cNvPr>
          <p:cNvSpPr>
            <a:spLocks noGrp="1"/>
          </p:cNvSpPr>
          <p:nvPr>
            <p:ph type="body" orient="vert" idx="1"/>
          </p:nvPr>
        </p:nvSpPr>
        <p:spPr/>
        <p:txBody>
          <a:bodyPr>
            <a:noAutofit/>
          </a:bodyPr>
          <a:lstStyle/>
          <a:p>
            <a:pPr>
              <a:lnSpc>
                <a:spcPct val="100000"/>
              </a:lnSpc>
            </a:pPr>
            <a:r>
              <a:rPr lang="en-US" sz="2000" b="1" dirty="0"/>
              <a:t>Budgeting &amp; Forecasting: </a:t>
            </a:r>
            <a:r>
              <a:rPr lang="en-US" sz="2000" dirty="0"/>
              <a:t>Plans revenues and expenditures with seasonal demand in mind</a:t>
            </a:r>
          </a:p>
          <a:p>
            <a:pPr>
              <a:lnSpc>
                <a:spcPct val="100000"/>
              </a:lnSpc>
            </a:pPr>
            <a:r>
              <a:rPr lang="en-US" sz="2000" b="1" dirty="0"/>
              <a:t>Cost Control: </a:t>
            </a:r>
            <a:r>
              <a:rPr lang="en-US" sz="2000" dirty="0"/>
              <a:t>Controls expenditures (food, labour, utilities) for the efficiency of the operation</a:t>
            </a:r>
          </a:p>
          <a:p>
            <a:pPr>
              <a:lnSpc>
                <a:spcPct val="100000"/>
              </a:lnSpc>
            </a:pPr>
            <a:r>
              <a:rPr lang="en-US" sz="2000" b="1" dirty="0"/>
              <a:t>Revenue Management: </a:t>
            </a:r>
            <a:r>
              <a:rPr lang="en-US" sz="2000" dirty="0"/>
              <a:t>Applies dynamic pricing to optimise occupancy and profits</a:t>
            </a:r>
          </a:p>
          <a:p>
            <a:pPr>
              <a:lnSpc>
                <a:spcPct val="100000"/>
              </a:lnSpc>
            </a:pPr>
            <a:r>
              <a:rPr lang="en-US" sz="2000" b="1" dirty="0"/>
              <a:t>Cash Flow Management: </a:t>
            </a:r>
            <a:r>
              <a:rPr lang="en-US" sz="2000" dirty="0"/>
              <a:t>Need to make sure we’re making our operations good day in and day out.</a:t>
            </a:r>
          </a:p>
          <a:p>
            <a:pPr>
              <a:lnSpc>
                <a:spcPct val="100000"/>
              </a:lnSpc>
            </a:pPr>
            <a:r>
              <a:rPr lang="en-US" sz="2000" b="1" dirty="0"/>
              <a:t>Investment Planning: </a:t>
            </a:r>
            <a:r>
              <a:rPr lang="en-US" sz="2000" dirty="0"/>
              <a:t>Since it supports expansion (hotels, resorts, facilities, etc.)</a:t>
            </a:r>
          </a:p>
          <a:p>
            <a:pPr>
              <a:lnSpc>
                <a:spcPct val="100000"/>
              </a:lnSpc>
            </a:pPr>
            <a:r>
              <a:rPr lang="en-US" sz="2000" b="1" dirty="0"/>
              <a:t>Financial Analysis: </a:t>
            </a:r>
            <a:r>
              <a:rPr lang="en-US" sz="2000" dirty="0"/>
              <a:t>Assesses performance through financial reports.</a:t>
            </a:r>
          </a:p>
          <a:p>
            <a:pPr>
              <a:lnSpc>
                <a:spcPct val="100000"/>
              </a:lnSpc>
            </a:pPr>
            <a:r>
              <a:rPr lang="en-US" sz="2000" b="1" dirty="0"/>
              <a:t>Risk Management: </a:t>
            </a:r>
            <a:r>
              <a:rPr lang="en-US" sz="2000" dirty="0"/>
              <a:t>Manages the uncertainties (seasonality, economic fluctuations) </a:t>
            </a:r>
          </a:p>
        </p:txBody>
      </p:sp>
      <p:sp>
        <p:nvSpPr>
          <p:cNvPr id="4" name="Slide Number Placeholder 3">
            <a:extLst>
              <a:ext uri="{FF2B5EF4-FFF2-40B4-BE49-F238E27FC236}">
                <a16:creationId xmlns:a16="http://schemas.microsoft.com/office/drawing/2014/main" id="{9C719263-6534-A37A-7CEE-8952DC7F8DC5}"/>
              </a:ext>
            </a:extLst>
          </p:cNvPr>
          <p:cNvSpPr>
            <a:spLocks noGrp="1"/>
          </p:cNvSpPr>
          <p:nvPr>
            <p:ph type="sldNum" sz="quarter" idx="4"/>
          </p:nvPr>
        </p:nvSpPr>
        <p:spPr/>
        <p:txBody>
          <a:bodyPr/>
          <a:lstStyle/>
          <a:p>
            <a:fld id="{5EE7099E-8998-4851-915A-4F4831808297}" type="slidenum">
              <a:rPr lang="nl-NL" smtClean="0"/>
              <a:pPr/>
              <a:t>10</a:t>
            </a:fld>
            <a:endParaRPr lang="nl-NL"/>
          </a:p>
        </p:txBody>
      </p:sp>
    </p:spTree>
    <p:extLst>
      <p:ext uri="{BB962C8B-B14F-4D97-AF65-F5344CB8AC3E}">
        <p14:creationId xmlns:p14="http://schemas.microsoft.com/office/powerpoint/2010/main" val="1033645079"/>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D4B0C-23C0-FE32-3789-FE7511029496}"/>
              </a:ext>
            </a:extLst>
          </p:cNvPr>
          <p:cNvSpPr>
            <a:spLocks noGrp="1"/>
          </p:cNvSpPr>
          <p:nvPr>
            <p:ph type="title"/>
          </p:nvPr>
        </p:nvSpPr>
        <p:spPr/>
        <p:txBody>
          <a:bodyPr/>
          <a:lstStyle/>
          <a:p>
            <a:r>
              <a:rPr lang="en-US" dirty="0"/>
              <a:t>FM and Decision-Making</a:t>
            </a:r>
          </a:p>
        </p:txBody>
      </p:sp>
      <p:sp>
        <p:nvSpPr>
          <p:cNvPr id="3" name="Vertical Text Placeholder 2">
            <a:extLst>
              <a:ext uri="{FF2B5EF4-FFF2-40B4-BE49-F238E27FC236}">
                <a16:creationId xmlns:a16="http://schemas.microsoft.com/office/drawing/2014/main" id="{B589A35A-C9DA-7810-EBDA-A9D9272A9B0A}"/>
              </a:ext>
            </a:extLst>
          </p:cNvPr>
          <p:cNvSpPr>
            <a:spLocks noGrp="1"/>
          </p:cNvSpPr>
          <p:nvPr>
            <p:ph type="body" orient="vert" idx="1"/>
          </p:nvPr>
        </p:nvSpPr>
        <p:spPr/>
        <p:txBody>
          <a:bodyPr>
            <a:noAutofit/>
          </a:bodyPr>
          <a:lstStyle/>
          <a:p>
            <a:pPr>
              <a:lnSpc>
                <a:spcPct val="110000"/>
              </a:lnSpc>
            </a:pPr>
            <a:r>
              <a:rPr lang="en-US" sz="2000" dirty="0"/>
              <a:t>Financial management helps in making decisions in the tourism and hospitality industry by offering financial information to the management. </a:t>
            </a:r>
          </a:p>
          <a:p>
            <a:pPr>
              <a:lnSpc>
                <a:spcPct val="110000"/>
              </a:lnSpc>
            </a:pPr>
            <a:r>
              <a:rPr lang="en-US" sz="2000" dirty="0"/>
              <a:t>Decisions related to pricing, labor, cost management, and service development are made based on the financial data. </a:t>
            </a:r>
          </a:p>
          <a:p>
            <a:pPr>
              <a:lnSpc>
                <a:spcPct val="110000"/>
              </a:lnSpc>
            </a:pPr>
            <a:r>
              <a:rPr lang="en-US" sz="2000" dirty="0"/>
              <a:t>In the tourism industry, financial management helps in the effective management of cash flow related to the demand and supply pattern in the industry. </a:t>
            </a:r>
          </a:p>
          <a:p>
            <a:pPr>
              <a:lnSpc>
                <a:spcPct val="110000"/>
              </a:lnSpc>
            </a:pPr>
            <a:r>
              <a:rPr lang="en-US" sz="2000" dirty="0"/>
              <a:t>Financial management assists with short-term management decisions, for instance, tracking the budget expenditure based on performance measures. </a:t>
            </a:r>
          </a:p>
          <a:p>
            <a:pPr marL="0" indent="0">
              <a:lnSpc>
                <a:spcPct val="110000"/>
              </a:lnSpc>
              <a:buNone/>
            </a:pPr>
            <a:endParaRPr lang="en-US" sz="2000" dirty="0"/>
          </a:p>
        </p:txBody>
      </p:sp>
      <p:sp>
        <p:nvSpPr>
          <p:cNvPr id="5" name="Slide Number Placeholder 4">
            <a:extLst>
              <a:ext uri="{FF2B5EF4-FFF2-40B4-BE49-F238E27FC236}">
                <a16:creationId xmlns:a16="http://schemas.microsoft.com/office/drawing/2014/main" id="{316C44FF-D833-9F21-E836-EF5F259B1408}"/>
              </a:ext>
            </a:extLst>
          </p:cNvPr>
          <p:cNvSpPr>
            <a:spLocks noGrp="1"/>
          </p:cNvSpPr>
          <p:nvPr>
            <p:ph type="sldNum" sz="quarter" idx="4"/>
          </p:nvPr>
        </p:nvSpPr>
        <p:spPr/>
        <p:txBody>
          <a:bodyPr/>
          <a:lstStyle/>
          <a:p>
            <a:fld id="{5EE7099E-8998-4851-915A-4F4831808297}" type="slidenum">
              <a:rPr lang="nl-NL" smtClean="0"/>
              <a:pPr/>
              <a:t>11</a:t>
            </a:fld>
            <a:endParaRPr lang="nl-NL"/>
          </a:p>
        </p:txBody>
      </p:sp>
      <p:pic>
        <p:nvPicPr>
          <p:cNvPr id="9" name="Picture Placeholder 8">
            <a:extLst>
              <a:ext uri="{FF2B5EF4-FFF2-40B4-BE49-F238E27FC236}">
                <a16:creationId xmlns:a16="http://schemas.microsoft.com/office/drawing/2014/main" id="{DBC7F8AE-981E-C0CC-E1CE-BD4B4A243BD6}"/>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430" t="-6" r="-1605" b="6"/>
          <a:stretch>
            <a:fillRect/>
          </a:stretch>
        </p:blipFill>
        <p:spPr>
          <a:xfrm>
            <a:off x="8533755" y="1252538"/>
            <a:ext cx="3470076" cy="4795837"/>
          </a:xfrm>
        </p:spPr>
      </p:pic>
    </p:spTree>
    <p:extLst>
      <p:ext uri="{BB962C8B-B14F-4D97-AF65-F5344CB8AC3E}">
        <p14:creationId xmlns:p14="http://schemas.microsoft.com/office/powerpoint/2010/main" val="4033761514"/>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7DBD0-37E5-1C8D-A031-94D56E5D5025}"/>
              </a:ext>
            </a:extLst>
          </p:cNvPr>
          <p:cNvSpPr>
            <a:spLocks noGrp="1"/>
          </p:cNvSpPr>
          <p:nvPr>
            <p:ph type="title"/>
          </p:nvPr>
        </p:nvSpPr>
        <p:spPr/>
        <p:txBody>
          <a:bodyPr/>
          <a:lstStyle/>
          <a:p>
            <a:r>
              <a:rPr lang="en-US" dirty="0"/>
              <a:t>Stakeholders and Financial Information </a:t>
            </a:r>
          </a:p>
        </p:txBody>
      </p:sp>
      <p:sp>
        <p:nvSpPr>
          <p:cNvPr id="3" name="Vertical Text Placeholder 2">
            <a:extLst>
              <a:ext uri="{FF2B5EF4-FFF2-40B4-BE49-F238E27FC236}">
                <a16:creationId xmlns:a16="http://schemas.microsoft.com/office/drawing/2014/main" id="{A260542F-4CDB-1224-A731-474CEB4C122C}"/>
              </a:ext>
            </a:extLst>
          </p:cNvPr>
          <p:cNvSpPr>
            <a:spLocks noGrp="1"/>
          </p:cNvSpPr>
          <p:nvPr>
            <p:ph type="body" orient="vert" idx="1"/>
          </p:nvPr>
        </p:nvSpPr>
        <p:spPr/>
        <p:txBody>
          <a:bodyPr>
            <a:noAutofit/>
          </a:bodyPr>
          <a:lstStyle/>
          <a:p>
            <a:pPr>
              <a:lnSpc>
                <a:spcPct val="100000"/>
              </a:lnSpc>
            </a:pPr>
            <a:r>
              <a:rPr lang="en-US" sz="2000" b="1" dirty="0"/>
              <a:t>Stakeholders:</a:t>
            </a:r>
          </a:p>
          <a:p>
            <a:pPr>
              <a:lnSpc>
                <a:spcPct val="100000"/>
              </a:lnSpc>
              <a:buFont typeface="Wingdings" panose="05000000000000000000" pitchFamily="2" charset="2"/>
              <a:buChar char="ü"/>
            </a:pPr>
            <a:r>
              <a:rPr lang="en-US" sz="2000" b="1" dirty="0"/>
              <a:t>Owners/Shareholders – </a:t>
            </a:r>
            <a:r>
              <a:rPr lang="en-US" sz="2000" dirty="0"/>
              <a:t>profits </a:t>
            </a:r>
          </a:p>
          <a:p>
            <a:pPr>
              <a:lnSpc>
                <a:spcPct val="100000"/>
              </a:lnSpc>
              <a:buFont typeface="Wingdings" panose="05000000000000000000" pitchFamily="2" charset="2"/>
              <a:buChar char="ü"/>
            </a:pPr>
            <a:r>
              <a:rPr lang="en-US" sz="2000" b="1" dirty="0"/>
              <a:t>Managers –</a:t>
            </a:r>
            <a:r>
              <a:rPr lang="en-US" sz="2000" dirty="0"/>
              <a:t> decisions</a:t>
            </a:r>
          </a:p>
          <a:p>
            <a:pPr>
              <a:lnSpc>
                <a:spcPct val="100000"/>
              </a:lnSpc>
              <a:buFont typeface="Wingdings" panose="05000000000000000000" pitchFamily="2" charset="2"/>
              <a:buChar char="ü"/>
            </a:pPr>
            <a:r>
              <a:rPr lang="en-US" sz="2000" b="1" dirty="0"/>
              <a:t>Employees – </a:t>
            </a:r>
            <a:r>
              <a:rPr lang="en-US" sz="2000" dirty="0"/>
              <a:t>wages, security</a:t>
            </a:r>
          </a:p>
          <a:p>
            <a:pPr>
              <a:lnSpc>
                <a:spcPct val="100000"/>
              </a:lnSpc>
              <a:buFont typeface="Wingdings" panose="05000000000000000000" pitchFamily="2" charset="2"/>
              <a:buChar char="ü"/>
            </a:pPr>
            <a:r>
              <a:rPr lang="en-US" sz="2000" b="1" dirty="0"/>
              <a:t>Customers – </a:t>
            </a:r>
            <a:r>
              <a:rPr lang="en-US" sz="2000" dirty="0"/>
              <a:t>value for money</a:t>
            </a:r>
          </a:p>
          <a:p>
            <a:pPr>
              <a:lnSpc>
                <a:spcPct val="100000"/>
              </a:lnSpc>
              <a:buFont typeface="Wingdings" panose="05000000000000000000" pitchFamily="2" charset="2"/>
              <a:buChar char="ü"/>
            </a:pPr>
            <a:r>
              <a:rPr lang="en-US" sz="2000" b="1" dirty="0"/>
              <a:t>Suppliers – </a:t>
            </a:r>
            <a:r>
              <a:rPr lang="en-US" sz="2000" dirty="0"/>
              <a:t>payments</a:t>
            </a:r>
          </a:p>
          <a:p>
            <a:pPr>
              <a:lnSpc>
                <a:spcPct val="100000"/>
              </a:lnSpc>
              <a:buFont typeface="Wingdings" panose="05000000000000000000" pitchFamily="2" charset="2"/>
              <a:buChar char="ü"/>
            </a:pPr>
            <a:r>
              <a:rPr lang="en-US" sz="2000" b="1" dirty="0"/>
              <a:t>Government –</a:t>
            </a:r>
            <a:r>
              <a:rPr lang="en-US" sz="2000" dirty="0"/>
              <a:t> taxes</a:t>
            </a:r>
          </a:p>
          <a:p>
            <a:pPr>
              <a:lnSpc>
                <a:spcPct val="100000"/>
              </a:lnSpc>
              <a:buFont typeface="Wingdings" panose="05000000000000000000" pitchFamily="2" charset="2"/>
              <a:buChar char="ü"/>
            </a:pPr>
            <a:r>
              <a:rPr lang="en-US" sz="2000" b="1" dirty="0"/>
              <a:t>Investors/Lenders – </a:t>
            </a:r>
            <a:r>
              <a:rPr lang="en-US" sz="2000" dirty="0"/>
              <a:t>returns, risk</a:t>
            </a:r>
          </a:p>
          <a:p>
            <a:pPr>
              <a:lnSpc>
                <a:spcPct val="100000"/>
              </a:lnSpc>
            </a:pPr>
            <a:endParaRPr lang="en-US" sz="2000" dirty="0"/>
          </a:p>
        </p:txBody>
      </p:sp>
      <p:sp>
        <p:nvSpPr>
          <p:cNvPr id="4" name="Slide Number Placeholder 3">
            <a:extLst>
              <a:ext uri="{FF2B5EF4-FFF2-40B4-BE49-F238E27FC236}">
                <a16:creationId xmlns:a16="http://schemas.microsoft.com/office/drawing/2014/main" id="{7D508A38-B1A2-DA7F-B9A9-F36CA1C5D212}"/>
              </a:ext>
            </a:extLst>
          </p:cNvPr>
          <p:cNvSpPr>
            <a:spLocks noGrp="1"/>
          </p:cNvSpPr>
          <p:nvPr>
            <p:ph type="sldNum" sz="quarter" idx="4"/>
          </p:nvPr>
        </p:nvSpPr>
        <p:spPr/>
        <p:txBody>
          <a:bodyPr/>
          <a:lstStyle/>
          <a:p>
            <a:fld id="{5EE7099E-8998-4851-915A-4F4831808297}" type="slidenum">
              <a:rPr lang="nl-NL" smtClean="0"/>
              <a:pPr/>
              <a:t>12</a:t>
            </a:fld>
            <a:endParaRPr lang="nl-NL"/>
          </a:p>
        </p:txBody>
      </p:sp>
    </p:spTree>
    <p:extLst>
      <p:ext uri="{BB962C8B-B14F-4D97-AF65-F5344CB8AC3E}">
        <p14:creationId xmlns:p14="http://schemas.microsoft.com/office/powerpoint/2010/main" val="3589489143"/>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8959F-8365-F1A0-975C-89B0A56CF2CB}"/>
              </a:ext>
            </a:extLst>
          </p:cNvPr>
          <p:cNvSpPr>
            <a:spLocks noGrp="1"/>
          </p:cNvSpPr>
          <p:nvPr>
            <p:ph type="title"/>
          </p:nvPr>
        </p:nvSpPr>
        <p:spPr/>
        <p:txBody>
          <a:bodyPr/>
          <a:lstStyle/>
          <a:p>
            <a:r>
              <a:rPr lang="en-GB" dirty="0"/>
              <a:t>Stakeholders and Financial Information  </a:t>
            </a:r>
          </a:p>
        </p:txBody>
      </p:sp>
      <p:sp>
        <p:nvSpPr>
          <p:cNvPr id="3" name="Vertical Text Placeholder 2">
            <a:extLst>
              <a:ext uri="{FF2B5EF4-FFF2-40B4-BE49-F238E27FC236}">
                <a16:creationId xmlns:a16="http://schemas.microsoft.com/office/drawing/2014/main" id="{BED60FFB-44EE-E6AB-475D-FBFE490A52B3}"/>
              </a:ext>
            </a:extLst>
          </p:cNvPr>
          <p:cNvSpPr>
            <a:spLocks noGrp="1"/>
          </p:cNvSpPr>
          <p:nvPr>
            <p:ph type="body" orient="vert" idx="1"/>
          </p:nvPr>
        </p:nvSpPr>
        <p:spPr/>
        <p:txBody>
          <a:bodyPr>
            <a:normAutofit/>
          </a:bodyPr>
          <a:lstStyle/>
          <a:p>
            <a:pPr>
              <a:lnSpc>
                <a:spcPct val="100000"/>
              </a:lnSpc>
            </a:pPr>
            <a:r>
              <a:rPr lang="en-US" sz="2000" b="1" dirty="0"/>
              <a:t>Financials:</a:t>
            </a:r>
          </a:p>
          <a:p>
            <a:pPr>
              <a:lnSpc>
                <a:spcPct val="100000"/>
              </a:lnSpc>
              <a:buFont typeface="Wingdings" panose="05000000000000000000" pitchFamily="2" charset="2"/>
              <a:buChar char="ü"/>
            </a:pPr>
            <a:r>
              <a:rPr lang="en-US" sz="2000" b="1" dirty="0"/>
              <a:t>Income Statement – </a:t>
            </a:r>
            <a:r>
              <a:rPr lang="en-US" sz="2000" dirty="0"/>
              <a:t>profit/loss</a:t>
            </a:r>
          </a:p>
          <a:p>
            <a:pPr>
              <a:lnSpc>
                <a:spcPct val="100000"/>
              </a:lnSpc>
              <a:buFont typeface="Wingdings" panose="05000000000000000000" pitchFamily="2" charset="2"/>
              <a:buChar char="ü"/>
            </a:pPr>
            <a:r>
              <a:rPr lang="en-US" sz="2000" b="1" dirty="0"/>
              <a:t>Balance Sheet – </a:t>
            </a:r>
            <a:r>
              <a:rPr lang="en-US" sz="2000" dirty="0"/>
              <a:t>the financial position</a:t>
            </a:r>
          </a:p>
          <a:p>
            <a:pPr>
              <a:lnSpc>
                <a:spcPct val="100000"/>
              </a:lnSpc>
              <a:buFont typeface="Wingdings" panose="05000000000000000000" pitchFamily="2" charset="2"/>
              <a:buChar char="ü"/>
            </a:pPr>
            <a:r>
              <a:rPr lang="en-US" sz="2000" b="1" dirty="0"/>
              <a:t>Cash Flow – </a:t>
            </a:r>
            <a:r>
              <a:rPr lang="en-US" sz="2000" dirty="0"/>
              <a:t>movement of cash</a:t>
            </a:r>
          </a:p>
          <a:p>
            <a:pPr>
              <a:lnSpc>
                <a:spcPct val="100000"/>
              </a:lnSpc>
              <a:buFont typeface="Wingdings" panose="05000000000000000000" pitchFamily="2" charset="2"/>
              <a:buChar char="ü"/>
            </a:pPr>
            <a:r>
              <a:rPr lang="en-US" sz="2000" b="1" dirty="0"/>
              <a:t>Budgets –</a:t>
            </a:r>
            <a:r>
              <a:rPr lang="en-US" sz="2000" dirty="0"/>
              <a:t> forecasting</a:t>
            </a:r>
          </a:p>
          <a:p>
            <a:pPr>
              <a:lnSpc>
                <a:spcPct val="100000"/>
              </a:lnSpc>
              <a:buFont typeface="Wingdings" panose="05000000000000000000" pitchFamily="2" charset="2"/>
              <a:buChar char="ü"/>
            </a:pPr>
            <a:r>
              <a:rPr lang="en-US" sz="2000" b="1" dirty="0"/>
              <a:t>Ratios –</a:t>
            </a:r>
            <a:r>
              <a:rPr lang="en-US" sz="2000" dirty="0"/>
              <a:t> performing </a:t>
            </a:r>
            <a:endParaRPr lang="en-GB" sz="2000" dirty="0"/>
          </a:p>
        </p:txBody>
      </p:sp>
      <p:sp>
        <p:nvSpPr>
          <p:cNvPr id="4" name="Slide Number Placeholder 3">
            <a:extLst>
              <a:ext uri="{FF2B5EF4-FFF2-40B4-BE49-F238E27FC236}">
                <a16:creationId xmlns:a16="http://schemas.microsoft.com/office/drawing/2014/main" id="{8DA1AF35-BDA9-073D-9F27-EC43A4ECCC95}"/>
              </a:ext>
            </a:extLst>
          </p:cNvPr>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1431978748"/>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C28D9-EF1F-F9A5-45E4-B14104F3341D}"/>
              </a:ext>
            </a:extLst>
          </p:cNvPr>
          <p:cNvSpPr>
            <a:spLocks noGrp="1"/>
          </p:cNvSpPr>
          <p:nvPr>
            <p:ph type="title"/>
          </p:nvPr>
        </p:nvSpPr>
        <p:spPr/>
        <p:txBody>
          <a:bodyPr/>
          <a:lstStyle/>
          <a:p>
            <a:r>
              <a:rPr lang="en-US" dirty="0"/>
              <a:t>Owners and Investors </a:t>
            </a:r>
          </a:p>
        </p:txBody>
      </p:sp>
      <p:sp>
        <p:nvSpPr>
          <p:cNvPr id="3" name="Vertical Text Placeholder 2">
            <a:extLst>
              <a:ext uri="{FF2B5EF4-FFF2-40B4-BE49-F238E27FC236}">
                <a16:creationId xmlns:a16="http://schemas.microsoft.com/office/drawing/2014/main" id="{11925B2A-B12F-09FD-5949-3657D73B07EF}"/>
              </a:ext>
            </a:extLst>
          </p:cNvPr>
          <p:cNvSpPr>
            <a:spLocks noGrp="1"/>
          </p:cNvSpPr>
          <p:nvPr>
            <p:ph type="body" orient="vert" idx="1"/>
          </p:nvPr>
        </p:nvSpPr>
        <p:spPr/>
        <p:txBody>
          <a:bodyPr>
            <a:noAutofit/>
          </a:bodyPr>
          <a:lstStyle/>
          <a:p>
            <a:pPr>
              <a:lnSpc>
                <a:spcPct val="100000"/>
              </a:lnSpc>
            </a:pPr>
            <a:r>
              <a:rPr lang="en-US" sz="2000" b="1" dirty="0"/>
              <a:t>Owners (shareholders)</a:t>
            </a:r>
          </a:p>
          <a:p>
            <a:pPr>
              <a:lnSpc>
                <a:spcPct val="100000"/>
              </a:lnSpc>
              <a:buFont typeface="Wingdings" panose="05000000000000000000" pitchFamily="2" charset="2"/>
              <a:buChar char="ü"/>
            </a:pPr>
            <a:r>
              <a:rPr lang="en-US" sz="2000" dirty="0"/>
              <a:t>The capital owners who provide the capital to begin and operate the business and take profits if the business is successful.</a:t>
            </a:r>
          </a:p>
          <a:p>
            <a:pPr>
              <a:lnSpc>
                <a:spcPct val="100000"/>
              </a:lnSpc>
              <a:buFont typeface="Wingdings" panose="05000000000000000000" pitchFamily="2" charset="2"/>
              <a:buChar char="ü"/>
            </a:pPr>
            <a:r>
              <a:rPr lang="en-US" sz="2000" dirty="0"/>
              <a:t>Desire profits and dividends</a:t>
            </a:r>
          </a:p>
          <a:p>
            <a:pPr>
              <a:lnSpc>
                <a:spcPct val="100000"/>
              </a:lnSpc>
              <a:buFont typeface="Wingdings" panose="05000000000000000000" pitchFamily="2" charset="2"/>
              <a:buChar char="ü"/>
            </a:pPr>
            <a:r>
              <a:rPr lang="en-US" sz="2000" dirty="0"/>
              <a:t>Interested in the growth of the company and the value of the company</a:t>
            </a:r>
          </a:p>
          <a:p>
            <a:pPr>
              <a:lnSpc>
                <a:spcPct val="100000"/>
              </a:lnSpc>
              <a:buFont typeface="Wingdings" panose="05000000000000000000" pitchFamily="2" charset="2"/>
              <a:buChar char="ü"/>
            </a:pPr>
            <a:r>
              <a:rPr lang="en-US" sz="2000" dirty="0"/>
              <a:t>Monitor the overall performance</a:t>
            </a:r>
          </a:p>
          <a:p>
            <a:pPr>
              <a:lnSpc>
                <a:spcPct val="100000"/>
              </a:lnSpc>
            </a:pPr>
            <a:r>
              <a:rPr lang="en-US" sz="2000" b="1" dirty="0"/>
              <a:t>Investor (Lenders/Outside Investors)</a:t>
            </a:r>
          </a:p>
          <a:p>
            <a:pPr>
              <a:lnSpc>
                <a:spcPct val="100000"/>
              </a:lnSpc>
              <a:buFont typeface="Wingdings" panose="05000000000000000000" pitchFamily="2" charset="2"/>
              <a:buChar char="ü"/>
            </a:pPr>
            <a:r>
              <a:rPr lang="en-US" sz="2000" dirty="0"/>
              <a:t>Add funds (loan or equity)</a:t>
            </a:r>
          </a:p>
          <a:p>
            <a:pPr>
              <a:lnSpc>
                <a:spcPct val="100000"/>
              </a:lnSpc>
              <a:buFont typeface="Wingdings" panose="05000000000000000000" pitchFamily="2" charset="2"/>
              <a:buChar char="ü"/>
            </a:pPr>
            <a:r>
              <a:rPr lang="en-US" sz="2000" dirty="0"/>
              <a:t>Focus on returns and risk</a:t>
            </a:r>
          </a:p>
          <a:p>
            <a:pPr>
              <a:lnSpc>
                <a:spcPct val="100000"/>
              </a:lnSpc>
              <a:buFont typeface="Wingdings" panose="05000000000000000000" pitchFamily="2" charset="2"/>
              <a:buChar char="ü"/>
            </a:pPr>
            <a:r>
              <a:rPr lang="en-US" sz="2000" dirty="0"/>
              <a:t>Assess financial strength and ability to pay</a:t>
            </a:r>
          </a:p>
          <a:p>
            <a:pPr>
              <a:lnSpc>
                <a:spcPct val="100000"/>
              </a:lnSpc>
              <a:buFont typeface="Wingdings" panose="05000000000000000000" pitchFamily="2" charset="2"/>
              <a:buChar char="ü"/>
            </a:pPr>
            <a:r>
              <a:rPr lang="en-US" sz="2000" dirty="0"/>
              <a:t>Decide using financial statements </a:t>
            </a:r>
          </a:p>
        </p:txBody>
      </p:sp>
      <p:sp>
        <p:nvSpPr>
          <p:cNvPr id="5" name="Slide Number Placeholder 4">
            <a:extLst>
              <a:ext uri="{FF2B5EF4-FFF2-40B4-BE49-F238E27FC236}">
                <a16:creationId xmlns:a16="http://schemas.microsoft.com/office/drawing/2014/main" id="{E408C5B1-A033-9E91-B615-FC5A21851977}"/>
              </a:ext>
            </a:extLst>
          </p:cNvPr>
          <p:cNvSpPr>
            <a:spLocks noGrp="1"/>
          </p:cNvSpPr>
          <p:nvPr>
            <p:ph type="sldNum" sz="quarter" idx="4"/>
          </p:nvPr>
        </p:nvSpPr>
        <p:spPr/>
        <p:txBody>
          <a:bodyPr/>
          <a:lstStyle/>
          <a:p>
            <a:fld id="{5EE7099E-8998-4851-915A-4F4831808297}" type="slidenum">
              <a:rPr lang="nl-NL" smtClean="0"/>
              <a:pPr/>
              <a:t>14</a:t>
            </a:fld>
            <a:endParaRPr lang="nl-NL"/>
          </a:p>
        </p:txBody>
      </p:sp>
      <p:pic>
        <p:nvPicPr>
          <p:cNvPr id="9" name="Picture Placeholder 8">
            <a:extLst>
              <a:ext uri="{FF2B5EF4-FFF2-40B4-BE49-F238E27FC236}">
                <a16:creationId xmlns:a16="http://schemas.microsoft.com/office/drawing/2014/main" id="{95FE524B-2F67-BE97-F4D8-F49404A289A9}"/>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422" t="-6" r="4" b="6"/>
          <a:stretch>
            <a:fillRect/>
          </a:stretch>
        </p:blipFill>
        <p:spPr>
          <a:xfrm>
            <a:off x="8533755" y="1252538"/>
            <a:ext cx="3470076" cy="4795837"/>
          </a:xfrm>
        </p:spPr>
      </p:pic>
    </p:spTree>
    <p:extLst>
      <p:ext uri="{BB962C8B-B14F-4D97-AF65-F5344CB8AC3E}">
        <p14:creationId xmlns:p14="http://schemas.microsoft.com/office/powerpoint/2010/main" val="1906504545"/>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63C67-830D-B8EB-911C-F9AA82822D22}"/>
              </a:ext>
            </a:extLst>
          </p:cNvPr>
          <p:cNvSpPr>
            <a:spLocks noGrp="1"/>
          </p:cNvSpPr>
          <p:nvPr>
            <p:ph type="title"/>
          </p:nvPr>
        </p:nvSpPr>
        <p:spPr/>
        <p:txBody>
          <a:bodyPr/>
          <a:lstStyle/>
          <a:p>
            <a:r>
              <a:rPr lang="en-US" dirty="0"/>
              <a:t>Managers in Tourism and Hospitality </a:t>
            </a:r>
          </a:p>
        </p:txBody>
      </p:sp>
      <p:sp>
        <p:nvSpPr>
          <p:cNvPr id="3" name="Vertical Text Placeholder 2">
            <a:extLst>
              <a:ext uri="{FF2B5EF4-FFF2-40B4-BE49-F238E27FC236}">
                <a16:creationId xmlns:a16="http://schemas.microsoft.com/office/drawing/2014/main" id="{50A56C57-B8CF-3965-972B-06A725F402C4}"/>
              </a:ext>
            </a:extLst>
          </p:cNvPr>
          <p:cNvSpPr>
            <a:spLocks noGrp="1"/>
          </p:cNvSpPr>
          <p:nvPr>
            <p:ph type="body" orient="vert" idx="1"/>
          </p:nvPr>
        </p:nvSpPr>
        <p:spPr/>
        <p:txBody>
          <a:bodyPr>
            <a:normAutofit/>
          </a:bodyPr>
          <a:lstStyle/>
          <a:p>
            <a:pPr>
              <a:lnSpc>
                <a:spcPct val="100000"/>
              </a:lnSpc>
            </a:pPr>
            <a:r>
              <a:rPr lang="en-US" sz="2000" b="1" dirty="0"/>
              <a:t>Roles and Responsibilities: </a:t>
            </a:r>
            <a:r>
              <a:rPr lang="en-US" sz="2000" dirty="0"/>
              <a:t>Manage the daily activities and operations and ensure overall delivery of services at hotels, resorts and travels.</a:t>
            </a:r>
          </a:p>
          <a:p>
            <a:pPr>
              <a:lnSpc>
                <a:spcPct val="100000"/>
              </a:lnSpc>
            </a:pPr>
            <a:r>
              <a:rPr lang="en-US" sz="2000" b="1" dirty="0"/>
              <a:t>Financial focus:</a:t>
            </a:r>
          </a:p>
          <a:p>
            <a:pPr>
              <a:lnSpc>
                <a:spcPct val="100000"/>
              </a:lnSpc>
              <a:buFont typeface="Wingdings" panose="05000000000000000000" pitchFamily="2" charset="2"/>
              <a:buChar char="ü"/>
            </a:pPr>
            <a:r>
              <a:rPr lang="en-US" sz="2000" dirty="0"/>
              <a:t>Budgeting &amp; cost control</a:t>
            </a:r>
          </a:p>
          <a:p>
            <a:pPr>
              <a:lnSpc>
                <a:spcPct val="100000"/>
              </a:lnSpc>
              <a:buFont typeface="Wingdings" panose="05000000000000000000" pitchFamily="2" charset="2"/>
              <a:buChar char="ü"/>
            </a:pPr>
            <a:r>
              <a:rPr lang="en-US" sz="2000" dirty="0"/>
              <a:t>Cash flow and revenue management</a:t>
            </a:r>
          </a:p>
          <a:p>
            <a:pPr>
              <a:lnSpc>
                <a:spcPct val="100000"/>
              </a:lnSpc>
              <a:buFont typeface="Wingdings" panose="05000000000000000000" pitchFamily="2" charset="2"/>
              <a:buChar char="ü"/>
            </a:pPr>
            <a:r>
              <a:rPr lang="en-US" sz="2000" dirty="0"/>
              <a:t>Investment appraisal</a:t>
            </a:r>
          </a:p>
          <a:p>
            <a:pPr>
              <a:lnSpc>
                <a:spcPct val="100000"/>
              </a:lnSpc>
            </a:pPr>
            <a:r>
              <a:rPr lang="en-US" sz="2000" b="1" dirty="0"/>
              <a:t>Decision Making: </a:t>
            </a:r>
            <a:r>
              <a:rPr lang="en-US" sz="2000" dirty="0"/>
              <a:t>Plan, resource, and drive efficiency based on financial results</a:t>
            </a:r>
          </a:p>
          <a:p>
            <a:pPr>
              <a:lnSpc>
                <a:spcPct val="100000"/>
              </a:lnSpc>
            </a:pPr>
            <a:r>
              <a:rPr lang="en-US" sz="2000" b="1" dirty="0"/>
              <a:t>Aim:</a:t>
            </a:r>
            <a:r>
              <a:rPr lang="en-US" sz="2000" dirty="0"/>
              <a:t> To increase the earnings whilst not compromising on quality of service. </a:t>
            </a:r>
          </a:p>
        </p:txBody>
      </p:sp>
      <p:sp>
        <p:nvSpPr>
          <p:cNvPr id="4" name="Slide Number Placeholder 3">
            <a:extLst>
              <a:ext uri="{FF2B5EF4-FFF2-40B4-BE49-F238E27FC236}">
                <a16:creationId xmlns:a16="http://schemas.microsoft.com/office/drawing/2014/main" id="{9528F210-3D18-1C12-6129-6420A28BC8EB}"/>
              </a:ext>
            </a:extLst>
          </p:cNvPr>
          <p:cNvSpPr>
            <a:spLocks noGrp="1"/>
          </p:cNvSpPr>
          <p:nvPr>
            <p:ph type="sldNum" sz="quarter" idx="4"/>
          </p:nvPr>
        </p:nvSpPr>
        <p:spPr/>
        <p:txBody>
          <a:bodyPr/>
          <a:lstStyle/>
          <a:p>
            <a:fld id="{5EE7099E-8998-4851-915A-4F4831808297}" type="slidenum">
              <a:rPr lang="nl-NL" smtClean="0"/>
              <a:pPr/>
              <a:t>15</a:t>
            </a:fld>
            <a:endParaRPr lang="nl-NL"/>
          </a:p>
        </p:txBody>
      </p:sp>
    </p:spTree>
    <p:extLst>
      <p:ext uri="{BB962C8B-B14F-4D97-AF65-F5344CB8AC3E}">
        <p14:creationId xmlns:p14="http://schemas.microsoft.com/office/powerpoint/2010/main" val="3585704022"/>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FA1DC-60F7-AE86-E423-9A72B5FEA13F}"/>
              </a:ext>
            </a:extLst>
          </p:cNvPr>
          <p:cNvSpPr>
            <a:spLocks noGrp="1"/>
          </p:cNvSpPr>
          <p:nvPr>
            <p:ph type="title"/>
          </p:nvPr>
        </p:nvSpPr>
        <p:spPr/>
        <p:txBody>
          <a:bodyPr/>
          <a:lstStyle/>
          <a:p>
            <a:r>
              <a:rPr lang="en-US" dirty="0"/>
              <a:t>Employees and Financial Stability </a:t>
            </a:r>
          </a:p>
        </p:txBody>
      </p:sp>
      <p:sp>
        <p:nvSpPr>
          <p:cNvPr id="3" name="Vertical Text Placeholder 2">
            <a:extLst>
              <a:ext uri="{FF2B5EF4-FFF2-40B4-BE49-F238E27FC236}">
                <a16:creationId xmlns:a16="http://schemas.microsoft.com/office/drawing/2014/main" id="{1EBC882A-7C69-D204-C9D2-03C1D1F98242}"/>
              </a:ext>
            </a:extLst>
          </p:cNvPr>
          <p:cNvSpPr>
            <a:spLocks noGrp="1"/>
          </p:cNvSpPr>
          <p:nvPr>
            <p:ph type="body" orient="vert" idx="1"/>
          </p:nvPr>
        </p:nvSpPr>
        <p:spPr/>
        <p:txBody>
          <a:bodyPr>
            <a:noAutofit/>
          </a:bodyPr>
          <a:lstStyle/>
          <a:p>
            <a:pPr>
              <a:lnSpc>
                <a:spcPct val="100000"/>
              </a:lnSpc>
            </a:pPr>
            <a:r>
              <a:rPr lang="en-US" sz="2000" b="1" dirty="0"/>
              <a:t>Role of the employees: </a:t>
            </a:r>
            <a:r>
              <a:rPr lang="en-US" sz="2000" dirty="0"/>
              <a:t>Ensure the quality of service and the operational standards</a:t>
            </a:r>
          </a:p>
          <a:p>
            <a:pPr>
              <a:lnSpc>
                <a:spcPct val="100000"/>
              </a:lnSpc>
            </a:pPr>
            <a:r>
              <a:rPr lang="en-US" sz="2000" b="1" dirty="0"/>
              <a:t>Financial concerns:</a:t>
            </a:r>
          </a:p>
          <a:p>
            <a:pPr>
              <a:lnSpc>
                <a:spcPct val="100000"/>
              </a:lnSpc>
              <a:buFont typeface="Wingdings" panose="05000000000000000000" pitchFamily="2" charset="2"/>
              <a:buChar char="ü"/>
            </a:pPr>
            <a:r>
              <a:rPr lang="en-US" sz="2000" dirty="0"/>
              <a:t>Security of employment</a:t>
            </a:r>
          </a:p>
          <a:p>
            <a:pPr>
              <a:lnSpc>
                <a:spcPct val="100000"/>
              </a:lnSpc>
              <a:buFont typeface="Wingdings" panose="05000000000000000000" pitchFamily="2" charset="2"/>
              <a:buChar char="ü"/>
            </a:pPr>
            <a:r>
              <a:rPr lang="en-US" sz="2000" dirty="0"/>
              <a:t>Salaries and benefits on time.</a:t>
            </a:r>
          </a:p>
          <a:p>
            <a:pPr>
              <a:lnSpc>
                <a:spcPct val="100000"/>
              </a:lnSpc>
              <a:buFont typeface="Wingdings" panose="05000000000000000000" pitchFamily="2" charset="2"/>
              <a:buChar char="ü"/>
            </a:pPr>
            <a:r>
              <a:rPr lang="en-US" sz="2000" dirty="0"/>
              <a:t>Adequate pay during seasonal adjustments</a:t>
            </a:r>
          </a:p>
          <a:p>
            <a:pPr>
              <a:lnSpc>
                <a:spcPct val="100000"/>
              </a:lnSpc>
            </a:pPr>
            <a:r>
              <a:rPr lang="en-US" sz="2000" b="1" dirty="0"/>
              <a:t>Effect on Financial Health:</a:t>
            </a:r>
          </a:p>
          <a:p>
            <a:pPr>
              <a:lnSpc>
                <a:spcPct val="100000"/>
              </a:lnSpc>
              <a:buFont typeface="Wingdings" panose="05000000000000000000" pitchFamily="2" charset="2"/>
              <a:buChar char="ü"/>
            </a:pPr>
            <a:r>
              <a:rPr lang="en-US" sz="2000" dirty="0"/>
              <a:t>A productive workforce is a cost effective workforce</a:t>
            </a:r>
          </a:p>
          <a:p>
            <a:pPr>
              <a:lnSpc>
                <a:spcPct val="100000"/>
              </a:lnSpc>
              <a:buFont typeface="Wingdings" panose="05000000000000000000" pitchFamily="2" charset="2"/>
              <a:buChar char="ü"/>
            </a:pPr>
            <a:r>
              <a:rPr lang="en-US" sz="2000" dirty="0"/>
              <a:t>Engaged employees= Increases Revenue and Profit (up to 4 times more than disengaged employees)</a:t>
            </a:r>
          </a:p>
          <a:p>
            <a:pPr>
              <a:lnSpc>
                <a:spcPct val="100000"/>
              </a:lnSpc>
            </a:pPr>
            <a:r>
              <a:rPr lang="en-US" sz="2000" b="1" dirty="0"/>
              <a:t>Management Priority: </a:t>
            </a:r>
            <a:r>
              <a:rPr lang="en-US" sz="2000" dirty="0"/>
              <a:t>To strike a balance between labour cost and business sustainability. </a:t>
            </a:r>
          </a:p>
        </p:txBody>
      </p:sp>
      <p:sp>
        <p:nvSpPr>
          <p:cNvPr id="5" name="Slide Number Placeholder 4">
            <a:extLst>
              <a:ext uri="{FF2B5EF4-FFF2-40B4-BE49-F238E27FC236}">
                <a16:creationId xmlns:a16="http://schemas.microsoft.com/office/drawing/2014/main" id="{6F8B888B-6C87-A560-7B34-C12ACEFC03F6}"/>
              </a:ext>
            </a:extLst>
          </p:cNvPr>
          <p:cNvSpPr>
            <a:spLocks noGrp="1"/>
          </p:cNvSpPr>
          <p:nvPr>
            <p:ph type="sldNum" sz="quarter" idx="4"/>
          </p:nvPr>
        </p:nvSpPr>
        <p:spPr/>
        <p:txBody>
          <a:bodyPr/>
          <a:lstStyle/>
          <a:p>
            <a:fld id="{5EE7099E-8998-4851-915A-4F4831808297}" type="slidenum">
              <a:rPr lang="nl-NL" smtClean="0"/>
              <a:pPr/>
              <a:t>16</a:t>
            </a:fld>
            <a:endParaRPr lang="nl-NL"/>
          </a:p>
        </p:txBody>
      </p:sp>
      <p:pic>
        <p:nvPicPr>
          <p:cNvPr id="9" name="Picture Placeholder 8">
            <a:extLst>
              <a:ext uri="{FF2B5EF4-FFF2-40B4-BE49-F238E27FC236}">
                <a16:creationId xmlns:a16="http://schemas.microsoft.com/office/drawing/2014/main" id="{4EACA77D-D618-F47B-9308-DA6700AC76F7}"/>
              </a:ext>
            </a:extLst>
          </p:cNvPr>
          <p:cNvPicPr>
            <a:picLocks noGrp="1" noChangeAspect="1"/>
          </p:cNvPicPr>
          <p:nvPr>
            <p:ph type="pic" sz="quarter" idx="13"/>
          </p:nvPr>
        </p:nvPicPr>
        <p:blipFill>
          <a:blip r:embed="rId2"/>
          <a:srcRect l="-421" r="1"/>
          <a:stretch>
            <a:fillRect/>
          </a:stretch>
        </p:blipFill>
        <p:spPr>
          <a:xfrm>
            <a:off x="8403431" y="1252538"/>
            <a:ext cx="3600400" cy="4795837"/>
          </a:xfrm>
          <a:prstGeom prst="rect">
            <a:avLst/>
          </a:prstGeom>
          <a:solidFill>
            <a:srgbClr val="8592BC">
              <a:lumMod val="20000"/>
              <a:lumOff val="80000"/>
            </a:srgbClr>
          </a:solidFill>
        </p:spPr>
      </p:pic>
    </p:spTree>
    <p:extLst>
      <p:ext uri="{BB962C8B-B14F-4D97-AF65-F5344CB8AC3E}">
        <p14:creationId xmlns:p14="http://schemas.microsoft.com/office/powerpoint/2010/main" val="2518907839"/>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33D7F-8593-EBEC-4131-2612C0CE799B}"/>
              </a:ext>
            </a:extLst>
          </p:cNvPr>
          <p:cNvSpPr>
            <a:spLocks noGrp="1"/>
          </p:cNvSpPr>
          <p:nvPr>
            <p:ph type="title"/>
          </p:nvPr>
        </p:nvSpPr>
        <p:spPr/>
        <p:txBody>
          <a:bodyPr/>
          <a:lstStyle/>
          <a:p>
            <a:r>
              <a:rPr lang="en-US" dirty="0"/>
              <a:t>Lenders and Creditors </a:t>
            </a:r>
          </a:p>
        </p:txBody>
      </p:sp>
      <p:sp>
        <p:nvSpPr>
          <p:cNvPr id="3" name="Vertical Text Placeholder 2">
            <a:extLst>
              <a:ext uri="{FF2B5EF4-FFF2-40B4-BE49-F238E27FC236}">
                <a16:creationId xmlns:a16="http://schemas.microsoft.com/office/drawing/2014/main" id="{3C43F62B-25F9-5EFD-C69E-363F815D212E}"/>
              </a:ext>
            </a:extLst>
          </p:cNvPr>
          <p:cNvSpPr>
            <a:spLocks noGrp="1"/>
          </p:cNvSpPr>
          <p:nvPr>
            <p:ph type="body" orient="vert" idx="1"/>
          </p:nvPr>
        </p:nvSpPr>
        <p:spPr/>
        <p:txBody>
          <a:bodyPr>
            <a:normAutofit/>
          </a:bodyPr>
          <a:lstStyle/>
          <a:p>
            <a:pPr>
              <a:lnSpc>
                <a:spcPct val="100000"/>
              </a:lnSpc>
            </a:pPr>
            <a:r>
              <a:rPr lang="en-US" sz="2000" dirty="0"/>
              <a:t>Lenders and creditors are stakeholders in businesses within the tourism and hospitality industry, as they provide loans, credit lines, and trade credit to operate businesses and invest in such industries.</a:t>
            </a:r>
          </a:p>
          <a:p>
            <a:pPr>
              <a:lnSpc>
                <a:spcPct val="100000"/>
              </a:lnSpc>
            </a:pPr>
            <a:r>
              <a:rPr lang="en-US" sz="2000" b="1" dirty="0"/>
              <a:t>Lenders (Banks/Financial Institutions):</a:t>
            </a:r>
          </a:p>
          <a:p>
            <a:pPr>
              <a:lnSpc>
                <a:spcPct val="100000"/>
              </a:lnSpc>
              <a:buFont typeface="Wingdings" panose="05000000000000000000" pitchFamily="2" charset="2"/>
              <a:buChar char="ü"/>
            </a:pPr>
            <a:r>
              <a:rPr lang="en-US" sz="2000" dirty="0"/>
              <a:t>Grant loans or lines of credit for business operations, growth, or remodels</a:t>
            </a:r>
          </a:p>
          <a:p>
            <a:pPr>
              <a:lnSpc>
                <a:spcPct val="100000"/>
              </a:lnSpc>
              <a:buFont typeface="Wingdings" panose="05000000000000000000" pitchFamily="2" charset="2"/>
              <a:buChar char="ü"/>
            </a:pPr>
            <a:r>
              <a:rPr lang="en-US" sz="2000" dirty="0"/>
              <a:t>Portray importance of ability to repay, interest, and financial strength</a:t>
            </a:r>
          </a:p>
          <a:p>
            <a:pPr>
              <a:lnSpc>
                <a:spcPct val="100000"/>
              </a:lnSpc>
            </a:pPr>
            <a:r>
              <a:rPr lang="en-US" sz="2000" b="1" dirty="0"/>
              <a:t>Creditors (Suppliers/Vendors):</a:t>
            </a:r>
          </a:p>
          <a:p>
            <a:pPr>
              <a:lnSpc>
                <a:spcPct val="100000"/>
              </a:lnSpc>
              <a:buFont typeface="Wingdings" panose="05000000000000000000" pitchFamily="2" charset="2"/>
              <a:buChar char="ü"/>
            </a:pPr>
            <a:r>
              <a:rPr lang="en-US" sz="2000" dirty="0"/>
              <a:t>Deliver goods and services on credit</a:t>
            </a:r>
          </a:p>
          <a:p>
            <a:pPr>
              <a:lnSpc>
                <a:spcPct val="100000"/>
              </a:lnSpc>
              <a:buFont typeface="Wingdings" panose="05000000000000000000" pitchFamily="2" charset="2"/>
              <a:buChar char="ü"/>
            </a:pPr>
            <a:r>
              <a:rPr lang="en-US" sz="2000" dirty="0"/>
              <a:t>Trust but pay timely</a:t>
            </a:r>
          </a:p>
          <a:p>
            <a:pPr>
              <a:lnSpc>
                <a:spcPct val="100000"/>
              </a:lnSpc>
            </a:pPr>
            <a:r>
              <a:rPr lang="en-US" sz="2000" b="1" dirty="0"/>
              <a:t>Financial Role:</a:t>
            </a:r>
          </a:p>
          <a:p>
            <a:pPr>
              <a:lnSpc>
                <a:spcPct val="100000"/>
              </a:lnSpc>
              <a:buFont typeface="Wingdings" panose="05000000000000000000" pitchFamily="2" charset="2"/>
              <a:buChar char="ü"/>
            </a:pPr>
            <a:r>
              <a:rPr lang="en-US" sz="2000" dirty="0"/>
              <a:t>Analyse financial reports to determine risk, and risk of default on financial obligations</a:t>
            </a:r>
          </a:p>
          <a:p>
            <a:pPr>
              <a:lnSpc>
                <a:spcPct val="100000"/>
              </a:lnSpc>
              <a:buFont typeface="Wingdings" panose="05000000000000000000" pitchFamily="2" charset="2"/>
              <a:buChar char="ü"/>
            </a:pPr>
            <a:r>
              <a:rPr lang="en-US" sz="2000" dirty="0"/>
              <a:t>Impact cash inflows and outflows and financial planning  </a:t>
            </a:r>
          </a:p>
        </p:txBody>
      </p:sp>
      <p:sp>
        <p:nvSpPr>
          <p:cNvPr id="4" name="Slide Number Placeholder 3">
            <a:extLst>
              <a:ext uri="{FF2B5EF4-FFF2-40B4-BE49-F238E27FC236}">
                <a16:creationId xmlns:a16="http://schemas.microsoft.com/office/drawing/2014/main" id="{3B745598-F75B-3A2A-6E43-B875BC19A3D6}"/>
              </a:ext>
            </a:extLst>
          </p:cNvPr>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1933198387"/>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E54A6-DC02-7A99-6096-43177614D36A}"/>
              </a:ext>
            </a:extLst>
          </p:cNvPr>
          <p:cNvSpPr>
            <a:spLocks noGrp="1"/>
          </p:cNvSpPr>
          <p:nvPr>
            <p:ph type="title"/>
          </p:nvPr>
        </p:nvSpPr>
        <p:spPr/>
        <p:txBody>
          <a:bodyPr/>
          <a:lstStyle/>
          <a:p>
            <a:r>
              <a:rPr lang="en-US" dirty="0"/>
              <a:t>Government and Regulatory Bodies </a:t>
            </a:r>
          </a:p>
        </p:txBody>
      </p:sp>
      <p:sp>
        <p:nvSpPr>
          <p:cNvPr id="3" name="Vertical Text Placeholder 2">
            <a:extLst>
              <a:ext uri="{FF2B5EF4-FFF2-40B4-BE49-F238E27FC236}">
                <a16:creationId xmlns:a16="http://schemas.microsoft.com/office/drawing/2014/main" id="{251EE785-1866-D510-2667-426FB4A88D5A}"/>
              </a:ext>
            </a:extLst>
          </p:cNvPr>
          <p:cNvSpPr>
            <a:spLocks noGrp="1"/>
          </p:cNvSpPr>
          <p:nvPr>
            <p:ph type="body" orient="vert" idx="1"/>
          </p:nvPr>
        </p:nvSpPr>
        <p:spPr/>
        <p:txBody>
          <a:bodyPr>
            <a:noAutofit/>
          </a:bodyPr>
          <a:lstStyle/>
          <a:p>
            <a:pPr>
              <a:lnSpc>
                <a:spcPct val="100000"/>
              </a:lnSpc>
            </a:pPr>
            <a:r>
              <a:rPr lang="en-US" sz="2000" b="1" dirty="0"/>
              <a:t>Policy Making: </a:t>
            </a:r>
            <a:r>
              <a:rPr lang="en-US" sz="2000" dirty="0"/>
              <a:t>Formulate tourism policies and strategies</a:t>
            </a:r>
          </a:p>
          <a:p>
            <a:pPr>
              <a:lnSpc>
                <a:spcPct val="100000"/>
              </a:lnSpc>
            </a:pPr>
            <a:r>
              <a:rPr lang="en-US" sz="2000" b="1" dirty="0"/>
              <a:t>Regulation: </a:t>
            </a:r>
            <a:r>
              <a:rPr lang="en-US" sz="2000" dirty="0"/>
              <a:t>Apply legislation, licensing and standards</a:t>
            </a:r>
          </a:p>
          <a:p>
            <a:pPr>
              <a:lnSpc>
                <a:spcPct val="100000"/>
              </a:lnSpc>
            </a:pPr>
            <a:r>
              <a:rPr lang="en-US" sz="2000" b="1" dirty="0"/>
              <a:t>Infrastructure:</a:t>
            </a:r>
            <a:r>
              <a:rPr lang="en-US" sz="2000" dirty="0"/>
              <a:t> Upgrading of transport and public amenities</a:t>
            </a:r>
          </a:p>
          <a:p>
            <a:pPr>
              <a:lnSpc>
                <a:spcPct val="100000"/>
              </a:lnSpc>
            </a:pPr>
            <a:r>
              <a:rPr lang="en-US" sz="2000" b="1" dirty="0"/>
              <a:t>Revenue &amp; Support: </a:t>
            </a:r>
            <a:r>
              <a:rPr lang="en-US" sz="2000" dirty="0"/>
              <a:t>Tax and subsidy</a:t>
            </a:r>
          </a:p>
          <a:p>
            <a:pPr>
              <a:lnSpc>
                <a:spcPct val="100000"/>
              </a:lnSpc>
            </a:pPr>
            <a:r>
              <a:rPr lang="en-US" sz="2000" b="1" dirty="0"/>
              <a:t>Safety: </a:t>
            </a:r>
            <a:r>
              <a:rPr lang="en-US" sz="2000" dirty="0"/>
              <a:t>Practice security and emergency management.</a:t>
            </a:r>
          </a:p>
          <a:p>
            <a:pPr>
              <a:lnSpc>
                <a:spcPct val="100000"/>
              </a:lnSpc>
            </a:pPr>
            <a:r>
              <a:rPr lang="en-US" sz="2000" b="1" dirty="0"/>
              <a:t>Environment: </a:t>
            </a:r>
            <a:r>
              <a:rPr lang="en-US" sz="2000" dirty="0"/>
              <a:t>Advocate sustainability and conservation</a:t>
            </a:r>
          </a:p>
          <a:p>
            <a:pPr>
              <a:lnSpc>
                <a:spcPct val="100000"/>
              </a:lnSpc>
            </a:pPr>
            <a:r>
              <a:rPr lang="en-US" sz="2000" b="1" dirty="0"/>
              <a:t>Promotion: </a:t>
            </a:r>
            <a:r>
              <a:rPr lang="en-US" sz="2000" dirty="0"/>
              <a:t>Advertise destinations worldwide </a:t>
            </a:r>
          </a:p>
        </p:txBody>
      </p:sp>
      <p:sp>
        <p:nvSpPr>
          <p:cNvPr id="5" name="Slide Number Placeholder 4">
            <a:extLst>
              <a:ext uri="{FF2B5EF4-FFF2-40B4-BE49-F238E27FC236}">
                <a16:creationId xmlns:a16="http://schemas.microsoft.com/office/drawing/2014/main" id="{0403B18D-4C03-F796-3D5C-BB30BF75ABEF}"/>
              </a:ext>
            </a:extLst>
          </p:cNvPr>
          <p:cNvSpPr>
            <a:spLocks noGrp="1"/>
          </p:cNvSpPr>
          <p:nvPr>
            <p:ph type="sldNum" sz="quarter" idx="4"/>
          </p:nvPr>
        </p:nvSpPr>
        <p:spPr/>
        <p:txBody>
          <a:bodyPr/>
          <a:lstStyle/>
          <a:p>
            <a:fld id="{5EE7099E-8998-4851-915A-4F4831808297}" type="slidenum">
              <a:rPr lang="nl-NL" smtClean="0"/>
              <a:pPr/>
              <a:t>18</a:t>
            </a:fld>
            <a:endParaRPr lang="nl-NL"/>
          </a:p>
        </p:txBody>
      </p:sp>
      <p:pic>
        <p:nvPicPr>
          <p:cNvPr id="9" name="Picture Placeholder 8">
            <a:extLst>
              <a:ext uri="{FF2B5EF4-FFF2-40B4-BE49-F238E27FC236}">
                <a16:creationId xmlns:a16="http://schemas.microsoft.com/office/drawing/2014/main" id="{24017BDA-CD5B-2233-5046-370CDE50A58B}"/>
              </a:ext>
            </a:extLst>
          </p:cNvPr>
          <p:cNvPicPr>
            <a:picLocks noGrp="1" noChangeAspect="1"/>
          </p:cNvPicPr>
          <p:nvPr>
            <p:ph type="pic" sz="quarter" idx="13"/>
          </p:nvPr>
        </p:nvPicPr>
        <p:blipFill>
          <a:blip r:embed="rId2"/>
          <a:srcRect l="-422" r="4"/>
          <a:stretch>
            <a:fillRect/>
          </a:stretch>
        </p:blipFill>
        <p:spPr>
          <a:xfrm>
            <a:off x="8533755" y="1252538"/>
            <a:ext cx="3470076" cy="4795837"/>
          </a:xfrm>
          <a:prstGeom prst="rect">
            <a:avLst/>
          </a:prstGeom>
          <a:solidFill>
            <a:srgbClr val="8592BC">
              <a:lumMod val="20000"/>
              <a:lumOff val="80000"/>
            </a:srgbClr>
          </a:solidFill>
        </p:spPr>
      </p:pic>
    </p:spTree>
    <p:extLst>
      <p:ext uri="{BB962C8B-B14F-4D97-AF65-F5344CB8AC3E}">
        <p14:creationId xmlns:p14="http://schemas.microsoft.com/office/powerpoint/2010/main" val="2687904886"/>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6E6A5-42A4-CD80-2616-BA8AF4424080}"/>
              </a:ext>
            </a:extLst>
          </p:cNvPr>
          <p:cNvSpPr>
            <a:spLocks noGrp="1"/>
          </p:cNvSpPr>
          <p:nvPr>
            <p:ph type="title"/>
          </p:nvPr>
        </p:nvSpPr>
        <p:spPr/>
        <p:txBody>
          <a:bodyPr/>
          <a:lstStyle/>
          <a:p>
            <a:r>
              <a:rPr lang="en-US" dirty="0"/>
              <a:t>Financial Objectives of a Business </a:t>
            </a:r>
          </a:p>
        </p:txBody>
      </p:sp>
      <p:sp>
        <p:nvSpPr>
          <p:cNvPr id="3" name="Vertical Text Placeholder 2">
            <a:extLst>
              <a:ext uri="{FF2B5EF4-FFF2-40B4-BE49-F238E27FC236}">
                <a16:creationId xmlns:a16="http://schemas.microsoft.com/office/drawing/2014/main" id="{31B7CB67-01B9-185B-C28A-EE64B9DF2218}"/>
              </a:ext>
            </a:extLst>
          </p:cNvPr>
          <p:cNvSpPr>
            <a:spLocks noGrp="1"/>
          </p:cNvSpPr>
          <p:nvPr>
            <p:ph type="body" orient="vert" idx="1"/>
          </p:nvPr>
        </p:nvSpPr>
        <p:spPr/>
        <p:txBody>
          <a:bodyPr>
            <a:noAutofit/>
          </a:bodyPr>
          <a:lstStyle/>
          <a:p>
            <a:pPr>
              <a:lnSpc>
                <a:spcPct val="100000"/>
              </a:lnSpc>
            </a:pPr>
            <a:r>
              <a:rPr lang="en-US" sz="2000" b="1" dirty="0"/>
              <a:t>Profit Maximisation: </a:t>
            </a:r>
            <a:r>
              <a:rPr lang="en-US" sz="2000" dirty="0"/>
              <a:t>Increase your income and cut your expenses to make more money</a:t>
            </a:r>
          </a:p>
          <a:p>
            <a:pPr>
              <a:lnSpc>
                <a:spcPct val="100000"/>
              </a:lnSpc>
            </a:pPr>
            <a:r>
              <a:rPr lang="en-US" sz="2000" b="1" dirty="0"/>
              <a:t>Cost Control: </a:t>
            </a:r>
            <a:r>
              <a:rPr lang="en-US" sz="2000" dirty="0"/>
              <a:t>Control your working costs (labour, utilities, supplies)</a:t>
            </a:r>
          </a:p>
          <a:p>
            <a:pPr>
              <a:lnSpc>
                <a:spcPct val="100000"/>
              </a:lnSpc>
            </a:pPr>
            <a:r>
              <a:rPr lang="en-US" sz="2000" b="1" dirty="0"/>
              <a:t>Revenue Growth: </a:t>
            </a:r>
            <a:r>
              <a:rPr lang="en-US" sz="2000" dirty="0"/>
              <a:t>Generate more sales through pricing policies, promotions and new services</a:t>
            </a:r>
          </a:p>
          <a:p>
            <a:pPr>
              <a:lnSpc>
                <a:spcPct val="100000"/>
              </a:lnSpc>
            </a:pPr>
            <a:r>
              <a:rPr lang="en-US" sz="2000" b="1" dirty="0"/>
              <a:t>Liquidity Management: </a:t>
            </a:r>
            <a:r>
              <a:rPr lang="en-US" sz="2000" dirty="0"/>
              <a:t>Have enough cash to pay the bills.</a:t>
            </a:r>
          </a:p>
          <a:p>
            <a:pPr>
              <a:lnSpc>
                <a:spcPct val="100000"/>
              </a:lnSpc>
            </a:pPr>
            <a:r>
              <a:rPr lang="en-US" sz="2000" b="1" dirty="0"/>
              <a:t>Return on Investment (ROI): </a:t>
            </a:r>
            <a:r>
              <a:rPr lang="en-US" sz="2000" dirty="0"/>
              <a:t>Make sure your investments (hotels, tours, facilities) pay off well.</a:t>
            </a:r>
          </a:p>
          <a:p>
            <a:pPr>
              <a:lnSpc>
                <a:spcPct val="100000"/>
              </a:lnSpc>
            </a:pPr>
            <a:r>
              <a:rPr lang="en-US" sz="2000" b="1" dirty="0"/>
              <a:t>Business Expansion: </a:t>
            </a:r>
            <a:r>
              <a:rPr lang="en-US" sz="2000" dirty="0"/>
              <a:t>Use your profits to expand your services, locations, or capacity</a:t>
            </a:r>
          </a:p>
          <a:p>
            <a:pPr>
              <a:lnSpc>
                <a:spcPct val="100000"/>
              </a:lnSpc>
            </a:pPr>
            <a:r>
              <a:rPr lang="en-US" sz="2000" b="1" dirty="0"/>
              <a:t>Financial Stability: </a:t>
            </a:r>
            <a:r>
              <a:rPr lang="en-US" sz="2000" dirty="0"/>
              <a:t>Having a strong financial position and low risk</a:t>
            </a:r>
          </a:p>
          <a:p>
            <a:pPr>
              <a:lnSpc>
                <a:spcPct val="100000"/>
              </a:lnSpc>
            </a:pPr>
            <a:r>
              <a:rPr lang="en-US" sz="2000" b="1" dirty="0"/>
              <a:t>Sustainability:</a:t>
            </a:r>
            <a:r>
              <a:rPr lang="en-US" sz="2000" dirty="0"/>
              <a:t> Be profitable and environmentally and socially responsible in the long term. </a:t>
            </a:r>
          </a:p>
        </p:txBody>
      </p:sp>
      <p:sp>
        <p:nvSpPr>
          <p:cNvPr id="4" name="Slide Number Placeholder 3">
            <a:extLst>
              <a:ext uri="{FF2B5EF4-FFF2-40B4-BE49-F238E27FC236}">
                <a16:creationId xmlns:a16="http://schemas.microsoft.com/office/drawing/2014/main" id="{90889BE5-1FBF-8C48-C3C9-9F1B79179D4B}"/>
              </a:ext>
            </a:extLst>
          </p:cNvPr>
          <p:cNvSpPr>
            <a:spLocks noGrp="1"/>
          </p:cNvSpPr>
          <p:nvPr>
            <p:ph type="sldNum" sz="quarter" idx="4"/>
          </p:nvPr>
        </p:nvSpPr>
        <p:spPr/>
        <p:txBody>
          <a:bodyPr/>
          <a:lstStyle/>
          <a:p>
            <a:fld id="{5EE7099E-8998-4851-915A-4F4831808297}" type="slidenum">
              <a:rPr lang="nl-NL" smtClean="0"/>
              <a:pPr/>
              <a:t>19</a:t>
            </a:fld>
            <a:endParaRPr lang="nl-NL"/>
          </a:p>
        </p:txBody>
      </p:sp>
    </p:spTree>
    <p:extLst>
      <p:ext uri="{BB962C8B-B14F-4D97-AF65-F5344CB8AC3E}">
        <p14:creationId xmlns:p14="http://schemas.microsoft.com/office/powerpoint/2010/main" val="797715218"/>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A9EA7-AB85-2AD5-3E37-BC94A1C5051A}"/>
              </a:ext>
            </a:extLst>
          </p:cNvPr>
          <p:cNvSpPr>
            <a:spLocks noGrp="1"/>
          </p:cNvSpPr>
          <p:nvPr>
            <p:ph type="title"/>
          </p:nvPr>
        </p:nvSpPr>
        <p:spPr/>
        <p:txBody>
          <a:bodyPr/>
          <a:lstStyle/>
          <a:p>
            <a:r>
              <a:rPr lang="en-US" dirty="0"/>
              <a:t>Profitability as a Financial Goal</a:t>
            </a:r>
          </a:p>
        </p:txBody>
      </p:sp>
      <p:sp>
        <p:nvSpPr>
          <p:cNvPr id="3" name="Vertical Text Placeholder 2">
            <a:extLst>
              <a:ext uri="{FF2B5EF4-FFF2-40B4-BE49-F238E27FC236}">
                <a16:creationId xmlns:a16="http://schemas.microsoft.com/office/drawing/2014/main" id="{1444D42F-DF24-1C37-7288-DF41166DE141}"/>
              </a:ext>
            </a:extLst>
          </p:cNvPr>
          <p:cNvSpPr>
            <a:spLocks noGrp="1"/>
          </p:cNvSpPr>
          <p:nvPr>
            <p:ph type="body" orient="vert" idx="1"/>
          </p:nvPr>
        </p:nvSpPr>
        <p:spPr/>
        <p:txBody>
          <a:bodyPr>
            <a:noAutofit/>
          </a:bodyPr>
          <a:lstStyle/>
          <a:p>
            <a:pPr>
              <a:lnSpc>
                <a:spcPct val="100000"/>
              </a:lnSpc>
            </a:pPr>
            <a:r>
              <a:rPr lang="en-US" sz="2000" b="1" dirty="0"/>
              <a:t>Definition: </a:t>
            </a:r>
            <a:r>
              <a:rPr lang="en-US" sz="2000" dirty="0"/>
              <a:t>Capacity for earning more income than expenses</a:t>
            </a:r>
          </a:p>
          <a:p>
            <a:pPr>
              <a:lnSpc>
                <a:spcPct val="100000"/>
              </a:lnSpc>
            </a:pPr>
            <a:r>
              <a:rPr lang="en-US" sz="2000" b="1" dirty="0"/>
              <a:t>Significance:</a:t>
            </a:r>
          </a:p>
          <a:p>
            <a:pPr>
              <a:lnSpc>
                <a:spcPct val="100000"/>
              </a:lnSpc>
              <a:buFont typeface="Wingdings" panose="05000000000000000000" pitchFamily="2" charset="2"/>
              <a:buChar char="ü"/>
            </a:pPr>
            <a:r>
              <a:rPr lang="en-US" sz="2000" dirty="0"/>
              <a:t>Guarantor of business survival and growth</a:t>
            </a:r>
          </a:p>
          <a:p>
            <a:pPr>
              <a:lnSpc>
                <a:spcPct val="100000"/>
              </a:lnSpc>
              <a:buFont typeface="Wingdings" panose="05000000000000000000" pitchFamily="2" charset="2"/>
              <a:buChar char="ü"/>
            </a:pPr>
            <a:r>
              <a:rPr lang="en-US" sz="2000" dirty="0"/>
              <a:t>Draws investors and stakeholders</a:t>
            </a:r>
          </a:p>
          <a:p>
            <a:pPr>
              <a:lnSpc>
                <a:spcPct val="100000"/>
              </a:lnSpc>
              <a:buFont typeface="Wingdings" panose="05000000000000000000" pitchFamily="2" charset="2"/>
              <a:buChar char="ü"/>
            </a:pPr>
            <a:r>
              <a:rPr lang="en-US" sz="2000" dirty="0"/>
              <a:t>Enables expansion and enhancement of service</a:t>
            </a:r>
          </a:p>
          <a:p>
            <a:pPr>
              <a:lnSpc>
                <a:spcPct val="100000"/>
              </a:lnSpc>
            </a:pPr>
            <a:r>
              <a:rPr lang="en-US" sz="2000" b="1" dirty="0"/>
              <a:t>How to Go Profitably:</a:t>
            </a:r>
          </a:p>
          <a:p>
            <a:pPr>
              <a:lnSpc>
                <a:spcPct val="100000"/>
              </a:lnSpc>
              <a:buFont typeface="Wingdings" panose="05000000000000000000" pitchFamily="2" charset="2"/>
              <a:buChar char="ü"/>
            </a:pPr>
            <a:r>
              <a:rPr lang="en-US" sz="2000" dirty="0"/>
              <a:t>Boost occupancy rates and sales </a:t>
            </a:r>
          </a:p>
          <a:p>
            <a:pPr>
              <a:lnSpc>
                <a:spcPct val="100000"/>
              </a:lnSpc>
              <a:buFont typeface="Wingdings" panose="05000000000000000000" pitchFamily="2" charset="2"/>
              <a:buChar char="ü"/>
            </a:pPr>
            <a:r>
              <a:rPr lang="en-US" sz="2000" dirty="0"/>
              <a:t>Effective pricing (seasonal pricing, packages)</a:t>
            </a:r>
          </a:p>
          <a:p>
            <a:pPr>
              <a:lnSpc>
                <a:spcPct val="100000"/>
              </a:lnSpc>
              <a:buFont typeface="Wingdings" panose="05000000000000000000" pitchFamily="2" charset="2"/>
              <a:buChar char="ü"/>
            </a:pPr>
            <a:r>
              <a:rPr lang="en-US" sz="2000" dirty="0"/>
              <a:t>Expenses control and enhance productive efficiency</a:t>
            </a:r>
          </a:p>
        </p:txBody>
      </p:sp>
      <p:sp>
        <p:nvSpPr>
          <p:cNvPr id="5" name="Slide Number Placeholder 4">
            <a:extLst>
              <a:ext uri="{FF2B5EF4-FFF2-40B4-BE49-F238E27FC236}">
                <a16:creationId xmlns:a16="http://schemas.microsoft.com/office/drawing/2014/main" id="{E0708ABB-4426-F8A0-C181-10E5B10DA93E}"/>
              </a:ext>
            </a:extLst>
          </p:cNvPr>
          <p:cNvSpPr>
            <a:spLocks noGrp="1"/>
          </p:cNvSpPr>
          <p:nvPr>
            <p:ph type="sldNum" sz="quarter" idx="4"/>
          </p:nvPr>
        </p:nvSpPr>
        <p:spPr/>
        <p:txBody>
          <a:bodyPr/>
          <a:lstStyle/>
          <a:p>
            <a:fld id="{5EE7099E-8998-4851-915A-4F4831808297}" type="slidenum">
              <a:rPr lang="nl-NL" smtClean="0"/>
              <a:pPr/>
              <a:t>20</a:t>
            </a:fld>
            <a:endParaRPr lang="nl-NL"/>
          </a:p>
        </p:txBody>
      </p:sp>
      <p:pic>
        <p:nvPicPr>
          <p:cNvPr id="9" name="Picture Placeholder 8">
            <a:extLst>
              <a:ext uri="{FF2B5EF4-FFF2-40B4-BE49-F238E27FC236}">
                <a16:creationId xmlns:a16="http://schemas.microsoft.com/office/drawing/2014/main" id="{F51C0CD2-87B6-F23F-2DDA-DA6BC692AC26}"/>
              </a:ext>
            </a:extLst>
          </p:cNvPr>
          <p:cNvPicPr>
            <a:picLocks noGrp="1" noChangeAspect="1"/>
          </p:cNvPicPr>
          <p:nvPr>
            <p:ph type="pic" sz="quarter" idx="13"/>
          </p:nvPr>
        </p:nvPicPr>
        <p:blipFill>
          <a:blip r:embed="rId2"/>
          <a:srcRect l="-422" r="2"/>
          <a:stretch>
            <a:fillRect/>
          </a:stretch>
        </p:blipFill>
        <p:spPr>
          <a:xfrm>
            <a:off x="8533755" y="1252538"/>
            <a:ext cx="3470076" cy="4795837"/>
          </a:xfrm>
          <a:prstGeom prst="rect">
            <a:avLst/>
          </a:prstGeom>
          <a:solidFill>
            <a:srgbClr val="8592BC">
              <a:lumMod val="20000"/>
              <a:lumOff val="80000"/>
            </a:srgbClr>
          </a:solidFill>
        </p:spPr>
      </p:pic>
    </p:spTree>
    <p:extLst>
      <p:ext uri="{BB962C8B-B14F-4D97-AF65-F5344CB8AC3E}">
        <p14:creationId xmlns:p14="http://schemas.microsoft.com/office/powerpoint/2010/main" val="3481132304"/>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84827-9191-3EA7-CFF1-F52F1F0CACF8}"/>
              </a:ext>
            </a:extLst>
          </p:cNvPr>
          <p:cNvSpPr>
            <a:spLocks noGrp="1"/>
          </p:cNvSpPr>
          <p:nvPr>
            <p:ph type="title"/>
          </p:nvPr>
        </p:nvSpPr>
        <p:spPr/>
        <p:txBody>
          <a:bodyPr/>
          <a:lstStyle/>
          <a:p>
            <a:r>
              <a:rPr lang="en-US" dirty="0"/>
              <a:t>Liquidity and Cash Flow </a:t>
            </a:r>
          </a:p>
        </p:txBody>
      </p:sp>
      <p:sp>
        <p:nvSpPr>
          <p:cNvPr id="3" name="Vertical Text Placeholder 2">
            <a:extLst>
              <a:ext uri="{FF2B5EF4-FFF2-40B4-BE49-F238E27FC236}">
                <a16:creationId xmlns:a16="http://schemas.microsoft.com/office/drawing/2014/main" id="{06D89BFF-F86D-B46D-FF10-643692BE9252}"/>
              </a:ext>
            </a:extLst>
          </p:cNvPr>
          <p:cNvSpPr>
            <a:spLocks noGrp="1"/>
          </p:cNvSpPr>
          <p:nvPr>
            <p:ph type="body" orient="vert" idx="1"/>
          </p:nvPr>
        </p:nvSpPr>
        <p:spPr/>
        <p:txBody>
          <a:bodyPr>
            <a:normAutofit/>
          </a:bodyPr>
          <a:lstStyle/>
          <a:p>
            <a:pPr>
              <a:lnSpc>
                <a:spcPct val="100000"/>
              </a:lnSpc>
            </a:pPr>
            <a:r>
              <a:rPr lang="en-US" sz="2000" b="1" dirty="0"/>
              <a:t>Liquidity: </a:t>
            </a:r>
            <a:r>
              <a:rPr lang="en-US" sz="2000" dirty="0"/>
              <a:t>To what extent can you pay your immediate maturing debts</a:t>
            </a:r>
          </a:p>
          <a:p>
            <a:pPr>
              <a:lnSpc>
                <a:spcPct val="100000"/>
              </a:lnSpc>
            </a:pPr>
            <a:r>
              <a:rPr lang="en-US" sz="2000" b="1" dirty="0"/>
              <a:t>Cash Flow: </a:t>
            </a:r>
            <a:r>
              <a:rPr lang="en-US" sz="2000" dirty="0"/>
              <a:t>Cash moving in and out of a company or bank account</a:t>
            </a:r>
          </a:p>
          <a:p>
            <a:pPr>
              <a:lnSpc>
                <a:spcPct val="100000"/>
              </a:lnSpc>
            </a:pPr>
            <a:r>
              <a:rPr lang="en-US" sz="2000" b="1" dirty="0"/>
              <a:t>Importance:</a:t>
            </a:r>
          </a:p>
          <a:p>
            <a:pPr>
              <a:lnSpc>
                <a:spcPct val="100000"/>
              </a:lnSpc>
              <a:buFont typeface="Wingdings" panose="05000000000000000000" pitchFamily="2" charset="2"/>
              <a:buChar char="ü"/>
            </a:pPr>
            <a:r>
              <a:rPr lang="en-US" sz="2000" dirty="0"/>
              <a:t>Used in the day-to-day running of business</a:t>
            </a:r>
          </a:p>
          <a:p>
            <a:pPr>
              <a:lnSpc>
                <a:spcPct val="100000"/>
              </a:lnSpc>
              <a:buFont typeface="Wingdings" panose="05000000000000000000" pitchFamily="2" charset="2"/>
              <a:buChar char="ü"/>
            </a:pPr>
            <a:r>
              <a:rPr lang="en-US" sz="2000" dirty="0"/>
              <a:t>Handles seasonal variations</a:t>
            </a:r>
          </a:p>
          <a:p>
            <a:pPr>
              <a:lnSpc>
                <a:spcPct val="100000"/>
              </a:lnSpc>
            </a:pPr>
            <a:r>
              <a:rPr lang="en-US" sz="2000" b="1" dirty="0"/>
              <a:t>Management:</a:t>
            </a:r>
          </a:p>
          <a:p>
            <a:pPr>
              <a:lnSpc>
                <a:spcPct val="100000"/>
              </a:lnSpc>
              <a:buFont typeface="Wingdings" panose="05000000000000000000" pitchFamily="2" charset="2"/>
              <a:buChar char="ü"/>
            </a:pPr>
            <a:r>
              <a:rPr lang="en-US" sz="2000" dirty="0"/>
              <a:t>Keep a cash buffer</a:t>
            </a:r>
          </a:p>
          <a:p>
            <a:pPr>
              <a:lnSpc>
                <a:spcPct val="100000"/>
              </a:lnSpc>
              <a:buFont typeface="Wingdings" panose="05000000000000000000" pitchFamily="2" charset="2"/>
              <a:buChar char="ü"/>
            </a:pPr>
            <a:r>
              <a:rPr lang="en-US" sz="2000" dirty="0"/>
              <a:t>Track and predict cash flow</a:t>
            </a:r>
          </a:p>
          <a:p>
            <a:pPr>
              <a:lnSpc>
                <a:spcPct val="100000"/>
              </a:lnSpc>
            </a:pPr>
            <a:r>
              <a:rPr lang="en-US" sz="2000" b="1" dirty="0"/>
              <a:t>Goal: </a:t>
            </a:r>
            <a:r>
              <a:rPr lang="en-US" sz="2000" dirty="0"/>
              <a:t>Prioritise smooth, consistent operations. </a:t>
            </a:r>
          </a:p>
        </p:txBody>
      </p:sp>
      <p:sp>
        <p:nvSpPr>
          <p:cNvPr id="4" name="Slide Number Placeholder 3">
            <a:extLst>
              <a:ext uri="{FF2B5EF4-FFF2-40B4-BE49-F238E27FC236}">
                <a16:creationId xmlns:a16="http://schemas.microsoft.com/office/drawing/2014/main" id="{14F02F58-8723-B41C-B5E4-9352A2618518}"/>
              </a:ext>
            </a:extLst>
          </p:cNvPr>
          <p:cNvSpPr>
            <a:spLocks noGrp="1"/>
          </p:cNvSpPr>
          <p:nvPr>
            <p:ph type="sldNum" sz="quarter" idx="4"/>
          </p:nvPr>
        </p:nvSpPr>
        <p:spPr/>
        <p:txBody>
          <a:bodyPr/>
          <a:lstStyle/>
          <a:p>
            <a:fld id="{5EE7099E-8998-4851-915A-4F4831808297}" type="slidenum">
              <a:rPr lang="nl-NL" smtClean="0"/>
              <a:pPr/>
              <a:t>21</a:t>
            </a:fld>
            <a:endParaRPr lang="nl-NL"/>
          </a:p>
        </p:txBody>
      </p:sp>
    </p:spTree>
    <p:extLst>
      <p:ext uri="{BB962C8B-B14F-4D97-AF65-F5344CB8AC3E}">
        <p14:creationId xmlns:p14="http://schemas.microsoft.com/office/powerpoint/2010/main" val="2879917585"/>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859F8-4E95-A379-B3C7-87CE8DB822EA}"/>
              </a:ext>
            </a:extLst>
          </p:cNvPr>
          <p:cNvSpPr>
            <a:spLocks noGrp="1"/>
          </p:cNvSpPr>
          <p:nvPr>
            <p:ph type="title"/>
          </p:nvPr>
        </p:nvSpPr>
        <p:spPr/>
        <p:txBody>
          <a:bodyPr anchor="ctr">
            <a:noAutofit/>
          </a:bodyPr>
          <a:lstStyle/>
          <a:p>
            <a:pPr>
              <a:lnSpc>
                <a:spcPct val="90000"/>
              </a:lnSpc>
            </a:pPr>
            <a:r>
              <a:rPr lang="en-US" dirty="0"/>
              <a:t>Financial Stability and Risk </a:t>
            </a:r>
          </a:p>
        </p:txBody>
      </p:sp>
      <p:sp>
        <p:nvSpPr>
          <p:cNvPr id="3" name="Vertical Text Placeholder 2">
            <a:extLst>
              <a:ext uri="{FF2B5EF4-FFF2-40B4-BE49-F238E27FC236}">
                <a16:creationId xmlns:a16="http://schemas.microsoft.com/office/drawing/2014/main" id="{3FA59C56-75F7-8C7E-C193-09E6D1DA9A85}"/>
              </a:ext>
            </a:extLst>
          </p:cNvPr>
          <p:cNvSpPr>
            <a:spLocks noGrp="1"/>
          </p:cNvSpPr>
          <p:nvPr>
            <p:ph type="body" orient="vert" idx="1"/>
          </p:nvPr>
        </p:nvSpPr>
        <p:spPr>
          <a:xfrm>
            <a:off x="404662" y="1252836"/>
            <a:ext cx="7062665" cy="4795836"/>
          </a:xfrm>
        </p:spPr>
        <p:txBody>
          <a:bodyPr>
            <a:noAutofit/>
          </a:bodyPr>
          <a:lstStyle/>
          <a:p>
            <a:pPr>
              <a:lnSpc>
                <a:spcPct val="100000"/>
              </a:lnSpc>
            </a:pPr>
            <a:r>
              <a:rPr lang="en-US" sz="2000" b="1" dirty="0"/>
              <a:t>Financial Stability: </a:t>
            </a:r>
            <a:r>
              <a:rPr lang="en-US" sz="2000" dirty="0"/>
              <a:t>The capability to maintain stable yield and hold good its debts.</a:t>
            </a:r>
          </a:p>
          <a:p>
            <a:pPr>
              <a:lnSpc>
                <a:spcPct val="100000"/>
              </a:lnSpc>
            </a:pPr>
            <a:r>
              <a:rPr lang="en-US" sz="2000" b="1" dirty="0"/>
              <a:t>Risk: </a:t>
            </a:r>
            <a:r>
              <a:rPr lang="en-US" sz="2000" dirty="0"/>
              <a:t>Chance of loss in value of investment because of factors, such as changes in demand or cost or crisis.</a:t>
            </a:r>
          </a:p>
          <a:p>
            <a:pPr>
              <a:lnSpc>
                <a:spcPct val="100000"/>
              </a:lnSpc>
            </a:pPr>
            <a:r>
              <a:rPr lang="en-US" sz="2000" b="1" dirty="0"/>
              <a:t>Key Risks:</a:t>
            </a:r>
          </a:p>
          <a:p>
            <a:pPr>
              <a:lnSpc>
                <a:spcPct val="100000"/>
              </a:lnSpc>
              <a:buFont typeface="Wingdings" panose="05000000000000000000" pitchFamily="2" charset="2"/>
              <a:buChar char="ü"/>
            </a:pPr>
            <a:r>
              <a:rPr lang="en-US" sz="2000" dirty="0"/>
              <a:t>Seasonal demand fluctuations and economic downturns</a:t>
            </a:r>
          </a:p>
          <a:p>
            <a:pPr>
              <a:lnSpc>
                <a:spcPct val="100000"/>
              </a:lnSpc>
              <a:buFont typeface="Wingdings" panose="05000000000000000000" pitchFamily="2" charset="2"/>
              <a:buChar char="ü"/>
            </a:pPr>
            <a:r>
              <a:rPr lang="en-US" sz="2000" dirty="0"/>
              <a:t>Natural pandemics and rising operational expenditure</a:t>
            </a:r>
          </a:p>
          <a:p>
            <a:pPr>
              <a:lnSpc>
                <a:spcPct val="100000"/>
              </a:lnSpc>
            </a:pPr>
            <a:r>
              <a:rPr lang="en-US" sz="2000" b="1" dirty="0"/>
              <a:t>Management:</a:t>
            </a:r>
          </a:p>
          <a:p>
            <a:pPr>
              <a:lnSpc>
                <a:spcPct val="100000"/>
              </a:lnSpc>
              <a:buFont typeface="Wingdings" panose="05000000000000000000" pitchFamily="2" charset="2"/>
              <a:buChar char="ü"/>
            </a:pPr>
            <a:r>
              <a:rPr lang="en-US" sz="2000" dirty="0"/>
              <a:t>Broaden the base of revenue generation</a:t>
            </a:r>
          </a:p>
          <a:p>
            <a:pPr>
              <a:lnSpc>
                <a:spcPct val="100000"/>
              </a:lnSpc>
              <a:buFont typeface="Wingdings" panose="05000000000000000000" pitchFamily="2" charset="2"/>
              <a:buChar char="ü"/>
            </a:pPr>
            <a:r>
              <a:rPr lang="en-US" sz="2000" dirty="0"/>
              <a:t>Keep costs down</a:t>
            </a:r>
          </a:p>
          <a:p>
            <a:pPr>
              <a:lnSpc>
                <a:spcPct val="100000"/>
              </a:lnSpc>
              <a:buFont typeface="Wingdings" panose="05000000000000000000" pitchFamily="2" charset="2"/>
              <a:buChar char="ü"/>
            </a:pPr>
            <a:r>
              <a:rPr lang="en-US" sz="2000" dirty="0"/>
              <a:t>Keep reserves and insurance</a:t>
            </a:r>
          </a:p>
        </p:txBody>
      </p:sp>
      <p:pic>
        <p:nvPicPr>
          <p:cNvPr id="8" name="Picture Placeholder 7">
            <a:extLst>
              <a:ext uri="{FF2B5EF4-FFF2-40B4-BE49-F238E27FC236}">
                <a16:creationId xmlns:a16="http://schemas.microsoft.com/office/drawing/2014/main" id="{A71845AD-4286-D664-EBB3-E617F7870808}"/>
              </a:ext>
            </a:extLst>
          </p:cNvPr>
          <p:cNvPicPr>
            <a:picLocks noGrp="1" noChangeAspect="1"/>
          </p:cNvPicPr>
          <p:nvPr>
            <p:ph type="pic" sz="quarter" idx="13"/>
          </p:nvPr>
        </p:nvPicPr>
        <p:blipFill>
          <a:blip r:embed="rId2"/>
          <a:srcRect l="11198" r="11198"/>
          <a:stretch>
            <a:fillRect/>
          </a:stretch>
        </p:blipFill>
        <p:spPr>
          <a:xfrm>
            <a:off x="7611343" y="1252835"/>
            <a:ext cx="4398219" cy="4795837"/>
          </a:xfrm>
          <a:prstGeom prst="rect">
            <a:avLst/>
          </a:prstGeom>
        </p:spPr>
      </p:pic>
      <p:sp>
        <p:nvSpPr>
          <p:cNvPr id="5" name="Slide Number Placeholder 4">
            <a:extLst>
              <a:ext uri="{FF2B5EF4-FFF2-40B4-BE49-F238E27FC236}">
                <a16:creationId xmlns:a16="http://schemas.microsoft.com/office/drawing/2014/main" id="{AB80AC07-14DA-3307-4C1C-6D6E668E32D8}"/>
              </a:ext>
            </a:extLst>
          </p:cNvPr>
          <p:cNvSpPr>
            <a:spLocks noGrp="1"/>
          </p:cNvSpPr>
          <p:nvPr>
            <p:ph type="sldNum" sz="quarter" idx="4"/>
          </p:nvPr>
        </p:nvSpPr>
        <p:spPr/>
        <p:txBody>
          <a:bodyPr anchor="ctr">
            <a:normAutofit/>
          </a:bodyPr>
          <a:lstStyle/>
          <a:p>
            <a:pPr>
              <a:spcAft>
                <a:spcPts val="600"/>
              </a:spcAft>
            </a:pPr>
            <a:fld id="{5EE7099E-8998-4851-915A-4F4831808297}" type="slidenum">
              <a:rPr lang="nl-NL" smtClean="0"/>
              <a:pPr>
                <a:spcAft>
                  <a:spcPts val="600"/>
                </a:spcAft>
              </a:pPr>
              <a:t>22</a:t>
            </a:fld>
            <a:endParaRPr lang="nl-NL"/>
          </a:p>
        </p:txBody>
      </p:sp>
    </p:spTree>
    <p:extLst>
      <p:ext uri="{BB962C8B-B14F-4D97-AF65-F5344CB8AC3E}">
        <p14:creationId xmlns:p14="http://schemas.microsoft.com/office/powerpoint/2010/main" val="2728604729"/>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4BB65-692A-5FFF-C2BA-4A0DA4C26D53}"/>
              </a:ext>
            </a:extLst>
          </p:cNvPr>
          <p:cNvSpPr>
            <a:spLocks noGrp="1"/>
          </p:cNvSpPr>
          <p:nvPr>
            <p:ph type="title"/>
          </p:nvPr>
        </p:nvSpPr>
        <p:spPr/>
        <p:txBody>
          <a:bodyPr/>
          <a:lstStyle/>
          <a:p>
            <a:r>
              <a:rPr lang="en-US" dirty="0"/>
              <a:t>Ethical Financial Management </a:t>
            </a:r>
          </a:p>
        </p:txBody>
      </p:sp>
      <p:sp>
        <p:nvSpPr>
          <p:cNvPr id="3" name="Vertical Text Placeholder 2">
            <a:extLst>
              <a:ext uri="{FF2B5EF4-FFF2-40B4-BE49-F238E27FC236}">
                <a16:creationId xmlns:a16="http://schemas.microsoft.com/office/drawing/2014/main" id="{CC3020D2-9256-6016-45CE-2106224499E1}"/>
              </a:ext>
            </a:extLst>
          </p:cNvPr>
          <p:cNvSpPr>
            <a:spLocks noGrp="1"/>
          </p:cNvSpPr>
          <p:nvPr>
            <p:ph type="body" orient="vert" idx="1"/>
          </p:nvPr>
        </p:nvSpPr>
        <p:spPr/>
        <p:txBody>
          <a:bodyPr>
            <a:normAutofit/>
          </a:bodyPr>
          <a:lstStyle/>
          <a:p>
            <a:pPr>
              <a:lnSpc>
                <a:spcPct val="100000"/>
              </a:lnSpc>
            </a:pPr>
            <a:r>
              <a:rPr lang="en-US" sz="2000" b="1" dirty="0"/>
              <a:t>Definition: </a:t>
            </a:r>
            <a:r>
              <a:rPr lang="en-US" sz="2000" dirty="0"/>
              <a:t>The aspect of financial control, with beliefs of transparency and accountability in minds.</a:t>
            </a:r>
          </a:p>
          <a:p>
            <a:pPr>
              <a:lnSpc>
                <a:spcPct val="100000"/>
              </a:lnSpc>
            </a:pPr>
            <a:r>
              <a:rPr lang="en-US" sz="2000" b="1" dirty="0"/>
              <a:t>Best Practices:</a:t>
            </a:r>
          </a:p>
          <a:p>
            <a:pPr>
              <a:lnSpc>
                <a:spcPct val="100000"/>
              </a:lnSpc>
              <a:buFont typeface="Wingdings" panose="05000000000000000000" pitchFamily="2" charset="2"/>
              <a:buChar char="ü"/>
            </a:pPr>
            <a:r>
              <a:rPr lang="en-US" sz="2000" dirty="0"/>
              <a:t>Financial reporting accuracy and reasonable prices with no hidden fees</a:t>
            </a:r>
          </a:p>
          <a:p>
            <a:pPr>
              <a:lnSpc>
                <a:spcPct val="100000"/>
              </a:lnSpc>
              <a:buFont typeface="Wingdings" panose="05000000000000000000" pitchFamily="2" charset="2"/>
              <a:buChar char="ü"/>
            </a:pPr>
            <a:r>
              <a:rPr lang="en-US" sz="2000" dirty="0"/>
              <a:t>Appropriate use of monies</a:t>
            </a:r>
          </a:p>
          <a:p>
            <a:pPr>
              <a:lnSpc>
                <a:spcPct val="100000"/>
              </a:lnSpc>
              <a:buFont typeface="Wingdings" panose="05000000000000000000" pitchFamily="2" charset="2"/>
              <a:buChar char="ü"/>
            </a:pPr>
            <a:r>
              <a:rPr lang="en-US" sz="2000" dirty="0"/>
              <a:t>Conformity with legal, regulatory and contractual obligations</a:t>
            </a:r>
          </a:p>
          <a:p>
            <a:pPr>
              <a:lnSpc>
                <a:spcPct val="100000"/>
              </a:lnSpc>
            </a:pPr>
            <a:r>
              <a:rPr lang="en-US" sz="2000" b="1" dirty="0"/>
              <a:t>Why does it matter:</a:t>
            </a:r>
          </a:p>
          <a:p>
            <a:pPr>
              <a:lnSpc>
                <a:spcPct val="100000"/>
              </a:lnSpc>
              <a:buFont typeface="Wingdings" panose="05000000000000000000" pitchFamily="2" charset="2"/>
              <a:buChar char="ü"/>
            </a:pPr>
            <a:r>
              <a:rPr lang="en-US" sz="2000" dirty="0"/>
              <a:t>Allows customers, and shareholders to have trust in the company</a:t>
            </a:r>
          </a:p>
          <a:p>
            <a:pPr>
              <a:lnSpc>
                <a:spcPct val="100000"/>
              </a:lnSpc>
              <a:buFont typeface="Wingdings" panose="05000000000000000000" pitchFamily="2" charset="2"/>
              <a:buChar char="ü"/>
            </a:pPr>
            <a:r>
              <a:rPr lang="en-US" sz="2000" dirty="0"/>
              <a:t>Reduces the risk of fraud and bribing offences and improves corporate image </a:t>
            </a:r>
          </a:p>
        </p:txBody>
      </p:sp>
      <p:sp>
        <p:nvSpPr>
          <p:cNvPr id="4" name="Slide Number Placeholder 3">
            <a:extLst>
              <a:ext uri="{FF2B5EF4-FFF2-40B4-BE49-F238E27FC236}">
                <a16:creationId xmlns:a16="http://schemas.microsoft.com/office/drawing/2014/main" id="{D5676758-4A09-75EA-9959-7591748BE848}"/>
              </a:ext>
            </a:extLst>
          </p:cNvPr>
          <p:cNvSpPr>
            <a:spLocks noGrp="1"/>
          </p:cNvSpPr>
          <p:nvPr>
            <p:ph type="sldNum" sz="quarter" idx="4"/>
          </p:nvPr>
        </p:nvSpPr>
        <p:spPr/>
        <p:txBody>
          <a:bodyPr/>
          <a:lstStyle/>
          <a:p>
            <a:fld id="{5EE7099E-8998-4851-915A-4F4831808297}" type="slidenum">
              <a:rPr lang="nl-NL" smtClean="0"/>
              <a:pPr/>
              <a:t>23</a:t>
            </a:fld>
            <a:endParaRPr lang="nl-NL"/>
          </a:p>
        </p:txBody>
      </p:sp>
    </p:spTree>
    <p:extLst>
      <p:ext uri="{BB962C8B-B14F-4D97-AF65-F5344CB8AC3E}">
        <p14:creationId xmlns:p14="http://schemas.microsoft.com/office/powerpoint/2010/main" val="3667750956"/>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04349-0208-CEC6-9232-9D72EADB3DC8}"/>
              </a:ext>
            </a:extLst>
          </p:cNvPr>
          <p:cNvSpPr>
            <a:spLocks noGrp="1"/>
          </p:cNvSpPr>
          <p:nvPr>
            <p:ph type="title"/>
          </p:nvPr>
        </p:nvSpPr>
        <p:spPr/>
        <p:txBody>
          <a:bodyPr/>
          <a:lstStyle/>
          <a:p>
            <a:r>
              <a:rPr lang="en-US" dirty="0"/>
              <a:t>Sustainable Financial Management </a:t>
            </a:r>
          </a:p>
        </p:txBody>
      </p:sp>
      <p:sp>
        <p:nvSpPr>
          <p:cNvPr id="3" name="Vertical Text Placeholder 2">
            <a:extLst>
              <a:ext uri="{FF2B5EF4-FFF2-40B4-BE49-F238E27FC236}">
                <a16:creationId xmlns:a16="http://schemas.microsoft.com/office/drawing/2014/main" id="{77B20272-8BFC-4B20-8791-8B525049B47F}"/>
              </a:ext>
            </a:extLst>
          </p:cNvPr>
          <p:cNvSpPr>
            <a:spLocks noGrp="1"/>
          </p:cNvSpPr>
          <p:nvPr>
            <p:ph type="body" orient="vert" idx="1"/>
          </p:nvPr>
        </p:nvSpPr>
        <p:spPr/>
        <p:txBody>
          <a:bodyPr>
            <a:noAutofit/>
          </a:bodyPr>
          <a:lstStyle/>
          <a:p>
            <a:pPr>
              <a:lnSpc>
                <a:spcPct val="100000"/>
              </a:lnSpc>
            </a:pPr>
            <a:r>
              <a:rPr lang="en-US" sz="2000" b="1" dirty="0"/>
              <a:t>Perform Sustainability Evaluation: </a:t>
            </a:r>
            <a:r>
              <a:rPr lang="en-US" sz="2000" dirty="0"/>
              <a:t>Pinpoint areas to be enhanced.</a:t>
            </a:r>
          </a:p>
          <a:p>
            <a:pPr>
              <a:lnSpc>
                <a:spcPct val="100000"/>
              </a:lnSpc>
            </a:pPr>
            <a:r>
              <a:rPr lang="en-US" sz="2000" b="1" dirty="0"/>
              <a:t>Set Sustainability Goals: </a:t>
            </a:r>
            <a:r>
              <a:rPr lang="en-US" sz="2000" dirty="0"/>
              <a:t>They should be in line with your business goals.</a:t>
            </a:r>
          </a:p>
          <a:p>
            <a:pPr>
              <a:lnSpc>
                <a:spcPct val="100000"/>
              </a:lnSpc>
            </a:pPr>
            <a:r>
              <a:rPr lang="en-US" sz="2000" b="1" dirty="0"/>
              <a:t>Energy Conservation: </a:t>
            </a:r>
            <a:r>
              <a:rPr lang="en-US" sz="2000" dirty="0"/>
              <a:t>Advertise the use of energy-saving devices.</a:t>
            </a:r>
          </a:p>
          <a:p>
            <a:pPr>
              <a:lnSpc>
                <a:spcPct val="100000"/>
              </a:lnSpc>
            </a:pPr>
            <a:r>
              <a:rPr lang="en-US" sz="2000" b="1" dirty="0"/>
              <a:t>Reduce Waste: </a:t>
            </a:r>
            <a:r>
              <a:rPr lang="en-US" sz="2000" dirty="0"/>
              <a:t>Waste </a:t>
            </a:r>
            <a:r>
              <a:rPr lang="en-US" sz="2000" dirty="0" err="1"/>
              <a:t>management~planning</a:t>
            </a:r>
            <a:r>
              <a:rPr lang="en-US" sz="2000" dirty="0"/>
              <a:t> include recycling schemes.</a:t>
            </a:r>
          </a:p>
          <a:p>
            <a:pPr>
              <a:lnSpc>
                <a:spcPct val="100000"/>
              </a:lnSpc>
            </a:pPr>
            <a:r>
              <a:rPr lang="en-US" sz="2000" b="1" dirty="0"/>
              <a:t>Establish Sustainable Supply Chain: </a:t>
            </a:r>
            <a:r>
              <a:rPr lang="en-US" sz="2000" dirty="0"/>
              <a:t>Make sure your suppliers meet the same environmental and social criteria.</a:t>
            </a:r>
          </a:p>
          <a:p>
            <a:pPr>
              <a:lnSpc>
                <a:spcPct val="100000"/>
              </a:lnSpc>
            </a:pPr>
            <a:r>
              <a:rPr lang="en-US" sz="2000" b="1" dirty="0"/>
              <a:t>Commit Appropriate Resources to Employee Training: </a:t>
            </a:r>
            <a:r>
              <a:rPr lang="en-US" sz="2000" dirty="0"/>
              <a:t>Train your team about sustainability.</a:t>
            </a:r>
          </a:p>
          <a:p>
            <a:pPr>
              <a:lnSpc>
                <a:spcPct val="100000"/>
              </a:lnSpc>
            </a:pPr>
            <a:r>
              <a:rPr lang="en-US" sz="2000" b="1" dirty="0"/>
              <a:t>Monitor and report: </a:t>
            </a:r>
            <a:r>
              <a:rPr lang="en-US" sz="2000" dirty="0"/>
              <a:t>Follow your progress and report on performance in sustainability. </a:t>
            </a:r>
          </a:p>
        </p:txBody>
      </p:sp>
      <p:pic>
        <p:nvPicPr>
          <p:cNvPr id="6" name="Picture Placeholder 5">
            <a:extLst>
              <a:ext uri="{FF2B5EF4-FFF2-40B4-BE49-F238E27FC236}">
                <a16:creationId xmlns:a16="http://schemas.microsoft.com/office/drawing/2014/main" id="{E00E2B2B-E5A0-77F2-7F83-BF7446F0FDA7}"/>
              </a:ext>
            </a:extLst>
          </p:cNvPr>
          <p:cNvPicPr>
            <a:picLocks noGrp="1" noChangeAspect="1"/>
          </p:cNvPicPr>
          <p:nvPr>
            <p:ph type="pic" sz="quarter" idx="13"/>
          </p:nvPr>
        </p:nvPicPr>
        <p:blipFill>
          <a:blip r:embed="rId2"/>
          <a:srcRect t="950" b="950"/>
          <a:stretch>
            <a:fillRect/>
          </a:stretch>
        </p:blipFill>
        <p:spPr>
          <a:prstGeom prst="rect">
            <a:avLst/>
          </a:prstGeom>
        </p:spPr>
      </p:pic>
      <p:sp>
        <p:nvSpPr>
          <p:cNvPr id="5" name="Slide Number Placeholder 4">
            <a:extLst>
              <a:ext uri="{FF2B5EF4-FFF2-40B4-BE49-F238E27FC236}">
                <a16:creationId xmlns:a16="http://schemas.microsoft.com/office/drawing/2014/main" id="{332CCDC7-9179-0E14-6D90-EB9DF837EB2A}"/>
              </a:ext>
            </a:extLst>
          </p:cNvPr>
          <p:cNvSpPr>
            <a:spLocks noGrp="1"/>
          </p:cNvSpPr>
          <p:nvPr>
            <p:ph type="sldNum" sz="quarter" idx="4"/>
          </p:nvPr>
        </p:nvSpPr>
        <p:spPr/>
        <p:txBody>
          <a:bodyPr/>
          <a:lstStyle/>
          <a:p>
            <a:fld id="{5EE7099E-8998-4851-915A-4F4831808297}" type="slidenum">
              <a:rPr lang="nl-NL" smtClean="0"/>
              <a:pPr/>
              <a:t>24</a:t>
            </a:fld>
            <a:endParaRPr lang="nl-NL"/>
          </a:p>
        </p:txBody>
      </p:sp>
    </p:spTree>
    <p:extLst>
      <p:ext uri="{BB962C8B-B14F-4D97-AF65-F5344CB8AC3E}">
        <p14:creationId xmlns:p14="http://schemas.microsoft.com/office/powerpoint/2010/main" val="486077706"/>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B6137-2944-9FB2-7207-E5D5008ABF50}"/>
              </a:ext>
            </a:extLst>
          </p:cNvPr>
          <p:cNvSpPr>
            <a:spLocks noGrp="1"/>
          </p:cNvSpPr>
          <p:nvPr>
            <p:ph type="title"/>
          </p:nvPr>
        </p:nvSpPr>
        <p:spPr/>
        <p:txBody>
          <a:bodyPr/>
          <a:lstStyle/>
          <a:p>
            <a:r>
              <a:rPr lang="en-US" dirty="0"/>
              <a:t>Financial Management vs Accounting </a:t>
            </a:r>
          </a:p>
        </p:txBody>
      </p:sp>
      <p:sp>
        <p:nvSpPr>
          <p:cNvPr id="3" name="Vertical Text Placeholder 2">
            <a:extLst>
              <a:ext uri="{FF2B5EF4-FFF2-40B4-BE49-F238E27FC236}">
                <a16:creationId xmlns:a16="http://schemas.microsoft.com/office/drawing/2014/main" id="{7AD6618D-21FB-CA92-5844-1543A978550D}"/>
              </a:ext>
            </a:extLst>
          </p:cNvPr>
          <p:cNvSpPr>
            <a:spLocks noGrp="1"/>
          </p:cNvSpPr>
          <p:nvPr>
            <p:ph type="body" orient="vert" idx="1"/>
          </p:nvPr>
        </p:nvSpPr>
        <p:spPr/>
        <p:txBody>
          <a:bodyPr>
            <a:normAutofit/>
          </a:bodyPr>
          <a:lstStyle/>
          <a:p>
            <a:pPr>
              <a:lnSpc>
                <a:spcPct val="100000"/>
              </a:lnSpc>
            </a:pPr>
            <a:r>
              <a:rPr lang="en-US" sz="2000" dirty="0"/>
              <a:t>Financial management and accounting are two terms that relate closely but have different applications in the context of tourism and hospitality businesses. </a:t>
            </a:r>
          </a:p>
          <a:p>
            <a:pPr>
              <a:lnSpc>
                <a:spcPct val="100000"/>
              </a:lnSpc>
            </a:pPr>
            <a:r>
              <a:rPr lang="en-US" sz="2000" dirty="0"/>
              <a:t>Accounting involves the process of preparing, classifying, and presenting financial transactions based on certain predefined formats or standards. </a:t>
            </a:r>
          </a:p>
          <a:p>
            <a:pPr>
              <a:lnSpc>
                <a:spcPct val="100000"/>
              </a:lnSpc>
            </a:pPr>
            <a:r>
              <a:rPr lang="en-US" sz="2000" dirty="0"/>
              <a:t>On the contrary, the management of funds in businesses relates to planning and decision-making using accounting. The management of funds in businesses is also known as financial management. </a:t>
            </a:r>
          </a:p>
          <a:p>
            <a:pPr>
              <a:lnSpc>
                <a:spcPct val="100000"/>
              </a:lnSpc>
            </a:pPr>
            <a:r>
              <a:rPr lang="en-US" sz="2000" dirty="0"/>
              <a:t>The tourism industry is one of the organizations in which the management of funds plays an important role in planning. </a:t>
            </a:r>
          </a:p>
          <a:p>
            <a:pPr>
              <a:lnSpc>
                <a:spcPct val="100000"/>
              </a:lnSpc>
            </a:pPr>
            <a:r>
              <a:rPr lang="en-US" sz="2000" dirty="0"/>
              <a:t>The management of funds in businesses differs from accounting in the sense that accounting is concerned with detail, while management of funds is concerned with decision-making.</a:t>
            </a:r>
          </a:p>
        </p:txBody>
      </p:sp>
      <p:sp>
        <p:nvSpPr>
          <p:cNvPr id="4" name="Slide Number Placeholder 3">
            <a:extLst>
              <a:ext uri="{FF2B5EF4-FFF2-40B4-BE49-F238E27FC236}">
                <a16:creationId xmlns:a16="http://schemas.microsoft.com/office/drawing/2014/main" id="{C54D7E64-E449-CF88-1099-4B484BB93155}"/>
              </a:ext>
            </a:extLst>
          </p:cNvPr>
          <p:cNvSpPr>
            <a:spLocks noGrp="1"/>
          </p:cNvSpPr>
          <p:nvPr>
            <p:ph type="sldNum" sz="quarter" idx="4"/>
          </p:nvPr>
        </p:nvSpPr>
        <p:spPr/>
        <p:txBody>
          <a:bodyPr/>
          <a:lstStyle/>
          <a:p>
            <a:fld id="{5EE7099E-8998-4851-915A-4F4831808297}" type="slidenum">
              <a:rPr lang="nl-NL" smtClean="0"/>
              <a:pPr/>
              <a:t>25</a:t>
            </a:fld>
            <a:endParaRPr lang="nl-NL"/>
          </a:p>
        </p:txBody>
      </p:sp>
    </p:spTree>
    <p:extLst>
      <p:ext uri="{BB962C8B-B14F-4D97-AF65-F5344CB8AC3E}">
        <p14:creationId xmlns:p14="http://schemas.microsoft.com/office/powerpoint/2010/main" val="1286615258"/>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BC419-CCC4-AEF7-F2F4-9276D067359F}"/>
              </a:ext>
            </a:extLst>
          </p:cNvPr>
          <p:cNvSpPr>
            <a:spLocks noGrp="1"/>
          </p:cNvSpPr>
          <p:nvPr>
            <p:ph type="title"/>
          </p:nvPr>
        </p:nvSpPr>
        <p:spPr/>
        <p:txBody>
          <a:bodyPr/>
          <a:lstStyle/>
          <a:p>
            <a:r>
              <a:rPr lang="en-US" dirty="0"/>
              <a:t>Role of Financial Information </a:t>
            </a:r>
          </a:p>
        </p:txBody>
      </p:sp>
      <p:sp>
        <p:nvSpPr>
          <p:cNvPr id="3" name="Vertical Text Placeholder 2">
            <a:extLst>
              <a:ext uri="{FF2B5EF4-FFF2-40B4-BE49-F238E27FC236}">
                <a16:creationId xmlns:a16="http://schemas.microsoft.com/office/drawing/2014/main" id="{C1C23BF0-583E-5E8B-4694-0EA28A3453D6}"/>
              </a:ext>
            </a:extLst>
          </p:cNvPr>
          <p:cNvSpPr>
            <a:spLocks noGrp="1"/>
          </p:cNvSpPr>
          <p:nvPr>
            <p:ph type="body" orient="vert" idx="1"/>
          </p:nvPr>
        </p:nvSpPr>
        <p:spPr>
          <a:xfrm>
            <a:off x="404662" y="1252836"/>
            <a:ext cx="7494713" cy="4795836"/>
          </a:xfrm>
        </p:spPr>
        <p:txBody>
          <a:bodyPr>
            <a:noAutofit/>
          </a:bodyPr>
          <a:lstStyle/>
          <a:p>
            <a:pPr>
              <a:lnSpc>
                <a:spcPct val="100000"/>
              </a:lnSpc>
            </a:pPr>
            <a:r>
              <a:rPr lang="en-US" sz="2000" b="1" dirty="0"/>
              <a:t>Decision-Making:</a:t>
            </a:r>
            <a:r>
              <a:rPr lang="en-US" sz="2000" dirty="0"/>
              <a:t> It informs manager decisions in pricing, investment, and expansion</a:t>
            </a:r>
          </a:p>
          <a:p>
            <a:pPr>
              <a:lnSpc>
                <a:spcPct val="100000"/>
              </a:lnSpc>
            </a:pPr>
            <a:r>
              <a:rPr lang="en-US" sz="2000" b="1" dirty="0"/>
              <a:t>Performance Evaluation: </a:t>
            </a:r>
            <a:r>
              <a:rPr lang="en-US" sz="2000" dirty="0"/>
              <a:t>Monitors revenue, costs, and profitability</a:t>
            </a:r>
          </a:p>
          <a:p>
            <a:pPr>
              <a:lnSpc>
                <a:spcPct val="100000"/>
              </a:lnSpc>
            </a:pPr>
            <a:r>
              <a:rPr lang="en-US" sz="2000" b="1" dirty="0"/>
              <a:t>Budgeting &amp; Planning: </a:t>
            </a:r>
            <a:r>
              <a:rPr lang="en-US" sz="2000" dirty="0"/>
              <a:t>We can use it to plan future operations, staffing, and marketing</a:t>
            </a:r>
          </a:p>
          <a:p>
            <a:pPr>
              <a:lnSpc>
                <a:spcPct val="100000"/>
              </a:lnSpc>
            </a:pPr>
            <a:r>
              <a:rPr lang="en-US" sz="2000" b="1" dirty="0"/>
              <a:t>Transparency &amp; Accountability: </a:t>
            </a:r>
            <a:r>
              <a:rPr lang="en-US" sz="2000" dirty="0"/>
              <a:t>Fosters confidence with investors, stakeholders, and regulators.</a:t>
            </a:r>
          </a:p>
          <a:p>
            <a:pPr>
              <a:lnSpc>
                <a:spcPct val="100000"/>
              </a:lnSpc>
            </a:pPr>
            <a:r>
              <a:rPr lang="en-US" sz="2000" b="1" dirty="0"/>
              <a:t>Risk Management: </a:t>
            </a:r>
            <a:r>
              <a:rPr lang="en-US" sz="2000" dirty="0"/>
              <a:t>Detects financial risks and assists in risk mitigation,</a:t>
            </a:r>
          </a:p>
          <a:p>
            <a:pPr>
              <a:lnSpc>
                <a:spcPct val="100000"/>
              </a:lnSpc>
            </a:pPr>
            <a:r>
              <a:rPr lang="en-US" sz="2000" b="1" dirty="0"/>
              <a:t>Strategic Growth: </a:t>
            </a:r>
            <a:r>
              <a:rPr lang="en-US" sz="2000" dirty="0"/>
              <a:t>Provide insights for long-term business strategies and continuable operations. </a:t>
            </a:r>
          </a:p>
        </p:txBody>
      </p:sp>
      <p:sp>
        <p:nvSpPr>
          <p:cNvPr id="5" name="Slide Number Placeholder 4">
            <a:extLst>
              <a:ext uri="{FF2B5EF4-FFF2-40B4-BE49-F238E27FC236}">
                <a16:creationId xmlns:a16="http://schemas.microsoft.com/office/drawing/2014/main" id="{223E4B1F-F55E-9978-788E-2FFA76C4F1D5}"/>
              </a:ext>
            </a:extLst>
          </p:cNvPr>
          <p:cNvSpPr>
            <a:spLocks noGrp="1"/>
          </p:cNvSpPr>
          <p:nvPr>
            <p:ph type="sldNum" sz="quarter" idx="4"/>
          </p:nvPr>
        </p:nvSpPr>
        <p:spPr/>
        <p:txBody>
          <a:bodyPr/>
          <a:lstStyle/>
          <a:p>
            <a:fld id="{5EE7099E-8998-4851-915A-4F4831808297}" type="slidenum">
              <a:rPr lang="nl-NL" smtClean="0"/>
              <a:pPr/>
              <a:t>26</a:t>
            </a:fld>
            <a:endParaRPr lang="nl-NL"/>
          </a:p>
        </p:txBody>
      </p:sp>
      <p:pic>
        <p:nvPicPr>
          <p:cNvPr id="9" name="Picture Placeholder 8">
            <a:extLst>
              <a:ext uri="{FF2B5EF4-FFF2-40B4-BE49-F238E27FC236}">
                <a16:creationId xmlns:a16="http://schemas.microsoft.com/office/drawing/2014/main" id="{9BBC239A-D2FF-B7CE-E94B-9A2C3558F998}"/>
              </a:ext>
            </a:extLst>
          </p:cNvPr>
          <p:cNvPicPr>
            <a:picLocks noGrp="1" noChangeAspect="1"/>
          </p:cNvPicPr>
          <p:nvPr>
            <p:ph type="pic" sz="quarter" idx="13"/>
          </p:nvPr>
        </p:nvPicPr>
        <p:blipFill>
          <a:blip r:embed="rId2"/>
          <a:srcRect l="-423" r="5"/>
          <a:stretch>
            <a:fillRect/>
          </a:stretch>
        </p:blipFill>
        <p:spPr>
          <a:xfrm>
            <a:off x="7971383" y="1252539"/>
            <a:ext cx="4046140" cy="4795837"/>
          </a:xfrm>
          <a:prstGeom prst="rect">
            <a:avLst/>
          </a:prstGeom>
          <a:solidFill>
            <a:srgbClr val="8592BC">
              <a:lumMod val="20000"/>
              <a:lumOff val="80000"/>
            </a:srgbClr>
          </a:solidFill>
        </p:spPr>
      </p:pic>
    </p:spTree>
    <p:extLst>
      <p:ext uri="{BB962C8B-B14F-4D97-AF65-F5344CB8AC3E}">
        <p14:creationId xmlns:p14="http://schemas.microsoft.com/office/powerpoint/2010/main" val="1298993735"/>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BEEE7-791D-D4DE-654C-4F0819324860}"/>
              </a:ext>
            </a:extLst>
          </p:cNvPr>
          <p:cNvSpPr>
            <a:spLocks noGrp="1"/>
          </p:cNvSpPr>
          <p:nvPr>
            <p:ph type="title"/>
          </p:nvPr>
        </p:nvSpPr>
        <p:spPr/>
        <p:txBody>
          <a:bodyPr/>
          <a:lstStyle/>
          <a:p>
            <a:r>
              <a:rPr lang="en-US" dirty="0"/>
              <a:t>Types of Financial Decisions </a:t>
            </a:r>
          </a:p>
        </p:txBody>
      </p:sp>
      <p:sp>
        <p:nvSpPr>
          <p:cNvPr id="3" name="Vertical Text Placeholder 2">
            <a:extLst>
              <a:ext uri="{FF2B5EF4-FFF2-40B4-BE49-F238E27FC236}">
                <a16:creationId xmlns:a16="http://schemas.microsoft.com/office/drawing/2014/main" id="{23F55D74-DD91-C93A-3722-450CD0591DF5}"/>
              </a:ext>
            </a:extLst>
          </p:cNvPr>
          <p:cNvSpPr>
            <a:spLocks noGrp="1"/>
          </p:cNvSpPr>
          <p:nvPr>
            <p:ph type="body" orient="vert" idx="1"/>
          </p:nvPr>
        </p:nvSpPr>
        <p:spPr>
          <a:xfrm>
            <a:off x="404662" y="1252836"/>
            <a:ext cx="7278689" cy="4912468"/>
          </a:xfrm>
        </p:spPr>
        <p:txBody>
          <a:bodyPr>
            <a:normAutofit/>
          </a:bodyPr>
          <a:lstStyle/>
          <a:p>
            <a:pPr>
              <a:lnSpc>
                <a:spcPct val="100000"/>
              </a:lnSpc>
            </a:pPr>
            <a:r>
              <a:rPr lang="en-US" sz="2000" b="1" dirty="0" err="1"/>
              <a:t>Investement</a:t>
            </a:r>
            <a:r>
              <a:rPr lang="en-US" sz="2000" b="1" dirty="0"/>
              <a:t> decisions: </a:t>
            </a:r>
            <a:r>
              <a:rPr lang="en-US" sz="2000" dirty="0"/>
              <a:t>What, when and how much to buy in terms of assets and facilities.</a:t>
            </a:r>
          </a:p>
          <a:p>
            <a:pPr>
              <a:lnSpc>
                <a:spcPct val="100000"/>
              </a:lnSpc>
            </a:pPr>
            <a:r>
              <a:rPr lang="en-US" sz="2000" b="1" dirty="0"/>
              <a:t>Capital structure decisions: </a:t>
            </a:r>
            <a:r>
              <a:rPr lang="en-US" sz="2000" dirty="0"/>
              <a:t>Competing sources of funds (debt, equity).</a:t>
            </a:r>
          </a:p>
          <a:p>
            <a:pPr>
              <a:lnSpc>
                <a:spcPct val="100000"/>
              </a:lnSpc>
            </a:pPr>
            <a:r>
              <a:rPr lang="en-US" sz="2000" b="1" dirty="0"/>
              <a:t>Dividend decision - </a:t>
            </a:r>
            <a:r>
              <a:rPr lang="en-US" sz="2000" dirty="0"/>
              <a:t>retain earnings or share earnings with owners.</a:t>
            </a:r>
          </a:p>
          <a:p>
            <a:pPr>
              <a:lnSpc>
                <a:spcPct val="100000"/>
              </a:lnSpc>
            </a:pPr>
            <a:r>
              <a:rPr lang="en-US" sz="2000" b="1" dirty="0"/>
              <a:t>Working capital decisions: </a:t>
            </a:r>
            <a:r>
              <a:rPr lang="en-US" sz="2000" dirty="0"/>
              <a:t>Cash, inventory, and short-term liabilities management </a:t>
            </a:r>
          </a:p>
        </p:txBody>
      </p:sp>
      <p:pic>
        <p:nvPicPr>
          <p:cNvPr id="7" name="Picture Placeholder 6">
            <a:extLst>
              <a:ext uri="{FF2B5EF4-FFF2-40B4-BE49-F238E27FC236}">
                <a16:creationId xmlns:a16="http://schemas.microsoft.com/office/drawing/2014/main" id="{9600C9AC-736F-A797-A5F9-1E2BE780EA2A}"/>
              </a:ext>
            </a:extLst>
          </p:cNvPr>
          <p:cNvPicPr>
            <a:picLocks noGrp="1" noChangeAspect="1"/>
          </p:cNvPicPr>
          <p:nvPr>
            <p:ph type="pic" sz="quarter" idx="13"/>
          </p:nvPr>
        </p:nvPicPr>
        <p:blipFill>
          <a:blip r:embed="rId2"/>
          <a:srcRect l="8695" t="3341" r="9720" b="9241"/>
          <a:stretch>
            <a:fillRect/>
          </a:stretch>
        </p:blipFill>
        <p:spPr>
          <a:xfrm>
            <a:off x="7827367" y="1252836"/>
            <a:ext cx="4182196" cy="4912468"/>
          </a:xfrm>
          <a:prstGeom prst="rect">
            <a:avLst/>
          </a:prstGeom>
          <a:solidFill>
            <a:srgbClr val="8592BC">
              <a:lumMod val="20000"/>
              <a:lumOff val="80000"/>
            </a:srgbClr>
          </a:solidFill>
        </p:spPr>
      </p:pic>
      <p:sp>
        <p:nvSpPr>
          <p:cNvPr id="4" name="Slide Number Placeholder 3">
            <a:extLst>
              <a:ext uri="{FF2B5EF4-FFF2-40B4-BE49-F238E27FC236}">
                <a16:creationId xmlns:a16="http://schemas.microsoft.com/office/drawing/2014/main" id="{69468350-D4D0-CF03-30E5-5B1525D35806}"/>
              </a:ext>
            </a:extLst>
          </p:cNvPr>
          <p:cNvSpPr>
            <a:spLocks noGrp="1"/>
          </p:cNvSpPr>
          <p:nvPr>
            <p:ph type="sldNum" sz="quarter" idx="4"/>
          </p:nvPr>
        </p:nvSpPr>
        <p:spPr/>
        <p:txBody>
          <a:bodyPr/>
          <a:lstStyle/>
          <a:p>
            <a:fld id="{5EE7099E-8998-4851-915A-4F4831808297}" type="slidenum">
              <a:rPr lang="nl-NL" smtClean="0"/>
              <a:pPr/>
              <a:t>27</a:t>
            </a:fld>
            <a:endParaRPr lang="nl-NL"/>
          </a:p>
        </p:txBody>
      </p:sp>
    </p:spTree>
    <p:extLst>
      <p:ext uri="{BB962C8B-B14F-4D97-AF65-F5344CB8AC3E}">
        <p14:creationId xmlns:p14="http://schemas.microsoft.com/office/powerpoint/2010/main" val="2634233352"/>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F5E02-6934-15FC-33DC-1D01AA3B45E9}"/>
              </a:ext>
            </a:extLst>
          </p:cNvPr>
          <p:cNvSpPr>
            <a:spLocks noGrp="1"/>
          </p:cNvSpPr>
          <p:nvPr>
            <p:ph type="title"/>
          </p:nvPr>
        </p:nvSpPr>
        <p:spPr/>
        <p:txBody>
          <a:bodyPr/>
          <a:lstStyle/>
          <a:p>
            <a:r>
              <a:rPr lang="en-US" dirty="0"/>
              <a:t>Investment Decisions </a:t>
            </a:r>
          </a:p>
        </p:txBody>
      </p:sp>
      <p:sp>
        <p:nvSpPr>
          <p:cNvPr id="3" name="Vertical Text Placeholder 2">
            <a:extLst>
              <a:ext uri="{FF2B5EF4-FFF2-40B4-BE49-F238E27FC236}">
                <a16:creationId xmlns:a16="http://schemas.microsoft.com/office/drawing/2014/main" id="{64C32A00-AB2C-ABF4-7593-5CA8B33454A4}"/>
              </a:ext>
            </a:extLst>
          </p:cNvPr>
          <p:cNvSpPr>
            <a:spLocks noGrp="1"/>
          </p:cNvSpPr>
          <p:nvPr>
            <p:ph type="body" orient="vert" idx="1"/>
          </p:nvPr>
        </p:nvSpPr>
        <p:spPr>
          <a:xfrm>
            <a:off x="404662" y="1252836"/>
            <a:ext cx="8129093" cy="4795836"/>
          </a:xfrm>
        </p:spPr>
        <p:txBody>
          <a:bodyPr>
            <a:noAutofit/>
          </a:bodyPr>
          <a:lstStyle/>
          <a:p>
            <a:pPr>
              <a:lnSpc>
                <a:spcPct val="100000"/>
              </a:lnSpc>
            </a:pPr>
            <a:r>
              <a:rPr lang="en-US" sz="2000" b="1" dirty="0"/>
              <a:t>Capital budgeting (long-term investment): </a:t>
            </a:r>
            <a:r>
              <a:rPr lang="en-US" sz="2000" dirty="0"/>
              <a:t>Allocation of funds to major assets and projects that contribute to long-term growth.</a:t>
            </a:r>
          </a:p>
          <a:p>
            <a:pPr>
              <a:lnSpc>
                <a:spcPct val="100000"/>
              </a:lnSpc>
              <a:buFont typeface="Wingdings" panose="05000000000000000000" pitchFamily="2" charset="2"/>
              <a:buChar char="ü"/>
            </a:pPr>
            <a:r>
              <a:rPr lang="en-US" sz="2000" b="1" dirty="0"/>
              <a:t>Examples: </a:t>
            </a:r>
            <a:r>
              <a:rPr lang="en-US" sz="2000" dirty="0"/>
              <a:t>construction of a hotel, renovation of facilities, buying vehicles etc.</a:t>
            </a:r>
          </a:p>
          <a:p>
            <a:pPr>
              <a:lnSpc>
                <a:spcPct val="100000"/>
              </a:lnSpc>
            </a:pPr>
            <a:r>
              <a:rPr lang="en-US" sz="2000" b="1" dirty="0"/>
              <a:t>Working Capital Management (Short-Term Adjudication of Holdings): </a:t>
            </a:r>
            <a:r>
              <a:rPr lang="en-US" sz="2000" dirty="0"/>
              <a:t>Money spent to run day-to-day operations efficiently</a:t>
            </a:r>
          </a:p>
          <a:p>
            <a:pPr>
              <a:lnSpc>
                <a:spcPct val="100000"/>
              </a:lnSpc>
              <a:buFont typeface="Wingdings" panose="05000000000000000000" pitchFamily="2" charset="2"/>
              <a:buChar char="ü"/>
            </a:pPr>
            <a:r>
              <a:rPr lang="en-US" sz="2000" b="1" dirty="0"/>
              <a:t>Examples include </a:t>
            </a:r>
            <a:r>
              <a:rPr lang="en-US" sz="2000" dirty="0"/>
              <a:t>management of cash, inventory, receivables and payables.</a:t>
            </a:r>
          </a:p>
          <a:p>
            <a:pPr>
              <a:lnSpc>
                <a:spcPct val="100000"/>
              </a:lnSpc>
            </a:pPr>
            <a:r>
              <a:rPr lang="en-US" sz="2000" b="1" dirty="0"/>
              <a:t>Objective: </a:t>
            </a:r>
            <a:r>
              <a:rPr lang="en-US" sz="2000" dirty="0"/>
              <a:t>Long-term and short-term resources are properly utilised for sustained growth and smooth operations. </a:t>
            </a:r>
          </a:p>
        </p:txBody>
      </p:sp>
      <p:sp>
        <p:nvSpPr>
          <p:cNvPr id="5" name="Slide Number Placeholder 4">
            <a:extLst>
              <a:ext uri="{FF2B5EF4-FFF2-40B4-BE49-F238E27FC236}">
                <a16:creationId xmlns:a16="http://schemas.microsoft.com/office/drawing/2014/main" id="{2DB36046-0A38-ACCF-E9FF-E1DB67457A85}"/>
              </a:ext>
            </a:extLst>
          </p:cNvPr>
          <p:cNvSpPr>
            <a:spLocks noGrp="1"/>
          </p:cNvSpPr>
          <p:nvPr>
            <p:ph type="sldNum" sz="quarter" idx="4"/>
          </p:nvPr>
        </p:nvSpPr>
        <p:spPr/>
        <p:txBody>
          <a:bodyPr/>
          <a:lstStyle/>
          <a:p>
            <a:fld id="{5EE7099E-8998-4851-915A-4F4831808297}" type="slidenum">
              <a:rPr lang="nl-NL" smtClean="0"/>
              <a:pPr/>
              <a:t>28</a:t>
            </a:fld>
            <a:endParaRPr lang="nl-NL"/>
          </a:p>
        </p:txBody>
      </p:sp>
      <p:pic>
        <p:nvPicPr>
          <p:cNvPr id="9" name="Picture Placeholder 8">
            <a:extLst>
              <a:ext uri="{FF2B5EF4-FFF2-40B4-BE49-F238E27FC236}">
                <a16:creationId xmlns:a16="http://schemas.microsoft.com/office/drawing/2014/main" id="{705D27B6-FCF9-68F8-104A-1D91AF5E5DD5}"/>
              </a:ext>
            </a:extLst>
          </p:cNvPr>
          <p:cNvPicPr>
            <a:picLocks noGrp="1" noChangeAspect="1"/>
          </p:cNvPicPr>
          <p:nvPr>
            <p:ph type="pic" sz="quarter" idx="13"/>
          </p:nvPr>
        </p:nvPicPr>
        <p:blipFill>
          <a:blip r:embed="rId2"/>
          <a:srcRect l="-422" r="4"/>
          <a:stretch>
            <a:fillRect/>
          </a:stretch>
        </p:blipFill>
        <p:spPr>
          <a:xfrm>
            <a:off x="8533755" y="1252538"/>
            <a:ext cx="3470076" cy="4795837"/>
          </a:xfrm>
          <a:prstGeom prst="rect">
            <a:avLst/>
          </a:prstGeom>
          <a:solidFill>
            <a:srgbClr val="8592BC">
              <a:lumMod val="20000"/>
              <a:lumOff val="80000"/>
            </a:srgbClr>
          </a:solidFill>
        </p:spPr>
      </p:pic>
    </p:spTree>
    <p:extLst>
      <p:ext uri="{BB962C8B-B14F-4D97-AF65-F5344CB8AC3E}">
        <p14:creationId xmlns:p14="http://schemas.microsoft.com/office/powerpoint/2010/main" val="1577960222"/>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5A6F9-29DA-8F9A-8257-7C7200D7FD65}"/>
              </a:ext>
            </a:extLst>
          </p:cNvPr>
          <p:cNvSpPr>
            <a:spLocks noGrp="1"/>
          </p:cNvSpPr>
          <p:nvPr>
            <p:ph type="title"/>
          </p:nvPr>
        </p:nvSpPr>
        <p:spPr/>
        <p:txBody>
          <a:bodyPr/>
          <a:lstStyle/>
          <a:p>
            <a:r>
              <a:rPr lang="en-US" dirty="0"/>
              <a:t>Financing Decisions </a:t>
            </a:r>
          </a:p>
        </p:txBody>
      </p:sp>
      <p:sp>
        <p:nvSpPr>
          <p:cNvPr id="3" name="Vertical Text Placeholder 2">
            <a:extLst>
              <a:ext uri="{FF2B5EF4-FFF2-40B4-BE49-F238E27FC236}">
                <a16:creationId xmlns:a16="http://schemas.microsoft.com/office/drawing/2014/main" id="{2459DEEF-8028-835C-42DD-31075A650A8B}"/>
              </a:ext>
            </a:extLst>
          </p:cNvPr>
          <p:cNvSpPr>
            <a:spLocks noGrp="1"/>
          </p:cNvSpPr>
          <p:nvPr>
            <p:ph type="body" orient="vert" idx="1"/>
          </p:nvPr>
        </p:nvSpPr>
        <p:spPr>
          <a:xfrm>
            <a:off x="404662" y="1124744"/>
            <a:ext cx="8574833" cy="4923928"/>
          </a:xfrm>
        </p:spPr>
        <p:txBody>
          <a:bodyPr>
            <a:normAutofit fontScale="92500" lnSpcReduction="10000"/>
          </a:bodyPr>
          <a:lstStyle/>
          <a:p>
            <a:pPr>
              <a:lnSpc>
                <a:spcPct val="100000"/>
              </a:lnSpc>
            </a:pPr>
            <a:r>
              <a:rPr lang="en-US" sz="2000" b="1" dirty="0"/>
              <a:t>Objective: </a:t>
            </a:r>
            <a:r>
              <a:rPr lang="en-US" sz="2000" dirty="0"/>
              <a:t>Determine the means for raising funds for the operation and expansion. it Sources of Finance</a:t>
            </a:r>
          </a:p>
          <a:p>
            <a:pPr>
              <a:lnSpc>
                <a:spcPct val="100000"/>
              </a:lnSpc>
            </a:pPr>
            <a:r>
              <a:rPr lang="en-US" sz="2000" b="1" dirty="0"/>
              <a:t>Equity:</a:t>
            </a:r>
            <a:r>
              <a:rPr lang="en-US" sz="2000" dirty="0"/>
              <a:t> Owners/investors with no repayment obligation, ownership maybe diluted.</a:t>
            </a:r>
          </a:p>
          <a:p>
            <a:pPr>
              <a:lnSpc>
                <a:spcPct val="100000"/>
              </a:lnSpc>
            </a:pPr>
            <a:r>
              <a:rPr lang="en-US" sz="2000" b="1" dirty="0"/>
              <a:t>Debt:</a:t>
            </a:r>
            <a:r>
              <a:rPr lang="en-US" sz="2000" dirty="0"/>
              <a:t> Loans/bonds, you keep your ownership, but you have to repay them.</a:t>
            </a:r>
          </a:p>
          <a:p>
            <a:pPr>
              <a:lnSpc>
                <a:spcPct val="100000"/>
              </a:lnSpc>
            </a:pPr>
            <a:r>
              <a:rPr lang="en-US" sz="2000" b="1" dirty="0"/>
              <a:t>Time Frame:</a:t>
            </a:r>
          </a:p>
          <a:p>
            <a:pPr>
              <a:lnSpc>
                <a:spcPct val="100000"/>
              </a:lnSpc>
              <a:buFont typeface="Wingdings" panose="05000000000000000000" pitchFamily="2" charset="2"/>
              <a:buChar char="ü"/>
            </a:pPr>
            <a:r>
              <a:rPr lang="en-US" sz="2000" dirty="0"/>
              <a:t>Short-term: Working capital (employees, inventory).</a:t>
            </a:r>
          </a:p>
          <a:p>
            <a:pPr>
              <a:lnSpc>
                <a:spcPct val="100000"/>
              </a:lnSpc>
              <a:buFont typeface="Wingdings" panose="05000000000000000000" pitchFamily="2" charset="2"/>
              <a:buChar char="ü"/>
            </a:pPr>
            <a:r>
              <a:rPr lang="en-US" sz="2000" dirty="0"/>
              <a:t>Long-term: Growth, renovations, land/equipment.</a:t>
            </a:r>
          </a:p>
          <a:p>
            <a:pPr>
              <a:lnSpc>
                <a:spcPct val="100000"/>
              </a:lnSpc>
            </a:pPr>
            <a:r>
              <a:rPr lang="en-US" sz="2000" b="1" dirty="0"/>
              <a:t>Capital Structure: </a:t>
            </a:r>
            <a:r>
              <a:rPr lang="en-US" sz="2000" dirty="0"/>
              <a:t>A correct mix of Debt and Equity brings financial stability &amp; profitability.</a:t>
            </a:r>
          </a:p>
          <a:p>
            <a:pPr>
              <a:lnSpc>
                <a:spcPct val="100000"/>
              </a:lnSpc>
            </a:pPr>
            <a:r>
              <a:rPr lang="en-US" sz="2000" b="1" dirty="0"/>
              <a:t>Factors affecting: </a:t>
            </a:r>
            <a:r>
              <a:rPr lang="en-US" sz="2000" dirty="0"/>
              <a:t>Size of business, tourist patterns, risk tolerance, regulations.</a:t>
            </a:r>
          </a:p>
          <a:p>
            <a:pPr>
              <a:lnSpc>
                <a:spcPct val="100000"/>
              </a:lnSpc>
            </a:pPr>
            <a:r>
              <a:rPr lang="en-US" sz="2000" b="1" dirty="0"/>
              <a:t>Financial Risk: </a:t>
            </a:r>
            <a:r>
              <a:rPr lang="en-US" sz="2000" dirty="0"/>
              <a:t>Don’t be over-levered, keep some liquidity for seasonal swings. </a:t>
            </a:r>
          </a:p>
        </p:txBody>
      </p:sp>
      <p:pic>
        <p:nvPicPr>
          <p:cNvPr id="7" name="Picture Placeholder 6">
            <a:extLst>
              <a:ext uri="{FF2B5EF4-FFF2-40B4-BE49-F238E27FC236}">
                <a16:creationId xmlns:a16="http://schemas.microsoft.com/office/drawing/2014/main" id="{4365C3B8-143C-5386-8BB9-48A28161C210}"/>
              </a:ext>
            </a:extLst>
          </p:cNvPr>
          <p:cNvPicPr>
            <a:picLocks noGrp="1" noChangeAspect="1"/>
          </p:cNvPicPr>
          <p:nvPr>
            <p:ph type="pic" sz="quarter" idx="13"/>
          </p:nvPr>
        </p:nvPicPr>
        <p:blipFill>
          <a:blip r:embed="rId2"/>
          <a:srcRect l="-422" r="4"/>
          <a:stretch>
            <a:fillRect/>
          </a:stretch>
        </p:blipFill>
        <p:spPr>
          <a:xfrm>
            <a:off x="9051503" y="1252538"/>
            <a:ext cx="2952328" cy="4795837"/>
          </a:xfrm>
          <a:prstGeom prst="rect">
            <a:avLst/>
          </a:prstGeom>
          <a:solidFill>
            <a:srgbClr val="8592BC">
              <a:lumMod val="20000"/>
              <a:lumOff val="80000"/>
            </a:srgbClr>
          </a:solidFill>
        </p:spPr>
      </p:pic>
      <p:sp>
        <p:nvSpPr>
          <p:cNvPr id="4" name="Slide Number Placeholder 3">
            <a:extLst>
              <a:ext uri="{FF2B5EF4-FFF2-40B4-BE49-F238E27FC236}">
                <a16:creationId xmlns:a16="http://schemas.microsoft.com/office/drawing/2014/main" id="{ABA3ACAF-4876-AE16-6831-77F62A2AE59E}"/>
              </a:ext>
            </a:extLst>
          </p:cNvPr>
          <p:cNvSpPr>
            <a:spLocks noGrp="1"/>
          </p:cNvSpPr>
          <p:nvPr>
            <p:ph type="sldNum" sz="quarter" idx="4"/>
          </p:nvPr>
        </p:nvSpPr>
        <p:spPr/>
        <p:txBody>
          <a:bodyPr/>
          <a:lstStyle/>
          <a:p>
            <a:fld id="{5EE7099E-8998-4851-915A-4F4831808297}" type="slidenum">
              <a:rPr lang="nl-NL" smtClean="0"/>
              <a:pPr/>
              <a:t>29</a:t>
            </a:fld>
            <a:endParaRPr lang="nl-NL"/>
          </a:p>
        </p:txBody>
      </p:sp>
    </p:spTree>
    <p:extLst>
      <p:ext uri="{BB962C8B-B14F-4D97-AF65-F5344CB8AC3E}">
        <p14:creationId xmlns:p14="http://schemas.microsoft.com/office/powerpoint/2010/main" val="1252621522"/>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D8BAC-F95F-C847-AA7B-E39C5B8B9329}"/>
              </a:ext>
            </a:extLst>
          </p:cNvPr>
          <p:cNvSpPr>
            <a:spLocks noGrp="1"/>
          </p:cNvSpPr>
          <p:nvPr>
            <p:ph type="title"/>
          </p:nvPr>
        </p:nvSpPr>
        <p:spPr/>
        <p:txBody>
          <a:bodyPr/>
          <a:lstStyle/>
          <a:p>
            <a:r>
              <a:rPr lang="en-US" dirty="0"/>
              <a:t>Operational Financial Decisions </a:t>
            </a:r>
          </a:p>
        </p:txBody>
      </p:sp>
      <p:sp>
        <p:nvSpPr>
          <p:cNvPr id="3" name="Vertical Text Placeholder 2">
            <a:extLst>
              <a:ext uri="{FF2B5EF4-FFF2-40B4-BE49-F238E27FC236}">
                <a16:creationId xmlns:a16="http://schemas.microsoft.com/office/drawing/2014/main" id="{84FB3D6F-3F70-5511-E910-EECFD8563C25}"/>
              </a:ext>
            </a:extLst>
          </p:cNvPr>
          <p:cNvSpPr>
            <a:spLocks noGrp="1"/>
          </p:cNvSpPr>
          <p:nvPr>
            <p:ph type="body" orient="vert" idx="1"/>
          </p:nvPr>
        </p:nvSpPr>
        <p:spPr>
          <a:xfrm>
            <a:off x="404662" y="1252836"/>
            <a:ext cx="8286801" cy="4795836"/>
          </a:xfrm>
        </p:spPr>
        <p:txBody>
          <a:bodyPr>
            <a:normAutofit lnSpcReduction="10000"/>
          </a:bodyPr>
          <a:lstStyle/>
          <a:p>
            <a:pPr>
              <a:lnSpc>
                <a:spcPct val="100000"/>
              </a:lnSpc>
            </a:pPr>
            <a:r>
              <a:rPr lang="en-US" sz="2000" b="1" dirty="0"/>
              <a:t>Purpose: </a:t>
            </a:r>
            <a:r>
              <a:rPr lang="en-US" sz="2000" dirty="0"/>
              <a:t>Perform routine financial operations to ensure business is running well.</a:t>
            </a:r>
          </a:p>
          <a:p>
            <a:pPr>
              <a:lnSpc>
                <a:spcPct val="100000"/>
              </a:lnSpc>
            </a:pPr>
            <a:r>
              <a:rPr lang="en-US" sz="2000" b="1" dirty="0"/>
              <a:t>Key Areas:</a:t>
            </a:r>
          </a:p>
          <a:p>
            <a:pPr>
              <a:lnSpc>
                <a:spcPct val="100000"/>
              </a:lnSpc>
              <a:buFont typeface="Wingdings" panose="05000000000000000000" pitchFamily="2" charset="2"/>
              <a:buChar char="ü"/>
            </a:pPr>
            <a:r>
              <a:rPr lang="en-US" sz="2000" dirty="0"/>
              <a:t>Cash Flow Management: Have sufficient cash on hand to cover daily outflows (personnel, supplies, utilities).</a:t>
            </a:r>
          </a:p>
          <a:p>
            <a:pPr>
              <a:lnSpc>
                <a:spcPct val="100000"/>
              </a:lnSpc>
              <a:buFont typeface="Wingdings" panose="05000000000000000000" pitchFamily="2" charset="2"/>
              <a:buChar char="ü"/>
            </a:pPr>
            <a:r>
              <a:rPr lang="en-US" sz="2000" dirty="0"/>
              <a:t>Revenue Management: Pricing, occupancy and sales maximisation.</a:t>
            </a:r>
          </a:p>
          <a:p>
            <a:pPr>
              <a:lnSpc>
                <a:spcPct val="100000"/>
              </a:lnSpc>
              <a:buFont typeface="Wingdings" panose="05000000000000000000" pitchFamily="2" charset="2"/>
              <a:buChar char="ü"/>
            </a:pPr>
            <a:r>
              <a:rPr lang="en-US" sz="2000" dirty="0"/>
              <a:t>Cost Control: Watch and cut business running costs.</a:t>
            </a:r>
          </a:p>
          <a:p>
            <a:pPr>
              <a:lnSpc>
                <a:spcPct val="100000"/>
              </a:lnSpc>
              <a:buFont typeface="Wingdings" panose="05000000000000000000" pitchFamily="2" charset="2"/>
              <a:buChar char="ü"/>
            </a:pPr>
            <a:r>
              <a:rPr lang="en-US" sz="2000" dirty="0"/>
              <a:t>Stock management: Balanced stocks of food, drink, facilities and disposables.</a:t>
            </a:r>
          </a:p>
          <a:p>
            <a:pPr>
              <a:lnSpc>
                <a:spcPct val="100000"/>
              </a:lnSpc>
              <a:buFont typeface="Wingdings" panose="05000000000000000000" pitchFamily="2" charset="2"/>
              <a:buChar char="ü"/>
            </a:pPr>
            <a:r>
              <a:rPr lang="en-US" sz="2000" dirty="0"/>
              <a:t>Short-term credit: Manage seasonal variations in cash flow and other short-term cash needs</a:t>
            </a:r>
          </a:p>
          <a:p>
            <a:pPr>
              <a:lnSpc>
                <a:spcPct val="100000"/>
              </a:lnSpc>
            </a:pPr>
            <a:r>
              <a:rPr lang="en-US" sz="2000" b="1" dirty="0"/>
              <a:t>Aim:</a:t>
            </a:r>
            <a:r>
              <a:rPr lang="en-US" sz="2000" dirty="0"/>
              <a:t> To ensure liquidity, efficiency and profitability in the day-to-day operation. </a:t>
            </a:r>
          </a:p>
        </p:txBody>
      </p:sp>
      <p:sp>
        <p:nvSpPr>
          <p:cNvPr id="5" name="Slide Number Placeholder 4">
            <a:extLst>
              <a:ext uri="{FF2B5EF4-FFF2-40B4-BE49-F238E27FC236}">
                <a16:creationId xmlns:a16="http://schemas.microsoft.com/office/drawing/2014/main" id="{D8323764-F13F-2C0D-BEDD-E2B84687CA82}"/>
              </a:ext>
            </a:extLst>
          </p:cNvPr>
          <p:cNvSpPr>
            <a:spLocks noGrp="1"/>
          </p:cNvSpPr>
          <p:nvPr>
            <p:ph type="sldNum" sz="quarter" idx="4"/>
          </p:nvPr>
        </p:nvSpPr>
        <p:spPr/>
        <p:txBody>
          <a:bodyPr/>
          <a:lstStyle/>
          <a:p>
            <a:fld id="{5EE7099E-8998-4851-915A-4F4831808297}" type="slidenum">
              <a:rPr lang="nl-NL" smtClean="0"/>
              <a:pPr/>
              <a:t>30</a:t>
            </a:fld>
            <a:endParaRPr lang="nl-NL"/>
          </a:p>
        </p:txBody>
      </p:sp>
      <p:pic>
        <p:nvPicPr>
          <p:cNvPr id="9" name="Picture Placeholder 8">
            <a:extLst>
              <a:ext uri="{FF2B5EF4-FFF2-40B4-BE49-F238E27FC236}">
                <a16:creationId xmlns:a16="http://schemas.microsoft.com/office/drawing/2014/main" id="{0E5F27EF-BE9D-CCB6-3805-0556FA0B2309}"/>
              </a:ext>
            </a:extLst>
          </p:cNvPr>
          <p:cNvPicPr>
            <a:picLocks noGrp="1" noChangeAspect="1"/>
          </p:cNvPicPr>
          <p:nvPr>
            <p:ph type="pic" sz="quarter" idx="13"/>
          </p:nvPr>
        </p:nvPicPr>
        <p:blipFill>
          <a:blip r:embed="rId2"/>
          <a:srcRect l="12523" t="3341" r="13748"/>
          <a:stretch>
            <a:fillRect/>
          </a:stretch>
        </p:blipFill>
        <p:spPr>
          <a:xfrm>
            <a:off x="8763471" y="1252836"/>
            <a:ext cx="3246238" cy="4810001"/>
          </a:xfrm>
          <a:prstGeom prst="rect">
            <a:avLst/>
          </a:prstGeom>
          <a:solidFill>
            <a:srgbClr val="8592BC">
              <a:lumMod val="20000"/>
              <a:lumOff val="80000"/>
            </a:srgbClr>
          </a:solidFill>
        </p:spPr>
      </p:pic>
    </p:spTree>
    <p:extLst>
      <p:ext uri="{BB962C8B-B14F-4D97-AF65-F5344CB8AC3E}">
        <p14:creationId xmlns:p14="http://schemas.microsoft.com/office/powerpoint/2010/main" val="3284646483"/>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3C2B6-422F-06B5-C7FB-F288FD7F073F}"/>
              </a:ext>
            </a:extLst>
          </p:cNvPr>
          <p:cNvSpPr>
            <a:spLocks noGrp="1"/>
          </p:cNvSpPr>
          <p:nvPr>
            <p:ph type="title"/>
          </p:nvPr>
        </p:nvSpPr>
        <p:spPr/>
        <p:txBody>
          <a:bodyPr/>
          <a:lstStyle/>
          <a:p>
            <a:r>
              <a:rPr lang="en-US" dirty="0"/>
              <a:t>Importance of Cash Management </a:t>
            </a:r>
          </a:p>
        </p:txBody>
      </p:sp>
      <p:sp>
        <p:nvSpPr>
          <p:cNvPr id="3" name="Vertical Text Placeholder 2">
            <a:extLst>
              <a:ext uri="{FF2B5EF4-FFF2-40B4-BE49-F238E27FC236}">
                <a16:creationId xmlns:a16="http://schemas.microsoft.com/office/drawing/2014/main" id="{B93B490D-4E98-2E0A-FBEE-E942AF5ABFF8}"/>
              </a:ext>
            </a:extLst>
          </p:cNvPr>
          <p:cNvSpPr>
            <a:spLocks noGrp="1"/>
          </p:cNvSpPr>
          <p:nvPr>
            <p:ph type="body" orient="vert" idx="1"/>
          </p:nvPr>
        </p:nvSpPr>
        <p:spPr/>
        <p:txBody>
          <a:bodyPr>
            <a:normAutofit/>
          </a:bodyPr>
          <a:lstStyle/>
          <a:p>
            <a:pPr>
              <a:lnSpc>
                <a:spcPct val="100000"/>
              </a:lnSpc>
            </a:pPr>
            <a:r>
              <a:rPr lang="en-US" sz="2000" b="1" dirty="0"/>
              <a:t>Cash flow: </a:t>
            </a:r>
            <a:r>
              <a:rPr lang="en-US" sz="2000" dirty="0"/>
              <a:t>Allocates enough money to keep the business running everyday.</a:t>
            </a:r>
          </a:p>
          <a:p>
            <a:pPr>
              <a:lnSpc>
                <a:spcPct val="100000"/>
              </a:lnSpc>
            </a:pPr>
            <a:r>
              <a:rPr lang="en-US" sz="2000" b="1" dirty="0"/>
              <a:t>Inventory Management: </a:t>
            </a:r>
            <a:r>
              <a:rPr lang="en-US" sz="2000" dirty="0"/>
              <a:t>Prevents out-of-stock and excessive-amount situations.</a:t>
            </a:r>
          </a:p>
          <a:p>
            <a:pPr>
              <a:lnSpc>
                <a:spcPct val="100000"/>
              </a:lnSpc>
            </a:pPr>
            <a:r>
              <a:rPr lang="en-US" sz="2000" b="1" dirty="0"/>
              <a:t>Revenue Management: </a:t>
            </a:r>
            <a:r>
              <a:rPr lang="en-US" sz="2000" dirty="0"/>
              <a:t>Increases revenue from multiple revenue streams.</a:t>
            </a:r>
          </a:p>
          <a:p>
            <a:pPr>
              <a:lnSpc>
                <a:spcPct val="100000"/>
              </a:lnSpc>
            </a:pPr>
            <a:r>
              <a:rPr lang="en-US" sz="2000" b="1" dirty="0"/>
              <a:t>Risk Reduction: </a:t>
            </a:r>
            <a:r>
              <a:rPr lang="en-US" sz="2000" dirty="0"/>
              <a:t>It reduces the chance of cash drying up.</a:t>
            </a:r>
          </a:p>
          <a:p>
            <a:pPr>
              <a:lnSpc>
                <a:spcPct val="100000"/>
              </a:lnSpc>
            </a:pPr>
            <a:r>
              <a:rPr lang="en-US" sz="2000" b="1" dirty="0"/>
              <a:t>User Satisfaction: </a:t>
            </a:r>
            <a:r>
              <a:rPr lang="en-US" sz="2000" dirty="0"/>
              <a:t>Satisfaction of users through quick payment of fees. </a:t>
            </a:r>
          </a:p>
        </p:txBody>
      </p:sp>
      <p:sp>
        <p:nvSpPr>
          <p:cNvPr id="4" name="Slide Number Placeholder 3">
            <a:extLst>
              <a:ext uri="{FF2B5EF4-FFF2-40B4-BE49-F238E27FC236}">
                <a16:creationId xmlns:a16="http://schemas.microsoft.com/office/drawing/2014/main" id="{98D29053-1985-11E8-B89E-5C62A099EE10}"/>
              </a:ext>
            </a:extLst>
          </p:cNvPr>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3633312096"/>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D928CD-3E49-2CD5-141D-355D794C4208}"/>
              </a:ext>
            </a:extLst>
          </p:cNvPr>
          <p:cNvSpPr>
            <a:spLocks noGrp="1"/>
          </p:cNvSpPr>
          <p:nvPr>
            <p:ph type="title"/>
          </p:nvPr>
        </p:nvSpPr>
        <p:spPr/>
        <p:txBody>
          <a:bodyPr/>
          <a:lstStyle/>
          <a:p>
            <a:r>
              <a:rPr lang="en-US" dirty="0"/>
              <a:t>Importance of Cash Management</a:t>
            </a:r>
            <a:endParaRPr lang="en-GB" dirty="0"/>
          </a:p>
        </p:txBody>
      </p:sp>
      <p:sp>
        <p:nvSpPr>
          <p:cNvPr id="6" name="Vertical Text Placeholder 5">
            <a:extLst>
              <a:ext uri="{FF2B5EF4-FFF2-40B4-BE49-F238E27FC236}">
                <a16:creationId xmlns:a16="http://schemas.microsoft.com/office/drawing/2014/main" id="{67F8098A-EDDB-45C4-7A40-FAA5DB75BB85}"/>
              </a:ext>
            </a:extLst>
          </p:cNvPr>
          <p:cNvSpPr>
            <a:spLocks noGrp="1"/>
          </p:cNvSpPr>
          <p:nvPr>
            <p:ph type="body" orient="vert" idx="1"/>
          </p:nvPr>
        </p:nvSpPr>
        <p:spPr>
          <a:xfrm>
            <a:off x="404662" y="1252836"/>
            <a:ext cx="6918649" cy="4795836"/>
          </a:xfrm>
        </p:spPr>
        <p:txBody>
          <a:bodyPr>
            <a:normAutofit/>
          </a:bodyPr>
          <a:lstStyle/>
          <a:p>
            <a:pPr>
              <a:lnSpc>
                <a:spcPct val="100000"/>
              </a:lnSpc>
            </a:pPr>
            <a:r>
              <a:rPr lang="en-US" sz="2000" b="1" dirty="0"/>
              <a:t>Receivables Management – </a:t>
            </a:r>
            <a:r>
              <a:rPr lang="en-US" sz="2000" dirty="0"/>
              <a:t>Accelerate guest, OTA and client collections.</a:t>
            </a:r>
          </a:p>
          <a:p>
            <a:pPr>
              <a:lnSpc>
                <a:spcPct val="100000"/>
              </a:lnSpc>
            </a:pPr>
            <a:r>
              <a:rPr lang="en-US" sz="2000" b="1" dirty="0"/>
              <a:t>Account Payables – </a:t>
            </a:r>
            <a:r>
              <a:rPr lang="en-US" sz="2000" dirty="0"/>
              <a:t>Manage and schedule payments to vendors.</a:t>
            </a:r>
          </a:p>
          <a:p>
            <a:pPr>
              <a:lnSpc>
                <a:spcPct val="100000"/>
              </a:lnSpc>
            </a:pPr>
            <a:r>
              <a:rPr lang="en-US" sz="2000" b="1" dirty="0"/>
              <a:t>Liquidity –</a:t>
            </a:r>
            <a:r>
              <a:rPr lang="en-US" sz="2000" dirty="0"/>
              <a:t> Having sufficient cash on hand for day-to-day operations as well as unexpected emergencies.</a:t>
            </a:r>
          </a:p>
          <a:p>
            <a:pPr>
              <a:lnSpc>
                <a:spcPct val="100000"/>
              </a:lnSpc>
            </a:pPr>
            <a:r>
              <a:rPr lang="en-US" sz="2000" b="1" dirty="0"/>
              <a:t>Information Management – </a:t>
            </a:r>
            <a:r>
              <a:rPr lang="en-US" sz="2000" dirty="0"/>
              <a:t>Timely and Accurate Cash Flow Reporting.</a:t>
            </a:r>
          </a:p>
          <a:p>
            <a:pPr>
              <a:lnSpc>
                <a:spcPct val="100000"/>
              </a:lnSpc>
            </a:pPr>
            <a:r>
              <a:rPr lang="en-US" sz="2000" b="1" dirty="0"/>
              <a:t>Account Services – </a:t>
            </a:r>
            <a:r>
              <a:rPr lang="en-US" sz="2000" dirty="0"/>
              <a:t>The banking and transaction functions. </a:t>
            </a:r>
            <a:endParaRPr lang="en-GB" sz="2000" dirty="0"/>
          </a:p>
        </p:txBody>
      </p:sp>
      <p:pic>
        <p:nvPicPr>
          <p:cNvPr id="9" name="Picture Placeholder 8">
            <a:extLst>
              <a:ext uri="{FF2B5EF4-FFF2-40B4-BE49-F238E27FC236}">
                <a16:creationId xmlns:a16="http://schemas.microsoft.com/office/drawing/2014/main" id="{B5D5F1D1-694E-EF6D-4B56-172509C3936D}"/>
              </a:ext>
            </a:extLst>
          </p:cNvPr>
          <p:cNvPicPr>
            <a:picLocks noGrp="1" noChangeAspect="1"/>
          </p:cNvPicPr>
          <p:nvPr>
            <p:ph type="pic" sz="quarter" idx="13"/>
          </p:nvPr>
        </p:nvPicPr>
        <p:blipFill>
          <a:blip r:embed="rId2"/>
          <a:srcRect l="18282" t="6345" r="19204" b="8072"/>
          <a:stretch>
            <a:fillRect/>
          </a:stretch>
        </p:blipFill>
        <p:spPr>
          <a:xfrm>
            <a:off x="7395319" y="1252836"/>
            <a:ext cx="4686252" cy="4795835"/>
          </a:xfrm>
          <a:prstGeom prst="rect">
            <a:avLst/>
          </a:prstGeom>
          <a:solidFill>
            <a:srgbClr val="8592BC">
              <a:lumMod val="20000"/>
              <a:lumOff val="80000"/>
            </a:srgbClr>
          </a:solidFill>
        </p:spPr>
      </p:pic>
      <p:sp>
        <p:nvSpPr>
          <p:cNvPr id="4" name="Slide Number Placeholder 3">
            <a:extLst>
              <a:ext uri="{FF2B5EF4-FFF2-40B4-BE49-F238E27FC236}">
                <a16:creationId xmlns:a16="http://schemas.microsoft.com/office/drawing/2014/main" id="{B84BFD32-8250-F815-BB70-CB9CFD48BA52}"/>
              </a:ext>
            </a:extLst>
          </p:cNvPr>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134924859"/>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B19F7-B50B-36B9-1606-BBF5F7B66790}"/>
              </a:ext>
            </a:extLst>
          </p:cNvPr>
          <p:cNvSpPr>
            <a:spLocks noGrp="1"/>
          </p:cNvSpPr>
          <p:nvPr>
            <p:ph type="title"/>
          </p:nvPr>
        </p:nvSpPr>
        <p:spPr/>
        <p:txBody>
          <a:bodyPr/>
          <a:lstStyle/>
          <a:p>
            <a:r>
              <a:rPr lang="en-US" dirty="0"/>
              <a:t>Budgeting</a:t>
            </a:r>
          </a:p>
        </p:txBody>
      </p:sp>
      <p:sp>
        <p:nvSpPr>
          <p:cNvPr id="3" name="Vertical Text Placeholder 2">
            <a:extLst>
              <a:ext uri="{FF2B5EF4-FFF2-40B4-BE49-F238E27FC236}">
                <a16:creationId xmlns:a16="http://schemas.microsoft.com/office/drawing/2014/main" id="{C6DB69B5-FEEB-70F3-A5CA-4A1B7BF948DD}"/>
              </a:ext>
            </a:extLst>
          </p:cNvPr>
          <p:cNvSpPr>
            <a:spLocks noGrp="1"/>
          </p:cNvSpPr>
          <p:nvPr>
            <p:ph type="body" orient="vert" idx="1"/>
          </p:nvPr>
        </p:nvSpPr>
        <p:spPr>
          <a:xfrm>
            <a:off x="404662" y="1252836"/>
            <a:ext cx="7998769" cy="4795836"/>
          </a:xfrm>
        </p:spPr>
        <p:txBody>
          <a:bodyPr>
            <a:noAutofit/>
          </a:bodyPr>
          <a:lstStyle/>
          <a:p>
            <a:pPr>
              <a:lnSpc>
                <a:spcPct val="100000"/>
              </a:lnSpc>
            </a:pPr>
            <a:r>
              <a:rPr lang="en-US" sz="2000" b="1" dirty="0"/>
              <a:t>Revenue Estimation</a:t>
            </a:r>
            <a:r>
              <a:rPr lang="en-US" sz="2000" dirty="0"/>
              <a:t>: Estimate the expected income based on past data, market trends, and seasonal variations.</a:t>
            </a:r>
          </a:p>
          <a:p>
            <a:pPr>
              <a:lnSpc>
                <a:spcPct val="100000"/>
              </a:lnSpc>
            </a:pPr>
            <a:r>
              <a:rPr lang="en-US" sz="2000" b="1" dirty="0"/>
              <a:t>Cost Accounting</a:t>
            </a:r>
            <a:r>
              <a:rPr lang="en-US" sz="2000" dirty="0"/>
              <a:t>: Budget for fixed and variable costs, labor wages, maintenance, and marketing.</a:t>
            </a:r>
          </a:p>
          <a:p>
            <a:pPr>
              <a:lnSpc>
                <a:spcPct val="100000"/>
              </a:lnSpc>
            </a:pPr>
            <a:r>
              <a:rPr lang="en-US" sz="2000" b="1" dirty="0"/>
              <a:t>Cash Flow Planning</a:t>
            </a:r>
            <a:r>
              <a:rPr lang="en-US" sz="2000" dirty="0"/>
              <a:t>: Ensure Cash is Available to Meet Short-Term Obligations during peak and off-peak seasons.</a:t>
            </a:r>
          </a:p>
          <a:p>
            <a:pPr>
              <a:lnSpc>
                <a:spcPct val="100000"/>
              </a:lnSpc>
            </a:pPr>
            <a:r>
              <a:rPr lang="en-US" sz="2000" b="1" dirty="0"/>
              <a:t>Contingency Planning</a:t>
            </a:r>
            <a:r>
              <a:rPr lang="en-US" sz="2000" dirty="0"/>
              <a:t>: Allow for contingencies in the budget in case of unforeseeable expenses or downswings in demand, so it remains financially stable. </a:t>
            </a:r>
          </a:p>
          <a:p>
            <a:pPr>
              <a:lnSpc>
                <a:spcPct val="100000"/>
              </a:lnSpc>
            </a:pPr>
            <a:r>
              <a:rPr lang="en-US" sz="2000" b="1" dirty="0"/>
              <a:t>Performance Management</a:t>
            </a:r>
            <a:r>
              <a:rPr lang="en-US" sz="2000" dirty="0"/>
              <a:t>: compare actual performance against a budget to identify variance and adjust the operations accordingly.</a:t>
            </a:r>
          </a:p>
          <a:p>
            <a:pPr>
              <a:lnSpc>
                <a:spcPct val="100000"/>
              </a:lnSpc>
            </a:pPr>
            <a:r>
              <a:rPr lang="en-US" sz="2000" b="1" dirty="0"/>
              <a:t>Regulatory Compliance</a:t>
            </a:r>
            <a:r>
              <a:rPr lang="en-US" sz="2000" dirty="0"/>
              <a:t>: Ensure that budgeting aligns with local tax laws, employment regulations, and sustainability requirements in the European context.</a:t>
            </a:r>
          </a:p>
        </p:txBody>
      </p:sp>
      <p:sp>
        <p:nvSpPr>
          <p:cNvPr id="5" name="Slide Number Placeholder 4">
            <a:extLst>
              <a:ext uri="{FF2B5EF4-FFF2-40B4-BE49-F238E27FC236}">
                <a16:creationId xmlns:a16="http://schemas.microsoft.com/office/drawing/2014/main" id="{BAFBFA3A-301F-917C-E184-8D1AE513139F}"/>
              </a:ext>
            </a:extLst>
          </p:cNvPr>
          <p:cNvSpPr>
            <a:spLocks noGrp="1"/>
          </p:cNvSpPr>
          <p:nvPr>
            <p:ph type="sldNum" sz="quarter" idx="4"/>
          </p:nvPr>
        </p:nvSpPr>
        <p:spPr/>
        <p:txBody>
          <a:bodyPr/>
          <a:lstStyle/>
          <a:p>
            <a:fld id="{5EE7099E-8998-4851-915A-4F4831808297}" type="slidenum">
              <a:rPr lang="nl-NL" smtClean="0"/>
              <a:pPr/>
              <a:t>33</a:t>
            </a:fld>
            <a:endParaRPr lang="nl-NL"/>
          </a:p>
        </p:txBody>
      </p:sp>
      <p:pic>
        <p:nvPicPr>
          <p:cNvPr id="9" name="Picture Placeholder 8">
            <a:extLst>
              <a:ext uri="{FF2B5EF4-FFF2-40B4-BE49-F238E27FC236}">
                <a16:creationId xmlns:a16="http://schemas.microsoft.com/office/drawing/2014/main" id="{359F9977-B73D-12B0-4D9C-27BDD565E648}"/>
              </a:ext>
            </a:extLst>
          </p:cNvPr>
          <p:cNvPicPr>
            <a:picLocks noGrp="1" noChangeAspect="1"/>
          </p:cNvPicPr>
          <p:nvPr>
            <p:ph type="pic" sz="quarter" idx="13"/>
          </p:nvPr>
        </p:nvPicPr>
        <p:blipFill>
          <a:blip r:embed="rId2"/>
          <a:srcRect l="-423" r="5"/>
          <a:stretch>
            <a:fillRect/>
          </a:stretch>
        </p:blipFill>
        <p:spPr>
          <a:xfrm>
            <a:off x="8533755" y="1252538"/>
            <a:ext cx="3470076" cy="4795837"/>
          </a:xfrm>
          <a:prstGeom prst="rect">
            <a:avLst/>
          </a:prstGeom>
          <a:solidFill>
            <a:srgbClr val="8592BC">
              <a:lumMod val="20000"/>
              <a:lumOff val="80000"/>
            </a:srgbClr>
          </a:solidFill>
        </p:spPr>
      </p:pic>
    </p:spTree>
    <p:extLst>
      <p:ext uri="{BB962C8B-B14F-4D97-AF65-F5344CB8AC3E}">
        <p14:creationId xmlns:p14="http://schemas.microsoft.com/office/powerpoint/2010/main" val="3530125063"/>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FA1E2-7B8B-F1D8-DB43-91B9BD086DC1}"/>
              </a:ext>
            </a:extLst>
          </p:cNvPr>
          <p:cNvSpPr>
            <a:spLocks noGrp="1"/>
          </p:cNvSpPr>
          <p:nvPr>
            <p:ph type="title"/>
          </p:nvPr>
        </p:nvSpPr>
        <p:spPr/>
        <p:txBody>
          <a:bodyPr/>
          <a:lstStyle/>
          <a:p>
            <a:r>
              <a:rPr lang="en-US" dirty="0"/>
              <a:t>Forecasting Financial Performance </a:t>
            </a:r>
          </a:p>
        </p:txBody>
      </p:sp>
      <p:sp>
        <p:nvSpPr>
          <p:cNvPr id="3" name="Vertical Text Placeholder 2">
            <a:extLst>
              <a:ext uri="{FF2B5EF4-FFF2-40B4-BE49-F238E27FC236}">
                <a16:creationId xmlns:a16="http://schemas.microsoft.com/office/drawing/2014/main" id="{49757C71-31BD-4C10-53DA-C3AAF1E9A27D}"/>
              </a:ext>
            </a:extLst>
          </p:cNvPr>
          <p:cNvSpPr>
            <a:spLocks noGrp="1"/>
          </p:cNvSpPr>
          <p:nvPr>
            <p:ph type="body" orient="vert" idx="1"/>
          </p:nvPr>
        </p:nvSpPr>
        <p:spPr/>
        <p:txBody>
          <a:bodyPr>
            <a:noAutofit/>
          </a:bodyPr>
          <a:lstStyle/>
          <a:p>
            <a:pPr>
              <a:lnSpc>
                <a:spcPct val="100000"/>
              </a:lnSpc>
            </a:pPr>
            <a:r>
              <a:rPr lang="en-US" sz="2000" b="1" dirty="0"/>
              <a:t>Identifying Patterns: </a:t>
            </a:r>
            <a:r>
              <a:rPr lang="en-US" sz="2000" dirty="0"/>
              <a:t>Identify seasonality, events, </a:t>
            </a:r>
            <a:r>
              <a:rPr lang="en-US" sz="2000" dirty="0" err="1"/>
              <a:t>RevPar</a:t>
            </a:r>
            <a:r>
              <a:rPr lang="en-US" sz="2000" dirty="0"/>
              <a:t> cycles and booking trends.</a:t>
            </a:r>
          </a:p>
          <a:p>
            <a:pPr>
              <a:lnSpc>
                <a:spcPct val="100000"/>
              </a:lnSpc>
            </a:pPr>
            <a:r>
              <a:rPr lang="en-US" sz="2000" b="1" dirty="0"/>
              <a:t>Finding drivers of income: </a:t>
            </a:r>
            <a:r>
              <a:rPr lang="en-US" sz="2000" dirty="0"/>
              <a:t>Focus on room sales (Occupancy × Price), food/drinks, and extra services. </a:t>
            </a:r>
          </a:p>
          <a:p>
            <a:pPr>
              <a:lnSpc>
                <a:spcPct val="100000"/>
              </a:lnSpc>
            </a:pPr>
            <a:r>
              <a:rPr lang="en-US" sz="2000" b="1" dirty="0"/>
              <a:t>Framing a Time Line: </a:t>
            </a:r>
            <a:r>
              <a:rPr lang="en-US" sz="2000" dirty="0"/>
              <a:t>Short-term(1-3m),medium-term(6-18m), long-term(3-5y) forecasts.</a:t>
            </a:r>
          </a:p>
          <a:p>
            <a:pPr>
              <a:lnSpc>
                <a:spcPct val="100000"/>
              </a:lnSpc>
            </a:pPr>
            <a:r>
              <a:rPr lang="en-US" sz="2000" b="1" dirty="0"/>
              <a:t>Drafting Interim Goals: </a:t>
            </a:r>
            <a:r>
              <a:rPr lang="en-US" sz="2000" dirty="0"/>
              <a:t>Define KPIs clearly: </a:t>
            </a:r>
            <a:r>
              <a:rPr lang="en-US" sz="2000" dirty="0" err="1"/>
              <a:t>revPAR</a:t>
            </a:r>
            <a:r>
              <a:rPr lang="en-US" sz="2000" dirty="0"/>
              <a:t> growth, occupancy level, contribution margin.</a:t>
            </a:r>
          </a:p>
          <a:p>
            <a:pPr>
              <a:lnSpc>
                <a:spcPct val="100000"/>
              </a:lnSpc>
            </a:pPr>
            <a:r>
              <a:rPr lang="en-US" sz="2000" b="1" dirty="0"/>
              <a:t>Emphasising Long-Term Trends: </a:t>
            </a:r>
            <a:r>
              <a:rPr lang="en-US" sz="2000" dirty="0"/>
              <a:t>AI pricing, sustainability, wellness, inflation and tech integration. </a:t>
            </a:r>
          </a:p>
        </p:txBody>
      </p:sp>
      <p:pic>
        <p:nvPicPr>
          <p:cNvPr id="7" name="Picture Placeholder 6">
            <a:extLst>
              <a:ext uri="{FF2B5EF4-FFF2-40B4-BE49-F238E27FC236}">
                <a16:creationId xmlns:a16="http://schemas.microsoft.com/office/drawing/2014/main" id="{9A80061D-BFFA-EDE6-90C1-3F26DC142AE3}"/>
              </a:ext>
            </a:extLst>
          </p:cNvPr>
          <p:cNvPicPr>
            <a:picLocks noGrp="1" noChangeAspect="1"/>
          </p:cNvPicPr>
          <p:nvPr>
            <p:ph type="pic" sz="quarter" idx="13"/>
          </p:nvPr>
        </p:nvPicPr>
        <p:blipFill>
          <a:blip r:embed="rId2"/>
          <a:srcRect l="31123" t="22860" r="31123" b="12576"/>
          <a:stretch>
            <a:fillRect/>
          </a:stretch>
        </p:blipFill>
        <p:spPr>
          <a:xfrm>
            <a:off x="8533755" y="1252836"/>
            <a:ext cx="3470076" cy="4795836"/>
          </a:xfrm>
          <a:prstGeom prst="rect">
            <a:avLst/>
          </a:prstGeom>
          <a:solidFill>
            <a:srgbClr val="8592BC">
              <a:lumMod val="20000"/>
              <a:lumOff val="80000"/>
            </a:srgbClr>
          </a:solidFill>
        </p:spPr>
      </p:pic>
      <p:sp>
        <p:nvSpPr>
          <p:cNvPr id="4" name="Slide Number Placeholder 3">
            <a:extLst>
              <a:ext uri="{FF2B5EF4-FFF2-40B4-BE49-F238E27FC236}">
                <a16:creationId xmlns:a16="http://schemas.microsoft.com/office/drawing/2014/main" id="{1D3B162A-B3C9-5C63-8E9E-442E89442CF0}"/>
              </a:ext>
            </a:extLst>
          </p:cNvPr>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2743929532"/>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B28B5-4D0C-61A5-C610-0D9584337986}"/>
              </a:ext>
            </a:extLst>
          </p:cNvPr>
          <p:cNvSpPr>
            <a:spLocks noGrp="1"/>
          </p:cNvSpPr>
          <p:nvPr>
            <p:ph type="title"/>
          </p:nvPr>
        </p:nvSpPr>
        <p:spPr/>
        <p:txBody>
          <a:bodyPr/>
          <a:lstStyle/>
          <a:p>
            <a:r>
              <a:rPr lang="en-US" dirty="0"/>
              <a:t>Financial Control </a:t>
            </a:r>
          </a:p>
        </p:txBody>
      </p:sp>
      <p:sp>
        <p:nvSpPr>
          <p:cNvPr id="3" name="Vertical Text Placeholder 2">
            <a:extLst>
              <a:ext uri="{FF2B5EF4-FFF2-40B4-BE49-F238E27FC236}">
                <a16:creationId xmlns:a16="http://schemas.microsoft.com/office/drawing/2014/main" id="{E741802A-8CC5-F70F-16DC-45C27BCF76CD}"/>
              </a:ext>
            </a:extLst>
          </p:cNvPr>
          <p:cNvSpPr>
            <a:spLocks noGrp="1"/>
          </p:cNvSpPr>
          <p:nvPr>
            <p:ph type="body" orient="vert" idx="1"/>
          </p:nvPr>
        </p:nvSpPr>
        <p:spPr/>
        <p:txBody>
          <a:bodyPr>
            <a:noAutofit/>
          </a:bodyPr>
          <a:lstStyle/>
          <a:p>
            <a:pPr>
              <a:lnSpc>
                <a:spcPct val="100000"/>
              </a:lnSpc>
            </a:pPr>
            <a:r>
              <a:rPr lang="en-US" sz="2000" b="1" dirty="0"/>
              <a:t>Definition: </a:t>
            </a:r>
            <a:r>
              <a:rPr lang="en-US" sz="2000" dirty="0"/>
              <a:t>Conduct financial management for viability, efficiency, and sustainability.</a:t>
            </a:r>
          </a:p>
          <a:p>
            <a:pPr>
              <a:lnSpc>
                <a:spcPct val="100000"/>
              </a:lnSpc>
            </a:pPr>
            <a:r>
              <a:rPr lang="en-US" sz="2000" b="1" dirty="0"/>
              <a:t>Objectives:</a:t>
            </a:r>
            <a:r>
              <a:rPr lang="en-US" sz="2000" dirty="0"/>
              <a:t> Winning liquidity, cost control, risk and decisions.</a:t>
            </a:r>
          </a:p>
          <a:p>
            <a:pPr>
              <a:lnSpc>
                <a:spcPct val="100000"/>
              </a:lnSpc>
            </a:pPr>
            <a:r>
              <a:rPr lang="en-US" sz="2000" b="1" dirty="0"/>
              <a:t>Components: </a:t>
            </a:r>
            <a:r>
              <a:rPr lang="en-US" sz="2000" dirty="0"/>
              <a:t>Budgeting, reporting, cost control, audit, performance measures.</a:t>
            </a:r>
          </a:p>
          <a:p>
            <a:pPr>
              <a:lnSpc>
                <a:spcPct val="100000"/>
              </a:lnSpc>
            </a:pPr>
            <a:r>
              <a:rPr lang="en-US" sz="2000" b="1" dirty="0"/>
              <a:t>Tools: </a:t>
            </a:r>
            <a:r>
              <a:rPr lang="en-US" sz="2000" dirty="0"/>
              <a:t>Ratios, variance analysis, forecasting, hospitality software.</a:t>
            </a:r>
          </a:p>
          <a:p>
            <a:pPr>
              <a:lnSpc>
                <a:spcPct val="100000"/>
              </a:lnSpc>
            </a:pPr>
            <a:r>
              <a:rPr lang="en-US" sz="2000" b="1" dirty="0"/>
              <a:t>Benefits:</a:t>
            </a:r>
            <a:r>
              <a:rPr lang="en-US" sz="2000" dirty="0"/>
              <a:t> Smart decisions, less waste, happy guests, financial stability. </a:t>
            </a:r>
          </a:p>
        </p:txBody>
      </p:sp>
      <p:pic>
        <p:nvPicPr>
          <p:cNvPr id="6" name="Picture Placeholder 5">
            <a:extLst>
              <a:ext uri="{FF2B5EF4-FFF2-40B4-BE49-F238E27FC236}">
                <a16:creationId xmlns:a16="http://schemas.microsoft.com/office/drawing/2014/main" id="{C029AB7E-6A9A-7CA9-3B49-8346A764EC93}"/>
              </a:ext>
            </a:extLst>
          </p:cNvPr>
          <p:cNvPicPr>
            <a:picLocks noGrp="1" noChangeAspect="1"/>
          </p:cNvPicPr>
          <p:nvPr>
            <p:ph type="pic" sz="quarter" idx="13"/>
          </p:nvPr>
        </p:nvPicPr>
        <p:blipFill>
          <a:blip r:embed="rId2"/>
          <a:srcRect l="16" r="16"/>
          <a:stretch>
            <a:fillRect/>
          </a:stretch>
        </p:blipFill>
        <p:spPr>
          <a:prstGeom prst="rect">
            <a:avLst/>
          </a:prstGeom>
        </p:spPr>
      </p:pic>
      <p:sp>
        <p:nvSpPr>
          <p:cNvPr id="5" name="Slide Number Placeholder 4">
            <a:extLst>
              <a:ext uri="{FF2B5EF4-FFF2-40B4-BE49-F238E27FC236}">
                <a16:creationId xmlns:a16="http://schemas.microsoft.com/office/drawing/2014/main" id="{0B5F6ACC-5DE5-088A-CBE6-7DEF4C248B37}"/>
              </a:ext>
            </a:extLst>
          </p:cNvPr>
          <p:cNvSpPr>
            <a:spLocks noGrp="1"/>
          </p:cNvSpPr>
          <p:nvPr>
            <p:ph type="sldNum" sz="quarter" idx="4"/>
          </p:nvPr>
        </p:nvSpPr>
        <p:spPr/>
        <p:txBody>
          <a:bodyPr/>
          <a:lstStyle/>
          <a:p>
            <a:fld id="{5EE7099E-8998-4851-915A-4F4831808297}" type="slidenum">
              <a:rPr lang="nl-NL" smtClean="0"/>
              <a:pPr/>
              <a:t>35</a:t>
            </a:fld>
            <a:endParaRPr lang="nl-NL"/>
          </a:p>
        </p:txBody>
      </p:sp>
    </p:spTree>
    <p:extLst>
      <p:ext uri="{BB962C8B-B14F-4D97-AF65-F5344CB8AC3E}">
        <p14:creationId xmlns:p14="http://schemas.microsoft.com/office/powerpoint/2010/main" val="3421176828"/>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C829-77F5-A39A-4DE5-BC3576B42704}"/>
              </a:ext>
            </a:extLst>
          </p:cNvPr>
          <p:cNvSpPr>
            <a:spLocks noGrp="1"/>
          </p:cNvSpPr>
          <p:nvPr>
            <p:ph type="title"/>
          </p:nvPr>
        </p:nvSpPr>
        <p:spPr/>
        <p:txBody>
          <a:bodyPr/>
          <a:lstStyle/>
          <a:p>
            <a:r>
              <a:rPr lang="en-US" dirty="0"/>
              <a:t>Performance Measurement </a:t>
            </a:r>
          </a:p>
        </p:txBody>
      </p:sp>
      <p:sp>
        <p:nvSpPr>
          <p:cNvPr id="3" name="Vertical Text Placeholder 2">
            <a:extLst>
              <a:ext uri="{FF2B5EF4-FFF2-40B4-BE49-F238E27FC236}">
                <a16:creationId xmlns:a16="http://schemas.microsoft.com/office/drawing/2014/main" id="{243D5E3F-9605-B56D-45E9-7A57BFC8F562}"/>
              </a:ext>
            </a:extLst>
          </p:cNvPr>
          <p:cNvSpPr>
            <a:spLocks noGrp="1"/>
          </p:cNvSpPr>
          <p:nvPr>
            <p:ph type="body" orient="vert" idx="1"/>
          </p:nvPr>
        </p:nvSpPr>
        <p:spPr>
          <a:xfrm>
            <a:off x="404662" y="1252836"/>
            <a:ext cx="7422705" cy="4795836"/>
          </a:xfrm>
        </p:spPr>
        <p:txBody>
          <a:bodyPr>
            <a:normAutofit/>
          </a:bodyPr>
          <a:lstStyle/>
          <a:p>
            <a:pPr>
              <a:lnSpc>
                <a:spcPct val="100000"/>
              </a:lnSpc>
            </a:pPr>
            <a:r>
              <a:rPr lang="en-US" sz="2000" b="1" dirty="0"/>
              <a:t>Key Objectives – </a:t>
            </a:r>
            <a:r>
              <a:rPr lang="en-US" sz="2000" dirty="0"/>
              <a:t>Establish goals in the terms of revenue, satisfaction, and costs.</a:t>
            </a:r>
          </a:p>
          <a:p>
            <a:pPr>
              <a:lnSpc>
                <a:spcPct val="100000"/>
              </a:lnSpc>
            </a:pPr>
            <a:r>
              <a:rPr lang="en-US" sz="2000" b="1" dirty="0"/>
              <a:t>Identify Metrics – </a:t>
            </a:r>
            <a:r>
              <a:rPr lang="en-US" sz="2000" dirty="0"/>
              <a:t>Select KPIs (RevPAR, ADR, Occupancy, NPS, GOPPAR).</a:t>
            </a:r>
          </a:p>
          <a:p>
            <a:pPr>
              <a:lnSpc>
                <a:spcPct val="100000"/>
              </a:lnSpc>
            </a:pPr>
            <a:r>
              <a:rPr lang="en-US" sz="2000" b="1" dirty="0"/>
              <a:t>Monitor Performance – </a:t>
            </a:r>
            <a:r>
              <a:rPr lang="en-US" sz="2000" dirty="0"/>
              <a:t>Gather data periodically.</a:t>
            </a:r>
          </a:p>
          <a:p>
            <a:pPr>
              <a:lnSpc>
                <a:spcPct val="100000"/>
              </a:lnSpc>
            </a:pPr>
            <a:r>
              <a:rPr lang="en-US" sz="2000" b="1" dirty="0"/>
              <a:t>Evaluate Performance – </a:t>
            </a:r>
            <a:r>
              <a:rPr lang="en-US" sz="2000" dirty="0"/>
              <a:t>Analyse results vs targets.</a:t>
            </a:r>
          </a:p>
          <a:p>
            <a:pPr>
              <a:lnSpc>
                <a:spcPct val="100000"/>
              </a:lnSpc>
            </a:pPr>
            <a:r>
              <a:rPr lang="en-US" sz="2000" b="1" dirty="0"/>
              <a:t>Action &amp; Reappraise – </a:t>
            </a:r>
            <a:r>
              <a:rPr lang="en-US" sz="2000" dirty="0"/>
              <a:t>Go for it and loop back. </a:t>
            </a:r>
          </a:p>
        </p:txBody>
      </p:sp>
      <p:pic>
        <p:nvPicPr>
          <p:cNvPr id="7" name="Picture Placeholder 6">
            <a:extLst>
              <a:ext uri="{FF2B5EF4-FFF2-40B4-BE49-F238E27FC236}">
                <a16:creationId xmlns:a16="http://schemas.microsoft.com/office/drawing/2014/main" id="{98AD2E49-F85D-1826-0E33-BADCE090A9DA}"/>
              </a:ext>
            </a:extLst>
          </p:cNvPr>
          <p:cNvPicPr>
            <a:picLocks noGrp="1" noChangeAspect="1"/>
          </p:cNvPicPr>
          <p:nvPr>
            <p:ph type="pic" sz="quarter" idx="13"/>
          </p:nvPr>
        </p:nvPicPr>
        <p:blipFill>
          <a:blip r:embed="rId2"/>
          <a:srcRect l="-47" r="2152" b="11075"/>
          <a:stretch>
            <a:fillRect/>
          </a:stretch>
        </p:blipFill>
        <p:spPr>
          <a:xfrm>
            <a:off x="7971383" y="1252538"/>
            <a:ext cx="4032448" cy="4795835"/>
          </a:xfrm>
          <a:prstGeom prst="rect">
            <a:avLst/>
          </a:prstGeom>
          <a:solidFill>
            <a:srgbClr val="8592BC">
              <a:lumMod val="20000"/>
              <a:lumOff val="80000"/>
            </a:srgbClr>
          </a:solidFill>
        </p:spPr>
      </p:pic>
      <p:sp>
        <p:nvSpPr>
          <p:cNvPr id="4" name="Slide Number Placeholder 3">
            <a:extLst>
              <a:ext uri="{FF2B5EF4-FFF2-40B4-BE49-F238E27FC236}">
                <a16:creationId xmlns:a16="http://schemas.microsoft.com/office/drawing/2014/main" id="{57C0D24F-3FA3-64EE-CB10-24F728F74838}"/>
              </a:ext>
            </a:extLst>
          </p:cNvPr>
          <p:cNvSpPr>
            <a:spLocks noGrp="1"/>
          </p:cNvSpPr>
          <p:nvPr>
            <p:ph type="sldNum" sz="quarter" idx="4"/>
          </p:nvPr>
        </p:nvSpPr>
        <p:spPr/>
        <p:txBody>
          <a:bodyPr/>
          <a:lstStyle/>
          <a:p>
            <a:fld id="{5EE7099E-8998-4851-915A-4F4831808297}" type="slidenum">
              <a:rPr lang="nl-NL" smtClean="0"/>
              <a:pPr/>
              <a:t>36</a:t>
            </a:fld>
            <a:endParaRPr lang="nl-NL"/>
          </a:p>
        </p:txBody>
      </p:sp>
    </p:spTree>
    <p:extLst>
      <p:ext uri="{BB962C8B-B14F-4D97-AF65-F5344CB8AC3E}">
        <p14:creationId xmlns:p14="http://schemas.microsoft.com/office/powerpoint/2010/main" val="2528953734"/>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63044-1C13-044E-DF58-F563F81308A0}"/>
              </a:ext>
            </a:extLst>
          </p:cNvPr>
          <p:cNvSpPr>
            <a:spLocks noGrp="1"/>
          </p:cNvSpPr>
          <p:nvPr>
            <p:ph type="title"/>
          </p:nvPr>
        </p:nvSpPr>
        <p:spPr/>
        <p:txBody>
          <a:bodyPr/>
          <a:lstStyle/>
          <a:p>
            <a:r>
              <a:rPr lang="en-US" dirty="0"/>
              <a:t>Financial Ratios Overview </a:t>
            </a:r>
          </a:p>
        </p:txBody>
      </p:sp>
      <p:sp>
        <p:nvSpPr>
          <p:cNvPr id="7" name="Vertical Text Placeholder 6">
            <a:extLst>
              <a:ext uri="{FF2B5EF4-FFF2-40B4-BE49-F238E27FC236}">
                <a16:creationId xmlns:a16="http://schemas.microsoft.com/office/drawing/2014/main" id="{D56EB20D-6B90-054C-C073-524E05D030A4}"/>
              </a:ext>
            </a:extLst>
          </p:cNvPr>
          <p:cNvSpPr>
            <a:spLocks noGrp="1"/>
          </p:cNvSpPr>
          <p:nvPr>
            <p:ph type="body" orient="vert" idx="1"/>
          </p:nvPr>
        </p:nvSpPr>
        <p:spPr/>
        <p:txBody>
          <a:bodyPr/>
          <a:lstStyle/>
          <a:p>
            <a:endParaRPr lang="en-GB"/>
          </a:p>
        </p:txBody>
      </p:sp>
      <p:sp>
        <p:nvSpPr>
          <p:cNvPr id="5" name="Slide Number Placeholder 4">
            <a:extLst>
              <a:ext uri="{FF2B5EF4-FFF2-40B4-BE49-F238E27FC236}">
                <a16:creationId xmlns:a16="http://schemas.microsoft.com/office/drawing/2014/main" id="{2AF033BF-09C2-32D3-68F7-780FC082D701}"/>
              </a:ext>
            </a:extLst>
          </p:cNvPr>
          <p:cNvSpPr>
            <a:spLocks noGrp="1"/>
          </p:cNvSpPr>
          <p:nvPr>
            <p:ph type="sldNum" sz="quarter" idx="4"/>
          </p:nvPr>
        </p:nvSpPr>
        <p:spPr/>
        <p:txBody>
          <a:bodyPr/>
          <a:lstStyle/>
          <a:p>
            <a:fld id="{5EE7099E-8998-4851-915A-4F4831808297}" type="slidenum">
              <a:rPr lang="nl-NL" smtClean="0"/>
              <a:pPr/>
              <a:t>37</a:t>
            </a:fld>
            <a:endParaRPr lang="nl-NL"/>
          </a:p>
        </p:txBody>
      </p:sp>
      <p:graphicFrame>
        <p:nvGraphicFramePr>
          <p:cNvPr id="8" name="Table 7">
            <a:extLst>
              <a:ext uri="{FF2B5EF4-FFF2-40B4-BE49-F238E27FC236}">
                <a16:creationId xmlns:a16="http://schemas.microsoft.com/office/drawing/2014/main" id="{3A242C02-121E-7396-0E0F-13521723F02B}"/>
              </a:ext>
            </a:extLst>
          </p:cNvPr>
          <p:cNvGraphicFramePr>
            <a:graphicFrameLocks noGrp="1"/>
          </p:cNvGraphicFramePr>
          <p:nvPr>
            <p:extLst>
              <p:ext uri="{D42A27DB-BD31-4B8C-83A1-F6EECF244321}">
                <p14:modId xmlns:p14="http://schemas.microsoft.com/office/powerpoint/2010/main" val="3454266094"/>
              </p:ext>
            </p:extLst>
          </p:nvPr>
        </p:nvGraphicFramePr>
        <p:xfrm>
          <a:off x="404663" y="1261145"/>
          <a:ext cx="11389023" cy="4787527"/>
        </p:xfrm>
        <a:graphic>
          <a:graphicData uri="http://schemas.openxmlformats.org/drawingml/2006/table">
            <a:tbl>
              <a:tblPr firstRow="1" bandRow="1">
                <a:tableStyleId>{073A0DAA-6AF3-43AB-8588-CEC1D06C72B9}</a:tableStyleId>
              </a:tblPr>
              <a:tblGrid>
                <a:gridCol w="3796341">
                  <a:extLst>
                    <a:ext uri="{9D8B030D-6E8A-4147-A177-3AD203B41FA5}">
                      <a16:colId xmlns:a16="http://schemas.microsoft.com/office/drawing/2014/main" val="329960800"/>
                    </a:ext>
                  </a:extLst>
                </a:gridCol>
                <a:gridCol w="3796341">
                  <a:extLst>
                    <a:ext uri="{9D8B030D-6E8A-4147-A177-3AD203B41FA5}">
                      <a16:colId xmlns:a16="http://schemas.microsoft.com/office/drawing/2014/main" val="3577802466"/>
                    </a:ext>
                  </a:extLst>
                </a:gridCol>
                <a:gridCol w="3796341">
                  <a:extLst>
                    <a:ext uri="{9D8B030D-6E8A-4147-A177-3AD203B41FA5}">
                      <a16:colId xmlns:a16="http://schemas.microsoft.com/office/drawing/2014/main" val="989188726"/>
                    </a:ext>
                  </a:extLst>
                </a:gridCol>
              </a:tblGrid>
              <a:tr h="455955">
                <a:tc>
                  <a:txBody>
                    <a:bodyPr/>
                    <a:lstStyle/>
                    <a:p>
                      <a:r>
                        <a:rPr lang="en-GB" sz="2000" dirty="0"/>
                        <a:t>Category</a:t>
                      </a:r>
                    </a:p>
                  </a:txBody>
                  <a:tcPr/>
                </a:tc>
                <a:tc>
                  <a:txBody>
                    <a:bodyPr/>
                    <a:lstStyle/>
                    <a:p>
                      <a:r>
                        <a:rPr lang="en-US" sz="2000" dirty="0"/>
                        <a:t>purpose</a:t>
                      </a:r>
                      <a:endParaRPr lang="en-GB" sz="2000" dirty="0"/>
                    </a:p>
                  </a:txBody>
                  <a:tcPr/>
                </a:tc>
                <a:tc>
                  <a:txBody>
                    <a:bodyPr/>
                    <a:lstStyle/>
                    <a:p>
                      <a:r>
                        <a:rPr lang="en-US" sz="2000" dirty="0"/>
                        <a:t>Key ratios</a:t>
                      </a:r>
                      <a:endParaRPr lang="en-GB" sz="2000" dirty="0"/>
                    </a:p>
                  </a:txBody>
                  <a:tcPr/>
                </a:tc>
                <a:extLst>
                  <a:ext uri="{0D108BD9-81ED-4DB2-BD59-A6C34878D82A}">
                    <a16:rowId xmlns:a16="http://schemas.microsoft.com/office/drawing/2014/main" val="2384422013"/>
                  </a:ext>
                </a:extLst>
              </a:tr>
              <a:tr h="797921">
                <a:tc>
                  <a:txBody>
                    <a:bodyPr/>
                    <a:lstStyle/>
                    <a:p>
                      <a:r>
                        <a:rPr lang="en-GB" sz="2000" dirty="0"/>
                        <a:t>Liquidity</a:t>
                      </a:r>
                    </a:p>
                  </a:txBody>
                  <a:tcPr/>
                </a:tc>
                <a:tc>
                  <a:txBody>
                    <a:bodyPr/>
                    <a:lstStyle/>
                    <a:p>
                      <a:r>
                        <a:rPr lang="en-US" sz="2000" dirty="0"/>
                        <a:t>Ability to pay short term obligations </a:t>
                      </a:r>
                      <a:endParaRPr lang="en-GB" sz="2000" dirty="0"/>
                    </a:p>
                  </a:txBody>
                  <a:tcPr/>
                </a:tc>
                <a:tc>
                  <a:txBody>
                    <a:bodyPr/>
                    <a:lstStyle/>
                    <a:p>
                      <a:r>
                        <a:rPr lang="en-GB" sz="2000" dirty="0"/>
                        <a:t>Current Ratio, Quick Ratio</a:t>
                      </a:r>
                    </a:p>
                  </a:txBody>
                  <a:tcPr/>
                </a:tc>
                <a:extLst>
                  <a:ext uri="{0D108BD9-81ED-4DB2-BD59-A6C34878D82A}">
                    <a16:rowId xmlns:a16="http://schemas.microsoft.com/office/drawing/2014/main" val="322822939"/>
                  </a:ext>
                </a:extLst>
              </a:tr>
              <a:tr h="797921">
                <a:tc>
                  <a:txBody>
                    <a:bodyPr/>
                    <a:lstStyle/>
                    <a:p>
                      <a:r>
                        <a:rPr lang="en-GB" sz="2000" dirty="0"/>
                        <a:t>Profitability </a:t>
                      </a:r>
                    </a:p>
                  </a:txBody>
                  <a:tcPr/>
                </a:tc>
                <a:tc>
                  <a:txBody>
                    <a:bodyPr/>
                    <a:lstStyle/>
                    <a:p>
                      <a:r>
                        <a:rPr lang="en-GB" sz="2000" dirty="0"/>
                        <a:t>Degree of profit generation </a:t>
                      </a:r>
                    </a:p>
                  </a:txBody>
                  <a:tcPr/>
                </a:tc>
                <a:tc>
                  <a:txBody>
                    <a:bodyPr/>
                    <a:lstStyle/>
                    <a:p>
                      <a:r>
                        <a:rPr lang="en-GB" sz="2000" dirty="0"/>
                        <a:t>Net Profit Margin, Gross Profit Margin, ROA, ROE</a:t>
                      </a:r>
                    </a:p>
                  </a:txBody>
                  <a:tcPr/>
                </a:tc>
                <a:extLst>
                  <a:ext uri="{0D108BD9-81ED-4DB2-BD59-A6C34878D82A}">
                    <a16:rowId xmlns:a16="http://schemas.microsoft.com/office/drawing/2014/main" val="2252522356"/>
                  </a:ext>
                </a:extLst>
              </a:tr>
              <a:tr h="1139888">
                <a:tc>
                  <a:txBody>
                    <a:bodyPr/>
                    <a:lstStyle/>
                    <a:p>
                      <a:r>
                        <a:rPr lang="en-GB" sz="2000" dirty="0"/>
                        <a:t>Efficiency</a:t>
                      </a:r>
                    </a:p>
                  </a:txBody>
                  <a:tcPr/>
                </a:tc>
                <a:tc>
                  <a:txBody>
                    <a:bodyPr/>
                    <a:lstStyle/>
                    <a:p>
                      <a:r>
                        <a:rPr lang="en-US" sz="2000" dirty="0"/>
                        <a:t>Efficiency of resources and operations</a:t>
                      </a:r>
                      <a:endParaRPr lang="en-GB" sz="2000" dirty="0"/>
                    </a:p>
                  </a:txBody>
                  <a:tcPr/>
                </a:tc>
                <a:tc>
                  <a:txBody>
                    <a:bodyPr/>
                    <a:lstStyle/>
                    <a:p>
                      <a:r>
                        <a:rPr lang="en-US" sz="2000" dirty="0"/>
                        <a:t>Inventory Turnover, Asset Turnover, Occupancy Rate, RevPAR</a:t>
                      </a:r>
                      <a:endParaRPr lang="en-GB" sz="2000" dirty="0"/>
                    </a:p>
                  </a:txBody>
                  <a:tcPr/>
                </a:tc>
                <a:extLst>
                  <a:ext uri="{0D108BD9-81ED-4DB2-BD59-A6C34878D82A}">
                    <a16:rowId xmlns:a16="http://schemas.microsoft.com/office/drawing/2014/main" val="1312261407"/>
                  </a:ext>
                </a:extLst>
              </a:tr>
              <a:tr h="797921">
                <a:tc>
                  <a:txBody>
                    <a:bodyPr/>
                    <a:lstStyle/>
                    <a:p>
                      <a:r>
                        <a:rPr lang="en-GB" sz="2000" dirty="0"/>
                        <a:t>Leverage</a:t>
                      </a:r>
                    </a:p>
                  </a:txBody>
                  <a:tcPr/>
                </a:tc>
                <a:tc>
                  <a:txBody>
                    <a:bodyPr/>
                    <a:lstStyle/>
                    <a:p>
                      <a:r>
                        <a:rPr lang="en-GB" sz="2000" dirty="0"/>
                        <a:t>Stability of long-term finances</a:t>
                      </a:r>
                    </a:p>
                  </a:txBody>
                  <a:tcPr/>
                </a:tc>
                <a:tc>
                  <a:txBody>
                    <a:bodyPr/>
                    <a:lstStyle/>
                    <a:p>
                      <a:r>
                        <a:rPr lang="en-GB" sz="2000" dirty="0"/>
                        <a:t>Debt-to-Equity, Interest Coverage</a:t>
                      </a:r>
                    </a:p>
                  </a:txBody>
                  <a:tcPr/>
                </a:tc>
                <a:extLst>
                  <a:ext uri="{0D108BD9-81ED-4DB2-BD59-A6C34878D82A}">
                    <a16:rowId xmlns:a16="http://schemas.microsoft.com/office/drawing/2014/main" val="1735144398"/>
                  </a:ext>
                </a:extLst>
              </a:tr>
              <a:tr h="797921">
                <a:tc>
                  <a:txBody>
                    <a:bodyPr/>
                    <a:lstStyle/>
                    <a:p>
                      <a:r>
                        <a:rPr lang="en-GB" sz="2000" dirty="0"/>
                        <a:t>Performance (Hospitality-specific)</a:t>
                      </a:r>
                    </a:p>
                  </a:txBody>
                  <a:tcPr/>
                </a:tc>
                <a:tc>
                  <a:txBody>
                    <a:bodyPr/>
                    <a:lstStyle/>
                    <a:p>
                      <a:r>
                        <a:rPr lang="en-GB" sz="2000" dirty="0"/>
                        <a:t>Operational and revenue efficiency</a:t>
                      </a:r>
                    </a:p>
                  </a:txBody>
                  <a:tcPr/>
                </a:tc>
                <a:tc>
                  <a:txBody>
                    <a:bodyPr/>
                    <a:lstStyle/>
                    <a:p>
                      <a:r>
                        <a:rPr lang="en-US" sz="2000" dirty="0"/>
                        <a:t>ADR, RevPAR, Guest Spend per Visit</a:t>
                      </a:r>
                      <a:endParaRPr lang="en-GB" sz="2000" dirty="0"/>
                    </a:p>
                  </a:txBody>
                  <a:tcPr/>
                </a:tc>
                <a:extLst>
                  <a:ext uri="{0D108BD9-81ED-4DB2-BD59-A6C34878D82A}">
                    <a16:rowId xmlns:a16="http://schemas.microsoft.com/office/drawing/2014/main" val="1928084031"/>
                  </a:ext>
                </a:extLst>
              </a:tr>
            </a:tbl>
          </a:graphicData>
        </a:graphic>
      </p:graphicFrame>
    </p:spTree>
    <p:extLst>
      <p:ext uri="{BB962C8B-B14F-4D97-AF65-F5344CB8AC3E}">
        <p14:creationId xmlns:p14="http://schemas.microsoft.com/office/powerpoint/2010/main" val="3103328595"/>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09887-7FAB-97A9-846D-43F06E1D5937}"/>
              </a:ext>
            </a:extLst>
          </p:cNvPr>
          <p:cNvSpPr>
            <a:spLocks noGrp="1"/>
          </p:cNvSpPr>
          <p:nvPr>
            <p:ph type="title"/>
          </p:nvPr>
        </p:nvSpPr>
        <p:spPr/>
        <p:txBody>
          <a:bodyPr/>
          <a:lstStyle/>
          <a:p>
            <a:r>
              <a:rPr lang="en-US" dirty="0"/>
              <a:t>Profitability Ratios </a:t>
            </a:r>
          </a:p>
        </p:txBody>
      </p:sp>
      <p:sp>
        <p:nvSpPr>
          <p:cNvPr id="3" name="Vertical Text Placeholder 2">
            <a:extLst>
              <a:ext uri="{FF2B5EF4-FFF2-40B4-BE49-F238E27FC236}">
                <a16:creationId xmlns:a16="http://schemas.microsoft.com/office/drawing/2014/main" id="{68E2A47F-B65C-AE0C-99C6-65BEC120F2EB}"/>
              </a:ext>
            </a:extLst>
          </p:cNvPr>
          <p:cNvSpPr>
            <a:spLocks noGrp="1"/>
          </p:cNvSpPr>
          <p:nvPr>
            <p:ph type="body" orient="vert" idx="1"/>
          </p:nvPr>
        </p:nvSpPr>
        <p:spPr/>
        <p:txBody>
          <a:bodyPr>
            <a:normAutofit/>
          </a:bodyPr>
          <a:lstStyle/>
          <a:p>
            <a:pPr>
              <a:lnSpc>
                <a:spcPct val="100000"/>
              </a:lnSpc>
            </a:pPr>
            <a:r>
              <a:rPr lang="en-US" sz="2000" b="1" dirty="0"/>
              <a:t>Definition: </a:t>
            </a:r>
            <a:r>
              <a:rPr lang="en-US" sz="2000" dirty="0"/>
              <a:t>The ability to produce a profit relative to revenue, assets or equity.</a:t>
            </a:r>
          </a:p>
          <a:p>
            <a:pPr>
              <a:lnSpc>
                <a:spcPct val="100000"/>
              </a:lnSpc>
            </a:pPr>
            <a:r>
              <a:rPr lang="en-US" sz="2000" b="1" dirty="0"/>
              <a:t>Key Ratios:</a:t>
            </a:r>
          </a:p>
          <a:p>
            <a:pPr>
              <a:lnSpc>
                <a:spcPct val="100000"/>
              </a:lnSpc>
              <a:buFont typeface="Wingdings" panose="05000000000000000000" pitchFamily="2" charset="2"/>
              <a:buChar char="ü"/>
            </a:pPr>
            <a:r>
              <a:rPr lang="en-US" sz="2000" b="1" dirty="0"/>
              <a:t>Gross Profit Margin (GPM): </a:t>
            </a:r>
            <a:r>
              <a:rPr lang="en-US" sz="2000" dirty="0"/>
              <a:t>GPM is the  profit after direct costs (rooms, F&amp;B).</a:t>
            </a:r>
          </a:p>
          <a:p>
            <a:pPr>
              <a:lnSpc>
                <a:spcPct val="100000"/>
              </a:lnSpc>
              <a:buFont typeface="Wingdings" panose="05000000000000000000" pitchFamily="2" charset="2"/>
              <a:buChar char="ü"/>
            </a:pPr>
            <a:r>
              <a:rPr lang="en-US" sz="2000" b="1" dirty="0"/>
              <a:t>Net Profit Margin  (NPM): </a:t>
            </a:r>
            <a:r>
              <a:rPr lang="en-US" sz="2000" dirty="0"/>
              <a:t>The bottom line i.e. overall profit of the company after all expenses.</a:t>
            </a:r>
          </a:p>
          <a:p>
            <a:pPr>
              <a:lnSpc>
                <a:spcPct val="100000"/>
              </a:lnSpc>
              <a:buFont typeface="Wingdings" panose="05000000000000000000" pitchFamily="2" charset="2"/>
              <a:buChar char="ü"/>
            </a:pPr>
            <a:r>
              <a:rPr lang="en-US" sz="2000" b="1" dirty="0"/>
              <a:t>Return on Assets (ROA): </a:t>
            </a:r>
            <a:r>
              <a:rPr lang="en-US" sz="2000" dirty="0"/>
              <a:t>Earnings from the  total assets.</a:t>
            </a:r>
          </a:p>
          <a:p>
            <a:pPr>
              <a:lnSpc>
                <a:spcPct val="100000"/>
              </a:lnSpc>
              <a:buFont typeface="Wingdings" panose="05000000000000000000" pitchFamily="2" charset="2"/>
              <a:buChar char="ü"/>
            </a:pPr>
            <a:r>
              <a:rPr lang="en-US" sz="2000" b="1" dirty="0"/>
              <a:t>Return on  Equity (ROE): </a:t>
            </a:r>
            <a:r>
              <a:rPr lang="en-US" sz="2000" dirty="0"/>
              <a:t>Profit versus owner’s investment.</a:t>
            </a:r>
          </a:p>
          <a:p>
            <a:pPr>
              <a:lnSpc>
                <a:spcPct val="100000"/>
              </a:lnSpc>
              <a:buFont typeface="Wingdings" panose="05000000000000000000" pitchFamily="2" charset="2"/>
              <a:buChar char="ü"/>
            </a:pPr>
            <a:r>
              <a:rPr lang="en-US" sz="2000" b="1" dirty="0"/>
              <a:t>Operating Profit Margin (OPM): </a:t>
            </a:r>
            <a:r>
              <a:rPr lang="en-US" sz="2000" dirty="0"/>
              <a:t>Profit from operations before interest &amp; taxes</a:t>
            </a:r>
            <a:r>
              <a:rPr lang="en-US" sz="2000" b="1" dirty="0"/>
              <a:t>.</a:t>
            </a:r>
          </a:p>
          <a:p>
            <a:pPr>
              <a:lnSpc>
                <a:spcPct val="100000"/>
              </a:lnSpc>
            </a:pPr>
            <a:r>
              <a:rPr lang="en-US" sz="2000" b="1" dirty="0"/>
              <a:t>Use: </a:t>
            </a:r>
            <a:r>
              <a:rPr lang="en-US" sz="2000" dirty="0"/>
              <a:t>Monitor  performance to inform pricing, cost containment and investment decisions. </a:t>
            </a:r>
          </a:p>
        </p:txBody>
      </p:sp>
      <p:sp>
        <p:nvSpPr>
          <p:cNvPr id="4" name="Slide Number Placeholder 3">
            <a:extLst>
              <a:ext uri="{FF2B5EF4-FFF2-40B4-BE49-F238E27FC236}">
                <a16:creationId xmlns:a16="http://schemas.microsoft.com/office/drawing/2014/main" id="{77C997E5-9173-0BD8-498C-4D1DFEF7A0C7}"/>
              </a:ext>
            </a:extLst>
          </p:cNvPr>
          <p:cNvSpPr>
            <a:spLocks noGrp="1"/>
          </p:cNvSpPr>
          <p:nvPr>
            <p:ph type="sldNum" sz="quarter" idx="4"/>
          </p:nvPr>
        </p:nvSpPr>
        <p:spPr/>
        <p:txBody>
          <a:bodyPr/>
          <a:lstStyle/>
          <a:p>
            <a:fld id="{5EE7099E-8998-4851-915A-4F4831808297}" type="slidenum">
              <a:rPr lang="nl-NL" smtClean="0"/>
              <a:pPr/>
              <a:t>38</a:t>
            </a:fld>
            <a:endParaRPr lang="nl-NL"/>
          </a:p>
        </p:txBody>
      </p:sp>
    </p:spTree>
    <p:extLst>
      <p:ext uri="{BB962C8B-B14F-4D97-AF65-F5344CB8AC3E}">
        <p14:creationId xmlns:p14="http://schemas.microsoft.com/office/powerpoint/2010/main" val="4192801816"/>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5F2606-5739-8DE3-CC5E-2098DEA4D818}"/>
              </a:ext>
            </a:extLst>
          </p:cNvPr>
          <p:cNvSpPr>
            <a:spLocks noGrp="1"/>
          </p:cNvSpPr>
          <p:nvPr>
            <p:ph type="title"/>
          </p:nvPr>
        </p:nvSpPr>
        <p:spPr/>
        <p:txBody>
          <a:bodyPr/>
          <a:lstStyle/>
          <a:p>
            <a:r>
              <a:rPr lang="en-GB" dirty="0"/>
              <a:t>Liquidity Ratios </a:t>
            </a:r>
          </a:p>
        </p:txBody>
      </p:sp>
      <p:sp>
        <p:nvSpPr>
          <p:cNvPr id="9" name="Text Placeholder 8">
            <a:extLst>
              <a:ext uri="{FF2B5EF4-FFF2-40B4-BE49-F238E27FC236}">
                <a16:creationId xmlns:a16="http://schemas.microsoft.com/office/drawing/2014/main" id="{F91336F6-FEE5-81B9-5EC6-7AB7CE2E129E}"/>
              </a:ext>
            </a:extLst>
          </p:cNvPr>
          <p:cNvSpPr>
            <a:spLocks noGrp="1"/>
          </p:cNvSpPr>
          <p:nvPr>
            <p:ph type="body" orient="vert" idx="1"/>
          </p:nvPr>
        </p:nvSpPr>
        <p:spPr/>
        <p:txBody>
          <a:bodyPr>
            <a:normAutofit/>
          </a:bodyPr>
          <a:lstStyle/>
          <a:p>
            <a:pPr>
              <a:lnSpc>
                <a:spcPct val="100000"/>
              </a:lnSpc>
            </a:pPr>
            <a:r>
              <a:rPr lang="en-US" sz="2000" b="1" dirty="0"/>
              <a:t>Current Ratio</a:t>
            </a:r>
          </a:p>
          <a:p>
            <a:pPr>
              <a:lnSpc>
                <a:spcPct val="100000"/>
              </a:lnSpc>
              <a:buFont typeface="Wingdings" panose="05000000000000000000" pitchFamily="2" charset="2"/>
              <a:buChar char="ü"/>
            </a:pPr>
            <a:r>
              <a:rPr lang="en-US" sz="2000" dirty="0"/>
              <a:t>Formula: Current assets / Current liabilities</a:t>
            </a:r>
          </a:p>
          <a:p>
            <a:pPr>
              <a:lnSpc>
                <a:spcPct val="100000"/>
              </a:lnSpc>
              <a:buFont typeface="Wingdings" panose="05000000000000000000" pitchFamily="2" charset="2"/>
              <a:buChar char="ü"/>
            </a:pPr>
            <a:r>
              <a:rPr lang="en-US" sz="2000" dirty="0"/>
              <a:t>Indicate general capacity to pay off its short-term debts.</a:t>
            </a:r>
          </a:p>
          <a:p>
            <a:pPr>
              <a:lnSpc>
                <a:spcPct val="100000"/>
              </a:lnSpc>
            </a:pPr>
            <a:r>
              <a:rPr lang="en-US" sz="2000" b="1" dirty="0"/>
              <a:t>Quick Ratio (Acid Test)</a:t>
            </a:r>
          </a:p>
          <a:p>
            <a:pPr>
              <a:lnSpc>
                <a:spcPct val="100000"/>
              </a:lnSpc>
              <a:buFont typeface="Wingdings" panose="05000000000000000000" pitchFamily="2" charset="2"/>
              <a:buChar char="ü"/>
            </a:pPr>
            <a:r>
              <a:rPr lang="en-US" sz="2000" dirty="0"/>
              <a:t>Formula: (Current Assets – Inventories) / Current Liabilities</a:t>
            </a:r>
          </a:p>
          <a:p>
            <a:pPr>
              <a:lnSpc>
                <a:spcPct val="100000"/>
              </a:lnSpc>
              <a:buFont typeface="Wingdings" panose="05000000000000000000" pitchFamily="2" charset="2"/>
              <a:buChar char="ü"/>
            </a:pPr>
            <a:r>
              <a:rPr lang="en-US" sz="2000" dirty="0"/>
              <a:t>More rigorous test (omits slow moving inventory such as F&amp;B stock).</a:t>
            </a:r>
          </a:p>
          <a:p>
            <a:pPr>
              <a:lnSpc>
                <a:spcPct val="100000"/>
              </a:lnSpc>
            </a:pPr>
            <a:r>
              <a:rPr lang="en-US" sz="2000" b="1" dirty="0"/>
              <a:t>Cash Ratio</a:t>
            </a:r>
          </a:p>
          <a:p>
            <a:pPr>
              <a:lnSpc>
                <a:spcPct val="100000"/>
              </a:lnSpc>
              <a:buFont typeface="Wingdings" panose="05000000000000000000" pitchFamily="2" charset="2"/>
              <a:buChar char="ü"/>
            </a:pPr>
            <a:r>
              <a:rPr lang="en-US" sz="2000" dirty="0"/>
              <a:t>Formula: (Cash + Cash Equivalents) / Current Liabilities</a:t>
            </a:r>
          </a:p>
          <a:p>
            <a:pPr>
              <a:lnSpc>
                <a:spcPct val="100000"/>
              </a:lnSpc>
              <a:buFont typeface="Wingdings" panose="05000000000000000000" pitchFamily="2" charset="2"/>
              <a:buChar char="ü"/>
            </a:pPr>
            <a:r>
              <a:rPr lang="en-US" sz="2000" dirty="0"/>
              <a:t>Most conservative – cash only coverage; includes no accruals and no receivables, but only cash. </a:t>
            </a:r>
            <a:endParaRPr lang="en-GB" sz="2000" dirty="0"/>
          </a:p>
        </p:txBody>
      </p:sp>
    </p:spTree>
    <p:extLst>
      <p:ext uri="{BB962C8B-B14F-4D97-AF65-F5344CB8AC3E}">
        <p14:creationId xmlns:p14="http://schemas.microsoft.com/office/powerpoint/2010/main" val="2082941421"/>
      </p:ext>
    </p:extLst>
  </p:cSld>
  <p:clrMapOvr>
    <a:masterClrMapping/>
  </p:clrMapOvr>
  <p:transition spd="slow">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7CB5B6-825C-0E68-E932-E78DAC42F488}"/>
              </a:ext>
            </a:extLst>
          </p:cNvPr>
          <p:cNvSpPr>
            <a:spLocks noGrp="1"/>
          </p:cNvSpPr>
          <p:nvPr>
            <p:ph type="title"/>
          </p:nvPr>
        </p:nvSpPr>
        <p:spPr/>
        <p:txBody>
          <a:bodyPr/>
          <a:lstStyle/>
          <a:p>
            <a:r>
              <a:rPr lang="en-US" dirty="0"/>
              <a:t>Efficiency Ratios </a:t>
            </a:r>
          </a:p>
        </p:txBody>
      </p:sp>
      <p:sp>
        <p:nvSpPr>
          <p:cNvPr id="3" name="Vertical Text Placeholder 2">
            <a:extLst>
              <a:ext uri="{FF2B5EF4-FFF2-40B4-BE49-F238E27FC236}">
                <a16:creationId xmlns:a16="http://schemas.microsoft.com/office/drawing/2014/main" id="{6F87BB55-75D4-059A-A0BC-696575A73971}"/>
              </a:ext>
            </a:extLst>
          </p:cNvPr>
          <p:cNvSpPr>
            <a:spLocks noGrp="1"/>
          </p:cNvSpPr>
          <p:nvPr>
            <p:ph type="body" orient="vert" idx="1"/>
          </p:nvPr>
        </p:nvSpPr>
        <p:spPr/>
        <p:txBody>
          <a:bodyPr>
            <a:normAutofit/>
          </a:bodyPr>
          <a:lstStyle/>
          <a:p>
            <a:pPr>
              <a:lnSpc>
                <a:spcPct val="100000"/>
              </a:lnSpc>
            </a:pPr>
            <a:r>
              <a:rPr lang="en-US" sz="2000" b="1" dirty="0"/>
              <a:t>Receivable Days</a:t>
            </a:r>
          </a:p>
          <a:p>
            <a:pPr>
              <a:lnSpc>
                <a:spcPct val="100000"/>
              </a:lnSpc>
              <a:buFont typeface="Wingdings" panose="05000000000000000000" pitchFamily="2" charset="2"/>
              <a:buChar char="ü"/>
            </a:pPr>
            <a:r>
              <a:rPr lang="en-US" sz="2000" dirty="0"/>
              <a:t>Formula: (Receivables ÷ Revenue) × 365</a:t>
            </a:r>
          </a:p>
          <a:p>
            <a:pPr>
              <a:lnSpc>
                <a:spcPct val="100000"/>
              </a:lnSpc>
              <a:buFont typeface="Wingdings" panose="05000000000000000000" pitchFamily="2" charset="2"/>
              <a:buChar char="ü"/>
            </a:pPr>
            <a:r>
              <a:rPr lang="en-US" sz="2000" dirty="0"/>
              <a:t>Represents: At what speed are payments received from guests/OTAs.</a:t>
            </a:r>
          </a:p>
          <a:p>
            <a:pPr>
              <a:lnSpc>
                <a:spcPct val="100000"/>
              </a:lnSpc>
            </a:pPr>
            <a:r>
              <a:rPr lang="en-US" sz="2000" b="1" dirty="0"/>
              <a:t>Payable Days</a:t>
            </a:r>
          </a:p>
          <a:p>
            <a:pPr>
              <a:lnSpc>
                <a:spcPct val="100000"/>
              </a:lnSpc>
              <a:buFont typeface="Wingdings" panose="05000000000000000000" pitchFamily="2" charset="2"/>
              <a:buChar char="ü"/>
            </a:pPr>
            <a:r>
              <a:rPr lang="en-US" sz="2000" dirty="0"/>
              <a:t>Formula: (Payables ÷ Cost of sales) × 365</a:t>
            </a:r>
          </a:p>
          <a:p>
            <a:pPr>
              <a:lnSpc>
                <a:spcPct val="100000"/>
              </a:lnSpc>
              <a:buFont typeface="Wingdings" panose="05000000000000000000" pitchFamily="2" charset="2"/>
              <a:buChar char="ü"/>
            </a:pPr>
            <a:r>
              <a:rPr lang="en-US" sz="2000" dirty="0"/>
              <a:t>Indicates: The average length of time a company takes to pay its suppliers.</a:t>
            </a:r>
          </a:p>
          <a:p>
            <a:pPr>
              <a:lnSpc>
                <a:spcPct val="100000"/>
              </a:lnSpc>
            </a:pPr>
            <a:r>
              <a:rPr lang="en-US" sz="2000" b="1" dirty="0"/>
              <a:t>Inventory Turnover</a:t>
            </a:r>
          </a:p>
          <a:p>
            <a:pPr>
              <a:lnSpc>
                <a:spcPct val="100000"/>
              </a:lnSpc>
              <a:buFont typeface="Wingdings" panose="05000000000000000000" pitchFamily="2" charset="2"/>
              <a:buChar char="ü"/>
            </a:pPr>
            <a:r>
              <a:rPr lang="en-US" sz="2000" dirty="0"/>
              <a:t>Equation Cost of goods sold / average inventory</a:t>
            </a:r>
          </a:p>
          <a:p>
            <a:pPr>
              <a:lnSpc>
                <a:spcPct val="100000"/>
              </a:lnSpc>
              <a:buFont typeface="Wingdings" panose="05000000000000000000" pitchFamily="2" charset="2"/>
              <a:buChar char="ü"/>
            </a:pPr>
            <a:r>
              <a:rPr lang="en-US" sz="2000" dirty="0"/>
              <a:t>Represent: How fast are food, beverages and supplies turning.</a:t>
            </a:r>
          </a:p>
        </p:txBody>
      </p:sp>
      <p:pic>
        <p:nvPicPr>
          <p:cNvPr id="7" name="Picture Placeholder 6">
            <a:extLst>
              <a:ext uri="{FF2B5EF4-FFF2-40B4-BE49-F238E27FC236}">
                <a16:creationId xmlns:a16="http://schemas.microsoft.com/office/drawing/2014/main" id="{2C93D8E3-609A-017D-8448-4FBEBC0D5C41}"/>
              </a:ext>
            </a:extLst>
          </p:cNvPr>
          <p:cNvPicPr>
            <a:picLocks noGrp="1" noChangeAspect="1"/>
          </p:cNvPicPr>
          <p:nvPr>
            <p:ph type="pic" sz="quarter" idx="13"/>
          </p:nvPr>
        </p:nvPicPr>
        <p:blipFill>
          <a:blip r:embed="rId2"/>
          <a:srcRect l="15251" r="15251"/>
          <a:stretch/>
        </p:blipFill>
        <p:spPr>
          <a:prstGeom prst="rect">
            <a:avLst/>
          </a:prstGeom>
          <a:solidFill>
            <a:srgbClr val="8592BC">
              <a:lumMod val="20000"/>
              <a:lumOff val="80000"/>
            </a:srgbClr>
          </a:solidFill>
        </p:spPr>
      </p:pic>
      <p:sp>
        <p:nvSpPr>
          <p:cNvPr id="4" name="Slide Number Placeholder 3">
            <a:extLst>
              <a:ext uri="{FF2B5EF4-FFF2-40B4-BE49-F238E27FC236}">
                <a16:creationId xmlns:a16="http://schemas.microsoft.com/office/drawing/2014/main" id="{CF40B380-1F98-AB7A-898D-BDC6C943ECDA}"/>
              </a:ext>
            </a:extLst>
          </p:cNvPr>
          <p:cNvSpPr>
            <a:spLocks noGrp="1"/>
          </p:cNvSpPr>
          <p:nvPr>
            <p:ph type="sldNum" sz="quarter" idx="4"/>
          </p:nvPr>
        </p:nvSpPr>
        <p:spPr/>
        <p:txBody>
          <a:bodyPr/>
          <a:lstStyle/>
          <a:p>
            <a:fld id="{5EE7099E-8998-4851-915A-4F4831808297}" type="slidenum">
              <a:rPr lang="nl-NL" smtClean="0"/>
              <a:pPr/>
              <a:t>40</a:t>
            </a:fld>
            <a:endParaRPr lang="nl-NL"/>
          </a:p>
        </p:txBody>
      </p:sp>
    </p:spTree>
    <p:extLst>
      <p:ext uri="{BB962C8B-B14F-4D97-AF65-F5344CB8AC3E}">
        <p14:creationId xmlns:p14="http://schemas.microsoft.com/office/powerpoint/2010/main" val="2449142911"/>
      </p:ext>
    </p:extLst>
  </p:cSld>
  <p:clrMapOvr>
    <a:masterClrMapping/>
  </p:clrMapOvr>
  <p:transition spd="slow">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9D9C5-758F-8BB2-3027-FEB2F05DC6D0}"/>
              </a:ext>
            </a:extLst>
          </p:cNvPr>
          <p:cNvSpPr>
            <a:spLocks noGrp="1"/>
          </p:cNvSpPr>
          <p:nvPr>
            <p:ph type="title"/>
          </p:nvPr>
        </p:nvSpPr>
        <p:spPr/>
        <p:txBody>
          <a:bodyPr/>
          <a:lstStyle/>
          <a:p>
            <a:r>
              <a:rPr lang="en-US" dirty="0"/>
              <a:t>Financial Risk</a:t>
            </a:r>
          </a:p>
        </p:txBody>
      </p:sp>
      <p:sp>
        <p:nvSpPr>
          <p:cNvPr id="3" name="Vertical Text Placeholder 2">
            <a:extLst>
              <a:ext uri="{FF2B5EF4-FFF2-40B4-BE49-F238E27FC236}">
                <a16:creationId xmlns:a16="http://schemas.microsoft.com/office/drawing/2014/main" id="{DF65FC95-23F8-CA73-EE15-A18A4AE91487}"/>
              </a:ext>
            </a:extLst>
          </p:cNvPr>
          <p:cNvSpPr>
            <a:spLocks noGrp="1"/>
          </p:cNvSpPr>
          <p:nvPr>
            <p:ph type="body" orient="vert" idx="1"/>
          </p:nvPr>
        </p:nvSpPr>
        <p:spPr>
          <a:xfrm>
            <a:off x="404662" y="1252836"/>
            <a:ext cx="6774633" cy="4795836"/>
          </a:xfrm>
        </p:spPr>
        <p:txBody>
          <a:bodyPr>
            <a:noAutofit/>
          </a:bodyPr>
          <a:lstStyle/>
          <a:p>
            <a:pPr>
              <a:lnSpc>
                <a:spcPct val="100000"/>
              </a:lnSpc>
            </a:pPr>
            <a:r>
              <a:rPr lang="en-US" sz="2000" b="1" dirty="0"/>
              <a:t>Market Risk</a:t>
            </a:r>
            <a:r>
              <a:rPr lang="en-US" sz="2000" dirty="0"/>
              <a:t>: Exchange rates fluctuations, cost of fuels and cycles of discretionary consumption.</a:t>
            </a:r>
          </a:p>
          <a:p>
            <a:pPr>
              <a:lnSpc>
                <a:spcPct val="100000"/>
              </a:lnSpc>
            </a:pPr>
            <a:r>
              <a:rPr lang="en-US" sz="2000" b="1" dirty="0"/>
              <a:t>Credit Risk: </a:t>
            </a:r>
            <a:r>
              <a:rPr lang="en-US" sz="2000" dirty="0"/>
              <a:t>Risk of default by tour operators, OTAs or corporate event bookings on a massive scale.</a:t>
            </a:r>
          </a:p>
          <a:p>
            <a:pPr>
              <a:lnSpc>
                <a:spcPct val="100000"/>
              </a:lnSpc>
            </a:pPr>
            <a:r>
              <a:rPr lang="en-US" sz="2000" b="1" dirty="0"/>
              <a:t>Operational Risk: </a:t>
            </a:r>
            <a:r>
              <a:rPr lang="en-US" sz="2000" dirty="0"/>
              <a:t>Quality-of-service failures, labor shortages, and systemwide technological failures.</a:t>
            </a:r>
          </a:p>
          <a:p>
            <a:pPr>
              <a:lnSpc>
                <a:spcPct val="100000"/>
              </a:lnSpc>
            </a:pPr>
            <a:r>
              <a:rPr lang="en-US" sz="2000" b="1" dirty="0"/>
              <a:t>Liquidity Risk: </a:t>
            </a:r>
            <a:r>
              <a:rPr lang="en-US" sz="2000" dirty="0"/>
              <a:t>High fixed costs, seasonal cash flow, and perishable inventory. </a:t>
            </a:r>
          </a:p>
        </p:txBody>
      </p:sp>
      <p:sp>
        <p:nvSpPr>
          <p:cNvPr id="5" name="Slide Number Placeholder 4">
            <a:extLst>
              <a:ext uri="{FF2B5EF4-FFF2-40B4-BE49-F238E27FC236}">
                <a16:creationId xmlns:a16="http://schemas.microsoft.com/office/drawing/2014/main" id="{40E4330E-9259-B258-14C6-172DD1011D7B}"/>
              </a:ext>
            </a:extLst>
          </p:cNvPr>
          <p:cNvSpPr>
            <a:spLocks noGrp="1"/>
          </p:cNvSpPr>
          <p:nvPr>
            <p:ph type="sldNum" sz="quarter" idx="4"/>
          </p:nvPr>
        </p:nvSpPr>
        <p:spPr/>
        <p:txBody>
          <a:bodyPr/>
          <a:lstStyle/>
          <a:p>
            <a:fld id="{5EE7099E-8998-4851-915A-4F4831808297}" type="slidenum">
              <a:rPr lang="nl-NL" smtClean="0"/>
              <a:pPr/>
              <a:t>41</a:t>
            </a:fld>
            <a:endParaRPr lang="nl-NL"/>
          </a:p>
        </p:txBody>
      </p:sp>
      <p:pic>
        <p:nvPicPr>
          <p:cNvPr id="9" name="Picture Placeholder 8">
            <a:extLst>
              <a:ext uri="{FF2B5EF4-FFF2-40B4-BE49-F238E27FC236}">
                <a16:creationId xmlns:a16="http://schemas.microsoft.com/office/drawing/2014/main" id="{3D7AAA1B-EA53-FF1C-8A27-C739E0267DB2}"/>
              </a:ext>
            </a:extLst>
          </p:cNvPr>
          <p:cNvPicPr>
            <a:picLocks noGrp="1" noChangeAspect="1"/>
          </p:cNvPicPr>
          <p:nvPr>
            <p:ph type="pic" sz="quarter" idx="13"/>
          </p:nvPr>
        </p:nvPicPr>
        <p:blipFill>
          <a:blip r:embed="rId2"/>
          <a:srcRect l="2797" r="4187"/>
          <a:stretch>
            <a:fillRect/>
          </a:stretch>
        </p:blipFill>
        <p:spPr>
          <a:xfrm>
            <a:off x="7251303" y="1252835"/>
            <a:ext cx="4758260" cy="4795837"/>
          </a:xfrm>
          <a:prstGeom prst="rect">
            <a:avLst/>
          </a:prstGeom>
          <a:solidFill>
            <a:srgbClr val="8592BC">
              <a:lumMod val="20000"/>
              <a:lumOff val="80000"/>
            </a:srgbClr>
          </a:solidFill>
        </p:spPr>
      </p:pic>
    </p:spTree>
    <p:extLst>
      <p:ext uri="{BB962C8B-B14F-4D97-AF65-F5344CB8AC3E}">
        <p14:creationId xmlns:p14="http://schemas.microsoft.com/office/powerpoint/2010/main" val="2665987823"/>
      </p:ext>
    </p:extLst>
  </p:cSld>
  <p:clrMapOvr>
    <a:masterClrMapping/>
  </p:clrMapOvr>
  <p:transition spd="slow">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E6128-6A64-EE06-5DE4-D89B886F3341}"/>
              </a:ext>
            </a:extLst>
          </p:cNvPr>
          <p:cNvSpPr>
            <a:spLocks noGrp="1"/>
          </p:cNvSpPr>
          <p:nvPr>
            <p:ph type="title"/>
          </p:nvPr>
        </p:nvSpPr>
        <p:spPr/>
        <p:txBody>
          <a:bodyPr/>
          <a:lstStyle/>
          <a:p>
            <a:r>
              <a:rPr lang="en-US" dirty="0"/>
              <a:t>Cost Structure in Hospitality </a:t>
            </a:r>
          </a:p>
        </p:txBody>
      </p:sp>
      <p:sp>
        <p:nvSpPr>
          <p:cNvPr id="8" name="Vertical Text Placeholder 7">
            <a:extLst>
              <a:ext uri="{FF2B5EF4-FFF2-40B4-BE49-F238E27FC236}">
                <a16:creationId xmlns:a16="http://schemas.microsoft.com/office/drawing/2014/main" id="{D1C9E754-44CE-73CF-2033-921DF761DE88}"/>
              </a:ext>
            </a:extLst>
          </p:cNvPr>
          <p:cNvSpPr>
            <a:spLocks noGrp="1"/>
          </p:cNvSpPr>
          <p:nvPr>
            <p:ph type="body" orient="vert" idx="1"/>
          </p:nvPr>
        </p:nvSpPr>
        <p:spPr/>
        <p:txBody>
          <a:bodyPr>
            <a:normAutofit/>
          </a:bodyPr>
          <a:lstStyle/>
          <a:p>
            <a:pPr>
              <a:lnSpc>
                <a:spcPct val="100000"/>
              </a:lnSpc>
            </a:pPr>
            <a:r>
              <a:rPr lang="en-US" sz="2000" b="1" dirty="0"/>
              <a:t>Fixed Costs: </a:t>
            </a:r>
            <a:r>
              <a:rPr lang="en-US" sz="2000" dirty="0"/>
              <a:t>Don’t vary with occupancy or sales.</a:t>
            </a:r>
          </a:p>
          <a:p>
            <a:pPr>
              <a:lnSpc>
                <a:spcPct val="100000"/>
              </a:lnSpc>
              <a:buFont typeface="Wingdings" panose="05000000000000000000" pitchFamily="2" charset="2"/>
              <a:buChar char="ü"/>
            </a:pPr>
            <a:r>
              <a:rPr lang="en-US" sz="2000" dirty="0"/>
              <a:t>Such as: rent, insurance, salaries of permanent staff, property taxes.</a:t>
            </a:r>
          </a:p>
          <a:p>
            <a:pPr>
              <a:lnSpc>
                <a:spcPct val="100000"/>
              </a:lnSpc>
            </a:pPr>
            <a:r>
              <a:rPr lang="en-US" sz="2000" b="1" dirty="0"/>
              <a:t>Variable Costs: </a:t>
            </a:r>
            <a:r>
              <a:rPr lang="en-US" sz="2000" dirty="0"/>
              <a:t>Depends on levels of occupancy and services.</a:t>
            </a:r>
          </a:p>
          <a:p>
            <a:pPr>
              <a:lnSpc>
                <a:spcPct val="100000"/>
              </a:lnSpc>
              <a:buFont typeface="Wingdings" panose="05000000000000000000" pitchFamily="2" charset="2"/>
              <a:buChar char="ü"/>
            </a:pPr>
            <a:r>
              <a:rPr lang="en-US" sz="2000" dirty="0"/>
              <a:t>Such as: food &amp; beverage, utilities, cleaning pads, hourly wages.</a:t>
            </a:r>
          </a:p>
          <a:p>
            <a:pPr>
              <a:lnSpc>
                <a:spcPct val="100000"/>
              </a:lnSpc>
            </a:pPr>
            <a:r>
              <a:rPr lang="en-US" sz="2000" b="1" dirty="0"/>
              <a:t>Si-Variable / Mixed Costs: </a:t>
            </a:r>
            <a:r>
              <a:rPr lang="en-US" sz="2000" dirty="0"/>
              <a:t>Part-fixed, part-variable.</a:t>
            </a:r>
          </a:p>
          <a:p>
            <a:pPr>
              <a:lnSpc>
                <a:spcPct val="100000"/>
              </a:lnSpc>
              <a:buFont typeface="Wingdings" panose="05000000000000000000" pitchFamily="2" charset="2"/>
              <a:buChar char="ü"/>
            </a:pPr>
            <a:r>
              <a:rPr lang="en-US" sz="2000" dirty="0"/>
              <a:t>Such as: power (base + consumption), staff overtime, maintenance contracts.</a:t>
            </a:r>
          </a:p>
          <a:p>
            <a:pPr>
              <a:lnSpc>
                <a:spcPct val="100000"/>
              </a:lnSpc>
            </a:pPr>
            <a:r>
              <a:rPr lang="en-US" sz="2000" b="1" dirty="0"/>
              <a:t>Other Considerations</a:t>
            </a:r>
          </a:p>
          <a:p>
            <a:pPr>
              <a:lnSpc>
                <a:spcPct val="100000"/>
              </a:lnSpc>
              <a:buFont typeface="Wingdings" panose="05000000000000000000" pitchFamily="2" charset="2"/>
              <a:buChar char="ü"/>
            </a:pPr>
            <a:r>
              <a:rPr lang="en-US" sz="2000" dirty="0"/>
              <a:t>Cost Control: Necessary to stay profitable in a “bleed out the demand” situation.</a:t>
            </a:r>
          </a:p>
          <a:p>
            <a:pPr>
              <a:lnSpc>
                <a:spcPct val="100000"/>
              </a:lnSpc>
              <a:buFont typeface="Wingdings" panose="05000000000000000000" pitchFamily="2" charset="2"/>
              <a:buChar char="ü"/>
            </a:pPr>
            <a:r>
              <a:rPr lang="en-US" sz="2000" dirty="0"/>
              <a:t>Cost distribution: Useful in product pricing, budgeting and financial analysis.</a:t>
            </a:r>
          </a:p>
          <a:p>
            <a:pPr>
              <a:lnSpc>
                <a:spcPct val="100000"/>
              </a:lnSpc>
              <a:buFont typeface="Wingdings" panose="05000000000000000000" pitchFamily="2" charset="2"/>
              <a:buChar char="ü"/>
            </a:pPr>
            <a:r>
              <a:rPr lang="en-US" sz="2000" dirty="0"/>
              <a:t>Profit Margins: Based on coping with high fixed and volatile variable costs. </a:t>
            </a:r>
            <a:endParaRPr lang="en-GB" sz="2000" dirty="0"/>
          </a:p>
        </p:txBody>
      </p:sp>
      <p:sp>
        <p:nvSpPr>
          <p:cNvPr id="5" name="Slide Number Placeholder 4">
            <a:extLst>
              <a:ext uri="{FF2B5EF4-FFF2-40B4-BE49-F238E27FC236}">
                <a16:creationId xmlns:a16="http://schemas.microsoft.com/office/drawing/2014/main" id="{73628F90-A70E-F1C2-75B8-0953FDCC63C3}"/>
              </a:ext>
            </a:extLst>
          </p:cNvPr>
          <p:cNvSpPr>
            <a:spLocks noGrp="1"/>
          </p:cNvSpPr>
          <p:nvPr>
            <p:ph type="sldNum" sz="quarter" idx="4"/>
          </p:nvPr>
        </p:nvSpPr>
        <p:spPr/>
        <p:txBody>
          <a:bodyPr/>
          <a:lstStyle/>
          <a:p>
            <a:fld id="{5EE7099E-8998-4851-915A-4F4831808297}" type="slidenum">
              <a:rPr lang="nl-NL" smtClean="0"/>
              <a:pPr/>
              <a:t>42</a:t>
            </a:fld>
            <a:endParaRPr lang="nl-NL"/>
          </a:p>
        </p:txBody>
      </p:sp>
    </p:spTree>
    <p:extLst>
      <p:ext uri="{BB962C8B-B14F-4D97-AF65-F5344CB8AC3E}">
        <p14:creationId xmlns:p14="http://schemas.microsoft.com/office/powerpoint/2010/main" val="3065782870"/>
      </p:ext>
    </p:extLst>
  </p:cSld>
  <p:clrMapOvr>
    <a:masterClrMapping/>
  </p:clrMapOvr>
  <p:transition spd="slow">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C050E-4C41-84BE-4BC6-0FED5157809F}"/>
              </a:ext>
            </a:extLst>
          </p:cNvPr>
          <p:cNvSpPr>
            <a:spLocks noGrp="1"/>
          </p:cNvSpPr>
          <p:nvPr>
            <p:ph type="title"/>
          </p:nvPr>
        </p:nvSpPr>
        <p:spPr/>
        <p:txBody>
          <a:bodyPr/>
          <a:lstStyle/>
          <a:p>
            <a:r>
              <a:rPr lang="en-US" dirty="0"/>
              <a:t>Pricing Decisions </a:t>
            </a:r>
          </a:p>
        </p:txBody>
      </p:sp>
      <p:sp>
        <p:nvSpPr>
          <p:cNvPr id="3" name="Vertical Text Placeholder 2">
            <a:extLst>
              <a:ext uri="{FF2B5EF4-FFF2-40B4-BE49-F238E27FC236}">
                <a16:creationId xmlns:a16="http://schemas.microsoft.com/office/drawing/2014/main" id="{A67D683F-F936-3495-1D20-C3C4BE8B94E9}"/>
              </a:ext>
            </a:extLst>
          </p:cNvPr>
          <p:cNvSpPr>
            <a:spLocks noGrp="1"/>
          </p:cNvSpPr>
          <p:nvPr>
            <p:ph type="body" orient="vert" idx="1"/>
          </p:nvPr>
        </p:nvSpPr>
        <p:spPr/>
        <p:txBody>
          <a:bodyPr>
            <a:noAutofit/>
          </a:bodyPr>
          <a:lstStyle/>
          <a:p>
            <a:pPr>
              <a:lnSpc>
                <a:spcPct val="100000"/>
              </a:lnSpc>
            </a:pPr>
            <a:r>
              <a:rPr lang="en-US" sz="2000" b="1" dirty="0"/>
              <a:t>Pricing decisions are a critical component of financial management </a:t>
            </a:r>
            <a:r>
              <a:rPr lang="en-US" sz="2000" dirty="0"/>
              <a:t>in tourism and hospitality, directly influencing revenue, profitability, and market competitiveness. </a:t>
            </a:r>
          </a:p>
          <a:p>
            <a:pPr>
              <a:lnSpc>
                <a:spcPct val="100000"/>
              </a:lnSpc>
            </a:pPr>
            <a:r>
              <a:rPr lang="en-US" sz="2000" dirty="0"/>
              <a:t>Managers must set prices that cover costs while remaining attractive to customers in a highly competitive and price-sensitive market. </a:t>
            </a:r>
          </a:p>
          <a:p>
            <a:pPr>
              <a:lnSpc>
                <a:spcPct val="100000"/>
              </a:lnSpc>
            </a:pPr>
            <a:r>
              <a:rPr lang="en-US" sz="2000" dirty="0"/>
              <a:t>Factors such as demand patterns, seasonality, customer expectations, and competitor pricing play a significant role in pricing strategies.</a:t>
            </a:r>
          </a:p>
          <a:p>
            <a:pPr>
              <a:lnSpc>
                <a:spcPct val="100000"/>
              </a:lnSpc>
            </a:pPr>
            <a:r>
              <a:rPr lang="en-US" sz="2000" b="1" dirty="0"/>
              <a:t>In tourism and hospitality</a:t>
            </a:r>
            <a:r>
              <a:rPr lang="en-US" sz="2000" dirty="0"/>
              <a:t>, dynamic pricing is widely used to adjust rates based on occupancy levels, booking periods, and market conditions. </a:t>
            </a:r>
          </a:p>
          <a:p>
            <a:pPr>
              <a:lnSpc>
                <a:spcPct val="100000"/>
              </a:lnSpc>
            </a:pPr>
            <a:r>
              <a:rPr lang="en-US" sz="2000" dirty="0"/>
              <a:t>Financial analysis supports pricing decisions by assessing cost structures, break-even points, and expected profit margins. Pricing must also reflect perceived value and service quality to maintain customer satisfaction. </a:t>
            </a:r>
          </a:p>
          <a:p>
            <a:pPr>
              <a:lnSpc>
                <a:spcPct val="100000"/>
              </a:lnSpc>
            </a:pPr>
            <a:r>
              <a:rPr lang="en-US" sz="2000" b="1" dirty="0"/>
              <a:t>In the European context</a:t>
            </a:r>
            <a:r>
              <a:rPr lang="en-US" sz="2000" dirty="0"/>
              <a:t>, pricing decisions are influenced by taxation, labor costs, and consumer protection regulations. </a:t>
            </a:r>
          </a:p>
          <a:p>
            <a:pPr marL="0" indent="0">
              <a:lnSpc>
                <a:spcPct val="100000"/>
              </a:lnSpc>
              <a:buNone/>
            </a:pPr>
            <a:endParaRPr lang="en-US" sz="2000" dirty="0"/>
          </a:p>
        </p:txBody>
      </p:sp>
      <p:sp>
        <p:nvSpPr>
          <p:cNvPr id="4" name="Slide Number Placeholder 3">
            <a:extLst>
              <a:ext uri="{FF2B5EF4-FFF2-40B4-BE49-F238E27FC236}">
                <a16:creationId xmlns:a16="http://schemas.microsoft.com/office/drawing/2014/main" id="{390B3726-1759-66F8-B2FD-00DC48282954}"/>
              </a:ext>
            </a:extLst>
          </p:cNvPr>
          <p:cNvSpPr>
            <a:spLocks noGrp="1"/>
          </p:cNvSpPr>
          <p:nvPr>
            <p:ph type="sldNum" sz="quarter" idx="4"/>
          </p:nvPr>
        </p:nvSpPr>
        <p:spPr/>
        <p:txBody>
          <a:bodyPr/>
          <a:lstStyle/>
          <a:p>
            <a:fld id="{5EE7099E-8998-4851-915A-4F4831808297}" type="slidenum">
              <a:rPr lang="nl-NL" smtClean="0"/>
              <a:pPr/>
              <a:t>43</a:t>
            </a:fld>
            <a:endParaRPr lang="nl-NL"/>
          </a:p>
        </p:txBody>
      </p:sp>
    </p:spTree>
    <p:extLst>
      <p:ext uri="{BB962C8B-B14F-4D97-AF65-F5344CB8AC3E}">
        <p14:creationId xmlns:p14="http://schemas.microsoft.com/office/powerpoint/2010/main" val="1473870982"/>
      </p:ext>
    </p:extLst>
  </p:cSld>
  <p:clrMapOvr>
    <a:masterClrMapping/>
  </p:clrMapOvr>
  <p:transition spd="slow">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27B549-198A-73E7-0E56-3C922F6B6396}"/>
              </a:ext>
            </a:extLst>
          </p:cNvPr>
          <p:cNvSpPr>
            <a:spLocks noGrp="1"/>
          </p:cNvSpPr>
          <p:nvPr>
            <p:ph type="title"/>
          </p:nvPr>
        </p:nvSpPr>
        <p:spPr>
          <a:xfrm>
            <a:off x="404662" y="404664"/>
            <a:ext cx="11389024" cy="432048"/>
          </a:xfrm>
        </p:spPr>
        <p:txBody>
          <a:bodyPr anchor="ctr">
            <a:noAutofit/>
          </a:bodyPr>
          <a:lstStyle/>
          <a:p>
            <a:pPr>
              <a:lnSpc>
                <a:spcPct val="90000"/>
              </a:lnSpc>
            </a:pPr>
            <a:r>
              <a:rPr lang="en-US" dirty="0"/>
              <a:t>Break-Even Analysis </a:t>
            </a:r>
          </a:p>
        </p:txBody>
      </p:sp>
      <p:sp>
        <p:nvSpPr>
          <p:cNvPr id="3" name="Vertical Text Placeholder 2">
            <a:extLst>
              <a:ext uri="{FF2B5EF4-FFF2-40B4-BE49-F238E27FC236}">
                <a16:creationId xmlns:a16="http://schemas.microsoft.com/office/drawing/2014/main" id="{F9770E86-68C7-FBBA-F7C4-665F0D61DF37}"/>
              </a:ext>
            </a:extLst>
          </p:cNvPr>
          <p:cNvSpPr>
            <a:spLocks noGrp="1"/>
          </p:cNvSpPr>
          <p:nvPr>
            <p:ph type="body" orient="vert" idx="1"/>
          </p:nvPr>
        </p:nvSpPr>
        <p:spPr>
          <a:xfrm>
            <a:off x="404662" y="1252836"/>
            <a:ext cx="6486601" cy="4795836"/>
          </a:xfrm>
        </p:spPr>
        <p:txBody>
          <a:bodyPr>
            <a:normAutofit/>
          </a:bodyPr>
          <a:lstStyle/>
          <a:p>
            <a:pPr>
              <a:lnSpc>
                <a:spcPct val="100000"/>
              </a:lnSpc>
            </a:pPr>
            <a:r>
              <a:rPr lang="en-US" sz="2000" b="1" dirty="0"/>
              <a:t>Breakeven Analysis: </a:t>
            </a:r>
            <a:r>
              <a:rPr lang="en-US" sz="2000" dirty="0"/>
              <a:t>Identifies the point at which total sales = total costs.</a:t>
            </a:r>
          </a:p>
          <a:p>
            <a:pPr>
              <a:lnSpc>
                <a:spcPct val="100000"/>
              </a:lnSpc>
            </a:pPr>
            <a:r>
              <a:rPr lang="en-US" sz="2000" b="1" dirty="0"/>
              <a:t>Formula:</a:t>
            </a:r>
            <a:r>
              <a:rPr lang="en-US" sz="2000" dirty="0"/>
              <a:t> Breakeven Units = Fixed Cost / (Unit Selling Price - Unit Variable Cost)</a:t>
            </a:r>
          </a:p>
          <a:p>
            <a:pPr>
              <a:lnSpc>
                <a:spcPct val="100000"/>
              </a:lnSpc>
            </a:pPr>
            <a:r>
              <a:rPr lang="en-US" sz="2000" b="1" dirty="0"/>
              <a:t>Purpose:</a:t>
            </a:r>
            <a:r>
              <a:rPr lang="en-US" sz="2000" dirty="0"/>
              <a:t> To determine the minimum level of occupancy or sales required not to make a loss.</a:t>
            </a:r>
          </a:p>
          <a:p>
            <a:pPr>
              <a:lnSpc>
                <a:spcPct val="100000"/>
              </a:lnSpc>
            </a:pPr>
            <a:r>
              <a:rPr lang="en-US" sz="2000" b="1" dirty="0"/>
              <a:t>Application in Hospitality:</a:t>
            </a:r>
          </a:p>
          <a:p>
            <a:pPr>
              <a:lnSpc>
                <a:spcPct val="100000"/>
              </a:lnSpc>
              <a:buFont typeface="Wingdings" panose="05000000000000000000" pitchFamily="2" charset="2"/>
              <a:buChar char="ü"/>
            </a:pPr>
            <a:r>
              <a:rPr lang="en-US" sz="2000" dirty="0"/>
              <a:t>Hotel rooms, F&amp;B outlets or events prices.</a:t>
            </a:r>
          </a:p>
          <a:p>
            <a:pPr>
              <a:lnSpc>
                <a:spcPct val="100000"/>
              </a:lnSpc>
              <a:buFont typeface="Wingdings" panose="05000000000000000000" pitchFamily="2" charset="2"/>
              <a:buChar char="ü"/>
            </a:pPr>
            <a:r>
              <a:rPr lang="en-US" sz="2000" dirty="0"/>
              <a:t>To guide labour and inventory according to anticipated occupancy.</a:t>
            </a:r>
          </a:p>
          <a:p>
            <a:pPr>
              <a:lnSpc>
                <a:spcPct val="100000"/>
              </a:lnSpc>
              <a:buFont typeface="Wingdings" panose="05000000000000000000" pitchFamily="2" charset="2"/>
              <a:buChar char="ü"/>
            </a:pPr>
            <a:r>
              <a:rPr lang="en-US" sz="2000" dirty="0"/>
              <a:t>Evaluate viability of new offerings or expansion. </a:t>
            </a:r>
          </a:p>
        </p:txBody>
      </p:sp>
      <p:pic>
        <p:nvPicPr>
          <p:cNvPr id="6" name="Picture Placeholder 5">
            <a:extLst>
              <a:ext uri="{FF2B5EF4-FFF2-40B4-BE49-F238E27FC236}">
                <a16:creationId xmlns:a16="http://schemas.microsoft.com/office/drawing/2014/main" id="{061605E3-C45E-DB8B-D28B-6307B4121DA8}"/>
              </a:ext>
            </a:extLst>
          </p:cNvPr>
          <p:cNvPicPr>
            <a:picLocks noGrp="1" noChangeAspect="1"/>
          </p:cNvPicPr>
          <p:nvPr>
            <p:ph type="pic" sz="quarter" idx="13"/>
          </p:nvPr>
        </p:nvPicPr>
        <p:blipFill>
          <a:blip r:embed="rId2"/>
          <a:srcRect l="10711" t="25863" r="10069" b="12576"/>
          <a:stretch>
            <a:fillRect/>
          </a:stretch>
        </p:blipFill>
        <p:spPr>
          <a:xfrm>
            <a:off x="6963271" y="1252836"/>
            <a:ext cx="5040560" cy="4795835"/>
          </a:xfrm>
          <a:prstGeom prst="rect">
            <a:avLst/>
          </a:prstGeom>
          <a:noFill/>
        </p:spPr>
      </p:pic>
      <p:sp>
        <p:nvSpPr>
          <p:cNvPr id="5" name="Slide Number Placeholder 4">
            <a:extLst>
              <a:ext uri="{FF2B5EF4-FFF2-40B4-BE49-F238E27FC236}">
                <a16:creationId xmlns:a16="http://schemas.microsoft.com/office/drawing/2014/main" id="{BDCA8C01-1B24-78B4-B02D-5D7BA9CB4D25}"/>
              </a:ext>
            </a:extLst>
          </p:cNvPr>
          <p:cNvSpPr>
            <a:spLocks noGrp="1"/>
          </p:cNvSpPr>
          <p:nvPr>
            <p:ph type="sldNum" sz="quarter" idx="4"/>
          </p:nvPr>
        </p:nvSpPr>
        <p:spPr>
          <a:xfrm>
            <a:off x="9132784" y="6473105"/>
            <a:ext cx="2744787" cy="365125"/>
          </a:xfrm>
        </p:spPr>
        <p:txBody>
          <a:bodyPr anchor="ctr">
            <a:normAutofit/>
          </a:bodyPr>
          <a:lstStyle/>
          <a:p>
            <a:pPr>
              <a:spcAft>
                <a:spcPts val="600"/>
              </a:spcAft>
            </a:pPr>
            <a:fld id="{5EE7099E-8998-4851-915A-4F4831808297}" type="slidenum">
              <a:rPr lang="nl-NL" smtClean="0"/>
              <a:pPr>
                <a:spcAft>
                  <a:spcPts val="600"/>
                </a:spcAft>
              </a:pPr>
              <a:t>44</a:t>
            </a:fld>
            <a:endParaRPr lang="nl-NL"/>
          </a:p>
        </p:txBody>
      </p:sp>
    </p:spTree>
    <p:extLst>
      <p:ext uri="{BB962C8B-B14F-4D97-AF65-F5344CB8AC3E}">
        <p14:creationId xmlns:p14="http://schemas.microsoft.com/office/powerpoint/2010/main" val="944939121"/>
      </p:ext>
    </p:extLst>
  </p:cSld>
  <p:clrMapOvr>
    <a:masterClrMapping/>
  </p:clrMapOvr>
  <p:transition spd="slow">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3A3AC-3E4E-EF8A-CC0F-396C2364F9A4}"/>
              </a:ext>
            </a:extLst>
          </p:cNvPr>
          <p:cNvSpPr>
            <a:spLocks noGrp="1"/>
          </p:cNvSpPr>
          <p:nvPr>
            <p:ph type="title"/>
          </p:nvPr>
        </p:nvSpPr>
        <p:spPr/>
        <p:txBody>
          <a:bodyPr/>
          <a:lstStyle/>
          <a:p>
            <a:r>
              <a:rPr lang="en-US" dirty="0"/>
              <a:t>Capital Investment Decisions </a:t>
            </a:r>
          </a:p>
        </p:txBody>
      </p:sp>
      <p:sp>
        <p:nvSpPr>
          <p:cNvPr id="3" name="Vertical Text Placeholder 2">
            <a:extLst>
              <a:ext uri="{FF2B5EF4-FFF2-40B4-BE49-F238E27FC236}">
                <a16:creationId xmlns:a16="http://schemas.microsoft.com/office/drawing/2014/main" id="{092F83CB-10EE-A27A-4C69-4DD65170674F}"/>
              </a:ext>
            </a:extLst>
          </p:cNvPr>
          <p:cNvSpPr>
            <a:spLocks noGrp="1"/>
          </p:cNvSpPr>
          <p:nvPr>
            <p:ph type="body" orient="vert" idx="1"/>
          </p:nvPr>
        </p:nvSpPr>
        <p:spPr/>
        <p:txBody>
          <a:bodyPr>
            <a:normAutofit/>
          </a:bodyPr>
          <a:lstStyle/>
          <a:p>
            <a:pPr>
              <a:lnSpc>
                <a:spcPct val="100000"/>
              </a:lnSpc>
            </a:pPr>
            <a:r>
              <a:rPr lang="en-US" sz="2000" b="1" dirty="0"/>
              <a:t>Infrastructure expenditure: </a:t>
            </a:r>
            <a:r>
              <a:rPr lang="en-US" sz="2000" dirty="0"/>
              <a:t>Renovations for hotels, or new construction of hotels, resorts, restaurants, cafes and the like.</a:t>
            </a:r>
          </a:p>
          <a:p>
            <a:pPr>
              <a:lnSpc>
                <a:spcPct val="100000"/>
              </a:lnSpc>
            </a:pPr>
            <a:r>
              <a:rPr lang="en-US" sz="2000" b="1" dirty="0"/>
              <a:t>Technology Investment: </a:t>
            </a:r>
            <a:r>
              <a:rPr lang="en-US" sz="2000" dirty="0"/>
              <a:t>Acquiring new technology, or systems, or software, and hardware (hotel management systems, online booking systems).</a:t>
            </a:r>
          </a:p>
          <a:p>
            <a:pPr>
              <a:lnSpc>
                <a:spcPct val="100000"/>
              </a:lnSpc>
            </a:pPr>
            <a:r>
              <a:rPr lang="en-US" sz="2000" b="1" dirty="0"/>
              <a:t>Remodel and restoration: </a:t>
            </a:r>
            <a:r>
              <a:rPr lang="en-US" sz="2000" dirty="0"/>
              <a:t>Updating your manufacturing plant to meet the competition.</a:t>
            </a:r>
          </a:p>
          <a:p>
            <a:pPr>
              <a:lnSpc>
                <a:spcPct val="100000"/>
              </a:lnSpc>
            </a:pPr>
            <a:r>
              <a:rPr lang="en-US" sz="2000" b="1" dirty="0"/>
              <a:t>Capital expenditure: </a:t>
            </a:r>
            <a:r>
              <a:rPr lang="en-US" sz="2000" dirty="0"/>
              <a:t>Purchase of new equipment, furnishings and fixtures by restaurants, bars and other hospitality outlets.</a:t>
            </a:r>
          </a:p>
          <a:p>
            <a:pPr>
              <a:lnSpc>
                <a:spcPct val="100000"/>
              </a:lnSpc>
            </a:pPr>
            <a:r>
              <a:rPr lang="en-US" sz="2000" b="1" dirty="0"/>
              <a:t>Sustainability Investments: </a:t>
            </a:r>
            <a:r>
              <a:rPr lang="en-US" sz="2000" dirty="0"/>
              <a:t>Solar panel installation, energy­ efficient systems, waste management programs – and a whole lot more environmentally friendly initiative sustainable investments.)</a:t>
            </a:r>
          </a:p>
          <a:p>
            <a:pPr>
              <a:lnSpc>
                <a:spcPct val="100000"/>
              </a:lnSpc>
            </a:pPr>
            <a:r>
              <a:rPr lang="en-US" sz="2000" b="1" dirty="0"/>
              <a:t>Marketing and brand expenditure: </a:t>
            </a:r>
            <a:r>
              <a:rPr lang="en-US" sz="2000" dirty="0"/>
              <a:t>Launch of marketing scheme, rebrand the company, new logos and Web site, etc.). </a:t>
            </a:r>
          </a:p>
        </p:txBody>
      </p:sp>
      <p:sp>
        <p:nvSpPr>
          <p:cNvPr id="4" name="Slide Number Placeholder 3">
            <a:extLst>
              <a:ext uri="{FF2B5EF4-FFF2-40B4-BE49-F238E27FC236}">
                <a16:creationId xmlns:a16="http://schemas.microsoft.com/office/drawing/2014/main" id="{8CEE7D58-06A8-ECB9-A0F4-8DC7040924C7}"/>
              </a:ext>
            </a:extLst>
          </p:cNvPr>
          <p:cNvSpPr>
            <a:spLocks noGrp="1"/>
          </p:cNvSpPr>
          <p:nvPr>
            <p:ph type="sldNum" sz="quarter" idx="4"/>
          </p:nvPr>
        </p:nvSpPr>
        <p:spPr/>
        <p:txBody>
          <a:bodyPr/>
          <a:lstStyle/>
          <a:p>
            <a:fld id="{5EE7099E-8998-4851-915A-4F4831808297}" type="slidenum">
              <a:rPr lang="nl-NL" smtClean="0"/>
              <a:pPr/>
              <a:t>45</a:t>
            </a:fld>
            <a:endParaRPr lang="nl-NL"/>
          </a:p>
        </p:txBody>
      </p:sp>
    </p:spTree>
    <p:extLst>
      <p:ext uri="{BB962C8B-B14F-4D97-AF65-F5344CB8AC3E}">
        <p14:creationId xmlns:p14="http://schemas.microsoft.com/office/powerpoint/2010/main" val="524763999"/>
      </p:ext>
    </p:extLst>
  </p:cSld>
  <p:clrMapOvr>
    <a:masterClrMapping/>
  </p:clrMapOvr>
  <p:transition spd="slow">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D8577-F7A6-1D30-C6DA-093F6A00179B}"/>
              </a:ext>
            </a:extLst>
          </p:cNvPr>
          <p:cNvSpPr>
            <a:spLocks noGrp="1"/>
          </p:cNvSpPr>
          <p:nvPr>
            <p:ph type="title"/>
          </p:nvPr>
        </p:nvSpPr>
        <p:spPr/>
        <p:txBody>
          <a:bodyPr/>
          <a:lstStyle/>
          <a:p>
            <a:r>
              <a:rPr lang="en-US" dirty="0"/>
              <a:t>Time Value of Money </a:t>
            </a:r>
          </a:p>
        </p:txBody>
      </p:sp>
      <p:sp>
        <p:nvSpPr>
          <p:cNvPr id="3" name="Vertical Text Placeholder 2">
            <a:extLst>
              <a:ext uri="{FF2B5EF4-FFF2-40B4-BE49-F238E27FC236}">
                <a16:creationId xmlns:a16="http://schemas.microsoft.com/office/drawing/2014/main" id="{5280EBE2-7056-2312-E1DA-B59DDCED42DE}"/>
              </a:ext>
            </a:extLst>
          </p:cNvPr>
          <p:cNvSpPr>
            <a:spLocks noGrp="1"/>
          </p:cNvSpPr>
          <p:nvPr>
            <p:ph type="body" orient="vert" idx="1"/>
          </p:nvPr>
        </p:nvSpPr>
        <p:spPr/>
        <p:txBody>
          <a:bodyPr>
            <a:noAutofit/>
          </a:bodyPr>
          <a:lstStyle/>
          <a:p>
            <a:pPr>
              <a:lnSpc>
                <a:spcPct val="100000"/>
              </a:lnSpc>
            </a:pPr>
            <a:r>
              <a:rPr lang="en-US" sz="2000" b="1" dirty="0"/>
              <a:t>Present Value (PV): </a:t>
            </a:r>
            <a:r>
              <a:rPr lang="en-US" sz="2000" dirty="0"/>
              <a:t>Determines if the future cash flow from a hotel is sufficient for occupying the hotel today, paying operating expenses and recouping the initial investment in the hotel.</a:t>
            </a:r>
          </a:p>
          <a:p>
            <a:pPr>
              <a:lnSpc>
                <a:spcPct val="100000"/>
              </a:lnSpc>
            </a:pPr>
            <a:r>
              <a:rPr lang="en-US" sz="2000" b="1" dirty="0"/>
              <a:t>Future Value (FV): </a:t>
            </a:r>
            <a:r>
              <a:rPr lang="en-US" sz="2000" dirty="0"/>
              <a:t>Determines the growth of Sinking Funds FF&amp;E for property refits occurring in 5–10 years.</a:t>
            </a:r>
          </a:p>
          <a:p>
            <a:pPr>
              <a:lnSpc>
                <a:spcPct val="100000"/>
              </a:lnSpc>
            </a:pPr>
            <a:r>
              <a:rPr lang="en-US" sz="2000" b="1" dirty="0"/>
              <a:t>Discounting: </a:t>
            </a:r>
            <a:r>
              <a:rPr lang="en-US" sz="2000" dirty="0"/>
              <a:t>For volatility; the value of future tourism income is discounted because it is subject to seasonal and global (political, financial, etc.) risk.</a:t>
            </a:r>
          </a:p>
          <a:p>
            <a:pPr>
              <a:lnSpc>
                <a:spcPct val="100000"/>
              </a:lnSpc>
            </a:pPr>
            <a:r>
              <a:rPr lang="en-US" sz="2000" b="1" dirty="0"/>
              <a:t>Interest Rates: </a:t>
            </a:r>
            <a:r>
              <a:rPr lang="en-US" sz="2000" dirty="0"/>
              <a:t>The cost of debt is influenced by these for asset-heavy hospitality investments. </a:t>
            </a:r>
          </a:p>
        </p:txBody>
      </p:sp>
      <p:sp>
        <p:nvSpPr>
          <p:cNvPr id="5" name="Slide Number Placeholder 4">
            <a:extLst>
              <a:ext uri="{FF2B5EF4-FFF2-40B4-BE49-F238E27FC236}">
                <a16:creationId xmlns:a16="http://schemas.microsoft.com/office/drawing/2014/main" id="{ED187098-AEC5-4C35-DBE8-F7D668B23876}"/>
              </a:ext>
            </a:extLst>
          </p:cNvPr>
          <p:cNvSpPr>
            <a:spLocks noGrp="1"/>
          </p:cNvSpPr>
          <p:nvPr>
            <p:ph type="sldNum" sz="quarter" idx="4"/>
          </p:nvPr>
        </p:nvSpPr>
        <p:spPr/>
        <p:txBody>
          <a:bodyPr/>
          <a:lstStyle/>
          <a:p>
            <a:fld id="{5EE7099E-8998-4851-915A-4F4831808297}" type="slidenum">
              <a:rPr lang="nl-NL" smtClean="0"/>
              <a:pPr/>
              <a:t>46</a:t>
            </a:fld>
            <a:endParaRPr lang="nl-NL"/>
          </a:p>
        </p:txBody>
      </p:sp>
      <p:pic>
        <p:nvPicPr>
          <p:cNvPr id="9" name="Picture Placeholder 8">
            <a:extLst>
              <a:ext uri="{FF2B5EF4-FFF2-40B4-BE49-F238E27FC236}">
                <a16:creationId xmlns:a16="http://schemas.microsoft.com/office/drawing/2014/main" id="{D9A6DD70-53E1-30DD-54B9-D5D2E395E5FF}"/>
              </a:ext>
            </a:extLst>
          </p:cNvPr>
          <p:cNvPicPr>
            <a:picLocks noGrp="1" noChangeAspect="1"/>
          </p:cNvPicPr>
          <p:nvPr>
            <p:ph type="pic" sz="quarter" idx="13"/>
          </p:nvPr>
        </p:nvPicPr>
        <p:blipFill>
          <a:blip r:embed="rId2"/>
          <a:srcRect l="8368" t="4843" r="7184"/>
          <a:stretch>
            <a:fillRect/>
          </a:stretch>
        </p:blipFill>
        <p:spPr>
          <a:xfrm>
            <a:off x="8475439" y="1196753"/>
            <a:ext cx="3534124" cy="4851920"/>
          </a:xfrm>
          <a:prstGeom prst="rect">
            <a:avLst/>
          </a:prstGeom>
          <a:solidFill>
            <a:srgbClr val="8592BC">
              <a:lumMod val="20000"/>
              <a:lumOff val="80000"/>
            </a:srgbClr>
          </a:solidFill>
        </p:spPr>
      </p:pic>
    </p:spTree>
    <p:extLst>
      <p:ext uri="{BB962C8B-B14F-4D97-AF65-F5344CB8AC3E}">
        <p14:creationId xmlns:p14="http://schemas.microsoft.com/office/powerpoint/2010/main" val="1156437852"/>
      </p:ext>
    </p:extLst>
  </p:cSld>
  <p:clrMapOvr>
    <a:masterClrMapping/>
  </p:clrMapOvr>
  <p:transition spd="slow">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53EDB-1C65-FBDE-18A8-505634E285F3}"/>
              </a:ext>
            </a:extLst>
          </p:cNvPr>
          <p:cNvSpPr>
            <a:spLocks noGrp="1"/>
          </p:cNvSpPr>
          <p:nvPr>
            <p:ph type="title"/>
          </p:nvPr>
        </p:nvSpPr>
        <p:spPr/>
        <p:txBody>
          <a:bodyPr/>
          <a:lstStyle/>
          <a:p>
            <a:r>
              <a:rPr lang="en-US" dirty="0"/>
              <a:t>Role of Financial Managers </a:t>
            </a:r>
          </a:p>
        </p:txBody>
      </p:sp>
      <p:sp>
        <p:nvSpPr>
          <p:cNvPr id="3" name="Vertical Text Placeholder 2">
            <a:extLst>
              <a:ext uri="{FF2B5EF4-FFF2-40B4-BE49-F238E27FC236}">
                <a16:creationId xmlns:a16="http://schemas.microsoft.com/office/drawing/2014/main" id="{99133AC2-0CCF-9781-AC4F-E120BE9004AE}"/>
              </a:ext>
            </a:extLst>
          </p:cNvPr>
          <p:cNvSpPr>
            <a:spLocks noGrp="1"/>
          </p:cNvSpPr>
          <p:nvPr>
            <p:ph type="body" orient="vert" idx="1"/>
          </p:nvPr>
        </p:nvSpPr>
        <p:spPr/>
        <p:txBody>
          <a:bodyPr>
            <a:noAutofit/>
          </a:bodyPr>
          <a:lstStyle/>
          <a:p>
            <a:pPr>
              <a:lnSpc>
                <a:spcPct val="100000"/>
              </a:lnSpc>
            </a:pPr>
            <a:r>
              <a:rPr lang="en-US" sz="2000" b="1" dirty="0"/>
              <a:t>Financial Manager: </a:t>
            </a:r>
            <a:r>
              <a:rPr lang="en-US" sz="2000" dirty="0"/>
              <a:t>They responsible for the anticipation, the direction and the control of an hospitality enterprise's financial operations, to achieve maximum profit and position in the financial market.</a:t>
            </a:r>
          </a:p>
          <a:p>
            <a:pPr>
              <a:lnSpc>
                <a:spcPct val="100000"/>
              </a:lnSpc>
            </a:pPr>
            <a:r>
              <a:rPr lang="en-US" sz="2000" b="1" dirty="0"/>
              <a:t>Main Functions:</a:t>
            </a:r>
          </a:p>
          <a:p>
            <a:pPr>
              <a:lnSpc>
                <a:spcPct val="100000"/>
              </a:lnSpc>
              <a:buFont typeface="Wingdings" panose="05000000000000000000" pitchFamily="2" charset="2"/>
              <a:buChar char="ü"/>
            </a:pPr>
            <a:r>
              <a:rPr lang="en-US" sz="2000" dirty="0"/>
              <a:t>Cash flow and liquidity management.</a:t>
            </a:r>
          </a:p>
          <a:p>
            <a:pPr>
              <a:lnSpc>
                <a:spcPct val="100000"/>
              </a:lnSpc>
              <a:buFont typeface="Wingdings" panose="05000000000000000000" pitchFamily="2" charset="2"/>
              <a:buChar char="ü"/>
            </a:pPr>
            <a:r>
              <a:rPr lang="en-US" sz="2000" dirty="0"/>
              <a:t>Spending control and expenses monitoring.</a:t>
            </a:r>
          </a:p>
          <a:p>
            <a:pPr>
              <a:lnSpc>
                <a:spcPct val="100000"/>
              </a:lnSpc>
              <a:buFont typeface="Wingdings" panose="05000000000000000000" pitchFamily="2" charset="2"/>
              <a:buChar char="ü"/>
            </a:pPr>
            <a:r>
              <a:rPr lang="en-US" sz="2000" dirty="0"/>
              <a:t>Investing and financing decisions.</a:t>
            </a:r>
          </a:p>
          <a:p>
            <a:pPr>
              <a:lnSpc>
                <a:spcPct val="100000"/>
              </a:lnSpc>
              <a:buFont typeface="Wingdings" panose="05000000000000000000" pitchFamily="2" charset="2"/>
              <a:buChar char="ü"/>
            </a:pPr>
            <a:r>
              <a:rPr lang="en-US" sz="2000" dirty="0"/>
              <a:t>Financial reporting and regulatory compliance.</a:t>
            </a:r>
          </a:p>
          <a:p>
            <a:pPr>
              <a:lnSpc>
                <a:spcPct val="100000"/>
              </a:lnSpc>
              <a:buFont typeface="Wingdings" panose="05000000000000000000" pitchFamily="2" charset="2"/>
              <a:buChar char="ü"/>
            </a:pPr>
            <a:r>
              <a:rPr lang="en-US" sz="2000" dirty="0"/>
              <a:t>Risk management, cost reduction and profitability analysis. </a:t>
            </a:r>
          </a:p>
        </p:txBody>
      </p:sp>
      <p:sp>
        <p:nvSpPr>
          <p:cNvPr id="4" name="Slide Number Placeholder 3">
            <a:extLst>
              <a:ext uri="{FF2B5EF4-FFF2-40B4-BE49-F238E27FC236}">
                <a16:creationId xmlns:a16="http://schemas.microsoft.com/office/drawing/2014/main" id="{5843BDDC-663B-6297-6010-2A0EA3351C28}"/>
              </a:ext>
            </a:extLst>
          </p:cNvPr>
          <p:cNvSpPr>
            <a:spLocks noGrp="1"/>
          </p:cNvSpPr>
          <p:nvPr>
            <p:ph type="sldNum" sz="quarter" idx="4"/>
          </p:nvPr>
        </p:nvSpPr>
        <p:spPr/>
        <p:txBody>
          <a:bodyPr/>
          <a:lstStyle/>
          <a:p>
            <a:fld id="{5EE7099E-8998-4851-915A-4F4831808297}" type="slidenum">
              <a:rPr lang="nl-NL" smtClean="0"/>
              <a:pPr/>
              <a:t>47</a:t>
            </a:fld>
            <a:endParaRPr lang="nl-NL"/>
          </a:p>
        </p:txBody>
      </p:sp>
    </p:spTree>
    <p:extLst>
      <p:ext uri="{BB962C8B-B14F-4D97-AF65-F5344CB8AC3E}">
        <p14:creationId xmlns:p14="http://schemas.microsoft.com/office/powerpoint/2010/main" val="4150825786"/>
      </p:ext>
    </p:extLst>
  </p:cSld>
  <p:clrMapOvr>
    <a:masterClrMapping/>
  </p:clrMapOvr>
  <p:transition spd="slow">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8E7CA-46A3-EC0A-5CE2-55B60A6BD9EB}"/>
              </a:ext>
            </a:extLst>
          </p:cNvPr>
          <p:cNvSpPr>
            <a:spLocks noGrp="1"/>
          </p:cNvSpPr>
          <p:nvPr>
            <p:ph type="title"/>
          </p:nvPr>
        </p:nvSpPr>
        <p:spPr/>
        <p:txBody>
          <a:bodyPr/>
          <a:lstStyle/>
          <a:p>
            <a:r>
              <a:rPr lang="en-US" dirty="0"/>
              <a:t>Financial Management in Hotels </a:t>
            </a:r>
          </a:p>
        </p:txBody>
      </p:sp>
      <p:sp>
        <p:nvSpPr>
          <p:cNvPr id="3" name="Vertical Text Placeholder 2">
            <a:extLst>
              <a:ext uri="{FF2B5EF4-FFF2-40B4-BE49-F238E27FC236}">
                <a16:creationId xmlns:a16="http://schemas.microsoft.com/office/drawing/2014/main" id="{B55D4CD6-3DF5-73D7-1B81-9750E8595953}"/>
              </a:ext>
            </a:extLst>
          </p:cNvPr>
          <p:cNvSpPr>
            <a:spLocks noGrp="1"/>
          </p:cNvSpPr>
          <p:nvPr>
            <p:ph type="body" orient="vert" idx="1"/>
          </p:nvPr>
        </p:nvSpPr>
        <p:spPr>
          <a:xfrm>
            <a:off x="404662" y="1252836"/>
            <a:ext cx="8286801" cy="4795836"/>
          </a:xfrm>
        </p:spPr>
        <p:txBody>
          <a:bodyPr>
            <a:noAutofit/>
          </a:bodyPr>
          <a:lstStyle/>
          <a:p>
            <a:pPr>
              <a:lnSpc>
                <a:spcPct val="100000"/>
              </a:lnSpc>
            </a:pPr>
            <a:r>
              <a:rPr lang="en-US" sz="2000" b="1" dirty="0"/>
              <a:t>Hotel Financial Management: </a:t>
            </a:r>
            <a:r>
              <a:rPr lang="en-US" sz="2000" dirty="0"/>
              <a:t>Financial management of hotels revolves around planning, managing and controlling of the financial resources to achieve profitability, liquidity and growth.</a:t>
            </a:r>
          </a:p>
          <a:p>
            <a:pPr>
              <a:lnSpc>
                <a:spcPct val="100000"/>
              </a:lnSpc>
            </a:pPr>
            <a:r>
              <a:rPr lang="en-US" sz="2000" b="1" dirty="0"/>
              <a:t>Primary Focus:</a:t>
            </a:r>
          </a:p>
          <a:p>
            <a:pPr>
              <a:lnSpc>
                <a:spcPct val="100000"/>
              </a:lnSpc>
              <a:buFont typeface="Wingdings" panose="05000000000000000000" pitchFamily="2" charset="2"/>
              <a:buChar char="ü"/>
            </a:pPr>
            <a:r>
              <a:rPr lang="en-US" sz="2000" b="1" dirty="0"/>
              <a:t>Budgeting:</a:t>
            </a:r>
            <a:r>
              <a:rPr lang="en-US" sz="2000" dirty="0"/>
              <a:t> Seasonal and yearly income/cost plans.</a:t>
            </a:r>
          </a:p>
          <a:p>
            <a:pPr>
              <a:lnSpc>
                <a:spcPct val="100000"/>
              </a:lnSpc>
              <a:buFont typeface="Wingdings" panose="05000000000000000000" pitchFamily="2" charset="2"/>
              <a:buChar char="ü"/>
            </a:pPr>
            <a:r>
              <a:rPr lang="en-US" sz="2000" b="1" dirty="0"/>
              <a:t>Cost Control: </a:t>
            </a:r>
            <a:r>
              <a:rPr lang="en-US" sz="2000" dirty="0"/>
              <a:t>Fixed, variable, and mixed costs.</a:t>
            </a:r>
          </a:p>
          <a:p>
            <a:pPr>
              <a:lnSpc>
                <a:spcPct val="100000"/>
              </a:lnSpc>
              <a:buFont typeface="Wingdings" panose="05000000000000000000" pitchFamily="2" charset="2"/>
              <a:buChar char="ü"/>
            </a:pPr>
            <a:r>
              <a:rPr lang="en-US" sz="2000" b="1" dirty="0"/>
              <a:t>Revenue Management: </a:t>
            </a:r>
            <a:r>
              <a:rPr lang="en-US" sz="2000" dirty="0"/>
              <a:t>Dynamic pricing, occupancy optimisation.</a:t>
            </a:r>
          </a:p>
          <a:p>
            <a:pPr>
              <a:lnSpc>
                <a:spcPct val="100000"/>
              </a:lnSpc>
              <a:buFont typeface="Wingdings" panose="05000000000000000000" pitchFamily="2" charset="2"/>
              <a:buChar char="ü"/>
            </a:pPr>
            <a:r>
              <a:rPr lang="en-US" sz="2000" b="1" dirty="0"/>
              <a:t>Cash Flow Management: </a:t>
            </a:r>
            <a:r>
              <a:rPr lang="en-US" sz="2000" dirty="0"/>
              <a:t>Provide money for daily work and investing.</a:t>
            </a:r>
          </a:p>
          <a:p>
            <a:pPr>
              <a:lnSpc>
                <a:spcPct val="100000"/>
              </a:lnSpc>
              <a:buFont typeface="Wingdings" panose="05000000000000000000" pitchFamily="2" charset="2"/>
              <a:buChar char="ü"/>
            </a:pPr>
            <a:r>
              <a:rPr lang="en-US" sz="2000" b="1" dirty="0"/>
              <a:t>Investment decision: </a:t>
            </a:r>
            <a:r>
              <a:rPr lang="en-US" sz="2000" dirty="0"/>
              <a:t>Renovations, expansions, or new services.</a:t>
            </a:r>
          </a:p>
          <a:p>
            <a:pPr>
              <a:lnSpc>
                <a:spcPct val="100000"/>
              </a:lnSpc>
              <a:buFont typeface="Wingdings" panose="05000000000000000000" pitchFamily="2" charset="2"/>
              <a:buChar char="ü"/>
            </a:pPr>
            <a:r>
              <a:rPr lang="en-US" sz="2000" b="1" dirty="0"/>
              <a:t>Financial Reporting: </a:t>
            </a:r>
            <a:r>
              <a:rPr lang="en-US" sz="2000" dirty="0"/>
              <a:t>Monitor performance and inform management decisions. </a:t>
            </a:r>
          </a:p>
        </p:txBody>
      </p:sp>
      <p:sp>
        <p:nvSpPr>
          <p:cNvPr id="5" name="Slide Number Placeholder 4">
            <a:extLst>
              <a:ext uri="{FF2B5EF4-FFF2-40B4-BE49-F238E27FC236}">
                <a16:creationId xmlns:a16="http://schemas.microsoft.com/office/drawing/2014/main" id="{372ACBE2-3379-7F08-0DD3-CDAA2CF44921}"/>
              </a:ext>
            </a:extLst>
          </p:cNvPr>
          <p:cNvSpPr>
            <a:spLocks noGrp="1"/>
          </p:cNvSpPr>
          <p:nvPr>
            <p:ph type="sldNum" sz="quarter" idx="4"/>
          </p:nvPr>
        </p:nvSpPr>
        <p:spPr/>
        <p:txBody>
          <a:bodyPr/>
          <a:lstStyle/>
          <a:p>
            <a:fld id="{5EE7099E-8998-4851-915A-4F4831808297}" type="slidenum">
              <a:rPr lang="nl-NL" smtClean="0"/>
              <a:pPr/>
              <a:t>48</a:t>
            </a:fld>
            <a:endParaRPr lang="nl-NL"/>
          </a:p>
        </p:txBody>
      </p:sp>
      <p:pic>
        <p:nvPicPr>
          <p:cNvPr id="9" name="Picture Placeholder 8">
            <a:extLst>
              <a:ext uri="{FF2B5EF4-FFF2-40B4-BE49-F238E27FC236}">
                <a16:creationId xmlns:a16="http://schemas.microsoft.com/office/drawing/2014/main" id="{F689A2DE-EB18-678D-DF48-E559184DAE8D}"/>
              </a:ext>
            </a:extLst>
          </p:cNvPr>
          <p:cNvPicPr>
            <a:picLocks noGrp="1" noChangeAspect="1"/>
          </p:cNvPicPr>
          <p:nvPr>
            <p:ph type="pic" sz="quarter" idx="13"/>
          </p:nvPr>
        </p:nvPicPr>
        <p:blipFill>
          <a:blip r:embed="rId2"/>
          <a:srcRect l="-422" r="4"/>
          <a:stretch>
            <a:fillRect/>
          </a:stretch>
        </p:blipFill>
        <p:spPr>
          <a:xfrm>
            <a:off x="8763471" y="1252835"/>
            <a:ext cx="3259784" cy="4795837"/>
          </a:xfrm>
          <a:prstGeom prst="rect">
            <a:avLst/>
          </a:prstGeom>
          <a:solidFill>
            <a:srgbClr val="8592BC">
              <a:lumMod val="20000"/>
              <a:lumOff val="80000"/>
            </a:srgbClr>
          </a:solidFill>
        </p:spPr>
      </p:pic>
    </p:spTree>
    <p:extLst>
      <p:ext uri="{BB962C8B-B14F-4D97-AF65-F5344CB8AC3E}">
        <p14:creationId xmlns:p14="http://schemas.microsoft.com/office/powerpoint/2010/main" val="1286816554"/>
      </p:ext>
    </p:extLst>
  </p:cSld>
  <p:clrMapOvr>
    <a:masterClrMapping/>
  </p:clrMapOvr>
  <p:transition spd="slow">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A8044-E664-DB17-9221-92E5C4BDEF22}"/>
              </a:ext>
            </a:extLst>
          </p:cNvPr>
          <p:cNvSpPr>
            <a:spLocks noGrp="1"/>
          </p:cNvSpPr>
          <p:nvPr>
            <p:ph type="title"/>
          </p:nvPr>
        </p:nvSpPr>
        <p:spPr/>
        <p:txBody>
          <a:bodyPr/>
          <a:lstStyle/>
          <a:p>
            <a:r>
              <a:rPr lang="en-US" dirty="0"/>
              <a:t>Financial Management</a:t>
            </a:r>
          </a:p>
        </p:txBody>
      </p:sp>
      <p:sp>
        <p:nvSpPr>
          <p:cNvPr id="3" name="Vertical Text Placeholder 2">
            <a:extLst>
              <a:ext uri="{FF2B5EF4-FFF2-40B4-BE49-F238E27FC236}">
                <a16:creationId xmlns:a16="http://schemas.microsoft.com/office/drawing/2014/main" id="{A83A39D8-DD19-6FDC-5F98-20D11CEB892D}"/>
              </a:ext>
            </a:extLst>
          </p:cNvPr>
          <p:cNvSpPr>
            <a:spLocks noGrp="1"/>
          </p:cNvSpPr>
          <p:nvPr>
            <p:ph type="body" orient="vert" idx="1"/>
          </p:nvPr>
        </p:nvSpPr>
        <p:spPr/>
        <p:txBody>
          <a:bodyPr>
            <a:noAutofit/>
          </a:bodyPr>
          <a:lstStyle/>
          <a:p>
            <a:pPr>
              <a:lnSpc>
                <a:spcPct val="100000"/>
              </a:lnSpc>
            </a:pPr>
            <a:r>
              <a:rPr lang="en-US" sz="2000" b="1" dirty="0"/>
              <a:t>Financial Management in T&amp;H: </a:t>
            </a:r>
            <a:r>
              <a:rPr lang="en-US" sz="2000" dirty="0"/>
              <a:t>The planning, direction and control of financial resources to achieve profitability, liquidity and sustainable growth.</a:t>
            </a:r>
          </a:p>
          <a:p>
            <a:pPr>
              <a:lnSpc>
                <a:spcPct val="100000"/>
              </a:lnSpc>
            </a:pPr>
            <a:r>
              <a:rPr lang="en-US" sz="2000" b="1" dirty="0"/>
              <a:t>Main areas:</a:t>
            </a:r>
          </a:p>
          <a:p>
            <a:pPr>
              <a:lnSpc>
                <a:spcPct val="100000"/>
              </a:lnSpc>
              <a:buFont typeface="Wingdings" panose="05000000000000000000" pitchFamily="2" charset="2"/>
              <a:buChar char="ü"/>
            </a:pPr>
            <a:r>
              <a:rPr lang="en-US" sz="2000" dirty="0"/>
              <a:t>Budgeting &amp; Forecasting: Yearly and seasonal financial forecasts.</a:t>
            </a:r>
          </a:p>
          <a:p>
            <a:pPr>
              <a:lnSpc>
                <a:spcPct val="100000"/>
              </a:lnSpc>
              <a:buFont typeface="Wingdings" panose="05000000000000000000" pitchFamily="2" charset="2"/>
              <a:buChar char="ü"/>
            </a:pPr>
            <a:r>
              <a:rPr lang="en-US" sz="2000" dirty="0"/>
              <a:t>Cost Control: Fixed costs, variable costs and semi-variable costs.</a:t>
            </a:r>
          </a:p>
          <a:p>
            <a:pPr>
              <a:lnSpc>
                <a:spcPct val="100000"/>
              </a:lnSpc>
              <a:buFont typeface="Wingdings" panose="05000000000000000000" pitchFamily="2" charset="2"/>
              <a:buChar char="ü"/>
            </a:pPr>
            <a:r>
              <a:rPr lang="en-US" sz="2000" dirty="0"/>
              <a:t>Revenue Management: Dynamic pricing and occupancy maximisation.</a:t>
            </a:r>
          </a:p>
          <a:p>
            <a:pPr>
              <a:lnSpc>
                <a:spcPct val="100000"/>
              </a:lnSpc>
              <a:buFont typeface="Wingdings" panose="05000000000000000000" pitchFamily="2" charset="2"/>
              <a:buChar char="ü"/>
            </a:pPr>
            <a:r>
              <a:rPr lang="en-US" sz="2000" dirty="0"/>
              <a:t>Cash flow management: ensuring availability of cash for operations and investment.</a:t>
            </a:r>
          </a:p>
          <a:p>
            <a:pPr>
              <a:lnSpc>
                <a:spcPct val="100000"/>
              </a:lnSpc>
              <a:buFont typeface="Wingdings" panose="05000000000000000000" pitchFamily="2" charset="2"/>
              <a:buChar char="ü"/>
            </a:pPr>
            <a:r>
              <a:rPr lang="en-US" sz="2000" dirty="0"/>
              <a:t>Investment and financing decisions: renovations, expansions, loans.</a:t>
            </a:r>
          </a:p>
          <a:p>
            <a:pPr>
              <a:lnSpc>
                <a:spcPct val="100000"/>
              </a:lnSpc>
              <a:buFont typeface="Wingdings" panose="05000000000000000000" pitchFamily="2" charset="2"/>
              <a:buChar char="ü"/>
            </a:pPr>
            <a:r>
              <a:rPr lang="en-US" sz="2000" dirty="0"/>
              <a:t>Financial Reporting &amp; Analysis: Monitor performance to make better decisions. </a:t>
            </a:r>
          </a:p>
        </p:txBody>
      </p:sp>
      <p:sp>
        <p:nvSpPr>
          <p:cNvPr id="4" name="Slide Number Placeholder 3">
            <a:extLst>
              <a:ext uri="{FF2B5EF4-FFF2-40B4-BE49-F238E27FC236}">
                <a16:creationId xmlns:a16="http://schemas.microsoft.com/office/drawing/2014/main" id="{FEDD4605-2C15-EC65-0936-E206744EE31A}"/>
              </a:ext>
            </a:extLst>
          </p:cNvPr>
          <p:cNvSpPr>
            <a:spLocks noGrp="1"/>
          </p:cNvSpPr>
          <p:nvPr>
            <p:ph type="sldNum" sz="quarter" idx="4"/>
          </p:nvPr>
        </p:nvSpPr>
        <p:spPr/>
        <p:txBody>
          <a:bodyPr/>
          <a:lstStyle/>
          <a:p>
            <a:fld id="{5EE7099E-8998-4851-915A-4F4831808297}" type="slidenum">
              <a:rPr lang="nl-NL" smtClean="0"/>
              <a:pPr/>
              <a:t>49</a:t>
            </a:fld>
            <a:endParaRPr lang="nl-NL"/>
          </a:p>
        </p:txBody>
      </p:sp>
    </p:spTree>
    <p:extLst>
      <p:ext uri="{BB962C8B-B14F-4D97-AF65-F5344CB8AC3E}">
        <p14:creationId xmlns:p14="http://schemas.microsoft.com/office/powerpoint/2010/main" val="1873868871"/>
      </p:ext>
    </p:extLst>
  </p:cSld>
  <p:clrMapOvr>
    <a:masterClrMapping/>
  </p:clrMapOvr>
  <p:transition spd="slow">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38F82-25A4-8A58-03C7-3969F2176A28}"/>
              </a:ext>
            </a:extLst>
          </p:cNvPr>
          <p:cNvSpPr>
            <a:spLocks noGrp="1"/>
          </p:cNvSpPr>
          <p:nvPr>
            <p:ph type="title"/>
          </p:nvPr>
        </p:nvSpPr>
        <p:spPr/>
        <p:txBody>
          <a:bodyPr/>
          <a:lstStyle/>
          <a:p>
            <a:r>
              <a:rPr lang="en-US" dirty="0"/>
              <a:t>FM in Events and Attractions</a:t>
            </a:r>
          </a:p>
        </p:txBody>
      </p:sp>
      <p:sp>
        <p:nvSpPr>
          <p:cNvPr id="3" name="Vertical Text Placeholder 2">
            <a:extLst>
              <a:ext uri="{FF2B5EF4-FFF2-40B4-BE49-F238E27FC236}">
                <a16:creationId xmlns:a16="http://schemas.microsoft.com/office/drawing/2014/main" id="{F43E27A7-D846-331A-F9A0-8686F7ACCA74}"/>
              </a:ext>
            </a:extLst>
          </p:cNvPr>
          <p:cNvSpPr>
            <a:spLocks noGrp="1"/>
          </p:cNvSpPr>
          <p:nvPr>
            <p:ph type="body" orient="vert" idx="1"/>
          </p:nvPr>
        </p:nvSpPr>
        <p:spPr>
          <a:xfrm>
            <a:off x="404662" y="1124744"/>
            <a:ext cx="7926761" cy="4923928"/>
          </a:xfrm>
        </p:spPr>
        <p:txBody>
          <a:bodyPr>
            <a:noAutofit/>
          </a:bodyPr>
          <a:lstStyle/>
          <a:p>
            <a:pPr>
              <a:lnSpc>
                <a:spcPct val="100000"/>
              </a:lnSpc>
            </a:pPr>
            <a:r>
              <a:rPr lang="en-US" sz="2000" b="1" dirty="0"/>
              <a:t>Finance Management Events and Attractions: </a:t>
            </a:r>
            <a:r>
              <a:rPr lang="en-US" sz="2000" dirty="0"/>
              <a:t>Planning and control of resources in events and attractions to ensure the financial success of the event.</a:t>
            </a:r>
          </a:p>
          <a:p>
            <a:pPr>
              <a:lnSpc>
                <a:spcPct val="100000"/>
              </a:lnSpc>
            </a:pPr>
            <a:r>
              <a:rPr lang="en-US" sz="2000" b="1" dirty="0"/>
              <a:t>Highlights:</a:t>
            </a:r>
          </a:p>
          <a:p>
            <a:pPr>
              <a:lnSpc>
                <a:spcPct val="100000"/>
              </a:lnSpc>
              <a:buFont typeface="Wingdings" panose="05000000000000000000" pitchFamily="2" charset="2"/>
              <a:buChar char="ü"/>
            </a:pPr>
            <a:r>
              <a:rPr lang="en-US" sz="2000" dirty="0"/>
              <a:t>Budgets &amp; Forecasting: Project expenses, ticket sales, sponsorships.</a:t>
            </a:r>
          </a:p>
          <a:p>
            <a:pPr>
              <a:lnSpc>
                <a:spcPct val="100000"/>
              </a:lnSpc>
              <a:buFont typeface="Wingdings" panose="05000000000000000000" pitchFamily="2" charset="2"/>
              <a:buChar char="ü"/>
            </a:pPr>
            <a:r>
              <a:rPr lang="en-US" sz="2000" dirty="0"/>
              <a:t>Cost Control: Venue, staff, equipment and running costs.</a:t>
            </a:r>
          </a:p>
          <a:p>
            <a:pPr>
              <a:lnSpc>
                <a:spcPct val="100000"/>
              </a:lnSpc>
              <a:buFont typeface="Wingdings" panose="05000000000000000000" pitchFamily="2" charset="2"/>
              <a:buChar char="ü"/>
            </a:pPr>
            <a:r>
              <a:rPr lang="en-US" sz="2000" dirty="0"/>
              <a:t>Revenue Management: Ticket prices, packages, merchandise sales.</a:t>
            </a:r>
          </a:p>
          <a:p>
            <a:pPr>
              <a:lnSpc>
                <a:spcPct val="100000"/>
              </a:lnSpc>
              <a:buFont typeface="Wingdings" panose="05000000000000000000" pitchFamily="2" charset="2"/>
              <a:buChar char="ü"/>
            </a:pPr>
            <a:r>
              <a:rPr lang="en-US" sz="2000" dirty="0"/>
              <a:t>Turn Cash Flow: Have money for pre-event preparations and event operations.</a:t>
            </a:r>
          </a:p>
          <a:p>
            <a:pPr>
              <a:lnSpc>
                <a:spcPct val="100000"/>
              </a:lnSpc>
              <a:buFont typeface="Wingdings" panose="05000000000000000000" pitchFamily="2" charset="2"/>
              <a:buChar char="ü"/>
            </a:pPr>
            <a:r>
              <a:rPr lang="en-US" sz="2000" dirty="0"/>
              <a:t>Investment Decisions: Equipment, Marketing campaigns, and Additional Attractions Development.</a:t>
            </a:r>
          </a:p>
          <a:p>
            <a:pPr>
              <a:lnSpc>
                <a:spcPct val="100000"/>
              </a:lnSpc>
              <a:buFont typeface="Wingdings" panose="05000000000000000000" pitchFamily="2" charset="2"/>
              <a:buChar char="ü"/>
            </a:pPr>
            <a:r>
              <a:rPr lang="en-US" sz="2000" dirty="0"/>
              <a:t>Financial Reporting: Monitor actual performance against planned performance for accountability. </a:t>
            </a:r>
          </a:p>
        </p:txBody>
      </p:sp>
      <p:pic>
        <p:nvPicPr>
          <p:cNvPr id="7" name="Picture Placeholder 6">
            <a:extLst>
              <a:ext uri="{FF2B5EF4-FFF2-40B4-BE49-F238E27FC236}">
                <a16:creationId xmlns:a16="http://schemas.microsoft.com/office/drawing/2014/main" id="{7EDDFF50-0A7B-AD41-82F7-5C73A87EB374}"/>
              </a:ext>
            </a:extLst>
          </p:cNvPr>
          <p:cNvPicPr>
            <a:picLocks noGrp="1" noChangeAspect="1"/>
          </p:cNvPicPr>
          <p:nvPr>
            <p:ph type="pic" sz="quarter" idx="13"/>
          </p:nvPr>
        </p:nvPicPr>
        <p:blipFill>
          <a:blip r:embed="rId2" cstate="print">
            <a:extLst>
              <a:ext uri="{28A0092B-C50C-407E-A947-70E740481C1C}">
                <a14:useLocalDpi xmlns:a14="http://schemas.microsoft.com/office/drawing/2010/main" val="0"/>
              </a:ext>
            </a:extLst>
          </a:blip>
          <a:srcRect l="24516" r="24516"/>
          <a:stretch>
            <a:fillRect/>
          </a:stretch>
        </p:blipFill>
        <p:spPr>
          <a:xfrm>
            <a:off x="8533755" y="1124448"/>
            <a:ext cx="3542084" cy="4923927"/>
          </a:xfrm>
        </p:spPr>
      </p:pic>
      <p:sp>
        <p:nvSpPr>
          <p:cNvPr id="5" name="Slide Number Placeholder 4">
            <a:extLst>
              <a:ext uri="{FF2B5EF4-FFF2-40B4-BE49-F238E27FC236}">
                <a16:creationId xmlns:a16="http://schemas.microsoft.com/office/drawing/2014/main" id="{4D5E1020-429C-9E97-C6D7-ED7BDAFAC5F3}"/>
              </a:ext>
            </a:extLst>
          </p:cNvPr>
          <p:cNvSpPr>
            <a:spLocks noGrp="1"/>
          </p:cNvSpPr>
          <p:nvPr>
            <p:ph type="sldNum" sz="quarter" idx="4"/>
          </p:nvPr>
        </p:nvSpPr>
        <p:spPr/>
        <p:txBody>
          <a:bodyPr/>
          <a:lstStyle/>
          <a:p>
            <a:fld id="{5EE7099E-8998-4851-915A-4F4831808297}" type="slidenum">
              <a:rPr lang="nl-NL" smtClean="0"/>
              <a:pPr/>
              <a:t>50</a:t>
            </a:fld>
            <a:endParaRPr lang="nl-NL"/>
          </a:p>
        </p:txBody>
      </p:sp>
    </p:spTree>
    <p:extLst>
      <p:ext uri="{BB962C8B-B14F-4D97-AF65-F5344CB8AC3E}">
        <p14:creationId xmlns:p14="http://schemas.microsoft.com/office/powerpoint/2010/main" val="3816985457"/>
      </p:ext>
    </p:extLst>
  </p:cSld>
  <p:clrMapOvr>
    <a:masterClrMapping/>
  </p:clrMapOvr>
  <p:transition spd="slow">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2FBB3-A1FB-16FA-B683-B316AD85BD7B}"/>
              </a:ext>
            </a:extLst>
          </p:cNvPr>
          <p:cNvSpPr>
            <a:spLocks noGrp="1"/>
          </p:cNvSpPr>
          <p:nvPr>
            <p:ph type="title"/>
          </p:nvPr>
        </p:nvSpPr>
        <p:spPr/>
        <p:txBody>
          <a:bodyPr/>
          <a:lstStyle/>
          <a:p>
            <a:r>
              <a:rPr lang="en-US" dirty="0"/>
              <a:t>Role of Financial Transparency </a:t>
            </a:r>
          </a:p>
        </p:txBody>
      </p:sp>
      <p:sp>
        <p:nvSpPr>
          <p:cNvPr id="3" name="Vertical Text Placeholder 2">
            <a:extLst>
              <a:ext uri="{FF2B5EF4-FFF2-40B4-BE49-F238E27FC236}">
                <a16:creationId xmlns:a16="http://schemas.microsoft.com/office/drawing/2014/main" id="{F8BD38E4-61B7-55B4-87EE-F20B9F211D51}"/>
              </a:ext>
            </a:extLst>
          </p:cNvPr>
          <p:cNvSpPr>
            <a:spLocks noGrp="1"/>
          </p:cNvSpPr>
          <p:nvPr>
            <p:ph type="body" orient="vert" idx="1"/>
          </p:nvPr>
        </p:nvSpPr>
        <p:spPr/>
        <p:txBody>
          <a:bodyPr>
            <a:noAutofit/>
          </a:bodyPr>
          <a:lstStyle/>
          <a:p>
            <a:pPr>
              <a:lnSpc>
                <a:spcPct val="100000"/>
              </a:lnSpc>
            </a:pPr>
            <a:r>
              <a:rPr lang="en-US" sz="2000" b="1" dirty="0"/>
              <a:t>Trust Building: </a:t>
            </a:r>
            <a:r>
              <a:rPr lang="en-US" sz="2000" dirty="0"/>
              <a:t>Enhances credibility and trust with stakeholders.</a:t>
            </a:r>
          </a:p>
          <a:p>
            <a:pPr>
              <a:lnSpc>
                <a:spcPct val="100000"/>
              </a:lnSpc>
            </a:pPr>
            <a:r>
              <a:rPr lang="en-US" sz="2000" b="1" dirty="0"/>
              <a:t>Risk Management: </a:t>
            </a:r>
            <a:r>
              <a:rPr lang="en-US" sz="2000" dirty="0"/>
              <a:t>Improved forecasting and financial risk mitigation.</a:t>
            </a:r>
          </a:p>
          <a:p>
            <a:pPr>
              <a:lnSpc>
                <a:spcPct val="100000"/>
              </a:lnSpc>
            </a:pPr>
            <a:r>
              <a:rPr lang="en-US" sz="2000" b="1" dirty="0"/>
              <a:t>Accountability:</a:t>
            </a:r>
            <a:r>
              <a:rPr lang="en-US" sz="2000" dirty="0"/>
              <a:t> Encourages responsible financial management and accountability.</a:t>
            </a:r>
          </a:p>
          <a:p>
            <a:pPr>
              <a:lnSpc>
                <a:spcPct val="100000"/>
              </a:lnSpc>
            </a:pPr>
            <a:r>
              <a:rPr lang="en-US" sz="2000" b="1" dirty="0"/>
              <a:t>Investor Confidence: </a:t>
            </a:r>
            <a:r>
              <a:rPr lang="en-US" sz="2000" dirty="0"/>
              <a:t>Attracts investors and the potential to raise more funds.</a:t>
            </a:r>
          </a:p>
          <a:p>
            <a:pPr>
              <a:lnSpc>
                <a:spcPct val="100000"/>
              </a:lnSpc>
            </a:pPr>
            <a:r>
              <a:rPr lang="en-US" sz="2000" b="1" dirty="0"/>
              <a:t>Regulatory Compliance: </a:t>
            </a:r>
            <a:r>
              <a:rPr lang="en-US" sz="2000" dirty="0"/>
              <a:t>Aids in the compliance of financial rules and regulations. </a:t>
            </a:r>
          </a:p>
        </p:txBody>
      </p:sp>
      <p:sp>
        <p:nvSpPr>
          <p:cNvPr id="4" name="Slide Number Placeholder 3">
            <a:extLst>
              <a:ext uri="{FF2B5EF4-FFF2-40B4-BE49-F238E27FC236}">
                <a16:creationId xmlns:a16="http://schemas.microsoft.com/office/drawing/2014/main" id="{BC96D20B-5868-A82D-E552-642939D17FB6}"/>
              </a:ext>
            </a:extLst>
          </p:cNvPr>
          <p:cNvSpPr>
            <a:spLocks noGrp="1"/>
          </p:cNvSpPr>
          <p:nvPr>
            <p:ph type="sldNum" sz="quarter" idx="4"/>
          </p:nvPr>
        </p:nvSpPr>
        <p:spPr/>
        <p:txBody>
          <a:bodyPr/>
          <a:lstStyle/>
          <a:p>
            <a:fld id="{5EE7099E-8998-4851-915A-4F4831808297}" type="slidenum">
              <a:rPr lang="nl-NL" smtClean="0"/>
              <a:pPr/>
              <a:t>51</a:t>
            </a:fld>
            <a:endParaRPr lang="nl-NL"/>
          </a:p>
        </p:txBody>
      </p:sp>
    </p:spTree>
    <p:extLst>
      <p:ext uri="{BB962C8B-B14F-4D97-AF65-F5344CB8AC3E}">
        <p14:creationId xmlns:p14="http://schemas.microsoft.com/office/powerpoint/2010/main" val="1704741605"/>
      </p:ext>
    </p:extLst>
  </p:cSld>
  <p:clrMapOvr>
    <a:masterClrMapping/>
  </p:clrMapOvr>
  <p:transition spd="slow">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48ABC-5B69-86E6-46F4-86A414D7E557}"/>
              </a:ext>
            </a:extLst>
          </p:cNvPr>
          <p:cNvSpPr>
            <a:spLocks noGrp="1"/>
          </p:cNvSpPr>
          <p:nvPr>
            <p:ph type="title"/>
          </p:nvPr>
        </p:nvSpPr>
        <p:spPr/>
        <p:txBody>
          <a:bodyPr/>
          <a:lstStyle/>
          <a:p>
            <a:r>
              <a:rPr lang="en-US" dirty="0"/>
              <a:t>Digitalisation and Financial Management </a:t>
            </a:r>
          </a:p>
        </p:txBody>
      </p:sp>
      <p:sp>
        <p:nvSpPr>
          <p:cNvPr id="3" name="Vertical Text Placeholder 2">
            <a:extLst>
              <a:ext uri="{FF2B5EF4-FFF2-40B4-BE49-F238E27FC236}">
                <a16:creationId xmlns:a16="http://schemas.microsoft.com/office/drawing/2014/main" id="{67662AA0-6F32-7A54-014C-0BF0F9C3CC24}"/>
              </a:ext>
            </a:extLst>
          </p:cNvPr>
          <p:cNvSpPr>
            <a:spLocks noGrp="1"/>
          </p:cNvSpPr>
          <p:nvPr>
            <p:ph type="body" orient="vert" idx="1"/>
          </p:nvPr>
        </p:nvSpPr>
        <p:spPr/>
        <p:txBody>
          <a:bodyPr>
            <a:noAutofit/>
          </a:bodyPr>
          <a:lstStyle/>
          <a:p>
            <a:pPr>
              <a:lnSpc>
                <a:spcPct val="100000"/>
              </a:lnSpc>
            </a:pPr>
            <a:r>
              <a:rPr lang="en-US" sz="2000" b="1" dirty="0"/>
              <a:t>Digitalisation &amp; Financial Management: </a:t>
            </a:r>
            <a:r>
              <a:rPr lang="en-US" sz="2000" dirty="0"/>
              <a:t>Application of technology to the finance planning, control, and decision-making processes in tourism and hospitality.</a:t>
            </a:r>
          </a:p>
          <a:p>
            <a:pPr>
              <a:lnSpc>
                <a:spcPct val="100000"/>
              </a:lnSpc>
            </a:pPr>
            <a:r>
              <a:rPr lang="en-US" sz="2000" b="1" dirty="0"/>
              <a:t>Highlights:</a:t>
            </a:r>
          </a:p>
          <a:p>
            <a:pPr>
              <a:lnSpc>
                <a:spcPct val="100000"/>
              </a:lnSpc>
              <a:buFont typeface="Wingdings" panose="05000000000000000000" pitchFamily="2" charset="2"/>
              <a:buChar char="ü"/>
            </a:pPr>
            <a:r>
              <a:rPr lang="en-US" sz="2000" dirty="0"/>
              <a:t>Real-time Income &amp; Expense Tracking: Automate your tracking profits and key business metrics.</a:t>
            </a:r>
          </a:p>
          <a:p>
            <a:pPr>
              <a:lnSpc>
                <a:spcPct val="100000"/>
              </a:lnSpc>
              <a:buFont typeface="Wingdings" panose="05000000000000000000" pitchFamily="2" charset="2"/>
              <a:buChar char="ü"/>
            </a:pPr>
            <a:r>
              <a:rPr lang="en-US" sz="2000" dirty="0"/>
              <a:t>Pricing and Revenue Management Tools: Automated yield, demand and dynamic pricing forecasting.</a:t>
            </a:r>
          </a:p>
          <a:p>
            <a:pPr>
              <a:lnSpc>
                <a:spcPct val="100000"/>
              </a:lnSpc>
              <a:buFont typeface="Wingdings" panose="05000000000000000000" pitchFamily="2" charset="2"/>
              <a:buChar char="ü"/>
            </a:pPr>
            <a:r>
              <a:rPr lang="en-US" sz="2000" dirty="0"/>
              <a:t>Money Flow &amp; Payments: electronic payments, bookings online.</a:t>
            </a:r>
          </a:p>
          <a:p>
            <a:pPr>
              <a:lnSpc>
                <a:spcPct val="100000"/>
              </a:lnSpc>
              <a:buFont typeface="Wingdings" panose="05000000000000000000" pitchFamily="2" charset="2"/>
              <a:buChar char="ü"/>
            </a:pPr>
            <a:r>
              <a:rPr lang="en-US" sz="2000" dirty="0"/>
              <a:t>Control Costs &amp; Efficiency: Digitally track inventory, labor and operating expenses.</a:t>
            </a:r>
          </a:p>
          <a:p>
            <a:pPr>
              <a:lnSpc>
                <a:spcPct val="100000"/>
              </a:lnSpc>
              <a:buFont typeface="Wingdings" panose="05000000000000000000" pitchFamily="2" charset="2"/>
              <a:buChar char="ü"/>
            </a:pPr>
            <a:r>
              <a:rPr lang="en-US" sz="2000" dirty="0"/>
              <a:t>Compliance &amp; Audit: Tax, VAT and regulatory compliance with automated surveillance. </a:t>
            </a:r>
          </a:p>
        </p:txBody>
      </p:sp>
      <p:sp>
        <p:nvSpPr>
          <p:cNvPr id="5" name="Slide Number Placeholder 4">
            <a:extLst>
              <a:ext uri="{FF2B5EF4-FFF2-40B4-BE49-F238E27FC236}">
                <a16:creationId xmlns:a16="http://schemas.microsoft.com/office/drawing/2014/main" id="{83021444-B97F-C07B-B4F2-09F920FE0060}"/>
              </a:ext>
            </a:extLst>
          </p:cNvPr>
          <p:cNvSpPr>
            <a:spLocks noGrp="1"/>
          </p:cNvSpPr>
          <p:nvPr>
            <p:ph type="sldNum" sz="quarter" idx="4"/>
          </p:nvPr>
        </p:nvSpPr>
        <p:spPr/>
        <p:txBody>
          <a:bodyPr/>
          <a:lstStyle/>
          <a:p>
            <a:fld id="{5EE7099E-8998-4851-915A-4F4831808297}" type="slidenum">
              <a:rPr lang="nl-NL" smtClean="0"/>
              <a:pPr/>
              <a:t>52</a:t>
            </a:fld>
            <a:endParaRPr lang="nl-NL"/>
          </a:p>
        </p:txBody>
      </p:sp>
      <p:pic>
        <p:nvPicPr>
          <p:cNvPr id="9" name="Picture Placeholder 8">
            <a:extLst>
              <a:ext uri="{FF2B5EF4-FFF2-40B4-BE49-F238E27FC236}">
                <a16:creationId xmlns:a16="http://schemas.microsoft.com/office/drawing/2014/main" id="{0EF0FB90-56B6-D4B9-976D-B6AD478A8334}"/>
              </a:ext>
            </a:extLst>
          </p:cNvPr>
          <p:cNvPicPr>
            <a:picLocks noGrp="1" noChangeAspect="1"/>
          </p:cNvPicPr>
          <p:nvPr>
            <p:ph type="pic" sz="quarter" idx="13"/>
          </p:nvPr>
        </p:nvPicPr>
        <p:blipFill>
          <a:blip r:embed="rId2"/>
          <a:srcRect l="22270" r="22363"/>
          <a:stretch>
            <a:fillRect/>
          </a:stretch>
        </p:blipFill>
        <p:spPr>
          <a:xfrm>
            <a:off x="8475439" y="1252836"/>
            <a:ext cx="3534124" cy="4795837"/>
          </a:xfrm>
          <a:prstGeom prst="rect">
            <a:avLst/>
          </a:prstGeom>
          <a:solidFill>
            <a:srgbClr val="8592BC">
              <a:lumMod val="20000"/>
              <a:lumOff val="80000"/>
            </a:srgbClr>
          </a:solidFill>
        </p:spPr>
      </p:pic>
    </p:spTree>
    <p:extLst>
      <p:ext uri="{BB962C8B-B14F-4D97-AF65-F5344CB8AC3E}">
        <p14:creationId xmlns:p14="http://schemas.microsoft.com/office/powerpoint/2010/main" val="3800886560"/>
      </p:ext>
    </p:extLst>
  </p:cSld>
  <p:clrMapOvr>
    <a:masterClrMapping/>
  </p:clrMapOvr>
  <p:transition spd="slow">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09BD7-77FA-D300-703F-0F1CFCCE9FC8}"/>
              </a:ext>
            </a:extLst>
          </p:cNvPr>
          <p:cNvSpPr>
            <a:spLocks noGrp="1"/>
          </p:cNvSpPr>
          <p:nvPr>
            <p:ph type="title"/>
          </p:nvPr>
        </p:nvSpPr>
        <p:spPr/>
        <p:txBody>
          <a:bodyPr/>
          <a:lstStyle/>
          <a:p>
            <a:r>
              <a:rPr lang="en-US" dirty="0"/>
              <a:t>Financial Management and Strategy </a:t>
            </a:r>
          </a:p>
        </p:txBody>
      </p:sp>
      <p:sp>
        <p:nvSpPr>
          <p:cNvPr id="3" name="Vertical Text Placeholder 2">
            <a:extLst>
              <a:ext uri="{FF2B5EF4-FFF2-40B4-BE49-F238E27FC236}">
                <a16:creationId xmlns:a16="http://schemas.microsoft.com/office/drawing/2014/main" id="{E52B5466-7952-C9B9-F7C2-A0CE6AC7951D}"/>
              </a:ext>
            </a:extLst>
          </p:cNvPr>
          <p:cNvSpPr>
            <a:spLocks noGrp="1"/>
          </p:cNvSpPr>
          <p:nvPr>
            <p:ph type="body" orient="vert" idx="1"/>
          </p:nvPr>
        </p:nvSpPr>
        <p:spPr/>
        <p:txBody>
          <a:bodyPr>
            <a:normAutofit/>
          </a:bodyPr>
          <a:lstStyle/>
          <a:p>
            <a:pPr>
              <a:lnSpc>
                <a:spcPct val="100000"/>
              </a:lnSpc>
            </a:pPr>
            <a:r>
              <a:rPr lang="en-US" sz="2000" b="1" dirty="0"/>
              <a:t>Strategic Planning Assistance</a:t>
            </a:r>
            <a:r>
              <a:rPr lang="en-US" sz="2000" dirty="0"/>
              <a:t>: Financial management ensures the availability of information that will aid in the definition of the overall long-term strategies of the business. </a:t>
            </a:r>
          </a:p>
          <a:p>
            <a:pPr>
              <a:lnSpc>
                <a:spcPct val="100000"/>
              </a:lnSpc>
            </a:pPr>
            <a:r>
              <a:rPr lang="en-US" sz="2000" b="1" dirty="0"/>
              <a:t>Investment Alignment</a:t>
            </a:r>
            <a:r>
              <a:rPr lang="en-US" sz="2000" dirty="0"/>
              <a:t>: Financial analysis also helps ensure that capital investment is aligned with business strategy in relation to growth, digitalization, and sustainable goals.</a:t>
            </a:r>
          </a:p>
          <a:p>
            <a:pPr>
              <a:lnSpc>
                <a:spcPct val="100000"/>
              </a:lnSpc>
            </a:pPr>
            <a:r>
              <a:rPr lang="en-US" sz="2000" b="1" dirty="0"/>
              <a:t>Cost Leadership and Differentiation</a:t>
            </a:r>
            <a:r>
              <a:rPr lang="en-US" sz="2000" dirty="0"/>
              <a:t>: Financial analysis helps in deciding whether it is more profitable to maintain cost leadership or go for differentiation.</a:t>
            </a:r>
          </a:p>
          <a:p>
            <a:pPr>
              <a:lnSpc>
                <a:spcPct val="100000"/>
              </a:lnSpc>
            </a:pPr>
            <a:r>
              <a:rPr lang="en-US" sz="2000" b="1" dirty="0"/>
              <a:t>Risk Management</a:t>
            </a:r>
            <a:r>
              <a:rPr lang="en-US" sz="2000" dirty="0"/>
              <a:t>: Financial planning enables a strategic analysis of financial risks and formulates strategies to address such risks to achieve business goals.</a:t>
            </a:r>
          </a:p>
          <a:p>
            <a:pPr>
              <a:lnSpc>
                <a:spcPct val="100000"/>
              </a:lnSpc>
            </a:pPr>
            <a:r>
              <a:rPr lang="en-US" sz="2000" b="1" dirty="0"/>
              <a:t>Performance Monitoring</a:t>
            </a:r>
            <a:r>
              <a:rPr lang="en-US" sz="2000" dirty="0"/>
              <a:t>: The use of financial metrics to measure strategic progress and shape strategic plans according to actual results achieved. </a:t>
            </a:r>
          </a:p>
          <a:p>
            <a:pPr>
              <a:lnSpc>
                <a:spcPct val="100000"/>
              </a:lnSpc>
            </a:pPr>
            <a:r>
              <a:rPr lang="en-US" sz="2000" b="1" dirty="0"/>
              <a:t>European Strategic Context</a:t>
            </a:r>
            <a:r>
              <a:rPr lang="en-US" sz="2000" dirty="0"/>
              <a:t>: Financial strategy must fit into the overall European legislation framework and strategy of funds supporting sustainability. </a:t>
            </a:r>
          </a:p>
        </p:txBody>
      </p:sp>
      <p:sp>
        <p:nvSpPr>
          <p:cNvPr id="4" name="Slide Number Placeholder 3">
            <a:extLst>
              <a:ext uri="{FF2B5EF4-FFF2-40B4-BE49-F238E27FC236}">
                <a16:creationId xmlns:a16="http://schemas.microsoft.com/office/drawing/2014/main" id="{BA480D16-2C65-1065-C059-7E5CB0200E53}"/>
              </a:ext>
            </a:extLst>
          </p:cNvPr>
          <p:cNvSpPr>
            <a:spLocks noGrp="1"/>
          </p:cNvSpPr>
          <p:nvPr>
            <p:ph type="sldNum" sz="quarter" idx="4"/>
          </p:nvPr>
        </p:nvSpPr>
        <p:spPr/>
        <p:txBody>
          <a:bodyPr/>
          <a:lstStyle/>
          <a:p>
            <a:fld id="{5EE7099E-8998-4851-915A-4F4831808297}" type="slidenum">
              <a:rPr lang="nl-NL" smtClean="0"/>
              <a:pPr/>
              <a:t>53</a:t>
            </a:fld>
            <a:endParaRPr lang="nl-NL"/>
          </a:p>
        </p:txBody>
      </p:sp>
    </p:spTree>
    <p:extLst>
      <p:ext uri="{BB962C8B-B14F-4D97-AF65-F5344CB8AC3E}">
        <p14:creationId xmlns:p14="http://schemas.microsoft.com/office/powerpoint/2010/main" val="1415983441"/>
      </p:ext>
    </p:extLst>
  </p:cSld>
  <p:clrMapOvr>
    <a:masterClrMapping/>
  </p:clrMapOvr>
  <p:transition spd="slow">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C4E17-9174-1FC9-844E-121B694EEB19}"/>
              </a:ext>
            </a:extLst>
          </p:cNvPr>
          <p:cNvSpPr>
            <a:spLocks noGrp="1"/>
          </p:cNvSpPr>
          <p:nvPr>
            <p:ph type="title"/>
          </p:nvPr>
        </p:nvSpPr>
        <p:spPr/>
        <p:txBody>
          <a:bodyPr/>
          <a:lstStyle/>
          <a:p>
            <a:r>
              <a:rPr lang="en-US" dirty="0"/>
              <a:t>Financial Management and Sustainability </a:t>
            </a:r>
          </a:p>
        </p:txBody>
      </p:sp>
      <p:sp>
        <p:nvSpPr>
          <p:cNvPr id="3" name="Vertical Text Placeholder 2">
            <a:extLst>
              <a:ext uri="{FF2B5EF4-FFF2-40B4-BE49-F238E27FC236}">
                <a16:creationId xmlns:a16="http://schemas.microsoft.com/office/drawing/2014/main" id="{5BD18FC4-AB8C-27C5-6702-91D127F6D01E}"/>
              </a:ext>
            </a:extLst>
          </p:cNvPr>
          <p:cNvSpPr>
            <a:spLocks noGrp="1"/>
          </p:cNvSpPr>
          <p:nvPr>
            <p:ph type="body" orient="vert" idx="1"/>
          </p:nvPr>
        </p:nvSpPr>
        <p:spPr/>
        <p:txBody>
          <a:bodyPr>
            <a:normAutofit/>
          </a:bodyPr>
          <a:lstStyle/>
          <a:p>
            <a:pPr>
              <a:lnSpc>
                <a:spcPct val="100000"/>
              </a:lnSpc>
            </a:pPr>
            <a:r>
              <a:rPr lang="en-US" sz="2000" b="1" dirty="0"/>
              <a:t>Long-Term Value Creation</a:t>
            </a:r>
            <a:r>
              <a:rPr lang="en-US" sz="2000" dirty="0"/>
              <a:t>: By linking finance and sustainability in financial planning, financial management accentuates value for the economy, environment, and society in the longer term. </a:t>
            </a:r>
          </a:p>
          <a:p>
            <a:pPr>
              <a:lnSpc>
                <a:spcPct val="100000"/>
              </a:lnSpc>
            </a:pPr>
            <a:r>
              <a:rPr lang="en-US" sz="2000" b="1" dirty="0"/>
              <a:t>Sustainable Investment Decisions</a:t>
            </a:r>
            <a:r>
              <a:rPr lang="en-US" sz="2000" dirty="0"/>
              <a:t>:  (Energy efficiency investment) This aspect evaluates investments in areas success. </a:t>
            </a:r>
          </a:p>
          <a:p>
            <a:pPr>
              <a:lnSpc>
                <a:spcPct val="100000"/>
              </a:lnSpc>
            </a:pPr>
            <a:r>
              <a:rPr lang="en-US" sz="2000" b="1" dirty="0"/>
              <a:t>Cost Savings through Sustainability</a:t>
            </a:r>
            <a:r>
              <a:rPr lang="en-US" sz="2000" dirty="0"/>
              <a:t>: Resource efficiency translates into lower costs and ultimately higher profits.</a:t>
            </a:r>
          </a:p>
          <a:p>
            <a:pPr>
              <a:lnSpc>
                <a:spcPct val="100000"/>
              </a:lnSpc>
            </a:pPr>
            <a:r>
              <a:rPr lang="en-US" sz="2000" b="1" dirty="0"/>
              <a:t>Risk Compliance Management</a:t>
            </a:r>
            <a:r>
              <a:rPr lang="en-US" sz="2000" dirty="0"/>
              <a:t>: The budgeting process also deals with risks relating to the environment or regulations concerning sustainability.</a:t>
            </a:r>
          </a:p>
          <a:p>
            <a:pPr>
              <a:lnSpc>
                <a:spcPct val="100000"/>
              </a:lnSpc>
            </a:pPr>
            <a:r>
              <a:rPr lang="en-US" sz="2000" b="1" dirty="0"/>
              <a:t>Green Financing Sources</a:t>
            </a:r>
            <a:r>
              <a:rPr lang="en-US" sz="2000" dirty="0"/>
              <a:t>: Green financial practices increase access to EU funds and other green financial sources.</a:t>
            </a:r>
          </a:p>
          <a:p>
            <a:pPr>
              <a:lnSpc>
                <a:spcPct val="100000"/>
              </a:lnSpc>
            </a:pPr>
            <a:r>
              <a:rPr lang="en-US" sz="2000" b="1" dirty="0"/>
              <a:t>Stakeholder &amp; Reputation Profile/Risk</a:t>
            </a:r>
            <a:r>
              <a:rPr lang="en-US" sz="2000" dirty="0"/>
              <a:t>: Integrating financial management &amp; sustainability will improve trust &amp; reputation. </a:t>
            </a:r>
          </a:p>
        </p:txBody>
      </p:sp>
      <p:sp>
        <p:nvSpPr>
          <p:cNvPr id="4" name="Slide Number Placeholder 3">
            <a:extLst>
              <a:ext uri="{FF2B5EF4-FFF2-40B4-BE49-F238E27FC236}">
                <a16:creationId xmlns:a16="http://schemas.microsoft.com/office/drawing/2014/main" id="{EB19FF35-F5DB-55D1-E641-04B18B3EAAFC}"/>
              </a:ext>
            </a:extLst>
          </p:cNvPr>
          <p:cNvSpPr>
            <a:spLocks noGrp="1"/>
          </p:cNvSpPr>
          <p:nvPr>
            <p:ph type="sldNum" sz="quarter" idx="4"/>
          </p:nvPr>
        </p:nvSpPr>
        <p:spPr/>
        <p:txBody>
          <a:bodyPr/>
          <a:lstStyle/>
          <a:p>
            <a:fld id="{5EE7099E-8998-4851-915A-4F4831808297}" type="slidenum">
              <a:rPr lang="nl-NL" smtClean="0"/>
              <a:pPr/>
              <a:t>54</a:t>
            </a:fld>
            <a:endParaRPr lang="nl-NL"/>
          </a:p>
        </p:txBody>
      </p:sp>
    </p:spTree>
    <p:extLst>
      <p:ext uri="{BB962C8B-B14F-4D97-AF65-F5344CB8AC3E}">
        <p14:creationId xmlns:p14="http://schemas.microsoft.com/office/powerpoint/2010/main" val="1740387980"/>
      </p:ext>
    </p:extLst>
  </p:cSld>
  <p:clrMapOvr>
    <a:masterClrMapping/>
  </p:clrMapOvr>
  <p:transition spd="slow">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8E1BB-1705-D5B2-1318-C7BC0F8BF4B3}"/>
              </a:ext>
            </a:extLst>
          </p:cNvPr>
          <p:cNvSpPr>
            <a:spLocks noGrp="1"/>
          </p:cNvSpPr>
          <p:nvPr>
            <p:ph type="title"/>
          </p:nvPr>
        </p:nvSpPr>
        <p:spPr/>
        <p:txBody>
          <a:bodyPr/>
          <a:lstStyle/>
          <a:p>
            <a:br>
              <a:rPr lang="en-US" dirty="0"/>
            </a:br>
            <a:r>
              <a:rPr lang="en-US" dirty="0"/>
              <a:t>Case Study: Financial Management-The Grand Harbour Hotel, Malta</a:t>
            </a:r>
            <a:endParaRPr lang="en-GB" dirty="0"/>
          </a:p>
        </p:txBody>
      </p:sp>
      <p:sp>
        <p:nvSpPr>
          <p:cNvPr id="3" name="Vertical Text Placeholder 2">
            <a:extLst>
              <a:ext uri="{FF2B5EF4-FFF2-40B4-BE49-F238E27FC236}">
                <a16:creationId xmlns:a16="http://schemas.microsoft.com/office/drawing/2014/main" id="{5F6DE5C6-613F-990B-8F1E-A009BBE152D1}"/>
              </a:ext>
            </a:extLst>
          </p:cNvPr>
          <p:cNvSpPr>
            <a:spLocks noGrp="1"/>
          </p:cNvSpPr>
          <p:nvPr>
            <p:ph type="body" orient="vert" idx="1"/>
          </p:nvPr>
        </p:nvSpPr>
        <p:spPr>
          <a:xfrm>
            <a:off x="404662" y="1772816"/>
            <a:ext cx="7926761" cy="4275856"/>
          </a:xfrm>
        </p:spPr>
        <p:txBody>
          <a:bodyPr>
            <a:normAutofit/>
          </a:bodyPr>
          <a:lstStyle/>
          <a:p>
            <a:pPr>
              <a:lnSpc>
                <a:spcPct val="100000"/>
              </a:lnSpc>
            </a:pPr>
            <a:r>
              <a:rPr lang="en-US" sz="2000" b="1" dirty="0"/>
              <a:t>Challenges: </a:t>
            </a:r>
            <a:r>
              <a:rPr lang="en-US" sz="2000" dirty="0"/>
              <a:t>Seasonal fluctuations in revenue, high expenses, and marginal reporting.</a:t>
            </a:r>
          </a:p>
          <a:p>
            <a:pPr>
              <a:lnSpc>
                <a:spcPct val="100000"/>
              </a:lnSpc>
            </a:pPr>
            <a:r>
              <a:rPr lang="en-US" sz="2000" b="1" dirty="0"/>
              <a:t>Financial strategies: </a:t>
            </a:r>
            <a:r>
              <a:rPr lang="en-US" sz="2000" dirty="0"/>
              <a:t>Budgeting &amp; forecasting, cost control, KPIs reporting, investment evaluation, dynamic pricing.</a:t>
            </a:r>
          </a:p>
          <a:p>
            <a:pPr>
              <a:lnSpc>
                <a:spcPct val="100000"/>
              </a:lnSpc>
            </a:pPr>
            <a:r>
              <a:rPr lang="en-US" sz="2000" b="1" dirty="0"/>
              <a:t>Results:</a:t>
            </a:r>
            <a:r>
              <a:rPr lang="en-US" sz="2000" dirty="0"/>
              <a:t> Occupancy ↑ 61→71%, ADR €128→€145, RevPAR €78→€103, GOP 29→38%, increased profitability and off-season resilience.</a:t>
            </a:r>
          </a:p>
          <a:p>
            <a:pPr>
              <a:lnSpc>
                <a:spcPct val="100000"/>
              </a:lnSpc>
            </a:pPr>
            <a:r>
              <a:rPr lang="en-US" sz="2000" b="1" dirty="0"/>
              <a:t>Key Takeaways: </a:t>
            </a:r>
            <a:r>
              <a:rPr lang="en-US" sz="2000" dirty="0"/>
              <a:t>Applying discipline to budgeting, KPIs, investments, and pricing will help you reap financial success. </a:t>
            </a:r>
            <a:endParaRPr lang="en-GB" sz="2000" dirty="0"/>
          </a:p>
        </p:txBody>
      </p:sp>
      <p:pic>
        <p:nvPicPr>
          <p:cNvPr id="7" name="Picture Placeholder 6">
            <a:extLst>
              <a:ext uri="{FF2B5EF4-FFF2-40B4-BE49-F238E27FC236}">
                <a16:creationId xmlns:a16="http://schemas.microsoft.com/office/drawing/2014/main" id="{0DC1FBAC-E346-2F6C-EF0C-D40EB84221A3}"/>
              </a:ext>
            </a:extLst>
          </p:cNvPr>
          <p:cNvPicPr>
            <a:picLocks noGrp="1" noChangeAspect="1"/>
          </p:cNvPicPr>
          <p:nvPr>
            <p:ph type="pic" sz="quarter" idx="13"/>
          </p:nvPr>
        </p:nvPicPr>
        <p:blipFill>
          <a:blip r:embed="rId2"/>
          <a:srcRect l="-422" r="4"/>
          <a:stretch>
            <a:fillRect/>
          </a:stretch>
        </p:blipFill>
        <p:spPr>
          <a:xfrm>
            <a:off x="8533755" y="1772517"/>
            <a:ext cx="3470076" cy="4275857"/>
          </a:xfrm>
          <a:prstGeom prst="rect">
            <a:avLst/>
          </a:prstGeom>
          <a:solidFill>
            <a:srgbClr val="8592BC">
              <a:lumMod val="20000"/>
              <a:lumOff val="80000"/>
            </a:srgbClr>
          </a:solidFill>
        </p:spPr>
      </p:pic>
      <p:sp>
        <p:nvSpPr>
          <p:cNvPr id="4" name="Slide Number Placeholder 3">
            <a:extLst>
              <a:ext uri="{FF2B5EF4-FFF2-40B4-BE49-F238E27FC236}">
                <a16:creationId xmlns:a16="http://schemas.microsoft.com/office/drawing/2014/main" id="{FC59762F-EF1D-4A53-8C7C-873B385E1DC7}"/>
              </a:ext>
            </a:extLst>
          </p:cNvPr>
          <p:cNvSpPr>
            <a:spLocks noGrp="1"/>
          </p:cNvSpPr>
          <p:nvPr>
            <p:ph type="sldNum" sz="quarter" idx="4"/>
          </p:nvPr>
        </p:nvSpPr>
        <p:spPr/>
        <p:txBody>
          <a:bodyPr/>
          <a:lstStyle/>
          <a:p>
            <a:fld id="{5EE7099E-8998-4851-915A-4F4831808297}" type="slidenum">
              <a:rPr lang="nl-NL" smtClean="0"/>
              <a:pPr/>
              <a:t>55</a:t>
            </a:fld>
            <a:endParaRPr lang="nl-NL"/>
          </a:p>
        </p:txBody>
      </p:sp>
    </p:spTree>
    <p:extLst>
      <p:ext uri="{BB962C8B-B14F-4D97-AF65-F5344CB8AC3E}">
        <p14:creationId xmlns:p14="http://schemas.microsoft.com/office/powerpoint/2010/main" val="1461494109"/>
      </p:ext>
    </p:extLst>
  </p:cSld>
  <p:clrMapOvr>
    <a:masterClrMapping/>
  </p:clrMapOvr>
  <p:transition spd="slow">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1B3F4-64FE-40AF-C386-6EE5C90E2FC6}"/>
              </a:ext>
            </a:extLst>
          </p:cNvPr>
          <p:cNvSpPr>
            <a:spLocks noGrp="1"/>
          </p:cNvSpPr>
          <p:nvPr>
            <p:ph type="title"/>
          </p:nvPr>
        </p:nvSpPr>
        <p:spPr/>
        <p:txBody>
          <a:bodyPr/>
          <a:lstStyle/>
          <a:p>
            <a:r>
              <a:rPr lang="en-US" dirty="0"/>
              <a:t>Discussion Questions </a:t>
            </a:r>
          </a:p>
        </p:txBody>
      </p:sp>
      <p:sp>
        <p:nvSpPr>
          <p:cNvPr id="3" name="Vertical Text Placeholder 2">
            <a:extLst>
              <a:ext uri="{FF2B5EF4-FFF2-40B4-BE49-F238E27FC236}">
                <a16:creationId xmlns:a16="http://schemas.microsoft.com/office/drawing/2014/main" id="{D1A41F47-4D38-AF04-3217-221D16552313}"/>
              </a:ext>
            </a:extLst>
          </p:cNvPr>
          <p:cNvSpPr>
            <a:spLocks noGrp="1"/>
          </p:cNvSpPr>
          <p:nvPr>
            <p:ph type="body" orient="vert" idx="1"/>
          </p:nvPr>
        </p:nvSpPr>
        <p:spPr/>
        <p:txBody>
          <a:bodyPr>
            <a:noAutofit/>
          </a:bodyPr>
          <a:lstStyle/>
          <a:p>
            <a:pPr>
              <a:lnSpc>
                <a:spcPct val="100000"/>
              </a:lnSpc>
            </a:pPr>
            <a:r>
              <a:rPr lang="en-US" sz="2000" dirty="0"/>
              <a:t>Why is financial management so important for businesses?</a:t>
            </a:r>
          </a:p>
          <a:p>
            <a:pPr>
              <a:lnSpc>
                <a:spcPct val="100000"/>
              </a:lnSpc>
            </a:pPr>
            <a:r>
              <a:rPr lang="en-US" sz="2000" dirty="0"/>
              <a:t>What does the fluctuating demand pattern across EU regions imply for budgeting and financial planning in enterprises?</a:t>
            </a:r>
          </a:p>
          <a:p>
            <a:pPr>
              <a:lnSpc>
                <a:spcPct val="100000"/>
              </a:lnSpc>
            </a:pPr>
            <a:r>
              <a:rPr lang="en-US" sz="2000" dirty="0"/>
              <a:t>To what extent would labour regulations and minimum wage policies of the EU impact cost structures for businesses? </a:t>
            </a:r>
          </a:p>
          <a:p>
            <a:pPr>
              <a:lnSpc>
                <a:spcPct val="100000"/>
              </a:lnSpc>
            </a:pPr>
            <a:r>
              <a:rPr lang="en-US" sz="2000" dirty="0"/>
              <a:t>What risks does Industries face in business aspects when it operates under different tax and VAT systems across multiple European countries? </a:t>
            </a:r>
          </a:p>
          <a:p>
            <a:pPr>
              <a:lnSpc>
                <a:spcPct val="100000"/>
              </a:lnSpc>
            </a:pPr>
            <a:r>
              <a:rPr lang="en-US" sz="2000" dirty="0"/>
              <a:t>Why is cost control more difficult in-service industries like tourism than in manufacturing?</a:t>
            </a:r>
          </a:p>
          <a:p>
            <a:pPr>
              <a:lnSpc>
                <a:spcPct val="100000"/>
              </a:lnSpc>
            </a:pPr>
            <a:r>
              <a:rPr lang="en-US" sz="2000" dirty="0"/>
              <a:t>How do financial ratios support managerial decision-making in European organizations?</a:t>
            </a:r>
          </a:p>
          <a:p>
            <a:pPr>
              <a:lnSpc>
                <a:spcPct val="100000"/>
              </a:lnSpc>
            </a:pPr>
            <a:r>
              <a:rPr lang="en-US" sz="2000" dirty="0"/>
              <a:t>To what extent can digitalization contribute to enhancing the financial transparency and efficiency performance of businesses?</a:t>
            </a:r>
          </a:p>
          <a:p>
            <a:pPr marL="0" indent="0">
              <a:lnSpc>
                <a:spcPct val="100000"/>
              </a:lnSpc>
              <a:buNone/>
            </a:pPr>
            <a:endParaRPr lang="en-US" sz="2000" dirty="0"/>
          </a:p>
        </p:txBody>
      </p:sp>
      <p:sp>
        <p:nvSpPr>
          <p:cNvPr id="4" name="Slide Number Placeholder 3">
            <a:extLst>
              <a:ext uri="{FF2B5EF4-FFF2-40B4-BE49-F238E27FC236}">
                <a16:creationId xmlns:a16="http://schemas.microsoft.com/office/drawing/2014/main" id="{15618D40-AF64-369A-97F1-A9ACB85A0D26}"/>
              </a:ext>
            </a:extLst>
          </p:cNvPr>
          <p:cNvSpPr>
            <a:spLocks noGrp="1"/>
          </p:cNvSpPr>
          <p:nvPr>
            <p:ph type="sldNum" sz="quarter" idx="4"/>
          </p:nvPr>
        </p:nvSpPr>
        <p:spPr/>
        <p:txBody>
          <a:bodyPr/>
          <a:lstStyle/>
          <a:p>
            <a:fld id="{5EE7099E-8998-4851-915A-4F4831808297}" type="slidenum">
              <a:rPr lang="nl-NL" smtClean="0"/>
              <a:pPr/>
              <a:t>56</a:t>
            </a:fld>
            <a:endParaRPr lang="nl-NL"/>
          </a:p>
        </p:txBody>
      </p:sp>
    </p:spTree>
    <p:extLst>
      <p:ext uri="{BB962C8B-B14F-4D97-AF65-F5344CB8AC3E}">
        <p14:creationId xmlns:p14="http://schemas.microsoft.com/office/powerpoint/2010/main" val="3627477201"/>
      </p:ext>
    </p:extLst>
  </p:cSld>
  <p:clrMapOvr>
    <a:masterClrMapping/>
  </p:clrMapOvr>
  <p:transition spd="slow">
    <p:wipe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E21B2-7B33-A6E8-FFA3-2ED8BD052C1A}"/>
              </a:ext>
            </a:extLst>
          </p:cNvPr>
          <p:cNvSpPr>
            <a:spLocks noGrp="1"/>
          </p:cNvSpPr>
          <p:nvPr>
            <p:ph type="title"/>
          </p:nvPr>
        </p:nvSpPr>
        <p:spPr/>
        <p:txBody>
          <a:bodyPr/>
          <a:lstStyle/>
          <a:p>
            <a:r>
              <a:rPr lang="en-US" dirty="0"/>
              <a:t>Key Takeaways</a:t>
            </a:r>
          </a:p>
        </p:txBody>
      </p:sp>
      <p:sp>
        <p:nvSpPr>
          <p:cNvPr id="3" name="Vertical Text Placeholder 2">
            <a:extLst>
              <a:ext uri="{FF2B5EF4-FFF2-40B4-BE49-F238E27FC236}">
                <a16:creationId xmlns:a16="http://schemas.microsoft.com/office/drawing/2014/main" id="{D2EC9E5D-9278-5028-4A1A-1FCD51290B27}"/>
              </a:ext>
            </a:extLst>
          </p:cNvPr>
          <p:cNvSpPr>
            <a:spLocks noGrp="1"/>
          </p:cNvSpPr>
          <p:nvPr>
            <p:ph type="body" orient="vert" idx="1"/>
          </p:nvPr>
        </p:nvSpPr>
        <p:spPr/>
        <p:txBody>
          <a:bodyPr/>
          <a:lstStyle/>
          <a:p>
            <a:pPr>
              <a:lnSpc>
                <a:spcPct val="100000"/>
              </a:lnSpc>
            </a:pPr>
            <a:r>
              <a:rPr lang="en-US" sz="2000" dirty="0"/>
              <a:t>Every industry needs financial management, but in the tourism and hospitality sectors, the management of capital investments and the management of cash flows are particularly important.  </a:t>
            </a:r>
          </a:p>
          <a:p>
            <a:pPr>
              <a:lnSpc>
                <a:spcPct val="100000"/>
              </a:lnSpc>
            </a:pPr>
            <a:r>
              <a:rPr lang="en-US" sz="2000" dirty="0"/>
              <a:t>Learning how to read financial statements, how to make decisions on which investments to pursue, and which risks to hedge will facilitate the growth of a business in a sustainable manner.  </a:t>
            </a:r>
          </a:p>
          <a:p>
            <a:pPr>
              <a:lnSpc>
                <a:spcPct val="100000"/>
              </a:lnSpc>
            </a:pPr>
            <a:r>
              <a:rPr lang="en-US" sz="2000" dirty="0"/>
              <a:t>Effective financial planning and forecasting will allow a business to navigate difficult times and will aid the business in reaching its objectives in the long-run.</a:t>
            </a:r>
          </a:p>
          <a:p>
            <a:endParaRPr lang="en-US" dirty="0"/>
          </a:p>
          <a:p>
            <a:endParaRPr lang="en-US" dirty="0"/>
          </a:p>
        </p:txBody>
      </p:sp>
      <p:sp>
        <p:nvSpPr>
          <p:cNvPr id="4" name="Slide Number Placeholder 3">
            <a:extLst>
              <a:ext uri="{FF2B5EF4-FFF2-40B4-BE49-F238E27FC236}">
                <a16:creationId xmlns:a16="http://schemas.microsoft.com/office/drawing/2014/main" id="{1836AFD8-9F2E-9874-FFDF-AA16C7F82D9E}"/>
              </a:ext>
            </a:extLst>
          </p:cNvPr>
          <p:cNvSpPr>
            <a:spLocks noGrp="1"/>
          </p:cNvSpPr>
          <p:nvPr>
            <p:ph type="sldNum" sz="quarter" idx="4"/>
          </p:nvPr>
        </p:nvSpPr>
        <p:spPr/>
        <p:txBody>
          <a:bodyPr/>
          <a:lstStyle/>
          <a:p>
            <a:fld id="{5EE7099E-8998-4851-915A-4F4831808297}" type="slidenum">
              <a:rPr lang="nl-NL" smtClean="0"/>
              <a:pPr/>
              <a:t>57</a:t>
            </a:fld>
            <a:endParaRPr lang="nl-NL"/>
          </a:p>
        </p:txBody>
      </p:sp>
    </p:spTree>
    <p:extLst>
      <p:ext uri="{BB962C8B-B14F-4D97-AF65-F5344CB8AC3E}">
        <p14:creationId xmlns:p14="http://schemas.microsoft.com/office/powerpoint/2010/main" val="1442755144"/>
      </p:ext>
    </p:extLst>
  </p:cSld>
  <p:clrMapOvr>
    <a:masterClrMapping/>
  </p:clrMapOvr>
  <p:transition spd="slow">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775C7-EC2F-F497-FAE9-FAE2DD04E33A}"/>
              </a:ext>
            </a:extLst>
          </p:cNvPr>
          <p:cNvSpPr>
            <a:spLocks noGrp="1"/>
          </p:cNvSpPr>
          <p:nvPr>
            <p:ph type="title"/>
          </p:nvPr>
        </p:nvSpPr>
        <p:spPr/>
        <p:txBody>
          <a:bodyPr/>
          <a:lstStyle/>
          <a:p>
            <a:r>
              <a:rPr lang="en-US" dirty="0"/>
              <a:t>Assessment Activities </a:t>
            </a:r>
          </a:p>
        </p:txBody>
      </p:sp>
      <p:sp>
        <p:nvSpPr>
          <p:cNvPr id="3" name="Vertical Text Placeholder 2">
            <a:extLst>
              <a:ext uri="{FF2B5EF4-FFF2-40B4-BE49-F238E27FC236}">
                <a16:creationId xmlns:a16="http://schemas.microsoft.com/office/drawing/2014/main" id="{D6DD7B8A-5450-2051-B9F6-01025C35EA66}"/>
              </a:ext>
            </a:extLst>
          </p:cNvPr>
          <p:cNvSpPr>
            <a:spLocks noGrp="1"/>
          </p:cNvSpPr>
          <p:nvPr>
            <p:ph type="body" orient="vert" idx="1"/>
          </p:nvPr>
        </p:nvSpPr>
        <p:spPr/>
        <p:txBody>
          <a:bodyPr>
            <a:normAutofit/>
          </a:bodyPr>
          <a:lstStyle/>
          <a:p>
            <a:r>
              <a:rPr lang="en-US" sz="2000" b="1" dirty="0"/>
              <a:t>Click the link below to access the Assessment Activities.       </a:t>
            </a:r>
          </a:p>
          <a:p>
            <a:r>
              <a:rPr lang="en-US" sz="2000" b="1" dirty="0" err="1">
                <a:hlinkClick r:id="rId2" action="ppaction://hlinkfile"/>
              </a:rPr>
              <a:t>Assessment_Activities_BATHM</a:t>
            </a:r>
            <a:r>
              <a:rPr lang="en-US" sz="2000" b="1" dirty="0">
                <a:hlinkClick r:id="rId2" action="ppaction://hlinkfile"/>
              </a:rPr>
              <a:t>\M 08 WS 01 Introduction to Financial management.docx</a:t>
            </a:r>
            <a:endParaRPr lang="en-US" sz="2000" b="1" dirty="0"/>
          </a:p>
          <a:p>
            <a:endParaRPr lang="en-US" sz="2000" b="1" dirty="0"/>
          </a:p>
          <a:p>
            <a:endParaRPr lang="en-US" sz="2000" b="1" dirty="0"/>
          </a:p>
          <a:p>
            <a:endParaRPr lang="en-US" sz="2000" b="1" dirty="0"/>
          </a:p>
          <a:p>
            <a:pPr marL="0" indent="0">
              <a:buNone/>
            </a:pPr>
            <a:r>
              <a:rPr lang="en-US" sz="2000" b="1" dirty="0"/>
              <a:t> </a:t>
            </a:r>
          </a:p>
        </p:txBody>
      </p:sp>
      <p:sp>
        <p:nvSpPr>
          <p:cNvPr id="4" name="Slide Number Placeholder 3">
            <a:extLst>
              <a:ext uri="{FF2B5EF4-FFF2-40B4-BE49-F238E27FC236}">
                <a16:creationId xmlns:a16="http://schemas.microsoft.com/office/drawing/2014/main" id="{9EA28D4D-0F72-A5EC-EC94-58DC3B381A77}"/>
              </a:ext>
            </a:extLst>
          </p:cNvPr>
          <p:cNvSpPr>
            <a:spLocks noGrp="1"/>
          </p:cNvSpPr>
          <p:nvPr>
            <p:ph type="sldNum" sz="quarter" idx="4"/>
          </p:nvPr>
        </p:nvSpPr>
        <p:spPr/>
        <p:txBody>
          <a:bodyPr/>
          <a:lstStyle/>
          <a:p>
            <a:fld id="{5EE7099E-8998-4851-915A-4F4831808297}" type="slidenum">
              <a:rPr lang="nl-NL" smtClean="0"/>
              <a:pPr/>
              <a:t>58</a:t>
            </a:fld>
            <a:endParaRPr lang="nl-NL"/>
          </a:p>
        </p:txBody>
      </p:sp>
    </p:spTree>
    <p:extLst>
      <p:ext uri="{BB962C8B-B14F-4D97-AF65-F5344CB8AC3E}">
        <p14:creationId xmlns:p14="http://schemas.microsoft.com/office/powerpoint/2010/main" val="1302990575"/>
      </p:ext>
    </p:extLst>
  </p:cSld>
  <p:clrMapOvr>
    <a:masterClrMapping/>
  </p:clrMapOvr>
  <p:transition spd="slow">
    <p:wipe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2E2C8-F42E-CF00-058C-6706215D3619}"/>
              </a:ext>
            </a:extLst>
          </p:cNvPr>
          <p:cNvSpPr>
            <a:spLocks noGrp="1"/>
          </p:cNvSpPr>
          <p:nvPr>
            <p:ph type="title"/>
          </p:nvPr>
        </p:nvSpPr>
        <p:spPr/>
        <p:txBody>
          <a:bodyPr/>
          <a:lstStyle/>
          <a:p>
            <a:r>
              <a:rPr lang="en-US" dirty="0"/>
              <a:t>Learning References </a:t>
            </a:r>
          </a:p>
        </p:txBody>
      </p:sp>
      <p:sp>
        <p:nvSpPr>
          <p:cNvPr id="3" name="Vertical Text Placeholder 2">
            <a:extLst>
              <a:ext uri="{FF2B5EF4-FFF2-40B4-BE49-F238E27FC236}">
                <a16:creationId xmlns:a16="http://schemas.microsoft.com/office/drawing/2014/main" id="{E41A1305-4BC0-B51A-0BEA-E8D36487A64D}"/>
              </a:ext>
            </a:extLst>
          </p:cNvPr>
          <p:cNvSpPr>
            <a:spLocks noGrp="1"/>
          </p:cNvSpPr>
          <p:nvPr>
            <p:ph type="body" orient="vert" idx="1"/>
          </p:nvPr>
        </p:nvSpPr>
        <p:spPr>
          <a:xfrm>
            <a:off x="404662" y="1124744"/>
            <a:ext cx="11389023" cy="4923928"/>
          </a:xfrm>
        </p:spPr>
        <p:txBody>
          <a:bodyPr>
            <a:noAutofit/>
          </a:bodyPr>
          <a:lstStyle/>
          <a:p>
            <a:r>
              <a:rPr lang="en-US" sz="2000" dirty="0" err="1"/>
              <a:t>Atrill</a:t>
            </a:r>
            <a:r>
              <a:rPr lang="en-US" sz="2000" dirty="0"/>
              <a:t>, P., &amp; McLaney, E. (2020). Financial Management for Decision Makers (9th ed.). Pearson Education.</a:t>
            </a:r>
          </a:p>
          <a:p>
            <a:r>
              <a:rPr lang="en-US" sz="2000" dirty="0"/>
              <a:t>Investopedia. (n.d.). What Are Liquidity Ratios? Retrieved from </a:t>
            </a:r>
            <a:r>
              <a:rPr lang="en-US" sz="2000" dirty="0">
                <a:hlinkClick r:id="rId2"/>
              </a:rPr>
              <a:t>https://www.investopedia.com/terms/l/liquidityratios.asp</a:t>
            </a:r>
            <a:endParaRPr lang="en-US" sz="2000" dirty="0"/>
          </a:p>
          <a:p>
            <a:r>
              <a:rPr lang="en-US" sz="2000" dirty="0"/>
              <a:t>Business Perspectives. (n.d.). Liquidity, leverage, and solvency: What affects profitability? Retrieved from </a:t>
            </a:r>
            <a:r>
              <a:rPr lang="en-US" sz="2000" dirty="0">
                <a:hlinkClick r:id="rId3"/>
              </a:rPr>
              <a:t>https://www.businessperspectives.org/index.php/journals?controller=pdfview&amp;item_id=15493&amp;task=download</a:t>
            </a:r>
            <a:endParaRPr lang="en-US" sz="2000" dirty="0"/>
          </a:p>
          <a:p>
            <a:r>
              <a:rPr lang="en-US" sz="2000" dirty="0"/>
              <a:t>Journal of Economics and Business Analytics. (2021). Profitability, liquidity, leverage ratio analysis of internet financial reporting. Retrieved from </a:t>
            </a:r>
            <a:r>
              <a:rPr lang="en-US" sz="2000" dirty="0">
                <a:hlinkClick r:id="rId4"/>
              </a:rPr>
              <a:t>https://www.journalajeba.com/index.php/AJEBA/article/download/368/735/732</a:t>
            </a:r>
            <a:endParaRPr lang="en-US" sz="2000" dirty="0"/>
          </a:p>
          <a:p>
            <a:r>
              <a:rPr lang="en-US" sz="2000" dirty="0"/>
              <a:t>Saudi Journal of Economics and Finance. (2020). The effect of working capital, liquidity and leverage on profitability. Retrieved from </a:t>
            </a:r>
            <a:r>
              <a:rPr lang="en-US" sz="2000" dirty="0">
                <a:hlinkClick r:id="rId5"/>
              </a:rPr>
              <a:t>https://www.saudijournals.com/media/articles/SJEF_41_28-35.pdf</a:t>
            </a:r>
            <a:endParaRPr lang="en-US" sz="2000" dirty="0"/>
          </a:p>
        </p:txBody>
      </p:sp>
      <p:sp>
        <p:nvSpPr>
          <p:cNvPr id="4" name="Slide Number Placeholder 3">
            <a:extLst>
              <a:ext uri="{FF2B5EF4-FFF2-40B4-BE49-F238E27FC236}">
                <a16:creationId xmlns:a16="http://schemas.microsoft.com/office/drawing/2014/main" id="{2FF1AA31-357F-987F-C9CC-7D0B4E0C9F79}"/>
              </a:ext>
            </a:extLst>
          </p:cNvPr>
          <p:cNvSpPr>
            <a:spLocks noGrp="1"/>
          </p:cNvSpPr>
          <p:nvPr>
            <p:ph type="sldNum" sz="quarter" idx="4"/>
          </p:nvPr>
        </p:nvSpPr>
        <p:spPr/>
        <p:txBody>
          <a:bodyPr/>
          <a:lstStyle/>
          <a:p>
            <a:fld id="{5EE7099E-8998-4851-915A-4F4831808297}" type="slidenum">
              <a:rPr lang="nl-NL" smtClean="0"/>
              <a:pPr/>
              <a:t>59</a:t>
            </a:fld>
            <a:endParaRPr lang="nl-NL"/>
          </a:p>
        </p:txBody>
      </p:sp>
    </p:spTree>
    <p:extLst>
      <p:ext uri="{BB962C8B-B14F-4D97-AF65-F5344CB8AC3E}">
        <p14:creationId xmlns:p14="http://schemas.microsoft.com/office/powerpoint/2010/main" val="3794584769"/>
      </p:ext>
    </p:extLst>
  </p:cSld>
  <p:clrMapOvr>
    <a:masterClrMapping/>
  </p:clrMapOvr>
  <p:transition spd="slow">
    <p:wipe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4A0B0F35-D92F-D3DA-8ECD-9B01C0FB25FF}"/>
              </a:ext>
            </a:extLst>
          </p:cNvPr>
          <p:cNvSpPr>
            <a:spLocks noGrp="1"/>
          </p:cNvSpPr>
          <p:nvPr>
            <p:ph type="body" sz="quarter" idx="12"/>
          </p:nvPr>
        </p:nvSpPr>
        <p:spPr/>
        <p:txBody>
          <a:bodyPr/>
          <a:lstStyle/>
          <a:p>
            <a:endParaRPr lang="en-GB"/>
          </a:p>
        </p:txBody>
      </p:sp>
      <p:sp>
        <p:nvSpPr>
          <p:cNvPr id="4" name="Titel 3"/>
          <p:cNvSpPr>
            <a:spLocks noGrp="1"/>
          </p:cNvSpPr>
          <p:nvPr>
            <p:ph type="title"/>
          </p:nvPr>
        </p:nvSpPr>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p:txBody>
          <a:bodyPr anchor="ctr">
            <a:normAutofit/>
          </a:bodyPr>
          <a:lstStyle>
            <a:lvl1pPr marL="0" indent="0">
              <a:buNone/>
              <a:defRPr sz="2400" baseline="0">
                <a:solidFill>
                  <a:schemeClr val="bg1"/>
                </a:solidFill>
              </a:defRPr>
            </a:lvl1pPr>
          </a:lstStyle>
          <a:p>
            <a:pPr lvl="0"/>
            <a:r>
              <a:rPr lang="en-GB" noProof="0" dirty="0"/>
              <a:t>     Discover the world of </a:t>
            </a:r>
            <a:r>
              <a:rPr lang="en-GB" dirty="0"/>
              <a:t>EAAS</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endParaRPr lang="nl-NL" b="0" dirty="0"/>
          </a:p>
        </p:txBody>
      </p:sp>
      <p:pic>
        <p:nvPicPr>
          <p:cNvPr id="8" name="Picture 7">
            <a:extLst>
              <a:ext uri="{FF2B5EF4-FFF2-40B4-BE49-F238E27FC236}">
                <a16:creationId xmlns:a16="http://schemas.microsoft.com/office/drawing/2014/main" id="{9B26FCB5-9E19-CCAB-1D42-A676B7CB3789}"/>
              </a:ext>
            </a:extLst>
          </p:cNvPr>
          <p:cNvPicPr>
            <a:picLocks noChangeAspect="1"/>
          </p:cNvPicPr>
          <p:nvPr/>
        </p:nvPicPr>
        <p:blipFill>
          <a:blip r:embed="rId2"/>
          <a:stretch>
            <a:fillRect/>
          </a:stretch>
        </p:blipFill>
        <p:spPr>
          <a:xfrm>
            <a:off x="7224981" y="4748588"/>
            <a:ext cx="4444369" cy="1767993"/>
          </a:xfrm>
          <a:prstGeom prst="rect">
            <a:avLst/>
          </a:prstGeom>
        </p:spPr>
      </p:pic>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52D4775-B13D-4BD4-89B1-2E5B7CFBB179}">
  <ds:schemaRefs>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 ds:uri="http://schemas.microsoft.com/office/infopath/2007/PartnerControls"/>
    <ds:schemaRef ds:uri="01a1795b-c314-4f6e-9e61-ae7877c66689"/>
    <ds:schemaRef ds:uri="http://purl.org/dc/dcmitype/"/>
    <ds:schemaRef ds:uri="http://purl.org/dc/terms/"/>
    <ds:schemaRef ds:uri="http://purl.org/dc/elements/1.1/"/>
  </ds:schemaRefs>
</ds:datastoreItem>
</file>

<file path=customXml/itemProps2.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3.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0</TotalTime>
  <Words>5563</Words>
  <Application>Microsoft Office PowerPoint</Application>
  <PresentationFormat>Custom</PresentationFormat>
  <Paragraphs>514</Paragraphs>
  <Slides>61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61</vt:i4>
      </vt:variant>
    </vt:vector>
  </HeadingPairs>
  <TitlesOfParts>
    <vt:vector size="67" baseType="lpstr">
      <vt:lpstr>Minion</vt:lpstr>
      <vt:lpstr>Wingdings</vt:lpstr>
      <vt:lpstr>Calibri</vt:lpstr>
      <vt:lpstr>Arial</vt:lpstr>
      <vt:lpstr>Georgia</vt:lpstr>
      <vt:lpstr>Corporate template-set Universiteit Leiden</vt:lpstr>
      <vt:lpstr> Introduction to Financial Management   </vt:lpstr>
      <vt:lpstr>Learning Objectives</vt:lpstr>
      <vt:lpstr>What is Financial Management (FM)? </vt:lpstr>
      <vt:lpstr>Role of Financial Management in Business</vt:lpstr>
      <vt:lpstr>Key Financial Statements</vt:lpstr>
      <vt:lpstr>Financial Management Decisions</vt:lpstr>
      <vt:lpstr>Key Financial Ratios for Decision-Making</vt:lpstr>
      <vt:lpstr>Financial Planning and Forecasting</vt:lpstr>
      <vt:lpstr>Financial Management Tools and Techniques</vt:lpstr>
      <vt:lpstr>Role of Financial Management</vt:lpstr>
      <vt:lpstr>Financial Management</vt:lpstr>
      <vt:lpstr>FM and Decision-Making</vt:lpstr>
      <vt:lpstr>Stakeholders and Financial Information </vt:lpstr>
      <vt:lpstr>Stakeholders and Financial Information  </vt:lpstr>
      <vt:lpstr>Owners and Investors </vt:lpstr>
      <vt:lpstr>Managers in Tourism and Hospitality </vt:lpstr>
      <vt:lpstr>Employees and Financial Stability </vt:lpstr>
      <vt:lpstr>Lenders and Creditors </vt:lpstr>
      <vt:lpstr>Government and Regulatory Bodies </vt:lpstr>
      <vt:lpstr>Financial Objectives of a Business </vt:lpstr>
      <vt:lpstr>Profitability as a Financial Goal</vt:lpstr>
      <vt:lpstr>Liquidity and Cash Flow </vt:lpstr>
      <vt:lpstr>Financial Stability and Risk </vt:lpstr>
      <vt:lpstr>Ethical Financial Management </vt:lpstr>
      <vt:lpstr>Sustainable Financial Management </vt:lpstr>
      <vt:lpstr>Financial Management vs Accounting </vt:lpstr>
      <vt:lpstr>Role of Financial Information </vt:lpstr>
      <vt:lpstr>Types of Financial Decisions </vt:lpstr>
      <vt:lpstr>Investment Decisions </vt:lpstr>
      <vt:lpstr>Financing Decisions </vt:lpstr>
      <vt:lpstr>Operational Financial Decisions </vt:lpstr>
      <vt:lpstr>Importance of Cash Management </vt:lpstr>
      <vt:lpstr>Importance of Cash Management</vt:lpstr>
      <vt:lpstr>Budgeting</vt:lpstr>
      <vt:lpstr>Forecasting Financial Performance </vt:lpstr>
      <vt:lpstr>Financial Control </vt:lpstr>
      <vt:lpstr>Performance Measurement </vt:lpstr>
      <vt:lpstr>Financial Ratios Overview </vt:lpstr>
      <vt:lpstr>Profitability Ratios </vt:lpstr>
      <vt:lpstr>Liquidity Ratios </vt:lpstr>
      <vt:lpstr>Efficiency Ratios </vt:lpstr>
      <vt:lpstr>Financial Risk</vt:lpstr>
      <vt:lpstr>Cost Structure in Hospitality </vt:lpstr>
      <vt:lpstr>Pricing Decisions </vt:lpstr>
      <vt:lpstr>Break-Even Analysis </vt:lpstr>
      <vt:lpstr>Capital Investment Decisions </vt:lpstr>
      <vt:lpstr>Time Value of Money </vt:lpstr>
      <vt:lpstr>Role of Financial Managers </vt:lpstr>
      <vt:lpstr>Financial Management in Hotels </vt:lpstr>
      <vt:lpstr>Financial Management</vt:lpstr>
      <vt:lpstr>FM in Events and Attractions</vt:lpstr>
      <vt:lpstr>Role of Financial Transparency </vt:lpstr>
      <vt:lpstr>Digitalisation and Financial Management </vt:lpstr>
      <vt:lpstr>Financial Management and Strategy </vt:lpstr>
      <vt:lpstr>Financial Management and Sustainability </vt:lpstr>
      <vt:lpstr> Case Study: Financial Management-The Grand Harbour Hotel, Malta</vt:lpstr>
      <vt:lpstr>Discussion Questions </vt:lpstr>
      <vt:lpstr>Key Takeaways</vt:lpstr>
      <vt:lpstr>Assessment Activities </vt:lpstr>
      <vt:lpstr>Learning 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Jay Thakur</cp:lastModifiedBy>
  <cp:revision>625</cp:revision>
  <dcterms:created xsi:type="dcterms:W3CDTF">2023-10-18T00:40:52Z</dcterms:created>
  <dcterms:modified xsi:type="dcterms:W3CDTF">2026-05-18T07:08:34Z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