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4"/>
  </p:notesMasterIdLst>
  <p:handoutMasterIdLst>
    <p:handoutMasterId r:id="rId45"/>
  </p:handoutMasterIdLst>
  <p:sldIdLst>
    <p:sldId id="256" r:id="rId5"/>
    <p:sldId id="257" r:id="rId6"/>
    <p:sldId id="268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36" r:id="rId27"/>
    <p:sldId id="321" r:id="rId28"/>
    <p:sldId id="322" r:id="rId29"/>
    <p:sldId id="323" r:id="rId30"/>
    <p:sldId id="324" r:id="rId31"/>
    <p:sldId id="325" r:id="rId32"/>
    <p:sldId id="326" r:id="rId33"/>
    <p:sldId id="327" r:id="rId34"/>
    <p:sldId id="328" r:id="rId35"/>
    <p:sldId id="329" r:id="rId36"/>
    <p:sldId id="330" r:id="rId37"/>
    <p:sldId id="331" r:id="rId38"/>
    <p:sldId id="332" r:id="rId39"/>
    <p:sldId id="333" r:id="rId40"/>
    <p:sldId id="334" r:id="rId41"/>
    <p:sldId id="335" r:id="rId42"/>
    <p:sldId id="269" r:id="rId43"/>
  </p:sldIdLst>
  <p:sldSz cx="12198350" cy="6858000"/>
  <p:notesSz cx="6858000" cy="9144000"/>
  <p:embeddedFontLs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Georgia" panose="02040502050405020303" pitchFamily="18" charset="0"/>
      <p:regular r:id="rId50"/>
      <p:bold r:id="rId51"/>
      <p:italic r:id="rId52"/>
      <p:boldItalic r:id="rId53"/>
    </p:embeddedFont>
    <p:embeddedFont>
      <p:font typeface="Minion" panose="02000503070000020003" pitchFamily="2" charset="0"/>
      <p:regular r:id="rId54"/>
      <p:bold r:id="rId55"/>
      <p:italic r:id="rId56"/>
      <p:boldItalic r:id="rId57"/>
    </p:embeddedFont>
  </p:embeddedFontLst>
  <p:custDataLst>
    <p:tags r:id="rId5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>
      <p:cViewPr varScale="1">
        <p:scale>
          <a:sx n="115" d="100"/>
          <a:sy n="115" d="100"/>
        </p:scale>
        <p:origin x="448" y="17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3" Type="http://schemas.openxmlformats.org/officeDocument/2006/relationships/font" Target="fonts/font8.fntdata"/><Relationship Id="rId58" Type="http://schemas.openxmlformats.org/officeDocument/2006/relationships/tags" Target="tags/tag1.xml"/><Relationship Id="rId5" Type="http://schemas.openxmlformats.org/officeDocument/2006/relationships/slide" Target="slides/slide1.xml"/><Relationship Id="rId61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8" Type="http://schemas.openxmlformats.org/officeDocument/2006/relationships/slide" Target="slides/slide4.xml"/><Relationship Id="rId51" Type="http://schemas.openxmlformats.org/officeDocument/2006/relationships/font" Target="fonts/font6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1.fntdata"/><Relationship Id="rId59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9.fntdata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4.fntdata"/><Relationship Id="rId57" Type="http://schemas.openxmlformats.org/officeDocument/2006/relationships/font" Target="fonts/font12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7.fntdata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dirty="0">
              <a:solidFill>
                <a:schemeClr val="bg1"/>
              </a:solidFill>
            </a:rPr>
            <a:t>The </a:t>
          </a:r>
          <a:r>
            <a:rPr lang="nl-NL" dirty="0" err="1">
              <a:solidFill>
                <a:schemeClr val="bg1"/>
              </a:solidFill>
            </a:rPr>
            <a:t>Choice</a:t>
          </a:r>
          <a:r>
            <a:rPr lang="nl-NL" dirty="0">
              <a:solidFill>
                <a:schemeClr val="bg1"/>
              </a:solidFill>
            </a:rPr>
            <a:t> of Distribution </a:t>
          </a:r>
          <a:r>
            <a:rPr lang="nl-NL" dirty="0" err="1">
              <a:solidFill>
                <a:schemeClr val="bg1"/>
              </a:solidFill>
            </a:rPr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hotel product</a:t>
          </a:r>
        </a:p>
        <a:p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Company Characteristics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distributors</a:t>
          </a:r>
        </a:p>
        <a:p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Characteristics of the target market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b="1" dirty="0">
              <a:solidFill>
                <a:schemeClr val="bg1"/>
              </a:solidFill>
            </a:rPr>
            <a:t>Competition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657" y="1839807"/>
          <a:ext cx="1112969" cy="111296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>
              <a:solidFill>
                <a:schemeClr val="bg1"/>
              </a:solidFill>
            </a:rPr>
            <a:t>The </a:t>
          </a:r>
          <a:r>
            <a:rPr lang="nl-NL" sz="1100" kern="1200" dirty="0" err="1">
              <a:solidFill>
                <a:schemeClr val="bg1"/>
              </a:solidFill>
            </a:rPr>
            <a:t>Choice</a:t>
          </a:r>
          <a:r>
            <a:rPr lang="nl-NL" sz="1100" kern="1200" dirty="0">
              <a:solidFill>
                <a:schemeClr val="bg1"/>
              </a:solidFill>
            </a:rPr>
            <a:t> of Distribution </a:t>
          </a:r>
          <a:r>
            <a:rPr lang="nl-NL" sz="1100" kern="1200" dirty="0" err="1">
              <a:solidFill>
                <a:schemeClr val="bg1"/>
              </a:solidFill>
            </a:rPr>
            <a:t>Channels</a:t>
          </a:r>
          <a:endParaRPr lang="en-DE" sz="1100" kern="1200" dirty="0"/>
        </a:p>
      </dsp:txBody>
      <dsp:txXfrm>
        <a:off x="1991648" y="2002798"/>
        <a:ext cx="786987" cy="786987"/>
      </dsp:txXfrm>
    </dsp:sp>
    <dsp:sp modelId="{8C189818-31B3-A14C-9F8E-86F8D3516A39}">
      <dsp:nvSpPr>
        <dsp:cNvPr id="0" name=""/>
        <dsp:cNvSpPr/>
      </dsp:nvSpPr>
      <dsp:spPr>
        <a:xfrm rot="16200000">
          <a:off x="2267114" y="1459268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302522" y="1560486"/>
        <a:ext cx="165239" cy="197431"/>
      </dsp:txXfrm>
    </dsp:sp>
    <dsp:sp modelId="{33AE45FE-2802-6A42-ACE8-A7040CED4011}">
      <dsp:nvSpPr>
        <dsp:cNvPr id="0" name=""/>
        <dsp:cNvSpPr/>
      </dsp:nvSpPr>
      <dsp:spPr>
        <a:xfrm>
          <a:off x="1689536" y="3208"/>
          <a:ext cx="1391211" cy="139121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hotel product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1893274" y="206946"/>
        <a:ext cx="983735" cy="983735"/>
      </dsp:txXfrm>
    </dsp:sp>
    <dsp:sp modelId="{724178F7-FE35-7B43-B051-717442DEBDBC}">
      <dsp:nvSpPr>
        <dsp:cNvPr id="0" name=""/>
        <dsp:cNvSpPr/>
      </dsp:nvSpPr>
      <dsp:spPr>
        <a:xfrm rot="20520000">
          <a:off x="3001803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003536" y="2069803"/>
        <a:ext cx="165239" cy="197431"/>
      </dsp:txXfrm>
    </dsp:sp>
    <dsp:sp modelId="{2F9AB5B6-8516-954C-929D-9DFBF2DDEBBE}">
      <dsp:nvSpPr>
        <dsp:cNvPr id="0" name=""/>
        <dsp:cNvSpPr/>
      </dsp:nvSpPr>
      <dsp:spPr>
        <a:xfrm>
          <a:off x="3303934" y="1176136"/>
          <a:ext cx="1391211" cy="139121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Company Characteristics </a:t>
          </a:r>
          <a:endParaRPr lang="en-DE" sz="900" kern="1200" dirty="0"/>
        </a:p>
      </dsp:txBody>
      <dsp:txXfrm>
        <a:off x="3507672" y="1379874"/>
        <a:ext cx="983735" cy="983735"/>
      </dsp:txXfrm>
    </dsp:sp>
    <dsp:sp modelId="{46425910-43DE-C24E-828A-319CE20202EA}">
      <dsp:nvSpPr>
        <dsp:cNvPr id="0" name=""/>
        <dsp:cNvSpPr/>
      </dsp:nvSpPr>
      <dsp:spPr>
        <a:xfrm rot="3240000">
          <a:off x="2721176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735772" y="2893894"/>
        <a:ext cx="165239" cy="197431"/>
      </dsp:txXfrm>
    </dsp:sp>
    <dsp:sp modelId="{D22A1B1C-5B96-F148-B268-F21156DF5061}">
      <dsp:nvSpPr>
        <dsp:cNvPr id="0" name=""/>
        <dsp:cNvSpPr/>
      </dsp:nvSpPr>
      <dsp:spPr>
        <a:xfrm>
          <a:off x="2687288" y="3073975"/>
          <a:ext cx="1391211" cy="139121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distributors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DE" sz="900" kern="1200" dirty="0"/>
        </a:p>
      </dsp:txBody>
      <dsp:txXfrm>
        <a:off x="2891026" y="3277713"/>
        <a:ext cx="983735" cy="983735"/>
      </dsp:txXfrm>
    </dsp:sp>
    <dsp:sp modelId="{16E317A5-9052-604F-AC96-2C80084197DF}">
      <dsp:nvSpPr>
        <dsp:cNvPr id="0" name=""/>
        <dsp:cNvSpPr/>
      </dsp:nvSpPr>
      <dsp:spPr>
        <a:xfrm rot="7560000">
          <a:off x="1813051" y="2856730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869271" y="2893894"/>
        <a:ext cx="165239" cy="197431"/>
      </dsp:txXfrm>
    </dsp:sp>
    <dsp:sp modelId="{F9F092CB-0D6B-8E43-A8C0-17DA5DF0C5FF}">
      <dsp:nvSpPr>
        <dsp:cNvPr id="0" name=""/>
        <dsp:cNvSpPr/>
      </dsp:nvSpPr>
      <dsp:spPr>
        <a:xfrm>
          <a:off x="691783" y="3073975"/>
          <a:ext cx="1391211" cy="139121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Characteristics of the target market</a:t>
          </a:r>
          <a:endParaRPr lang="en-DE" sz="900" kern="1200" dirty="0"/>
        </a:p>
      </dsp:txBody>
      <dsp:txXfrm>
        <a:off x="895521" y="3277713"/>
        <a:ext cx="983735" cy="983735"/>
      </dsp:txXfrm>
    </dsp:sp>
    <dsp:sp modelId="{AAEED998-AF9F-1D46-9DF8-EE8C8EFB8C8C}">
      <dsp:nvSpPr>
        <dsp:cNvPr id="0" name=""/>
        <dsp:cNvSpPr/>
      </dsp:nvSpPr>
      <dsp:spPr>
        <a:xfrm rot="11880000">
          <a:off x="1532425" y="1993051"/>
          <a:ext cx="236055" cy="3290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01508" y="2069803"/>
        <a:ext cx="165239" cy="197431"/>
      </dsp:txXfrm>
    </dsp:sp>
    <dsp:sp modelId="{20499351-38D5-464B-AA6F-6236338C0DE3}">
      <dsp:nvSpPr>
        <dsp:cNvPr id="0" name=""/>
        <dsp:cNvSpPr/>
      </dsp:nvSpPr>
      <dsp:spPr>
        <a:xfrm>
          <a:off x="75138" y="1176136"/>
          <a:ext cx="1391211" cy="139121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</a:rPr>
            <a:t>Competition</a:t>
          </a:r>
          <a:endParaRPr lang="en-US" sz="900" kern="1200" dirty="0"/>
        </a:p>
      </dsp:txBody>
      <dsp:txXfrm>
        <a:off x="278876" y="1379874"/>
        <a:ext cx="983735" cy="9837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18-02-2026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18-02-2026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18-02-2026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Operations Management in </a:t>
            </a:r>
            <a:r>
              <a:rPr lang="nl-NL" dirty="0" err="1"/>
              <a:t>Hospitality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endParaRPr lang="nl-NL" dirty="0"/>
          </a:p>
          <a:p>
            <a:pPr marL="0" indent="0">
              <a:buNone/>
            </a:pPr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  <a:p>
            <a:pPr marL="0" indent="0">
              <a:buNone/>
            </a:pP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Distribution </a:t>
            </a:r>
            <a:r>
              <a:rPr lang="nl-NL" dirty="0" err="1"/>
              <a:t>Channels</a:t>
            </a:r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6" name="Picture 2" descr="Dugald Stewart Monument - Ed O'Keeffe Photography">
            <a:extLst>
              <a:ext uri="{FF2B5EF4-FFF2-40B4-BE49-F238E27FC236}">
                <a16:creationId xmlns:a16="http://schemas.microsoft.com/office/drawing/2014/main" id="{C02134B1-9EA8-6403-CCE1-78C3AE7A42CB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50" r="22850"/>
          <a:stretch>
            <a:fillRect/>
          </a:stretch>
        </p:blipFill>
        <p:spPr bwMode="auto">
          <a:xfrm>
            <a:off x="7453313" y="1252538"/>
            <a:ext cx="4340225" cy="479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Each distribution channel has:</a:t>
            </a:r>
          </a:p>
          <a:p>
            <a:pPr lvl="2"/>
            <a:endParaRPr lang="en-GB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Different cost structures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Different commission levels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Different customer segments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Not all channels are equally profitable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7170" name="Picture 2" descr="What Is Hotel Distribution Channels? - Qikinn">
            <a:extLst>
              <a:ext uri="{FF2B5EF4-FFF2-40B4-BE49-F238E27FC236}">
                <a16:creationId xmlns:a16="http://schemas.microsoft.com/office/drawing/2014/main" id="{04E1856A-B895-016E-F474-1F30CFCB00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9746" y="2204864"/>
            <a:ext cx="7421411" cy="417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1- Global Distribution Systems (GDSs)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Electronic platforms linking hotels with: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Travel agencies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Tour operators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Other intermediaries</a:t>
            </a:r>
          </a:p>
          <a:p>
            <a:pPr lvl="2"/>
            <a:r>
              <a:rPr lang="en-GB" dirty="0"/>
              <a:t>- Widely used in professional travel distribution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2050" name="Picture 2" descr="Hospitality Distribution Channels - IHM Notes by hmhub">
            <a:extLst>
              <a:ext uri="{FF2B5EF4-FFF2-40B4-BE49-F238E27FC236}">
                <a16:creationId xmlns:a16="http://schemas.microsoft.com/office/drawing/2014/main" id="{77C01C98-5609-BB2D-F5BE-A9529C8DC0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6" t="4850" r="4326" b="11801"/>
          <a:stretch/>
        </p:blipFill>
        <p:spPr bwMode="auto">
          <a:xfrm>
            <a:off x="6066128" y="1584834"/>
            <a:ext cx="6037940" cy="413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25132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How GDSs Work: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Hotels upload: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Room availability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Prices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Booking terms</a:t>
            </a:r>
          </a:p>
          <a:p>
            <a:pPr lvl="2"/>
            <a:r>
              <a:rPr lang="en-GB" dirty="0"/>
              <a:t>- Travel agencies make bookings via the GDS</a:t>
            </a:r>
          </a:p>
          <a:p>
            <a:pPr lvl="2"/>
            <a:r>
              <a:rPr lang="en-GB" dirty="0"/>
              <a:t>- Bookings guaranteed by: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Corporate credit card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IATA number of the agency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8194" name="Picture 2" descr="Distribution Channel: Hotel Revenue Management Explained | Prosper Hotels">
            <a:extLst>
              <a:ext uri="{FF2B5EF4-FFF2-40B4-BE49-F238E27FC236}">
                <a16:creationId xmlns:a16="http://schemas.microsoft.com/office/drawing/2014/main" id="{29D3F15A-9DB2-24CC-D09B-1CFD5EA918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055" y="1578881"/>
            <a:ext cx="7080870" cy="404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668557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How GDSs Work:</a:t>
            </a:r>
            <a:endParaRPr lang="en-GB" dirty="0"/>
          </a:p>
          <a:p>
            <a:pPr lvl="2"/>
            <a:r>
              <a:rPr lang="en-GB" dirty="0"/>
              <a:t>- Payment and Commission Structure</a:t>
            </a:r>
          </a:p>
          <a:p>
            <a:pPr lvl="2"/>
            <a:r>
              <a:rPr lang="en-GB" dirty="0"/>
              <a:t>- The guest pays directly to the hotel at the property</a:t>
            </a:r>
          </a:p>
          <a:p>
            <a:pPr lvl="2"/>
            <a:r>
              <a:rPr lang="en-GB" dirty="0"/>
              <a:t>- Hotel pays:</a:t>
            </a:r>
          </a:p>
          <a:p>
            <a:pPr lvl="2"/>
            <a:r>
              <a:rPr lang="en-GB" dirty="0"/>
              <a:t>Booking fee to the GDS</a:t>
            </a:r>
          </a:p>
          <a:p>
            <a:pPr lvl="2"/>
            <a:r>
              <a:rPr lang="en-GB" dirty="0"/>
              <a:t>Commission to the travel agency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63417117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Advantages of GDSs:</a:t>
            </a:r>
          </a:p>
          <a:p>
            <a:pPr lvl="2"/>
            <a:r>
              <a:rPr lang="en-GB" dirty="0"/>
              <a:t>- Single contract provides access to: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Thousands of intermediaries worldwide</a:t>
            </a:r>
          </a:p>
          <a:p>
            <a:pPr lvl="2"/>
            <a:r>
              <a:rPr lang="en-GB" dirty="0"/>
              <a:t>- High global visibility</a:t>
            </a:r>
          </a:p>
          <a:p>
            <a:pPr lvl="2"/>
            <a:r>
              <a:rPr lang="en-GB" dirty="0"/>
              <a:t>- Reduced need for multiple contracts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- Disadvantages of GDSs</a:t>
            </a:r>
          </a:p>
          <a:p>
            <a:pPr lvl="2"/>
            <a:r>
              <a:rPr lang="en-GB" dirty="0"/>
              <a:t>- High commissions and distribution fees</a:t>
            </a:r>
          </a:p>
          <a:p>
            <a:pPr lvl="2"/>
            <a:r>
              <a:rPr lang="en-GB" dirty="0"/>
              <a:t>- Expensive to maintain as a sales channel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6768596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Suitable Hotel Types</a:t>
            </a:r>
          </a:p>
          <a:p>
            <a:pPr lvl="2"/>
            <a:r>
              <a:rPr lang="en-GB" dirty="0"/>
              <a:t>- Best suited for: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Medium and large hotels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Middle- and high-category properties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- Especially popular with: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Hotel chains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All major hotel chains are present in GDSs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4528577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2- Travel Agencies in Hotel Distribution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Travel agencies operate under different licenses</a:t>
            </a:r>
          </a:p>
          <a:p>
            <a:pPr lvl="2"/>
            <a:r>
              <a:rPr lang="en-GB" dirty="0"/>
              <a:t>- Their role depends on whether they act as: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Tour operators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Travel agents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3" name="Picture 2" descr="Hospitality Distribution Channels - IHM Notes by hmhub">
            <a:extLst>
              <a:ext uri="{FF2B5EF4-FFF2-40B4-BE49-F238E27FC236}">
                <a16:creationId xmlns:a16="http://schemas.microsoft.com/office/drawing/2014/main" id="{FD147BC8-859E-9B8C-6EB8-2F162A1CCE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6" t="4850" r="4326" b="11801"/>
          <a:stretch/>
        </p:blipFill>
        <p:spPr bwMode="auto">
          <a:xfrm>
            <a:off x="6066128" y="1584834"/>
            <a:ext cx="6037940" cy="413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261151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A- Tour Operators (Merchant Model)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Operate on a merchant model</a:t>
            </a:r>
          </a:p>
          <a:p>
            <a:pPr lvl="2"/>
            <a:r>
              <a:rPr lang="en-GB" dirty="0"/>
              <a:t>- Receive net rates from hotels</a:t>
            </a:r>
          </a:p>
          <a:p>
            <a:pPr lvl="2"/>
            <a:r>
              <a:rPr lang="en-GB" dirty="0"/>
              <a:t>- Add a mark-up and resell rooms</a:t>
            </a:r>
          </a:p>
          <a:p>
            <a:pPr lvl="2"/>
            <a:r>
              <a:rPr lang="en-GB" dirty="0"/>
              <a:t>- Sell: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Directly to customers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Via travel agents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To other tour operators</a:t>
            </a:r>
          </a:p>
          <a:p>
            <a:pPr lvl="2"/>
            <a:r>
              <a:rPr lang="en-GB" dirty="0"/>
              <a:t>- The hotel is paid by the tour operator, not the customer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32921442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B- Travel Agents (Agency Model)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Operate on an agency model</a:t>
            </a:r>
          </a:p>
          <a:p>
            <a:pPr lvl="2"/>
            <a:r>
              <a:rPr lang="en-GB" dirty="0"/>
              <a:t>- Sell rooms at hotel-set prices</a:t>
            </a:r>
          </a:p>
          <a:p>
            <a:pPr lvl="2"/>
            <a:r>
              <a:rPr lang="en-GB" dirty="0"/>
              <a:t>- Receive a commission</a:t>
            </a:r>
          </a:p>
          <a:p>
            <a:pPr lvl="2"/>
            <a:r>
              <a:rPr lang="en-GB" dirty="0"/>
              <a:t>- Act as intermediaries between: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Hotel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Final customer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44708931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C- Agencies with Mixed Licenses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May work: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As tour operators with some hotels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As agents with others</a:t>
            </a:r>
          </a:p>
          <a:p>
            <a:pPr lvl="2"/>
            <a:r>
              <a:rPr lang="en-GB" dirty="0"/>
              <a:t>-Use different business models depending on contracts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80288427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3- Online Travel Agencies (OTAs)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Operate exclusively online</a:t>
            </a:r>
          </a:p>
          <a:p>
            <a:pPr lvl="2"/>
            <a:r>
              <a:rPr lang="en-GB" dirty="0"/>
              <a:t>- Target mainly direct customers</a:t>
            </a:r>
          </a:p>
          <a:p>
            <a:pPr lvl="2"/>
            <a:r>
              <a:rPr lang="en-GB" b="1" dirty="0"/>
              <a:t>- Use: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Merchant model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Agency model</a:t>
            </a:r>
          </a:p>
          <a:p>
            <a:pPr lvl="2"/>
            <a:r>
              <a:rPr lang="en-GB" b="1" dirty="0"/>
              <a:t>- Offer hotels: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Flexible pricing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Flexible room allotments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pic>
        <p:nvPicPr>
          <p:cNvPr id="3" name="Picture 2" descr="Hospitality Distribution Channels - IHM Notes by hmhub">
            <a:extLst>
              <a:ext uri="{FF2B5EF4-FFF2-40B4-BE49-F238E27FC236}">
                <a16:creationId xmlns:a16="http://schemas.microsoft.com/office/drawing/2014/main" id="{6F48A37F-B4C4-B5B1-1F3D-63D7DD4B46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6" t="4850" r="4326" b="11801"/>
          <a:stretch/>
        </p:blipFill>
        <p:spPr bwMode="auto">
          <a:xfrm>
            <a:off x="5839631" y="1584834"/>
            <a:ext cx="6037940" cy="413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745204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3- Online Travel Agencies (OTAs)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A- Commissions and Risk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OTAs often charge high commissions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Example: </a:t>
            </a:r>
            <a:r>
              <a:rPr lang="en-GB" dirty="0" err="1"/>
              <a:t>Booking.com</a:t>
            </a:r>
            <a:r>
              <a:rPr lang="en-GB" dirty="0"/>
              <a:t> (15%–18%)</a:t>
            </a:r>
          </a:p>
          <a:p>
            <a:pPr lvl="2"/>
            <a:r>
              <a:rPr lang="en-GB" dirty="0"/>
              <a:t>- Guests usually pay directly at the hotel</a:t>
            </a:r>
          </a:p>
          <a:p>
            <a:pPr lvl="2"/>
            <a:r>
              <a:rPr lang="en-GB" dirty="0"/>
              <a:t>- Lower financial risk for hotels: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 delayed payments from intermediaries</a:t>
            </a:r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7236428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3- Online Travel Agencies (OTAs)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B- White Labels in Hotel Distribution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Used by GDSs and many OTAs</a:t>
            </a:r>
          </a:p>
          <a:p>
            <a:pPr lvl="2"/>
            <a:r>
              <a:rPr lang="en-GB" dirty="0"/>
              <a:t>- Involve integrating a booking engine into: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Another travel agency’s website</a:t>
            </a:r>
          </a:p>
          <a:p>
            <a:pPr lvl="2"/>
            <a:r>
              <a:rPr lang="en-GB" dirty="0"/>
              <a:t>- Part of modern distribution channel strategies</a:t>
            </a:r>
          </a:p>
          <a:p>
            <a:pPr lvl="2"/>
            <a:endParaRPr lang="en-GB" b="1" dirty="0"/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pic>
        <p:nvPicPr>
          <p:cNvPr id="6146" name="Picture 2" descr="Hotel distribution - first up, the simplified version | PhocusWire">
            <a:extLst>
              <a:ext uri="{FF2B5EF4-FFF2-40B4-BE49-F238E27FC236}">
                <a16:creationId xmlns:a16="http://schemas.microsoft.com/office/drawing/2014/main" id="{E9D38B0C-3E67-36B7-F6E4-7110342C65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793" y="1556791"/>
            <a:ext cx="6443557" cy="4916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9157026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3- Online Travel Agencies (OTAs)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C- How White Labels Work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Customer books a hotel on a travel agency’s website</a:t>
            </a:r>
          </a:p>
          <a:p>
            <a:pPr lvl="2"/>
            <a:r>
              <a:rPr lang="en-GB" dirty="0"/>
              <a:t>- Booking is processed directly through:</a:t>
            </a:r>
          </a:p>
          <a:p>
            <a:pPr lvl="2"/>
            <a:r>
              <a:rPr lang="en-GB" dirty="0"/>
              <a:t>- GDS or OTA reservation system</a:t>
            </a:r>
          </a:p>
          <a:p>
            <a:pPr lvl="2"/>
            <a:r>
              <a:rPr lang="en-GB" dirty="0"/>
              <a:t>- The partner agency acts as the sales interface</a:t>
            </a:r>
          </a:p>
          <a:p>
            <a:pPr lvl="2"/>
            <a:endParaRPr lang="en-GB" b="1" dirty="0"/>
          </a:p>
          <a:p>
            <a:pPr lvl="2"/>
            <a:endParaRPr lang="en-GB" b="1" dirty="0"/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2691324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4- Group Buying Websites in Hotel Distribution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Online platforms connecting: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Hotels (sellers)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Direct customers (buyers)</a:t>
            </a:r>
          </a:p>
          <a:p>
            <a:pPr lvl="2"/>
            <a:r>
              <a:rPr lang="en-GB" dirty="0"/>
              <a:t>- Used as a distribution channel in the hotel industry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28749388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4- Group Buying Websites in Hotel Distribution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A- Key Characteristics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Offer highly discounted rates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Often 50% or more</a:t>
            </a:r>
          </a:p>
          <a:p>
            <a:pPr lvl="2"/>
            <a:r>
              <a:rPr lang="en-GB" dirty="0"/>
              <a:t>- Deals available for a limited time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Usually less than 7 days</a:t>
            </a:r>
          </a:p>
          <a:p>
            <a:pPr lvl="2"/>
            <a:r>
              <a:rPr lang="en-GB" dirty="0"/>
              <a:t>- Designed to encourage quick booking decisions</a:t>
            </a:r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11865652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4- Group Buying Websites in Hotel Distribution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B- Original Concept of Group Buying Required:</a:t>
            </a:r>
          </a:p>
          <a:p>
            <a:pPr lvl="2"/>
            <a:r>
              <a:rPr lang="en-GB" dirty="0"/>
              <a:t>- A minimum number of buyers</a:t>
            </a:r>
          </a:p>
          <a:p>
            <a:pPr lvl="2"/>
            <a:r>
              <a:rPr lang="en-GB" dirty="0"/>
              <a:t>- Credit card guarantees</a:t>
            </a:r>
          </a:p>
          <a:p>
            <a:pPr lvl="2"/>
            <a:r>
              <a:rPr lang="en-GB" dirty="0"/>
              <a:t>- Ensure demand before the deal became active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Current Practice</a:t>
            </a:r>
          </a:p>
          <a:p>
            <a:pPr lvl="2"/>
            <a:r>
              <a:rPr lang="en-GB" dirty="0"/>
              <a:t>- Minimum buyer requirement often removed</a:t>
            </a:r>
          </a:p>
          <a:p>
            <a:pPr lvl="2"/>
            <a:r>
              <a:rPr lang="en-GB" dirty="0"/>
              <a:t>- Platforms now function as: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Special offer websites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Flash-sale platforms</a:t>
            </a:r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9569006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4- Group Buying Websites in Hotel Distribution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C- Short-Term Benefits of Group Buying Websites</a:t>
            </a:r>
          </a:p>
          <a:p>
            <a:pPr lvl="2"/>
            <a:r>
              <a:rPr lang="en-GB" dirty="0"/>
              <a:t>- Attract customers through: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Heavily discounted rates</a:t>
            </a:r>
          </a:p>
          <a:p>
            <a:pPr lvl="2"/>
            <a:r>
              <a:rPr lang="en-GB" dirty="0"/>
              <a:t>- Financially efficient in the short run</a:t>
            </a:r>
          </a:p>
          <a:p>
            <a:pPr lvl="2"/>
            <a:r>
              <a:rPr lang="en-GB" dirty="0"/>
              <a:t>- Useful for: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Filling unsold rooms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Stimulating demand quickly</a:t>
            </a:r>
          </a:p>
          <a:p>
            <a:pPr lvl="2"/>
            <a:endParaRPr lang="en-GB" b="1" dirty="0"/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8395690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4- Group Buying Websites in Hotel Distribution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C- Short-Term Benefits of Group Buying Websites</a:t>
            </a:r>
          </a:p>
          <a:p>
            <a:pPr lvl="2"/>
            <a:r>
              <a:rPr lang="en-GB" dirty="0"/>
              <a:t>- Attract customers through: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Heavily discounted rates</a:t>
            </a:r>
          </a:p>
          <a:p>
            <a:pPr lvl="2"/>
            <a:r>
              <a:rPr lang="en-GB" dirty="0"/>
              <a:t>- Financially efficient in the short run</a:t>
            </a:r>
          </a:p>
          <a:p>
            <a:pPr lvl="2"/>
            <a:r>
              <a:rPr lang="en-GB" dirty="0"/>
              <a:t>- Useful for: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Filling unsold rooms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Stimulating demand quickly</a:t>
            </a:r>
          </a:p>
          <a:p>
            <a:pPr lvl="2"/>
            <a:endParaRPr lang="en-GB" b="1" dirty="0"/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51705855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Intermediaries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4- Group Buying Websites in Hotel Distribution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D- Potential Long-Term Risks for Hotels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Repeated deep discounts may: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Damage the hotel’s price image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Create unfavourable customer price expectations</a:t>
            </a:r>
          </a:p>
          <a:p>
            <a:pPr marL="285750" lvl="2" indent="-285750">
              <a:buFont typeface="Wingdings" pitchFamily="2" charset="2"/>
              <a:buChar char="Ø"/>
            </a:pPr>
            <a:endParaRPr lang="en-GB" dirty="0"/>
          </a:p>
          <a:p>
            <a:pPr lvl="2"/>
            <a:r>
              <a:rPr lang="en-GB" dirty="0"/>
              <a:t>- Customers may: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Expect similar low prices in the future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Resist paying full or regular discounted rates</a:t>
            </a:r>
          </a:p>
          <a:p>
            <a:pPr lvl="2"/>
            <a:endParaRPr lang="en-GB" b="1" dirty="0"/>
          </a:p>
          <a:p>
            <a:pPr lvl="2"/>
            <a:endParaRPr lang="en-GB" b="1" dirty="0"/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42895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pic>
        <p:nvPicPr>
          <p:cNvPr id="1026" name="Picture 2" descr="The travel and tourism Distribution Chain and Channels">
            <a:extLst>
              <a:ext uri="{FF2B5EF4-FFF2-40B4-BE49-F238E27FC236}">
                <a16:creationId xmlns:a16="http://schemas.microsoft.com/office/drawing/2014/main" id="{D28A6808-FAF2-A8E4-0731-042410365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12198350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782279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dirty="0"/>
              <a:t>Factors Influencing Distribution Channel Choice: 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Several factors influence the choice of distribution channel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1515410"/>
              </p:ext>
            </p:extLst>
          </p:nvPr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5329185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1- Characteristics of the hotel product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Specialised Hotel Products</a:t>
            </a:r>
          </a:p>
          <a:p>
            <a:pPr lvl="2"/>
            <a:r>
              <a:rPr lang="en-GB" dirty="0"/>
              <a:t>- Examples include: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Golf hotels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Casino hotels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Spa &amp; wellness hotels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Themed hotels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0365046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1- Characteristics of the hotel product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Implications for Channel Selection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Specialised hotel products require: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Specialised distribution channels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Typically involves: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Tour operators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84032228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1- Characteristics of the hotel product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Role of Specialised Intermediaries</a:t>
            </a:r>
          </a:p>
          <a:p>
            <a:pPr lvl="2"/>
            <a:r>
              <a:rPr lang="en-GB" dirty="0"/>
              <a:t>- Possess: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targeted customer base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Expertise in selling niche products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Able to reach: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“right customers” for the product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8586059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2- Company Characteristics and Distribution Channel Choice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Distribution decisions depend on: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Size of the company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Ownership structure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Marketing strategy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2363939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2- Company Characteristics and Distribution Channel Choice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Large Hotel Chains:</a:t>
            </a:r>
          </a:p>
          <a:p>
            <a:pPr lvl="2"/>
            <a:r>
              <a:rPr lang="en-GB" dirty="0"/>
              <a:t>- Develop own reservation systems</a:t>
            </a:r>
          </a:p>
          <a:p>
            <a:pPr lvl="2"/>
            <a:r>
              <a:rPr lang="en-GB" dirty="0"/>
              <a:t>- Customers can book: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Multiple properties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Through a single brand website</a:t>
            </a:r>
          </a:p>
          <a:p>
            <a:pPr lvl="2"/>
            <a:r>
              <a:rPr lang="en-GB" dirty="0"/>
              <a:t>- Large property portfolios increase: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Website attractiveness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Customer convenience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1305155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2- Company Characteristics and Distribution Channel Choice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- Advantages of Chain Websites:</a:t>
            </a:r>
          </a:p>
          <a:p>
            <a:pPr lvl="2"/>
            <a:r>
              <a:rPr lang="en-GB" dirty="0"/>
              <a:t>- Offer: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Exclusive promotional rates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Guaranteed room availability</a:t>
            </a:r>
          </a:p>
          <a:p>
            <a:pPr lvl="2"/>
            <a:r>
              <a:rPr lang="en-GB" dirty="0"/>
              <a:t>- Benefits often available: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Only through direct booking</a:t>
            </a:r>
          </a:p>
          <a:p>
            <a:pPr lvl="2"/>
            <a:r>
              <a:rPr lang="en-GB" dirty="0"/>
              <a:t> - Encourage customers to bypass intermediaries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1519987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3- Characteristics of distributors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Key aspects: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Size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Market coverage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Marketing strategy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Booking and purchasing criteria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2002118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3- Characteristics of distributors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Market Coverage and Target Markets</a:t>
            </a:r>
          </a:p>
          <a:p>
            <a:pPr lvl="2"/>
            <a:r>
              <a:rPr lang="en-GB" dirty="0"/>
              <a:t>- Distributors should match: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Hotel’s target customer market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Example: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Seaside hotel targeting Russian tourists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Requires contracts with agencies operating in Russia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87375538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3- Characteristics of distributors</a:t>
            </a:r>
          </a:p>
          <a:p>
            <a:pPr lvl="2"/>
            <a:r>
              <a:rPr lang="en-GB" b="1" dirty="0"/>
              <a:t>- Positioning Compatibility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-Distributor positioning must align with: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Hotel product type</a:t>
            </a:r>
          </a:p>
          <a:p>
            <a:pPr lvl="2"/>
            <a:r>
              <a:rPr lang="en-GB" dirty="0"/>
              <a:t>- Low-cost tour operators:</a:t>
            </a:r>
          </a:p>
          <a:p>
            <a:pPr lvl="2"/>
            <a:r>
              <a:rPr lang="en-GB" dirty="0"/>
              <a:t>Not suitable for boutique or luxury hotels</a:t>
            </a:r>
          </a:p>
          <a:p>
            <a:pPr lvl="2"/>
            <a:r>
              <a:rPr lang="en-GB" dirty="0"/>
              <a:t>- Mismatch can damage: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Brand image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Customer expectations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42118940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4- Characteristics of the target market</a:t>
            </a:r>
          </a:p>
          <a:p>
            <a:pPr lvl="2"/>
            <a:r>
              <a:rPr lang="en-GB" dirty="0"/>
              <a:t>- Focus on: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Customer type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Booking preferences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Customer Booking Preferences:</a:t>
            </a:r>
          </a:p>
          <a:p>
            <a:pPr lvl="2"/>
            <a:r>
              <a:rPr lang="en-GB" dirty="0"/>
              <a:t>- Different customer segments prefer: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Different booking channels</a:t>
            </a:r>
          </a:p>
          <a:p>
            <a:pPr lvl="2"/>
            <a:r>
              <a:rPr lang="en-GB" dirty="0"/>
              <a:t>- Hotels must understand: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How their target customers book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7765655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4- Characteristics of the target market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A- Online-Oriented Customers prefer:</a:t>
            </a:r>
            <a:endParaRPr lang="en-GB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Online reservations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OTAs and booking platforms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Hotel strategy: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Presence in multiple online reservation systems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6666954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4- Characteristics of the target market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B- Tour-Operator-Oriented Customers prefer:</a:t>
            </a:r>
            <a:endParaRPr lang="en-GB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Package holidays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Organized travel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Hotel strategy: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Contracts with tour operators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3660453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5- Competition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- Competitive environment affects: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Distribution strategy</a:t>
            </a:r>
          </a:p>
          <a:p>
            <a:pPr lvl="2"/>
            <a:r>
              <a:rPr lang="en-GB" dirty="0"/>
              <a:t>- Revenue managers should monitor: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Competitors’ distribution channels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Competitors’ channels can be used to: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Assess effectiveness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Assess efficiency of own distribution network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6221687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2- The </a:t>
            </a:r>
            <a:r>
              <a:rPr lang="nl-NL" dirty="0" err="1"/>
              <a:t>Choice</a:t>
            </a:r>
            <a:r>
              <a:rPr lang="nl-NL" dirty="0"/>
              <a:t> of  Distribution </a:t>
            </a:r>
            <a:r>
              <a:rPr lang="nl-NL" dirty="0" err="1"/>
              <a:t>Channels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5- Competition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- Imitation Is Not Required:</a:t>
            </a:r>
          </a:p>
          <a:p>
            <a:pPr lvl="2"/>
            <a:r>
              <a:rPr lang="en-GB" dirty="0"/>
              <a:t>- Hotels do not need to use the same channels as competitors</a:t>
            </a:r>
          </a:p>
          <a:p>
            <a:pPr lvl="2"/>
            <a:r>
              <a:rPr lang="en-GB" dirty="0"/>
              <a:t>- Channel choice must align with: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Hotel strategy            Target customers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- Strategic Insights from Competitors</a:t>
            </a:r>
          </a:p>
          <a:p>
            <a:pPr lvl="2"/>
            <a:r>
              <a:rPr lang="en-GB" dirty="0"/>
              <a:t>- Competitor analysis can: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Reveal unused distribution channels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Suggest alternative market access options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3FAB04D-0C17-3A8E-15DA-DE1AED2B8C31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5028323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257</TotalTime>
  <Words>1860</Words>
  <Application>Microsoft Macintosh PowerPoint</Application>
  <PresentationFormat>Custom</PresentationFormat>
  <Paragraphs>518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Wingdings</vt:lpstr>
      <vt:lpstr>Minion</vt:lpstr>
      <vt:lpstr>Arial</vt:lpstr>
      <vt:lpstr>Georgia</vt:lpstr>
      <vt:lpstr>Calibri</vt:lpstr>
      <vt:lpstr>Corporate template-set Universiteit Leiden</vt:lpstr>
      <vt:lpstr>Operations Management in Hospitality  European Institute of Innovation, Entrepreneurship and Technology Lessingstraße 79, 13158 Berlin, Germany </vt:lpstr>
      <vt:lpstr>Index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1- Characteristics of Intermediaries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 2- The Choice of  Distribution Channels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198</cp:revision>
  <dcterms:created xsi:type="dcterms:W3CDTF">2023-10-18T00:40:52Z</dcterms:created>
  <dcterms:modified xsi:type="dcterms:W3CDTF">2026-02-18T13:24:33Z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