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70" r:id="rId8"/>
    <p:sldId id="271" r:id="rId9"/>
    <p:sldId id="272" r:id="rId10"/>
    <p:sldId id="274" r:id="rId11"/>
    <p:sldId id="275" r:id="rId12"/>
    <p:sldId id="276" r:id="rId13"/>
    <p:sldId id="277" r:id="rId14"/>
    <p:sldId id="278" r:id="rId15"/>
    <p:sldId id="273" r:id="rId16"/>
    <p:sldId id="269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>
      <p:cViewPr varScale="1">
        <p:scale>
          <a:sx n="55" d="100"/>
          <a:sy n="55" d="100"/>
        </p:scale>
        <p:origin x="-78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Minimalist Meal Protocols for </a:t>
            </a:r>
            <a:r>
              <a:rPr lang="en-US" b="1" dirty="0" err="1" smtClean="0"/>
              <a:t>Ultralight</a:t>
            </a:r>
            <a:r>
              <a:rPr lang="en-US" b="1" dirty="0" smtClean="0"/>
              <a:t> Space Travel</a:t>
            </a:r>
            <a:endParaRPr b="1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ea typeface="Calibri"/>
                <a:cs typeface="Times New Roman"/>
              </a:rPr>
              <a:t>Student Name: </a:t>
            </a:r>
            <a:r>
              <a:rPr lang="en-US" dirty="0" err="1" smtClean="0">
                <a:solidFill>
                  <a:schemeClr val="tx1"/>
                </a:solidFill>
                <a:ea typeface="Calibri"/>
                <a:cs typeface="Times New Roman"/>
              </a:rPr>
              <a:t>Pushpendra</a:t>
            </a:r>
            <a:r>
              <a:rPr lang="en-US" smtClean="0">
                <a:solidFill>
                  <a:schemeClr val="tx1"/>
                </a:solidFill>
                <a:ea typeface="Calibri"/>
                <a:cs typeface="Times New Roman"/>
              </a:rPr>
              <a:t/>
            </a:r>
            <a:br>
              <a:rPr lang="en-US" smtClean="0">
                <a:solidFill>
                  <a:schemeClr val="tx1"/>
                </a:solidFill>
                <a:ea typeface="Calibri"/>
                <a:cs typeface="Times New Roman"/>
              </a:rPr>
            </a:br>
            <a:r>
              <a:rPr lang="en-US" smtClean="0">
                <a:solidFill>
                  <a:schemeClr val="tx1"/>
                </a:solidFill>
                <a:ea typeface="Calibri"/>
                <a:cs typeface="Times New Roman"/>
              </a:rPr>
              <a:t/>
            </a:r>
            <a:br>
              <a:rPr lang="en-US" smtClean="0">
                <a:solidFill>
                  <a:schemeClr val="tx1"/>
                </a:solidFill>
                <a:ea typeface="Calibri"/>
                <a:cs typeface="Times New Roman"/>
              </a:rPr>
            </a:b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Index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lvl="0"/>
            <a:r>
              <a:rPr lang="en-US" dirty="0" smtClean="0"/>
              <a:t>Introduction</a:t>
            </a:r>
          </a:p>
          <a:p>
            <a:pPr lvl="0"/>
            <a:r>
              <a:rPr lang="en-US" dirty="0" smtClean="0"/>
              <a:t>Objectives</a:t>
            </a:r>
          </a:p>
          <a:p>
            <a:pPr lvl="0"/>
            <a:r>
              <a:rPr lang="en-US" dirty="0" smtClean="0"/>
              <a:t>Constraints of </a:t>
            </a:r>
            <a:r>
              <a:rPr lang="en-US" dirty="0" err="1" smtClean="0"/>
              <a:t>Ultralight</a:t>
            </a:r>
            <a:r>
              <a:rPr lang="en-US" dirty="0" smtClean="0"/>
              <a:t> Space Travel</a:t>
            </a:r>
          </a:p>
          <a:p>
            <a:pPr lvl="0"/>
            <a:r>
              <a:rPr lang="en-US" dirty="0" smtClean="0"/>
              <a:t>Essential Nutrient Targets</a:t>
            </a:r>
          </a:p>
          <a:p>
            <a:pPr lvl="0"/>
            <a:r>
              <a:rPr lang="en-US" dirty="0" smtClean="0"/>
              <a:t>Energy-Dense but Lightweight Ingredients</a:t>
            </a:r>
          </a:p>
          <a:p>
            <a:pPr lvl="0"/>
            <a:r>
              <a:rPr lang="en-US" dirty="0" smtClean="0"/>
              <a:t>Meal Plan 1: Powder-Based Protocol</a:t>
            </a:r>
          </a:p>
          <a:p>
            <a:pPr lvl="0"/>
            <a:r>
              <a:rPr lang="en-US" dirty="0" smtClean="0"/>
              <a:t>Meal Plan 2: Compressed Food Cubes</a:t>
            </a:r>
          </a:p>
          <a:p>
            <a:pPr lvl="0"/>
            <a:r>
              <a:rPr lang="en-US" dirty="0" smtClean="0"/>
              <a:t>Meal Plan 3: Dual-Purpose Meal Packs</a:t>
            </a:r>
          </a:p>
          <a:p>
            <a:pPr lvl="0"/>
            <a:r>
              <a:rPr lang="en-US" dirty="0" smtClean="0"/>
              <a:t>Fortified Liquids and Drinkable Meals</a:t>
            </a:r>
          </a:p>
          <a:p>
            <a:pPr lvl="0"/>
            <a:r>
              <a:rPr lang="en-US" dirty="0" smtClean="0"/>
              <a:t>Smart Packaging to Save Space</a:t>
            </a:r>
          </a:p>
          <a:p>
            <a:pPr lvl="0"/>
            <a:r>
              <a:rPr lang="en-US" dirty="0" smtClean="0"/>
              <a:t>Nutrient Preservation Technology</a:t>
            </a:r>
          </a:p>
          <a:p>
            <a:pPr lvl="0"/>
            <a:r>
              <a:rPr lang="en-US" dirty="0" smtClean="0"/>
              <a:t>Low-Fuel Food Rehydration Techniques</a:t>
            </a:r>
          </a:p>
          <a:p>
            <a:pPr lvl="0"/>
            <a:r>
              <a:rPr lang="en-US" dirty="0" smtClean="0"/>
              <a:t>Emergency Backup Meals</a:t>
            </a:r>
          </a:p>
          <a:p>
            <a:pPr lvl="0"/>
            <a:r>
              <a:rPr lang="en-US" dirty="0" smtClean="0"/>
              <a:t>Minimal Waste Disposal Solutions</a:t>
            </a:r>
          </a:p>
          <a:p>
            <a:pPr lvl="0"/>
            <a:r>
              <a:rPr lang="en-US" dirty="0" smtClean="0"/>
              <a:t>Conclusion</a:t>
            </a:r>
          </a:p>
          <a:p>
            <a:pPr lvl="0"/>
            <a:r>
              <a:rPr lang="en-US" dirty="0" smtClean="0"/>
              <a:t>References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Some commercial space missions may require compact payloads, limiting food weight and volume. Minimalist meals must still deliver complete nutrition using space-saving formats, minimal water, and high nutrient density.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Objectives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Develop compact, nutritionally complete meals</a:t>
            </a:r>
          </a:p>
          <a:p>
            <a:pPr lvl="0"/>
            <a:r>
              <a:rPr lang="en-US" dirty="0" smtClean="0"/>
              <a:t>Minimize weight, volume, and packaging</a:t>
            </a:r>
          </a:p>
          <a:p>
            <a:pPr lvl="0"/>
            <a:r>
              <a:rPr lang="en-US" dirty="0" smtClean="0"/>
              <a:t>Maximize nutrient retention</a:t>
            </a:r>
          </a:p>
          <a:p>
            <a:pPr lvl="0"/>
            <a:r>
              <a:rPr lang="en-US" dirty="0" smtClean="0"/>
              <a:t>Incorporate dual-use food items </a:t>
            </a:r>
          </a:p>
          <a:p>
            <a:pPr lvl="0">
              <a:buNone/>
            </a:pPr>
            <a:r>
              <a:rPr lang="en-US" dirty="0" smtClean="0"/>
              <a:t>	(energy + function)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Constraints of </a:t>
            </a:r>
            <a:r>
              <a:rPr lang="en-US" b="1" dirty="0" err="1" smtClean="0"/>
              <a:t>Ultralight</a:t>
            </a:r>
            <a:r>
              <a:rPr lang="en-US" b="1" dirty="0" smtClean="0"/>
              <a:t> Space Travel</a:t>
            </a:r>
            <a:endParaRPr b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Food storage &lt;3kg/person/week</a:t>
            </a:r>
          </a:p>
          <a:p>
            <a:pPr lvl="0"/>
            <a:r>
              <a:rPr lang="en-US" dirty="0" smtClean="0"/>
              <a:t>Water rehydration must be minimal</a:t>
            </a:r>
          </a:p>
          <a:p>
            <a:pPr lvl="0"/>
            <a:r>
              <a:rPr lang="en-US" dirty="0" smtClean="0"/>
              <a:t>Preparation limited to simple shaking/mixing</a:t>
            </a:r>
          </a:p>
          <a:p>
            <a:pPr lvl="0"/>
            <a:r>
              <a:rPr lang="en-US" dirty="0" smtClean="0"/>
              <a:t>Waste must be compressed and reusable where possible</a:t>
            </a:r>
          </a:p>
          <a:p>
            <a:pPr lvl="0"/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Essential Nutrient Targets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2100–2300 kcal/day</a:t>
            </a:r>
          </a:p>
          <a:p>
            <a:pPr lvl="0"/>
            <a:r>
              <a:rPr lang="en-US" dirty="0" smtClean="0"/>
              <a:t>Protein: 1.2g/kg</a:t>
            </a:r>
          </a:p>
          <a:p>
            <a:pPr lvl="0"/>
            <a:r>
              <a:rPr lang="en-US" dirty="0" smtClean="0"/>
              <a:t>Iron, calcium, vitamin D, omega-3s fortified</a:t>
            </a:r>
          </a:p>
          <a:p>
            <a:pPr lvl="0"/>
            <a:r>
              <a:rPr lang="en-US" dirty="0" smtClean="0"/>
              <a:t>Soluble fiber, B vitamins, electrolytes</a:t>
            </a:r>
          </a:p>
          <a:p>
            <a:pPr lvl="0"/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Energy-Dense but Lightweight Ingredients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Nut powders, chickpea flour, oat concentrate</a:t>
            </a:r>
          </a:p>
          <a:p>
            <a:pPr lvl="0"/>
            <a:r>
              <a:rPr lang="en-US" dirty="0" smtClean="0"/>
              <a:t>Dry </a:t>
            </a:r>
            <a:r>
              <a:rPr lang="en-US" dirty="0" err="1" smtClean="0"/>
              <a:t>spirulina</a:t>
            </a:r>
            <a:r>
              <a:rPr lang="en-US" dirty="0" smtClean="0"/>
              <a:t>, flax, coconut powder</a:t>
            </a:r>
          </a:p>
          <a:p>
            <a:pPr lvl="0"/>
            <a:r>
              <a:rPr lang="en-US" dirty="0" smtClean="0"/>
              <a:t>Freeze-dried berries, powdered veggies</a:t>
            </a:r>
          </a:p>
          <a:p>
            <a:pPr lvl="0"/>
            <a:r>
              <a:rPr lang="en-US" dirty="0" smtClean="0"/>
              <a:t>Fortified dark chocolate bits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Meal Plan 1: Powder-Based Protocol</a:t>
            </a:r>
            <a:endParaRPr b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Breakfast: Protein-oat powder smoothie (just-add-water)</a:t>
            </a:r>
            <a:br>
              <a:rPr lang="en-US" dirty="0" smtClean="0"/>
            </a:br>
            <a:r>
              <a:rPr lang="en-US" dirty="0" smtClean="0"/>
              <a:t>Lunch: Chickpea protein shake, powdered hummus dip + flatbread cracker</a:t>
            </a:r>
            <a:br>
              <a:rPr lang="en-US" dirty="0" smtClean="0"/>
            </a:br>
            <a:r>
              <a:rPr lang="en-US" dirty="0" smtClean="0"/>
              <a:t>Dinner: Instant lentil soup powder with veggie seasoning</a:t>
            </a:r>
            <a:br>
              <a:rPr lang="en-US" dirty="0" smtClean="0"/>
            </a:br>
            <a:r>
              <a:rPr lang="en-US" dirty="0" smtClean="0"/>
              <a:t>Snack: Vitamin-packed nut seed bar</a:t>
            </a:r>
          </a:p>
          <a:p>
            <a:pPr lvl="0"/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Meal Plan 2: Compressed Food Cubes</a:t>
            </a:r>
            <a:endParaRPr b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Breakfast: Almond-date cube, fortified berry square</a:t>
            </a:r>
            <a:br>
              <a:rPr lang="en-US" dirty="0" smtClean="0"/>
            </a:br>
            <a:r>
              <a:rPr lang="en-US" dirty="0" smtClean="0"/>
              <a:t>Lunch: Vegetable curry cube + rice bar</a:t>
            </a:r>
            <a:br>
              <a:rPr lang="en-US" dirty="0" smtClean="0"/>
            </a:br>
            <a:r>
              <a:rPr lang="en-US" dirty="0" smtClean="0"/>
              <a:t>Dinner: Lentil loaf cubes, multigrain chip pouch</a:t>
            </a:r>
            <a:br>
              <a:rPr lang="en-US" dirty="0" smtClean="0"/>
            </a:br>
            <a:r>
              <a:rPr lang="en-US" dirty="0" smtClean="0"/>
              <a:t>Snack: Green tea infused gelatin cube</a:t>
            </a:r>
          </a:p>
          <a:p>
            <a:pPr lvl="0"/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Meal Plan 3: Dual-Purpose Meal Packs</a:t>
            </a:r>
            <a:endParaRPr b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Breakfast: Protein oats that convert to drink or porridge</a:t>
            </a:r>
            <a:br>
              <a:rPr lang="en-US" dirty="0" smtClean="0"/>
            </a:br>
            <a:r>
              <a:rPr lang="en-US" dirty="0" smtClean="0"/>
              <a:t>Lunch: Curry powder mix for wrap or soup</a:t>
            </a:r>
            <a:br>
              <a:rPr lang="en-US" dirty="0" smtClean="0"/>
            </a:br>
            <a:r>
              <a:rPr lang="en-US" dirty="0" smtClean="0"/>
              <a:t>Dinner: Grain-curry compressed pack with spice oil drip</a:t>
            </a:r>
            <a:br>
              <a:rPr lang="en-US" dirty="0" smtClean="0"/>
            </a:br>
            <a:r>
              <a:rPr lang="en-US" dirty="0" smtClean="0"/>
              <a:t>Snack: Drink-mix that doubles as energy gel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Fortified Liquids and Drinkable Meals</a:t>
            </a:r>
            <a:endParaRPr b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Electrolyte mixes with vitamins and fiber</a:t>
            </a:r>
          </a:p>
          <a:p>
            <a:pPr lvl="0"/>
            <a:r>
              <a:rPr lang="en-US" dirty="0" smtClean="0"/>
              <a:t>Omega-3 oil shots</a:t>
            </a:r>
          </a:p>
          <a:p>
            <a:pPr lvl="0"/>
            <a:r>
              <a:rPr lang="en-US" dirty="0" smtClean="0"/>
              <a:t>Collapsible water bottle meals (shake-to-eat)</a:t>
            </a:r>
          </a:p>
          <a:p>
            <a:pPr lvl="0"/>
            <a:r>
              <a:rPr lang="en-US" dirty="0" smtClean="0"/>
              <a:t>Smart nutrition gel tubes</a:t>
            </a:r>
          </a:p>
          <a:p>
            <a:pPr lvl="0"/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Smart Packaging to Save Space</a:t>
            </a:r>
            <a:endParaRPr b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Edible film wrappers</a:t>
            </a:r>
          </a:p>
          <a:p>
            <a:pPr lvl="0"/>
            <a:r>
              <a:rPr lang="en-US" dirty="0" smtClean="0"/>
              <a:t>Compressible pouches with reseal tabs</a:t>
            </a:r>
          </a:p>
          <a:p>
            <a:pPr lvl="0"/>
            <a:r>
              <a:rPr lang="en-US" dirty="0" smtClean="0"/>
              <a:t>Stackable cubes in vacuum-sealed containers</a:t>
            </a:r>
          </a:p>
          <a:p>
            <a:pPr lvl="0"/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Nutrient Preservation Technology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Cold freeze-drying retains antioxidants</a:t>
            </a:r>
          </a:p>
          <a:p>
            <a:pPr lvl="0"/>
            <a:r>
              <a:rPr lang="en-US" dirty="0" smtClean="0"/>
              <a:t>Microencapsulation of </a:t>
            </a:r>
            <a:r>
              <a:rPr lang="en-US" dirty="0" err="1" smtClean="0"/>
              <a:t>probiotics</a:t>
            </a:r>
            <a:endParaRPr lang="en-US" dirty="0" smtClean="0"/>
          </a:p>
          <a:p>
            <a:pPr lvl="0"/>
            <a:r>
              <a:rPr lang="en-US" dirty="0" smtClean="0"/>
              <a:t>Anti-oxidative coating on sensitive items</a:t>
            </a:r>
          </a:p>
          <a:p>
            <a:pPr lvl="0"/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Minimal Waste Disposal Solutions</a:t>
            </a:r>
            <a:endParaRPr b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Recyclable pouch liners</a:t>
            </a:r>
          </a:p>
          <a:p>
            <a:pPr lvl="0"/>
            <a:r>
              <a:rPr lang="en-US" dirty="0" smtClean="0"/>
              <a:t>Reusable meal trays</a:t>
            </a:r>
          </a:p>
          <a:p>
            <a:pPr lvl="0"/>
            <a:r>
              <a:rPr lang="en-US" dirty="0" smtClean="0"/>
              <a:t>Leftover water to be repurposed for hygiene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Conclusion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Even in </a:t>
            </a:r>
            <a:r>
              <a:rPr lang="en-US" dirty="0" err="1" smtClean="0"/>
              <a:t>ultralight</a:t>
            </a:r>
            <a:r>
              <a:rPr lang="en-US" dirty="0" smtClean="0"/>
              <a:t> travel, food can be functional, satisfying, and nutritionally complete. Compact meals empower safe and efficient space tourism.</a:t>
            </a:r>
          </a:p>
          <a:p>
            <a:pPr lvl="0"/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/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NASA Lightweight Payload Strategies (2022)</a:t>
            </a:r>
          </a:p>
          <a:p>
            <a:pPr lvl="0"/>
            <a:r>
              <a:rPr lang="en-US" dirty="0" smtClean="0"/>
              <a:t>ESA Compact Nutrition Systems (2023)</a:t>
            </a:r>
          </a:p>
          <a:p>
            <a:pPr lvl="0"/>
            <a:r>
              <a:rPr lang="en-US" dirty="0" smtClean="0"/>
              <a:t>WHO Nutrient Retention Guidelines (2021)</a:t>
            </a:r>
          </a:p>
          <a:p>
            <a:pPr lvl="0"/>
            <a:r>
              <a:rPr lang="en-US" dirty="0" smtClean="0"/>
              <a:t>Smith, S.M. et al. (2014). </a:t>
            </a:r>
            <a:r>
              <a:rPr lang="en-US" i="1" dirty="0" smtClean="0"/>
              <a:t>Nutrition for Space Missions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390</Words>
  <Application>Microsoft Macintosh PowerPoint</Application>
  <PresentationFormat>On-screen Show (4:3)</PresentationFormat>
  <Paragraphs>72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Minimalist Meal Protocols for Ultralight Space Travel</vt:lpstr>
      <vt:lpstr>Index</vt:lpstr>
      <vt:lpstr>Introduction</vt:lpstr>
      <vt:lpstr>Objectives</vt:lpstr>
      <vt:lpstr>Constraints of Ultralight Space Travel</vt:lpstr>
      <vt:lpstr>Essential Nutrient Targets</vt:lpstr>
      <vt:lpstr>Energy-Dense but Lightweight Ingredients</vt:lpstr>
      <vt:lpstr>Meal Plan 1: Powder-Based Protocol</vt:lpstr>
      <vt:lpstr>Meal Plan 2: Compressed Food Cubes</vt:lpstr>
      <vt:lpstr>Meal Plan 3: Dual-Purpose Meal Packs</vt:lpstr>
      <vt:lpstr>Fortified Liquids and Drinkable Meals</vt:lpstr>
      <vt:lpstr>Smart Packaging to Save Space</vt:lpstr>
      <vt:lpstr>Nutrient Preservation Technology</vt:lpstr>
      <vt:lpstr>Minimal Waste Disposal Solutions</vt:lpstr>
      <vt:lpstr>Conclusion</vt:lpstr>
      <vt:lpstr>References</vt:lpstr>
    </vt:vector>
  </TitlesOfParts>
  <Manager/>
  <Company/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Child-Friendly Nutrition Protocols for Family-Oriented Space Missions</dc:title>
  <dc:subject/>
  <dc:creator/>
  <cp:keywords/>
  <dc:description>generated using python-pptx</dc:description>
  <cp:lastModifiedBy>ANCHALIKA</cp:lastModifiedBy>
  <cp:revision>14</cp:revision>
  <dcterms:created xsi:type="dcterms:W3CDTF">2013-01-27T09:14:16Z</dcterms:created>
  <dcterms:modified xsi:type="dcterms:W3CDTF">2025-06-06T21:24:53Z</dcterms:modified>
  <cp:category/>
</cp:coreProperties>
</file>