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4874E72-62F5-4C60-B480-A807B8D79DDE}"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874E72-62F5-4C60-B480-A807B8D79DDE}"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874E72-62F5-4C60-B480-A807B8D79DDE}"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4874E72-62F5-4C60-B480-A807B8D79DDE}"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4874E72-62F5-4C60-B480-A807B8D79DDE}" type="datetimeFigureOut">
              <a:rPr lang="en-US" smtClean="0"/>
              <a:pPr/>
              <a:t>5/1/2025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4874E72-62F5-4C60-B480-A807B8D79DDE}" type="datetimeFigureOut">
              <a:rPr lang="en-US" smtClean="0"/>
              <a:pPr/>
              <a:t>5/1/2025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874E72-62F5-4C60-B480-A807B8D79DDE}" type="datetimeFigureOut">
              <a:rPr lang="en-US" smtClean="0"/>
              <a:pPr/>
              <a:t>5/1/2025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874E72-62F5-4C60-B480-A807B8D79DDE}"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874E72-62F5-4C60-B480-A807B8D79DDE}"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874E72-62F5-4C60-B480-A807B8D79DDE}"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874E72-62F5-4C60-B480-A807B8D79DDE}"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874E72-62F5-4C60-B480-A807B8D79DDE}" type="datetimeFigureOut">
              <a:rPr lang="en-US" smtClean="0"/>
              <a:pPr/>
              <a:t>5/1/2025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8F05C2-904B-4FCC-B5A8-728CF85C9F2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theleela.com/" TargetMode="External"/><Relationship Id="rId3" Type="http://schemas.openxmlformats.org/officeDocument/2006/relationships/hyperlink" Target="https://www.statista.com/" TargetMode="External"/><Relationship Id="rId7" Type="http://schemas.openxmlformats.org/officeDocument/2006/relationships/hyperlink" Target="https://www.danhotels.com/" TargetMode="External"/><Relationship Id="rId2" Type="http://schemas.openxmlformats.org/officeDocument/2006/relationships/hyperlink" Target="https://www.sfda.gov.sa/" TargetMode="External"/><Relationship Id="rId1" Type="http://schemas.openxmlformats.org/officeDocument/2006/relationships/slideLayout" Target="../slideLayouts/slideLayout2.xml"/><Relationship Id="rId6" Type="http://schemas.openxmlformats.org/officeDocument/2006/relationships/hyperlink" Target="https://www.hilton.com/" TargetMode="External"/><Relationship Id="rId5" Type="http://schemas.openxmlformats.org/officeDocument/2006/relationships/hyperlink" Target="https://www.who.int/news-room/fact-sheets/detail/healthy-diet" TargetMode="External"/><Relationship Id="rId4" Type="http://schemas.openxmlformats.org/officeDocument/2006/relationships/hyperlink" Target="https://www.kashrut.org/"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Religious Dietary Restrictions Destinations: Saudi Arabia, India, Israel</a:t>
            </a:r>
            <a:endParaRPr lang="en-US" dirty="0"/>
          </a:p>
        </p:txBody>
      </p:sp>
      <p:sp>
        <p:nvSpPr>
          <p:cNvPr id="3" name="Subtitle 2"/>
          <p:cNvSpPr>
            <a:spLocks noGrp="1"/>
          </p:cNvSpPr>
          <p:nvPr>
            <p:ph type="subTitle" idx="1"/>
          </p:nvPr>
        </p:nvSpPr>
        <p:spPr/>
        <p:txBody>
          <a:bodyPr/>
          <a:lstStyle/>
          <a:p>
            <a:r>
              <a:rPr lang="en-US" dirty="0" smtClean="0"/>
              <a:t>Student Name: </a:t>
            </a:r>
            <a:r>
              <a:rPr lang="en-US" dirty="0" err="1" smtClean="0"/>
              <a:t>Anup</a:t>
            </a:r>
            <a:r>
              <a:rPr lang="en-US" smtClean="0"/>
              <a:t> Kumar Joshi</a:t>
            </a:r>
            <a:br>
              <a:rPr lang="en-US" smtClean="0"/>
            </a:br>
            <a:r>
              <a:rPr lang="en-US" smtClean="0"/>
              <a:t>Student ID: DE240036</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Introduction</a:t>
            </a:r>
          </a:p>
          <a:p>
            <a:r>
              <a:rPr lang="en-US" dirty="0" smtClean="0"/>
              <a:t>Destination 1: Saudi Arabia</a:t>
            </a:r>
          </a:p>
          <a:p>
            <a:r>
              <a:rPr lang="en-US" dirty="0" smtClean="0"/>
              <a:t>Destination 2: India</a:t>
            </a:r>
          </a:p>
          <a:p>
            <a:r>
              <a:rPr lang="en-US" dirty="0" smtClean="0"/>
              <a:t>Destination 3: Israel</a:t>
            </a:r>
          </a:p>
          <a:p>
            <a:r>
              <a:rPr lang="en-US" dirty="0" smtClean="0"/>
              <a:t>Challenges and Sourcing</a:t>
            </a:r>
          </a:p>
          <a:p>
            <a:r>
              <a:rPr lang="en-US" dirty="0" smtClean="0"/>
              <a:t>Hospitality Guidelines</a:t>
            </a:r>
          </a:p>
          <a:p>
            <a:r>
              <a:rPr lang="en-US" dirty="0" smtClean="0"/>
              <a:t>Communication Templates</a:t>
            </a:r>
          </a:p>
          <a:p>
            <a:r>
              <a:rPr lang="en-US" dirty="0" smtClean="0"/>
              <a:t>WHO Guidelines &amp; Real-World Examples</a:t>
            </a:r>
          </a:p>
          <a:p>
            <a:r>
              <a:rPr lang="en-US" dirty="0" smtClean="0"/>
              <a:t>Conclusion</a:t>
            </a:r>
          </a:p>
          <a:p>
            <a:r>
              <a:rPr lang="en-US" dirty="0" smtClean="0"/>
              <a:t>References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Introduction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a:t>Catering for religious dietary laws is essential in today’s global tourism and hospitality industry. The dietary laws like </a:t>
            </a:r>
            <a:r>
              <a:rPr lang="en-US" dirty="0" err="1"/>
              <a:t>Halal</a:t>
            </a:r>
            <a:r>
              <a:rPr lang="en-US" dirty="0"/>
              <a:t> (Islam), Kosher (Judaism), and Vegetarianism (Hinduism, Jainism, and others) are deeply embedded in religious and cultural practices. These food laws are not just preferences but are considered obligatory by many practitioners. Hence, respecting and accommodating these dietary requirements is critical for providing inclusive and culturally sensitive services.</a:t>
            </a:r>
          </a:p>
          <a:p>
            <a:r>
              <a:rPr lang="en-US" dirty="0"/>
              <a:t>Tourists today come from diverse religious backgrounds, and their satisfaction often hinges on the ability of the service providers to cater to their specific dietary needs. Understanding these dietary laws helps build trust, shows respect for cultural and religious diversity, and increases repeat tourism. Studies have shown that catering to religious dietary needs also contributes to the overall health and wellness of tourists, reducing instances of food-related illnesses or discomfort during travel (</a:t>
            </a:r>
            <a:r>
              <a:rPr lang="en-US" dirty="0" err="1"/>
              <a:t>Alzeer</a:t>
            </a:r>
            <a:r>
              <a:rPr lang="en-US" dirty="0"/>
              <a:t>, 2016).</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Strategy Overview</a:t>
            </a:r>
          </a:p>
        </p:txBody>
      </p:sp>
      <p:sp>
        <p:nvSpPr>
          <p:cNvPr id="3" name="Content Placeholder 2"/>
          <p:cNvSpPr>
            <a:spLocks noGrp="1"/>
          </p:cNvSpPr>
          <p:nvPr>
            <p:ph idx="1"/>
          </p:nvPr>
        </p:nvSpPr>
        <p:spPr/>
        <p:txBody>
          <a:bodyPr>
            <a:normAutofit fontScale="62500" lnSpcReduction="20000"/>
          </a:bodyPr>
          <a:lstStyle/>
          <a:p>
            <a:r>
              <a:rPr lang="en-US" dirty="0"/>
              <a:t>To meet religious dietary requirements, hospitality professionals must develop a robust strategy that includes:</a:t>
            </a:r>
          </a:p>
          <a:p>
            <a:r>
              <a:rPr lang="en-US" b="1" dirty="0"/>
              <a:t>Understanding Strict Dietary Codes</a:t>
            </a:r>
            <a:r>
              <a:rPr lang="en-US" dirty="0"/>
              <a:t>: Knowledge of the fundamental principles of </a:t>
            </a:r>
            <a:r>
              <a:rPr lang="en-US" dirty="0" err="1"/>
              <a:t>Halal</a:t>
            </a:r>
            <a:r>
              <a:rPr lang="en-US" dirty="0"/>
              <a:t>, Kosher, and vegetarian diets is essential. For instance, </a:t>
            </a:r>
            <a:r>
              <a:rPr lang="en-US" dirty="0" err="1"/>
              <a:t>Halal</a:t>
            </a:r>
            <a:r>
              <a:rPr lang="en-US" dirty="0"/>
              <a:t> requires meat to be slaughtered in a specific manner, Kosher demands complete separation of meat and dairy, and many Indian vegetarians abstain from garlic and onion.</a:t>
            </a:r>
          </a:p>
          <a:p>
            <a:r>
              <a:rPr lang="en-US" b="1" dirty="0"/>
              <a:t>Partnering with Certified Suppliers</a:t>
            </a:r>
            <a:r>
              <a:rPr lang="en-US" dirty="0"/>
              <a:t>: Suppliers should provide certification from recognized religious authorities. This ensures authenticity and maintains trust with guests.</a:t>
            </a:r>
          </a:p>
          <a:p>
            <a:r>
              <a:rPr lang="en-US" b="1" dirty="0"/>
              <a:t>Menu Labeling for Religious Compliance</a:t>
            </a:r>
            <a:r>
              <a:rPr lang="en-US" dirty="0"/>
              <a:t>: Clear menu labeling helps guests easily identify suitable dishes, preventing confusion and enhancing their experience</a:t>
            </a:r>
            <a:r>
              <a:rPr lang="en-US" dirty="0" smtClean="0"/>
              <a:t>.</a:t>
            </a:r>
          </a:p>
          <a:p>
            <a:endParaRPr lang="en-US" dirty="0"/>
          </a:p>
          <a:p>
            <a:r>
              <a:rPr lang="en-US" dirty="0"/>
              <a:t>These strategies not only ensure compliance but also boost the reputation of the service provider as culturally aware and respectful</a:t>
            </a:r>
            <a:r>
              <a:rPr lang="en-US" dirty="0" smtClean="0"/>
              <a:t>.</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Destination 1 — Saudi Arabia</a:t>
            </a:r>
            <a:br>
              <a:rPr lang="en-US" dirty="0"/>
            </a:br>
            <a:r>
              <a:rPr lang="en-US" b="1" dirty="0"/>
              <a:t>Meal Plan (</a:t>
            </a:r>
            <a:r>
              <a:rPr lang="en-US" b="1" dirty="0" err="1"/>
              <a:t>Halal</a:t>
            </a:r>
            <a:r>
              <a:rPr lang="en-US" b="1" dirty="0"/>
              <a:t>, Diabetic-Friendly</a:t>
            </a:r>
            <a:r>
              <a:rPr lang="en-US" b="1" dirty="0" smtClean="0"/>
              <a:t>)</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Breakfast</a:t>
            </a:r>
            <a:r>
              <a:rPr lang="en-US" dirty="0"/>
              <a:t>: Dates, low-fat </a:t>
            </a:r>
            <a:r>
              <a:rPr lang="en-US" dirty="0" err="1"/>
              <a:t>laban</a:t>
            </a:r>
            <a:r>
              <a:rPr lang="en-US" dirty="0"/>
              <a:t> (yogurt drink), whole grain bread.</a:t>
            </a:r>
          </a:p>
          <a:p>
            <a:r>
              <a:rPr lang="en-US" b="1" dirty="0"/>
              <a:t>Lunch</a:t>
            </a:r>
            <a:r>
              <a:rPr lang="en-US" dirty="0"/>
              <a:t>: Grilled chicken kebab, quinoa </a:t>
            </a:r>
            <a:r>
              <a:rPr lang="en-US" dirty="0" err="1"/>
              <a:t>tabbouleh</a:t>
            </a:r>
            <a:r>
              <a:rPr lang="en-US" dirty="0"/>
              <a:t>.</a:t>
            </a:r>
          </a:p>
          <a:p>
            <a:r>
              <a:rPr lang="en-US" b="1" dirty="0"/>
              <a:t>Dinner</a:t>
            </a:r>
            <a:r>
              <a:rPr lang="en-US" dirty="0"/>
              <a:t>: Lamb stew, brown rice</a:t>
            </a:r>
            <a:r>
              <a:rPr lang="en-US" dirty="0" smtClean="0"/>
              <a:t>.</a:t>
            </a:r>
          </a:p>
          <a:p>
            <a:endParaRPr lang="en-US" dirty="0"/>
          </a:p>
          <a:p>
            <a:r>
              <a:rPr lang="en-US" b="1" dirty="0"/>
              <a:t>Nutritional Breakdown</a:t>
            </a:r>
            <a:r>
              <a:rPr lang="en-US" dirty="0"/>
              <a:t>: This meal plan is carefully tailored for diabetic travelers and those adhering strictly to </a:t>
            </a:r>
            <a:r>
              <a:rPr lang="en-US" dirty="0" err="1"/>
              <a:t>Halal</a:t>
            </a:r>
            <a:r>
              <a:rPr lang="en-US" dirty="0"/>
              <a:t> requirements. Dates provide natural sugar and are rich in fiber, </a:t>
            </a:r>
            <a:r>
              <a:rPr lang="en-US" dirty="0" err="1"/>
              <a:t>laban</a:t>
            </a:r>
            <a:r>
              <a:rPr lang="en-US" dirty="0"/>
              <a:t> aids digestion, and whole grains help regulate blood sugar levels. Grilled meats and </a:t>
            </a:r>
            <a:r>
              <a:rPr lang="en-US" dirty="0" err="1"/>
              <a:t>tabbouleh</a:t>
            </a:r>
            <a:r>
              <a:rPr lang="en-US" dirty="0"/>
              <a:t> provide high protein and fiber, while the lamb stew with brown rice is satisfying and keeps energy levels stable.</a:t>
            </a:r>
          </a:p>
          <a:p>
            <a:r>
              <a:rPr lang="en-US" dirty="0"/>
              <a:t>Saudi Arabia follows strict Islamic principles, and all food and beverages must comply with Islamic dietary laws. The General Authority for Food and Drug Administration (SFDA) in Saudi Arabia mandates clear labeling and certification for </a:t>
            </a:r>
            <a:r>
              <a:rPr lang="en-US" dirty="0" err="1"/>
              <a:t>Halal</a:t>
            </a:r>
            <a:r>
              <a:rPr lang="en-US" dirty="0"/>
              <a:t> food, even for imported products (SFDA, 2022</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Saudi Arabia — </a:t>
            </a:r>
            <a:r>
              <a:rPr lang="en-US" dirty="0" smtClean="0"/>
              <a:t>Challenges</a:t>
            </a:r>
            <a:endParaRPr lang="en-US" dirty="0"/>
          </a:p>
        </p:txBody>
      </p:sp>
      <p:sp>
        <p:nvSpPr>
          <p:cNvPr id="3" name="Content Placeholder 2"/>
          <p:cNvSpPr>
            <a:spLocks noGrp="1"/>
          </p:cNvSpPr>
          <p:nvPr>
            <p:ph idx="1"/>
          </p:nvPr>
        </p:nvSpPr>
        <p:spPr/>
        <p:txBody>
          <a:bodyPr>
            <a:normAutofit fontScale="85000" lnSpcReduction="20000"/>
          </a:bodyPr>
          <a:lstStyle/>
          <a:p>
            <a:r>
              <a:rPr lang="en-US" b="1" dirty="0"/>
              <a:t>Need for Certified </a:t>
            </a:r>
            <a:r>
              <a:rPr lang="en-US" b="1" dirty="0" err="1"/>
              <a:t>Halal</a:t>
            </a:r>
            <a:r>
              <a:rPr lang="en-US" b="1" dirty="0"/>
              <a:t> Meat Supply</a:t>
            </a:r>
            <a:r>
              <a:rPr lang="en-US" dirty="0"/>
              <a:t>: While </a:t>
            </a:r>
            <a:r>
              <a:rPr lang="en-US" dirty="0" err="1"/>
              <a:t>Halal</a:t>
            </a:r>
            <a:r>
              <a:rPr lang="en-US" dirty="0"/>
              <a:t> meat is widely available, ensuring certification and consistency from suppliers is crucial, especially for international hotels and resorts.</a:t>
            </a:r>
          </a:p>
          <a:p>
            <a:r>
              <a:rPr lang="en-US" b="1" dirty="0"/>
              <a:t>Limited Gluten-Free Options in Traditional Menus</a:t>
            </a:r>
            <a:r>
              <a:rPr lang="en-US" dirty="0"/>
              <a:t>: Traditional Saudi cuisine relies heavily on wheat-based bread and grains. Substituting these with gluten-free alternatives requires thoughtful menu design and sourcing.</a:t>
            </a:r>
          </a:p>
          <a:p>
            <a:r>
              <a:rPr lang="en-US" b="1" dirty="0"/>
              <a:t>Language and Labeling</a:t>
            </a:r>
            <a:r>
              <a:rPr lang="en-US" dirty="0"/>
              <a:t>: Multilingual labeling and staff training are necessary to cater to international tourists who may not read Arabic</a:t>
            </a:r>
            <a:r>
              <a:rPr lang="en-US" dirty="0" smtClean="0"/>
              <a:t>.</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Destination 2 — </a:t>
            </a:r>
            <a:r>
              <a:rPr lang="en-US" dirty="0" smtClean="0"/>
              <a:t>India</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Meal Plan (Vegetarian, Gluten-Free)</a:t>
            </a:r>
            <a:endParaRPr lang="en-US" dirty="0"/>
          </a:p>
          <a:p>
            <a:r>
              <a:rPr lang="en-US" b="1" dirty="0"/>
              <a:t>Breakfast</a:t>
            </a:r>
            <a:r>
              <a:rPr lang="en-US" dirty="0"/>
              <a:t>: </a:t>
            </a:r>
            <a:r>
              <a:rPr lang="en-US" dirty="0" err="1"/>
              <a:t>Poha</a:t>
            </a:r>
            <a:r>
              <a:rPr lang="en-US" dirty="0"/>
              <a:t> (flattened rice), herbal tea.</a:t>
            </a:r>
          </a:p>
          <a:p>
            <a:r>
              <a:rPr lang="en-US" b="1" dirty="0"/>
              <a:t>Lunch</a:t>
            </a:r>
            <a:r>
              <a:rPr lang="en-US" dirty="0"/>
              <a:t>: </a:t>
            </a:r>
            <a:r>
              <a:rPr lang="en-US" dirty="0" err="1"/>
              <a:t>Rajma</a:t>
            </a:r>
            <a:r>
              <a:rPr lang="en-US" dirty="0"/>
              <a:t> (kidney bean curry), basmati rice.</a:t>
            </a:r>
          </a:p>
          <a:p>
            <a:r>
              <a:rPr lang="en-US" b="1" dirty="0"/>
              <a:t>Dinner</a:t>
            </a:r>
            <a:r>
              <a:rPr lang="en-US" dirty="0"/>
              <a:t>: </a:t>
            </a:r>
            <a:r>
              <a:rPr lang="en-US" dirty="0" err="1"/>
              <a:t>Baingan</a:t>
            </a:r>
            <a:r>
              <a:rPr lang="en-US" dirty="0"/>
              <a:t> </a:t>
            </a:r>
            <a:r>
              <a:rPr lang="en-US" dirty="0" err="1"/>
              <a:t>Bharta</a:t>
            </a:r>
            <a:r>
              <a:rPr lang="en-US" dirty="0"/>
              <a:t> (mashed eggplant), </a:t>
            </a:r>
            <a:r>
              <a:rPr lang="en-US" dirty="0" err="1"/>
              <a:t>roti</a:t>
            </a:r>
            <a:r>
              <a:rPr lang="en-US" dirty="0"/>
              <a:t> (gluten-free millet bread).</a:t>
            </a:r>
          </a:p>
          <a:p>
            <a:r>
              <a:rPr lang="en-US" b="1" dirty="0"/>
              <a:t>Nutritional Breakdown</a:t>
            </a:r>
            <a:r>
              <a:rPr lang="en-US" dirty="0"/>
              <a:t>: India has one of the highest rates of vegetarianism in the world, with 30-40% of the population adhering to vegetarian diets (</a:t>
            </a:r>
            <a:r>
              <a:rPr lang="en-US" dirty="0" err="1"/>
              <a:t>Statista</a:t>
            </a:r>
            <a:r>
              <a:rPr lang="en-US" dirty="0"/>
              <a:t>, 2023). The meal plan emphasizes plant-based proteins (</a:t>
            </a:r>
            <a:r>
              <a:rPr lang="en-US" dirty="0" err="1"/>
              <a:t>rajma</a:t>
            </a:r>
            <a:r>
              <a:rPr lang="en-US" dirty="0"/>
              <a:t>), whole grains, and naturally gluten-free ingredients. </a:t>
            </a:r>
            <a:r>
              <a:rPr lang="en-US" dirty="0" err="1"/>
              <a:t>Poha</a:t>
            </a:r>
            <a:r>
              <a:rPr lang="en-US" dirty="0"/>
              <a:t> is light and nutritious; </a:t>
            </a:r>
            <a:r>
              <a:rPr lang="en-US" dirty="0" err="1"/>
              <a:t>rajma</a:t>
            </a:r>
            <a:r>
              <a:rPr lang="en-US" dirty="0"/>
              <a:t> provides iron and protein; millet </a:t>
            </a:r>
            <a:r>
              <a:rPr lang="en-US" dirty="0" err="1"/>
              <a:t>roti</a:t>
            </a:r>
            <a:r>
              <a:rPr lang="en-US" dirty="0"/>
              <a:t> is fiber-rich and suitable for gluten-intolerant guests</a:t>
            </a:r>
            <a:r>
              <a:rPr lang="en-US" dirty="0" smtClean="0"/>
              <a:t>.</a:t>
            </a:r>
            <a:endParaRPr lang="en-US" dirty="0"/>
          </a:p>
          <a:p>
            <a:r>
              <a:rPr lang="en-US" dirty="0"/>
              <a:t>The Indian hospitality sector has an advantage due to the deep-rooted culture of vegetarianism. However, it must still cater to the growing demand for veganism and gluten-free meals.</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India — Challenges</a:t>
            </a:r>
          </a:p>
        </p:txBody>
      </p:sp>
      <p:sp>
        <p:nvSpPr>
          <p:cNvPr id="3" name="Content Placeholder 2"/>
          <p:cNvSpPr>
            <a:spLocks noGrp="1"/>
          </p:cNvSpPr>
          <p:nvPr>
            <p:ph idx="1"/>
          </p:nvPr>
        </p:nvSpPr>
        <p:spPr/>
        <p:txBody>
          <a:bodyPr>
            <a:normAutofit fontScale="77500" lnSpcReduction="20000"/>
          </a:bodyPr>
          <a:lstStyle/>
          <a:p>
            <a:r>
              <a:rPr lang="en-US" b="1" dirty="0"/>
              <a:t>Risk of Cross-Contamination with Meat Dishes</a:t>
            </a:r>
            <a:r>
              <a:rPr lang="en-US" dirty="0"/>
              <a:t>: Although vegetarianism is common, kitchens often prepare both vegetarian and non-vegetarian meals, increasing the risk of cross-contamination.</a:t>
            </a:r>
          </a:p>
          <a:p>
            <a:r>
              <a:rPr lang="en-US" b="1" dirty="0"/>
              <a:t>Clarify Ingredients like Ghee or </a:t>
            </a:r>
            <a:r>
              <a:rPr lang="en-US" b="1" dirty="0" err="1"/>
              <a:t>Paneer</a:t>
            </a:r>
            <a:r>
              <a:rPr lang="en-US" b="1" dirty="0"/>
              <a:t> for Vegan Guests</a:t>
            </a:r>
            <a:r>
              <a:rPr lang="en-US" dirty="0"/>
              <a:t>: Many international guests associate vegetarian with vegan, but traditional Indian vegetarian dishes often contain dairy. Clear communication and alternative ingredients (like plant-based ghee) are necessary.</a:t>
            </a:r>
          </a:p>
          <a:p>
            <a:r>
              <a:rPr lang="en-US" b="1" dirty="0"/>
              <a:t>Lack of Uniform Certification</a:t>
            </a:r>
            <a:r>
              <a:rPr lang="en-US" dirty="0"/>
              <a:t>: Unlike </a:t>
            </a:r>
            <a:r>
              <a:rPr lang="en-US" dirty="0" err="1"/>
              <a:t>Halal</a:t>
            </a:r>
            <a:r>
              <a:rPr lang="en-US" dirty="0"/>
              <a:t> or Kosher, India lacks a national-level vegetarian certification system, making it hard for international tourists to verify authenticity</a:t>
            </a:r>
            <a:r>
              <a:rPr lang="en-US" dirty="0" smtClean="0"/>
              <a:t>.</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Destination 3 — Israel</a:t>
            </a:r>
          </a:p>
        </p:txBody>
      </p:sp>
      <p:sp>
        <p:nvSpPr>
          <p:cNvPr id="3" name="Content Placeholder 2"/>
          <p:cNvSpPr>
            <a:spLocks noGrp="1"/>
          </p:cNvSpPr>
          <p:nvPr>
            <p:ph idx="1"/>
          </p:nvPr>
        </p:nvSpPr>
        <p:spPr/>
        <p:txBody>
          <a:bodyPr>
            <a:normAutofit fontScale="70000" lnSpcReduction="20000"/>
          </a:bodyPr>
          <a:lstStyle/>
          <a:p>
            <a:r>
              <a:rPr lang="en-US" b="1" dirty="0"/>
              <a:t>Meal Plan (Kosher, Dairy-Free)</a:t>
            </a:r>
            <a:endParaRPr lang="en-US" dirty="0"/>
          </a:p>
          <a:p>
            <a:r>
              <a:rPr lang="en-US" b="1" dirty="0"/>
              <a:t>Breakfast</a:t>
            </a:r>
            <a:r>
              <a:rPr lang="en-US" dirty="0"/>
              <a:t>: Fresh fruits, almond yogurt.</a:t>
            </a:r>
          </a:p>
          <a:p>
            <a:r>
              <a:rPr lang="en-US" b="1" dirty="0"/>
              <a:t>Lunch</a:t>
            </a:r>
            <a:r>
              <a:rPr lang="en-US" dirty="0"/>
              <a:t>: Grilled salmon, couscous salad.</a:t>
            </a:r>
          </a:p>
          <a:p>
            <a:r>
              <a:rPr lang="en-US" b="1" dirty="0"/>
              <a:t>Dinner</a:t>
            </a:r>
            <a:r>
              <a:rPr lang="en-US" dirty="0"/>
              <a:t>: Chicken </a:t>
            </a:r>
            <a:r>
              <a:rPr lang="en-US" dirty="0" err="1"/>
              <a:t>shawarma</a:t>
            </a:r>
            <a:r>
              <a:rPr lang="en-US" dirty="0"/>
              <a:t> (Kosher-certified) with </a:t>
            </a:r>
            <a:r>
              <a:rPr lang="en-US" dirty="0" err="1"/>
              <a:t>tahini</a:t>
            </a:r>
            <a:r>
              <a:rPr lang="en-US" dirty="0"/>
              <a:t> dressing.</a:t>
            </a:r>
          </a:p>
          <a:p>
            <a:endParaRPr lang="en-US" b="1" dirty="0" smtClean="0"/>
          </a:p>
          <a:p>
            <a:r>
              <a:rPr lang="en-US" b="1" dirty="0" smtClean="0"/>
              <a:t>Nutritional </a:t>
            </a:r>
            <a:r>
              <a:rPr lang="en-US" b="1" dirty="0"/>
              <a:t>Breakdown</a:t>
            </a:r>
            <a:r>
              <a:rPr lang="en-US" dirty="0"/>
              <a:t>: This plan adheres to the strict rules of </a:t>
            </a:r>
            <a:r>
              <a:rPr lang="en-US" dirty="0" err="1"/>
              <a:t>Kashrut</a:t>
            </a:r>
            <a:r>
              <a:rPr lang="en-US" dirty="0"/>
              <a:t> (Jewish dietary law), emphasizing the separation of meat and dairy. Dairy-free alternatives such as almond yogurt, and high-protein meats like salmon and chicken, offer balanced nutrition. The use of couscous and </a:t>
            </a:r>
            <a:r>
              <a:rPr lang="en-US" dirty="0" err="1"/>
              <a:t>tahini</a:t>
            </a:r>
            <a:r>
              <a:rPr lang="en-US" dirty="0"/>
              <a:t> reflects the Mediterranean influence.</a:t>
            </a:r>
          </a:p>
          <a:p>
            <a:r>
              <a:rPr lang="en-US" dirty="0"/>
              <a:t>In Israel, Kosher certification is regulated by the Chief Rabbinate. Most hotels, restaurants, and event venues in Israel follow Kosher laws, especially in Jerusalem and other religious areas (</a:t>
            </a:r>
            <a:r>
              <a:rPr lang="en-US" dirty="0" err="1"/>
              <a:t>Kashrut</a:t>
            </a:r>
            <a:r>
              <a:rPr lang="en-US" dirty="0"/>
              <a:t> Authority, 2022).</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Israel — </a:t>
            </a:r>
            <a:r>
              <a:rPr lang="en-US" dirty="0" smtClean="0"/>
              <a:t>Challenges</a:t>
            </a:r>
            <a:endParaRPr lang="en-US" dirty="0"/>
          </a:p>
        </p:txBody>
      </p:sp>
      <p:sp>
        <p:nvSpPr>
          <p:cNvPr id="3" name="Content Placeholder 2"/>
          <p:cNvSpPr>
            <a:spLocks noGrp="1"/>
          </p:cNvSpPr>
          <p:nvPr>
            <p:ph idx="1"/>
          </p:nvPr>
        </p:nvSpPr>
        <p:spPr>
          <a:xfrm>
            <a:off x="457200" y="1600200"/>
            <a:ext cx="8229600" cy="4757758"/>
          </a:xfrm>
        </p:spPr>
        <p:txBody>
          <a:bodyPr>
            <a:normAutofit fontScale="62500" lnSpcReduction="20000"/>
          </a:bodyPr>
          <a:lstStyle/>
          <a:p>
            <a:r>
              <a:rPr lang="en-US" dirty="0"/>
              <a:t>Strict Separation of Meat and Dairy Preparation: One of the most fundamental principles of kosher food preparation is the complete separation of meat and dairy. This rule requires not only separate cookware, utensils, and serving ware but also distinct preparation and storage zones within the kitchen. Hotels must maintain two sets of everything, and staff must be trained to prevent any cross-contact. This significantly increases logistical complexity and operational costs. In high-volume kitchens such as those in luxury resorts or large hotels, maintaining this level of segregation requires careful planning, constant vigilance, and regular staff oversight.</a:t>
            </a:r>
          </a:p>
          <a:p>
            <a:r>
              <a:rPr lang="en-US" dirty="0"/>
              <a:t>Need Kosher Kitchen Certification: To legally and culturally serve kosher food, hospitality providers must obtain a Kosher certification from recognized religious authorities, such as the Chief Rabbinate in Israel. Certification is not a one-time event—it involves continuous monitoring and inspections by a </a:t>
            </a:r>
            <a:r>
              <a:rPr lang="en-US" dirty="0" err="1"/>
              <a:t>Mashgiach</a:t>
            </a:r>
            <a:r>
              <a:rPr lang="en-US" dirty="0"/>
              <a:t> (supervising Rabbi) who ensures that all procedures are in line with Jewish dietary law (</a:t>
            </a:r>
            <a:r>
              <a:rPr lang="en-US" dirty="0" err="1"/>
              <a:t>Kashrut</a:t>
            </a:r>
            <a:r>
              <a:rPr lang="en-US" dirty="0"/>
              <a:t>). Any deviation, intentional or accidental, can lead to the revocation of the certification, which can severely impact business operations and guest trust</a:t>
            </a:r>
            <a:r>
              <a:rPr lang="en-US" dirty="0" smtClean="0"/>
              <a:t>.</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857232"/>
            <a:ext cx="8229600" cy="3554419"/>
          </a:xfrm>
        </p:spPr>
        <p:txBody>
          <a:bodyPr>
            <a:normAutofit fontScale="70000" lnSpcReduction="20000"/>
          </a:bodyPr>
          <a:lstStyle/>
          <a:p>
            <a:r>
              <a:rPr lang="en-US" dirty="0"/>
              <a:t>Limited Availability of Certified Kosher Suppliers Outside Israel: International hotel chains and tourism companies operating outside of Israel often face difficulties in sourcing certified kosher ingredients, especially fresh produce, meats, and pre-packaged foods that comply with kosher labeling standards. This can lead to supply chain challenges, increased import costs, and potential limitations on menu diversity. Hospitality managers must often establish direct relationships with certified kosher suppliers, and sometimes even arrange special shipments, which may not be viable for smaller businesses or budget accommodations.</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Hospitality </a:t>
            </a:r>
            <a:r>
              <a:rPr lang="en-US" dirty="0" smtClean="0"/>
              <a:t>Guidelines</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Certified Suppliers (</a:t>
            </a:r>
            <a:r>
              <a:rPr lang="en-US" b="1" dirty="0" err="1"/>
              <a:t>Halal</a:t>
            </a:r>
            <a:r>
              <a:rPr lang="en-US" b="1" dirty="0"/>
              <a:t>, Kosher)</a:t>
            </a:r>
            <a:r>
              <a:rPr lang="en-US" dirty="0"/>
              <a:t>: All meat and processed foods should come from certified suppliers. Certification should be visibly displayed for guest assurance.</a:t>
            </a:r>
          </a:p>
          <a:p>
            <a:r>
              <a:rPr lang="en-US" b="1" dirty="0"/>
              <a:t>Label Kitchens and Utensils Separately</a:t>
            </a:r>
            <a:r>
              <a:rPr lang="en-US" dirty="0"/>
              <a:t>: Hotels and restaurants should maintain clear signage distinguishing </a:t>
            </a:r>
            <a:r>
              <a:rPr lang="en-US" dirty="0" err="1"/>
              <a:t>Halal</a:t>
            </a:r>
            <a:r>
              <a:rPr lang="en-US" dirty="0"/>
              <a:t>, Kosher, and vegetarian preparation areas. Color-coded utensils and kitchen tools can minimize cross-contamination.</a:t>
            </a:r>
          </a:p>
          <a:p>
            <a:r>
              <a:rPr lang="en-US" b="1" dirty="0"/>
              <a:t>Staff Training</a:t>
            </a:r>
            <a:r>
              <a:rPr lang="en-US" dirty="0"/>
              <a:t>: Hospitality staff must be trained not just in food handling, but also in cultural sensitivity and religious significance of dietary laws.</a:t>
            </a:r>
          </a:p>
          <a:p>
            <a:r>
              <a:rPr lang="en-US" b="1" dirty="0"/>
              <a:t>Third-Party Audits</a:t>
            </a:r>
            <a:r>
              <a:rPr lang="en-US" dirty="0"/>
              <a:t>: Regular audits by religious authorities or food certification bodies help maintain standards and guest trust.</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Communication Templates</a:t>
            </a:r>
          </a:p>
        </p:txBody>
      </p:sp>
      <p:sp>
        <p:nvSpPr>
          <p:cNvPr id="3" name="Content Placeholder 2"/>
          <p:cNvSpPr>
            <a:spLocks noGrp="1"/>
          </p:cNvSpPr>
          <p:nvPr>
            <p:ph idx="1"/>
          </p:nvPr>
        </p:nvSpPr>
        <p:spPr/>
        <p:txBody>
          <a:bodyPr>
            <a:normAutofit fontScale="92500" lnSpcReduction="20000"/>
          </a:bodyPr>
          <a:lstStyle/>
          <a:p>
            <a:r>
              <a:rPr lang="en-US" dirty="0"/>
              <a:t>Clear and respectful communication is essential in multicultural hospitality. Here are some phrases to assist guests</a:t>
            </a:r>
            <a:r>
              <a:rPr lang="en-US" dirty="0" smtClean="0"/>
              <a:t>:</a:t>
            </a:r>
          </a:p>
          <a:p>
            <a:endParaRPr lang="en-US" dirty="0"/>
          </a:p>
          <a:p>
            <a:r>
              <a:rPr lang="en-US" b="1" dirty="0"/>
              <a:t>Arabic</a:t>
            </a:r>
            <a:r>
              <a:rPr lang="en-US" dirty="0"/>
              <a:t>: "</a:t>
            </a:r>
            <a:r>
              <a:rPr lang="en-US" dirty="0" err="1"/>
              <a:t>من</a:t>
            </a:r>
            <a:r>
              <a:rPr lang="en-US" dirty="0"/>
              <a:t> </a:t>
            </a:r>
            <a:r>
              <a:rPr lang="en-US" dirty="0" err="1"/>
              <a:t>فضلك</a:t>
            </a:r>
            <a:r>
              <a:rPr lang="en-US" dirty="0"/>
              <a:t> </a:t>
            </a:r>
            <a:r>
              <a:rPr lang="en-US" dirty="0" err="1"/>
              <a:t>جهز</a:t>
            </a:r>
            <a:r>
              <a:rPr lang="en-US" dirty="0"/>
              <a:t> </a:t>
            </a:r>
            <a:r>
              <a:rPr lang="en-US" dirty="0" err="1"/>
              <a:t>لي</a:t>
            </a:r>
            <a:r>
              <a:rPr lang="en-US" dirty="0"/>
              <a:t> </a:t>
            </a:r>
            <a:r>
              <a:rPr lang="en-US" dirty="0" err="1"/>
              <a:t>وجبة</a:t>
            </a:r>
            <a:r>
              <a:rPr lang="en-US" dirty="0"/>
              <a:t> </a:t>
            </a:r>
            <a:r>
              <a:rPr lang="en-US" dirty="0" err="1"/>
              <a:t>حلال</a:t>
            </a:r>
            <a:r>
              <a:rPr lang="en-US" dirty="0"/>
              <a:t> </a:t>
            </a:r>
            <a:r>
              <a:rPr lang="en-US" dirty="0" err="1"/>
              <a:t>بدون</a:t>
            </a:r>
            <a:r>
              <a:rPr lang="en-US" dirty="0"/>
              <a:t> </a:t>
            </a:r>
            <a:r>
              <a:rPr lang="en-US" dirty="0" err="1"/>
              <a:t>سكر</a:t>
            </a:r>
            <a:r>
              <a:rPr lang="en-US" dirty="0"/>
              <a:t>." (Please prepare me a </a:t>
            </a:r>
            <a:r>
              <a:rPr lang="en-US" dirty="0" err="1"/>
              <a:t>Halal</a:t>
            </a:r>
            <a:r>
              <a:rPr lang="en-US" dirty="0"/>
              <a:t> meal without sugar.)</a:t>
            </a:r>
          </a:p>
          <a:p>
            <a:r>
              <a:rPr lang="en-US" b="1" dirty="0"/>
              <a:t>Hindi</a:t>
            </a:r>
            <a:r>
              <a:rPr lang="en-US" dirty="0"/>
              <a:t>: "</a:t>
            </a:r>
            <a:r>
              <a:rPr lang="en-US" dirty="0" err="1"/>
              <a:t>कृपया</a:t>
            </a:r>
            <a:r>
              <a:rPr lang="en-US" dirty="0"/>
              <a:t> </a:t>
            </a:r>
            <a:r>
              <a:rPr lang="en-US" dirty="0" err="1"/>
              <a:t>शाकाहारी</a:t>
            </a:r>
            <a:r>
              <a:rPr lang="en-US" dirty="0"/>
              <a:t> </a:t>
            </a:r>
            <a:r>
              <a:rPr lang="en-US" dirty="0" err="1"/>
              <a:t>और</a:t>
            </a:r>
            <a:r>
              <a:rPr lang="en-US" dirty="0"/>
              <a:t> </a:t>
            </a:r>
            <a:r>
              <a:rPr lang="en-US" dirty="0" err="1"/>
              <a:t>ग्लूटन</a:t>
            </a:r>
            <a:r>
              <a:rPr lang="en-US" dirty="0"/>
              <a:t> </a:t>
            </a:r>
            <a:r>
              <a:rPr lang="en-US" dirty="0" err="1"/>
              <a:t>फ्री</a:t>
            </a:r>
            <a:r>
              <a:rPr lang="en-US" dirty="0"/>
              <a:t> </a:t>
            </a:r>
            <a:r>
              <a:rPr lang="en-US" dirty="0" err="1"/>
              <a:t>भोजन</a:t>
            </a:r>
            <a:r>
              <a:rPr lang="en-US" dirty="0"/>
              <a:t> </a:t>
            </a:r>
            <a:r>
              <a:rPr lang="en-US" dirty="0" err="1"/>
              <a:t>तैयार</a:t>
            </a:r>
            <a:r>
              <a:rPr lang="en-US" dirty="0"/>
              <a:t> </a:t>
            </a:r>
            <a:r>
              <a:rPr lang="en-US" dirty="0" err="1"/>
              <a:t>करें</a:t>
            </a:r>
            <a:r>
              <a:rPr lang="en-US" dirty="0"/>
              <a:t>." (Please prepare a vegetarian and gluten-free meal.)</a:t>
            </a:r>
          </a:p>
          <a:p>
            <a:r>
              <a:rPr lang="en-US" b="1" dirty="0"/>
              <a:t>Hebrew</a:t>
            </a:r>
            <a:r>
              <a:rPr lang="en-US" dirty="0"/>
              <a:t>: "</a:t>
            </a:r>
            <a:r>
              <a:rPr lang="en-US" dirty="0" err="1"/>
              <a:t>אנא</a:t>
            </a:r>
            <a:r>
              <a:rPr lang="en-US" dirty="0"/>
              <a:t> </a:t>
            </a:r>
            <a:r>
              <a:rPr lang="en-US" dirty="0" err="1"/>
              <a:t>הכינו</a:t>
            </a:r>
            <a:r>
              <a:rPr lang="en-US" dirty="0"/>
              <a:t> </a:t>
            </a:r>
            <a:r>
              <a:rPr lang="en-US" dirty="0" err="1"/>
              <a:t>לי</a:t>
            </a:r>
            <a:r>
              <a:rPr lang="en-US" dirty="0"/>
              <a:t> </a:t>
            </a:r>
            <a:r>
              <a:rPr lang="en-US" dirty="0" err="1"/>
              <a:t>ארוחה</a:t>
            </a:r>
            <a:r>
              <a:rPr lang="en-US" dirty="0"/>
              <a:t> </a:t>
            </a:r>
            <a:r>
              <a:rPr lang="en-US" dirty="0" err="1"/>
              <a:t>כשרה</a:t>
            </a:r>
            <a:r>
              <a:rPr lang="en-US" dirty="0"/>
              <a:t> </a:t>
            </a:r>
            <a:r>
              <a:rPr lang="en-US" dirty="0" err="1"/>
              <a:t>ללא</a:t>
            </a:r>
            <a:r>
              <a:rPr lang="en-US" dirty="0"/>
              <a:t> </a:t>
            </a:r>
            <a:r>
              <a:rPr lang="en-US" dirty="0" err="1"/>
              <a:t>חלב</a:t>
            </a:r>
            <a:r>
              <a:rPr lang="en-US" dirty="0"/>
              <a:t>." (Please prepare me a Kosher meal without dairy.)</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WHO Guidelines &amp; Real-World </a:t>
            </a:r>
            <a:r>
              <a:rPr lang="en-US" dirty="0" smtClean="0"/>
              <a:t>Examples</a:t>
            </a:r>
            <a:endParaRPr lang="en-US" dirty="0"/>
          </a:p>
        </p:txBody>
      </p:sp>
      <p:sp>
        <p:nvSpPr>
          <p:cNvPr id="3" name="Content Placeholder 2"/>
          <p:cNvSpPr>
            <a:spLocks noGrp="1"/>
          </p:cNvSpPr>
          <p:nvPr>
            <p:ph idx="1"/>
          </p:nvPr>
        </p:nvSpPr>
        <p:spPr/>
        <p:txBody>
          <a:bodyPr>
            <a:normAutofit fontScale="55000" lnSpcReduction="20000"/>
          </a:bodyPr>
          <a:lstStyle/>
          <a:p>
            <a:r>
              <a:rPr lang="en-US" dirty="0"/>
              <a:t>The World Health Organization (WHO) advocates for culturally appropriate and nutritionally balanced meals, especially in global hospitality settings. The organization recognizes that food is not just a biological necessity but also a key factor in cultural identity and psychological well-being. Providing religiously sensitive meals contributes significantly to the holistic health of travelers and aligns with broader public health goals. By offering meals that comply with religious dietary laws, hotels and restaurants help reduce food-related stress and health complications for travelers with specific requirements (WHO, 2021).</a:t>
            </a:r>
          </a:p>
          <a:p>
            <a:endParaRPr lang="en-US" dirty="0" smtClean="0"/>
          </a:p>
          <a:p>
            <a:r>
              <a:rPr lang="en-US" dirty="0" smtClean="0"/>
              <a:t>Real-World </a:t>
            </a:r>
            <a:r>
              <a:rPr lang="en-US" dirty="0"/>
              <a:t>Examples:</a:t>
            </a:r>
          </a:p>
          <a:p>
            <a:r>
              <a:rPr lang="en-US" b="1" dirty="0"/>
              <a:t>Hilton </a:t>
            </a:r>
            <a:r>
              <a:rPr lang="en-US" b="1" dirty="0" err="1"/>
              <a:t>Makkah</a:t>
            </a:r>
            <a:r>
              <a:rPr lang="en-US" dirty="0"/>
              <a:t>: Offers 100% </a:t>
            </a:r>
            <a:r>
              <a:rPr lang="en-US" dirty="0" err="1"/>
              <a:t>Halal</a:t>
            </a:r>
            <a:r>
              <a:rPr lang="en-US" dirty="0"/>
              <a:t> dining options certified by local religious authorities. Staff are trained in Islamic dietary laws.</a:t>
            </a:r>
          </a:p>
          <a:p>
            <a:r>
              <a:rPr lang="en-US" b="1" dirty="0"/>
              <a:t>The </a:t>
            </a:r>
            <a:r>
              <a:rPr lang="en-US" b="1" dirty="0" err="1"/>
              <a:t>Leela</a:t>
            </a:r>
            <a:r>
              <a:rPr lang="en-US" b="1" dirty="0"/>
              <a:t> Palace India</a:t>
            </a:r>
            <a:r>
              <a:rPr lang="en-US" dirty="0"/>
              <a:t>: Features a dedicated vegetarian kitchen, separate from non-vegetarian preparation areas. They also accommodate Jain, vegan, and gluten-free diets.</a:t>
            </a:r>
          </a:p>
          <a:p>
            <a:r>
              <a:rPr lang="en-US" b="1" dirty="0"/>
              <a:t>Dan Hotels Israel</a:t>
            </a:r>
            <a:r>
              <a:rPr lang="en-US" dirty="0"/>
              <a:t>: Fully Kosher-compliant kitchens with supervision by the Chief Rabbinate. Offers dairy and meat meals at separate times and locations within the same facility</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Real-World Examples</a:t>
            </a: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t>Hilton </a:t>
            </a:r>
            <a:r>
              <a:rPr lang="en-US" dirty="0" err="1"/>
              <a:t>Makkah</a:t>
            </a:r>
            <a:r>
              <a:rPr lang="en-US" dirty="0"/>
              <a:t>: Hilton </a:t>
            </a:r>
            <a:r>
              <a:rPr lang="en-US" dirty="0" err="1"/>
              <a:t>Makkah</a:t>
            </a:r>
            <a:r>
              <a:rPr lang="en-US" dirty="0"/>
              <a:t> provides 100% </a:t>
            </a:r>
            <a:r>
              <a:rPr lang="en-US" dirty="0" err="1"/>
              <a:t>Halal</a:t>
            </a:r>
            <a:r>
              <a:rPr lang="en-US" dirty="0"/>
              <a:t>-certified food options throughout its property. All meat and poultry used in their kitchens are sourced from suppliers accredited by local Islamic authorities. In addition to certified sourcing, Hilton staff receive training in Islamic dietary requirements, including the importance of avoiding alcohol and pork. Their kitchens are entirely free from non-</a:t>
            </a:r>
            <a:r>
              <a:rPr lang="en-US" dirty="0" err="1"/>
              <a:t>Halal</a:t>
            </a:r>
            <a:r>
              <a:rPr lang="en-US" dirty="0"/>
              <a:t> ingredients, and they offer clearly labeled meal options to help guests make informed dietary choices. This demonstrates a strong commitment to religious inclusivity in a highly sacred location.</a:t>
            </a:r>
          </a:p>
          <a:p>
            <a:r>
              <a:rPr lang="en-US" dirty="0" smtClean="0"/>
              <a:t>The </a:t>
            </a:r>
            <a:r>
              <a:rPr lang="en-US" dirty="0" err="1"/>
              <a:t>Leela</a:t>
            </a:r>
            <a:r>
              <a:rPr lang="en-US" dirty="0"/>
              <a:t> Palace, India: The </a:t>
            </a:r>
            <a:r>
              <a:rPr lang="en-US" dirty="0" err="1"/>
              <a:t>Leela</a:t>
            </a:r>
            <a:r>
              <a:rPr lang="en-US" dirty="0"/>
              <a:t> Palace in India offers an exemplary model of vegetarian hospitality. The property has dedicated vegetarian kitchens, separate from areas used to prepare non-vegetarian meals. This separation is critical in respecting the dietary purity valued by many Hindu, Jain, and vegan guests. The hotel’s chefs are trained to prepare meals that cater to Jain dietary restrictions, which exclude root vegetables and emphasize purity. Gluten-free, dairy-free, and vegan options are also readily available. The hotel uses separate utensils and cooking stations to avoid cross-contamination, showcasing how attention to religious dietary requirements can be seamlessly integrated into luxury hospitality</a:t>
            </a:r>
            <a:r>
              <a:rPr lang="en-US" dirty="0" smtClean="0"/>
              <a:t>.</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fontScale="70000" lnSpcReduction="20000"/>
          </a:bodyPr>
          <a:lstStyle/>
          <a:p>
            <a:r>
              <a:rPr lang="en-US" dirty="0" smtClean="0"/>
              <a:t>Dan </a:t>
            </a:r>
            <a:r>
              <a:rPr lang="en-US" dirty="0"/>
              <a:t>Hotels, Israel: Dan Hotels are fully compliant with Kosher laws as governed by the Chief Rabbinate of Israel. Each hotel has a Kosher-certified kitchen that strictly separates meat and dairy preparation, following Jewish dietary laws (</a:t>
            </a:r>
            <a:r>
              <a:rPr lang="en-US" dirty="0" err="1"/>
              <a:t>kashrut</a:t>
            </a:r>
            <a:r>
              <a:rPr lang="en-US" dirty="0"/>
              <a:t>). Meals are served at different times and in distinct areas to prevent overlap between meat and dairy items. Additionally, during Jewish holidays such as Passover, special menus are created that exclude leavened products. The presence of a full-time </a:t>
            </a:r>
            <a:r>
              <a:rPr lang="en-US" dirty="0" err="1"/>
              <a:t>Mashgiach</a:t>
            </a:r>
            <a:r>
              <a:rPr lang="en-US" dirty="0"/>
              <a:t> (Kosher supervisor) ensures day-to-day adherence to religious protocols. This example illustrates how Kosher compliance is not just a legal requirement but also a competitive advantage in Israel’s tourism sector</a:t>
            </a:r>
            <a:r>
              <a:rPr lang="en-US" dirty="0" smtClean="0"/>
              <a:t>.</a:t>
            </a:r>
          </a:p>
          <a:p>
            <a:endParaRPr lang="en-US" dirty="0"/>
          </a:p>
          <a:p>
            <a:r>
              <a:rPr lang="en-US" dirty="0"/>
              <a:t>These examples highlight how large hospitality chains can cater to religious dietary needs while maintaining high standards of service and food safety. More importantly, they prove that such practices are both feasible and profitable in culturally diverse destinations</a:t>
            </a:r>
            <a:r>
              <a:rPr lang="en-US" dirty="0" smtClean="0"/>
              <a:t>.</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457200" y="1357298"/>
            <a:ext cx="8229600" cy="5143536"/>
          </a:xfrm>
        </p:spPr>
        <p:txBody>
          <a:bodyPr>
            <a:normAutofit fontScale="55000" lnSpcReduction="20000"/>
          </a:bodyPr>
          <a:lstStyle/>
          <a:p>
            <a:r>
              <a:rPr lang="en-US" dirty="0"/>
              <a:t>Catering to religious dietary needs is no longer optional but essential for the success of tourism and hospitality businesses. In today's increasingly globalized and diverse environment, recognizing and accommodating religious dietary practices contributes to a more inclusive and welcoming experience for all guests. Tourists are more likely to return to destinations where they feel seen, respected, and valued, especially when their cultural and religious needs are met without compromise.</a:t>
            </a:r>
          </a:p>
          <a:p>
            <a:r>
              <a:rPr lang="en-US" dirty="0"/>
              <a:t>Respect for </a:t>
            </a:r>
            <a:r>
              <a:rPr lang="en-US" dirty="0" err="1"/>
              <a:t>Halal</a:t>
            </a:r>
            <a:r>
              <a:rPr lang="en-US" dirty="0"/>
              <a:t>, Kosher, and vegetarian practices builds a bridge of understanding between guests and hosts. It symbolizes a commitment to honoring diversity and promoting intercultural harmony. Trained hospitality staff, backed by clear protocols and reliable certifications, play a critical role in ensuring this commitment is fulfilled.</a:t>
            </a:r>
          </a:p>
          <a:p>
            <a:r>
              <a:rPr lang="en-US" dirty="0"/>
              <a:t>Investing in infrastructure — such as separate kitchens or preparation areas, labeled utensils, and certified suppliers — ensures religious compliance. Meanwhile, regular audits, guest feedback systems, and communication in native languages help maintain high service standards. Staff education about religious dietary laws should be ongoing, and supported by hands-on training and clear documentation.</a:t>
            </a:r>
          </a:p>
          <a:p>
            <a:r>
              <a:rPr lang="en-US" dirty="0"/>
              <a:t>Ultimately, food is not just nourishment. It is a powerful expression of identity, tradition, and hospitality. The tourism industry must lead with empathy and cultural intelligence, using food as a medium to foster connection, belonging, and trust across borders</a:t>
            </a:r>
            <a:r>
              <a:rPr lang="en-US" dirty="0" smtClean="0"/>
              <a:t>.</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70000" lnSpcReduction="20000"/>
          </a:bodyPr>
          <a:lstStyle/>
          <a:p>
            <a:r>
              <a:rPr lang="en-US" dirty="0" err="1"/>
              <a:t>Alzeer</a:t>
            </a:r>
            <a:r>
              <a:rPr lang="en-US" dirty="0"/>
              <a:t>, J. (2016). </a:t>
            </a:r>
            <a:r>
              <a:rPr lang="en-US" dirty="0" err="1"/>
              <a:t>Halal</a:t>
            </a:r>
            <a:r>
              <a:rPr lang="en-US" dirty="0"/>
              <a:t> Food Certification: Case Studies of GCC Countries. </a:t>
            </a:r>
            <a:r>
              <a:rPr lang="en-US" i="1" dirty="0"/>
              <a:t>Journal of </a:t>
            </a:r>
            <a:r>
              <a:rPr lang="en-US" i="1" dirty="0" err="1"/>
              <a:t>Halal</a:t>
            </a:r>
            <a:r>
              <a:rPr lang="en-US" i="1" dirty="0"/>
              <a:t> and Ethical Research</a:t>
            </a:r>
            <a:r>
              <a:rPr lang="en-US" dirty="0"/>
              <a:t>, 1(1), 25-34.</a:t>
            </a:r>
          </a:p>
          <a:p>
            <a:r>
              <a:rPr lang="en-US" dirty="0"/>
              <a:t>SFDA (2022). </a:t>
            </a:r>
            <a:r>
              <a:rPr lang="en-US" dirty="0" err="1"/>
              <a:t>Halal</a:t>
            </a:r>
            <a:r>
              <a:rPr lang="en-US" dirty="0"/>
              <a:t> Products Regulations in Saudi Arabia. Saudi Food and Drug Authority. </a:t>
            </a:r>
            <a:r>
              <a:rPr lang="en-US" u="sng" dirty="0">
                <a:hlinkClick r:id="rId2"/>
              </a:rPr>
              <a:t>https://www.sfda.gov.sa</a:t>
            </a:r>
            <a:endParaRPr lang="en-US" dirty="0"/>
          </a:p>
          <a:p>
            <a:r>
              <a:rPr lang="en-US" dirty="0" err="1"/>
              <a:t>Statista</a:t>
            </a:r>
            <a:r>
              <a:rPr lang="en-US" dirty="0"/>
              <a:t> (2023). Percentage of vegetarians in India. </a:t>
            </a:r>
            <a:r>
              <a:rPr lang="en-US" u="sng" dirty="0">
                <a:hlinkClick r:id="rId3"/>
              </a:rPr>
              <a:t>https://www.statista.com</a:t>
            </a:r>
            <a:endParaRPr lang="en-US" dirty="0"/>
          </a:p>
          <a:p>
            <a:r>
              <a:rPr lang="en-US" dirty="0" err="1"/>
              <a:t>Kashrut</a:t>
            </a:r>
            <a:r>
              <a:rPr lang="en-US" dirty="0"/>
              <a:t> Authority (2022). Guide to Kosher Certification in Israel. </a:t>
            </a:r>
            <a:r>
              <a:rPr lang="en-US" u="sng" dirty="0">
                <a:hlinkClick r:id="rId4"/>
              </a:rPr>
              <a:t>https://www.kashrut.org</a:t>
            </a:r>
            <a:endParaRPr lang="en-US" dirty="0"/>
          </a:p>
          <a:p>
            <a:r>
              <a:rPr lang="en-US" dirty="0"/>
              <a:t>World Health Organization (2021). Healthy Diet. </a:t>
            </a:r>
            <a:r>
              <a:rPr lang="en-US" u="sng" dirty="0">
                <a:hlinkClick r:id="rId5"/>
              </a:rPr>
              <a:t>https://www.who.int/news-room/fact-sheets/detail/healthy-diet</a:t>
            </a:r>
            <a:endParaRPr lang="en-US" dirty="0"/>
          </a:p>
          <a:p>
            <a:r>
              <a:rPr lang="en-US" dirty="0"/>
              <a:t>Hilton Hotels (2024). </a:t>
            </a:r>
            <a:r>
              <a:rPr lang="en-US" dirty="0" err="1"/>
              <a:t>Halal</a:t>
            </a:r>
            <a:r>
              <a:rPr lang="en-US" dirty="0"/>
              <a:t> Dining Services. </a:t>
            </a:r>
            <a:r>
              <a:rPr lang="en-US" u="sng" dirty="0">
                <a:hlinkClick r:id="rId6"/>
              </a:rPr>
              <a:t>https://www.hilton.com</a:t>
            </a:r>
            <a:endParaRPr lang="en-US" dirty="0"/>
          </a:p>
          <a:p>
            <a:r>
              <a:rPr lang="en-US" dirty="0"/>
              <a:t>Dan Hotels (2024). Kosher Kitchens. </a:t>
            </a:r>
            <a:r>
              <a:rPr lang="en-US" u="sng" dirty="0">
                <a:hlinkClick r:id="rId7"/>
              </a:rPr>
              <a:t>https://www.danhotels.com</a:t>
            </a:r>
            <a:endParaRPr lang="en-US" dirty="0"/>
          </a:p>
          <a:p>
            <a:r>
              <a:rPr lang="en-US" dirty="0"/>
              <a:t>The </a:t>
            </a:r>
            <a:r>
              <a:rPr lang="en-US" dirty="0" err="1"/>
              <a:t>Leela</a:t>
            </a:r>
            <a:r>
              <a:rPr lang="en-US" dirty="0"/>
              <a:t> Palace India (2024). Dining Experience. </a:t>
            </a:r>
            <a:r>
              <a:rPr lang="en-US" u="sng" dirty="0">
                <a:hlinkClick r:id="rId8"/>
              </a:rPr>
              <a:t>https://</a:t>
            </a:r>
            <a:r>
              <a:rPr lang="en-US" u="sng" dirty="0" smtClean="0">
                <a:hlinkClick r:id="rId8"/>
              </a:rPr>
              <a:t>www.theleela.com</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786058"/>
            <a:ext cx="8229600" cy="1143000"/>
          </a:xfrm>
        </p:spPr>
        <p:txBody>
          <a:bodyPr/>
          <a:lstStyle/>
          <a:p>
            <a:r>
              <a:rPr lang="en-US" dirty="0" smtClean="0"/>
              <a:t>Thank-You</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442</TotalTime>
  <Words>2377</Words>
  <Application>Microsoft Office PowerPoint</Application>
  <PresentationFormat>On-screen Show (4:3)</PresentationFormat>
  <Paragraphs>96</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Religious Dietary Restrictions Destinations: Saudi Arabia, India, Israel</vt:lpstr>
      <vt:lpstr>INDEX</vt:lpstr>
      <vt:lpstr>Introduction</vt:lpstr>
      <vt:lpstr>Strategy Overview</vt:lpstr>
      <vt:lpstr>Destination 1 — Saudi Arabia Meal Plan (Halal, Diabetic-Friendly)</vt:lpstr>
      <vt:lpstr>Saudi Arabia — Challenges</vt:lpstr>
      <vt:lpstr>Destination 2 — India</vt:lpstr>
      <vt:lpstr>India — Challenges</vt:lpstr>
      <vt:lpstr>Destination 3 — Israel</vt:lpstr>
      <vt:lpstr>Israel — Challenges</vt:lpstr>
      <vt:lpstr>Slide 11</vt:lpstr>
      <vt:lpstr>Hospitality Guidelines</vt:lpstr>
      <vt:lpstr>Communication Templates</vt:lpstr>
      <vt:lpstr>WHO Guidelines &amp; Real-World Examples</vt:lpstr>
      <vt:lpstr>Real-World Examples</vt:lpstr>
      <vt:lpstr>Slide 16</vt:lpstr>
      <vt:lpstr>Conclusion</vt:lpstr>
      <vt:lpstr>References</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Religious Dietary Restrictions Destinations: Saudi Arabia, India, Israel</dc:title>
  <dc:creator>ANCHALIKA</dc:creator>
  <cp:lastModifiedBy>ANCHALIKA</cp:lastModifiedBy>
  <cp:revision>2</cp:revision>
  <dcterms:created xsi:type="dcterms:W3CDTF">2025-04-30T12:23:55Z</dcterms:created>
  <dcterms:modified xsi:type="dcterms:W3CDTF">2025-05-01T08:49:58Z</dcterms:modified>
</cp:coreProperties>
</file>