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8"/>
  </p:notesMasterIdLst>
  <p:handoutMasterIdLst>
    <p:handoutMasterId r:id="rId39"/>
  </p:handoutMasterIdLst>
  <p:sldIdLst>
    <p:sldId id="256" r:id="rId5"/>
    <p:sldId id="257" r:id="rId6"/>
    <p:sldId id="271" r:id="rId7"/>
    <p:sldId id="273" r:id="rId8"/>
    <p:sldId id="274" r:id="rId9"/>
    <p:sldId id="275" r:id="rId10"/>
    <p:sldId id="268" r:id="rId11"/>
    <p:sldId id="270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319" r:id="rId22"/>
    <p:sldId id="285" r:id="rId23"/>
    <p:sldId id="286" r:id="rId24"/>
    <p:sldId id="287" r:id="rId25"/>
    <p:sldId id="289" r:id="rId26"/>
    <p:sldId id="290" r:id="rId27"/>
    <p:sldId id="291" r:id="rId28"/>
    <p:sldId id="316" r:id="rId29"/>
    <p:sldId id="317" r:id="rId30"/>
    <p:sldId id="318" r:id="rId31"/>
    <p:sldId id="311" r:id="rId32"/>
    <p:sldId id="312" r:id="rId33"/>
    <p:sldId id="313" r:id="rId34"/>
    <p:sldId id="315" r:id="rId35"/>
    <p:sldId id="320" r:id="rId36"/>
    <p:sldId id="269" r:id="rId37"/>
  </p:sldIdLst>
  <p:sldSz cx="12198350" cy="6858000"/>
  <p:notesSz cx="6858000" cy="9144000"/>
  <p:embeddedFontLs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Georgia" panose="02040502050405020303" pitchFamily="18" charset="0"/>
      <p:regular r:id="rId44"/>
      <p:bold r:id="rId45"/>
      <p:italic r:id="rId46"/>
      <p:boldItalic r:id="rId47"/>
    </p:embeddedFont>
    <p:embeddedFont>
      <p:font typeface="Minion" panose="02000503070000020003" pitchFamily="2" charset="0"/>
      <p:regular r:id="rId48"/>
      <p:bold r:id="rId49"/>
      <p:italic r:id="rId50"/>
      <p:boldItalic r:id="rId51"/>
    </p:embeddedFont>
  </p:embeddedFontLst>
  <p:custDataLst>
    <p:tags r:id="rId5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5.fntdata"/><Relationship Id="rId52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12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7.fntdata"/><Relationship Id="rId20" Type="http://schemas.openxmlformats.org/officeDocument/2006/relationships/slide" Target="slides/slide16.xml"/><Relationship Id="rId41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0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49B588-AF65-004F-A27F-9DEC771F2C05}" type="doc">
      <dgm:prSet loTypeId="urn:microsoft.com/office/officeart/2005/8/layout/cycle8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91C153-2732-E640-886C-93B8DBCDA3C1}">
      <dgm:prSet/>
      <dgm:spPr>
        <a:solidFill>
          <a:schemeClr val="bg2"/>
        </a:solidFill>
      </dgm:spPr>
      <dgm:t>
        <a:bodyPr/>
        <a:lstStyle/>
        <a:p>
          <a:r>
            <a:rPr lang="nl-NL"/>
            <a:t>Free of charge Discounted </a:t>
          </a:r>
          <a:endParaRPr lang="en-DE"/>
        </a:p>
      </dgm:t>
    </dgm:pt>
    <dgm:pt modelId="{3AB1D2EC-AF60-7C4F-90AD-465A3FF69A26}" type="parTrans" cxnId="{6C361C27-0132-BF4C-BEA9-EB622C6E29D7}">
      <dgm:prSet/>
      <dgm:spPr/>
      <dgm:t>
        <a:bodyPr/>
        <a:lstStyle/>
        <a:p>
          <a:endParaRPr lang="en-US"/>
        </a:p>
      </dgm:t>
    </dgm:pt>
    <dgm:pt modelId="{1E8F3071-06BF-734B-A260-3166D047CD24}" type="sibTrans" cxnId="{6C361C27-0132-BF4C-BEA9-EB622C6E29D7}">
      <dgm:prSet/>
      <dgm:spPr/>
      <dgm:t>
        <a:bodyPr/>
        <a:lstStyle/>
        <a:p>
          <a:endParaRPr lang="en-US"/>
        </a:p>
      </dgm:t>
    </dgm:pt>
    <dgm:pt modelId="{BD1F6256-2C1B-D645-B905-7333310300D9}">
      <dgm:prSet/>
      <dgm:spPr>
        <a:solidFill>
          <a:schemeClr val="bg2"/>
        </a:solidFill>
      </dgm:spPr>
      <dgm:t>
        <a:bodyPr/>
        <a:lstStyle/>
        <a:p>
          <a:r>
            <a:rPr lang="nl-NL"/>
            <a:t>Discounted</a:t>
          </a:r>
          <a:endParaRPr lang="en-DE"/>
        </a:p>
      </dgm:t>
    </dgm:pt>
    <dgm:pt modelId="{A1BECA45-0F54-B142-AD4E-2E04582D7A09}" type="parTrans" cxnId="{D9A12E33-4241-8D4F-B405-FA8C56A73F4B}">
      <dgm:prSet/>
      <dgm:spPr/>
      <dgm:t>
        <a:bodyPr/>
        <a:lstStyle/>
        <a:p>
          <a:endParaRPr lang="en-US"/>
        </a:p>
      </dgm:t>
    </dgm:pt>
    <dgm:pt modelId="{AB42CDC2-9920-344B-B931-95C3F61945DD}" type="sibTrans" cxnId="{D9A12E33-4241-8D4F-B405-FA8C56A73F4B}">
      <dgm:prSet/>
      <dgm:spPr/>
      <dgm:t>
        <a:bodyPr/>
        <a:lstStyle/>
        <a:p>
          <a:endParaRPr lang="en-US"/>
        </a:p>
      </dgm:t>
    </dgm:pt>
    <dgm:pt modelId="{C8317AAC-6F51-5746-B858-44FD232DE455}">
      <dgm:prSet/>
      <dgm:spPr>
        <a:solidFill>
          <a:schemeClr val="bg2"/>
        </a:solidFill>
      </dgm:spPr>
      <dgm:t>
        <a:bodyPr/>
        <a:lstStyle/>
        <a:p>
          <a:r>
            <a:rPr lang="nl-NL"/>
            <a:t>Membership-based</a:t>
          </a:r>
          <a:endParaRPr lang="en-DE"/>
        </a:p>
      </dgm:t>
    </dgm:pt>
    <dgm:pt modelId="{4FE707AF-3D32-434E-A476-396C73E88C28}" type="parTrans" cxnId="{038E7A4F-DDB1-694D-9F63-0F0802ADF3A8}">
      <dgm:prSet/>
      <dgm:spPr/>
      <dgm:t>
        <a:bodyPr/>
        <a:lstStyle/>
        <a:p>
          <a:endParaRPr lang="en-US"/>
        </a:p>
      </dgm:t>
    </dgm:pt>
    <dgm:pt modelId="{8177B706-FD7F-3A4D-B48E-1D9F348523EE}" type="sibTrans" cxnId="{038E7A4F-DDB1-694D-9F63-0F0802ADF3A8}">
      <dgm:prSet/>
      <dgm:spPr/>
      <dgm:t>
        <a:bodyPr/>
        <a:lstStyle/>
        <a:p>
          <a:endParaRPr lang="en-US"/>
        </a:p>
      </dgm:t>
    </dgm:pt>
    <dgm:pt modelId="{0BD8F07C-E555-BA43-8A7D-A630F3E5D92F}" type="pres">
      <dgm:prSet presAssocID="{AC49B588-AF65-004F-A27F-9DEC771F2C05}" presName="compositeShape" presStyleCnt="0">
        <dgm:presLayoutVars>
          <dgm:chMax val="7"/>
          <dgm:dir/>
          <dgm:resizeHandles val="exact"/>
        </dgm:presLayoutVars>
      </dgm:prSet>
      <dgm:spPr/>
    </dgm:pt>
    <dgm:pt modelId="{DF162E34-E106-CC44-AED2-F7475E98B4EE}" type="pres">
      <dgm:prSet presAssocID="{AC49B588-AF65-004F-A27F-9DEC771F2C05}" presName="wedge1" presStyleLbl="node1" presStyleIdx="0" presStyleCnt="3"/>
      <dgm:spPr/>
    </dgm:pt>
    <dgm:pt modelId="{E7F3481B-9A92-614F-89D6-0D369A2F5C51}" type="pres">
      <dgm:prSet presAssocID="{AC49B588-AF65-004F-A27F-9DEC771F2C05}" presName="dummy1a" presStyleCnt="0"/>
      <dgm:spPr/>
    </dgm:pt>
    <dgm:pt modelId="{EDE1D5AC-45A7-A542-90F3-BEDE1A5FD229}" type="pres">
      <dgm:prSet presAssocID="{AC49B588-AF65-004F-A27F-9DEC771F2C05}" presName="dummy1b" presStyleCnt="0"/>
      <dgm:spPr/>
    </dgm:pt>
    <dgm:pt modelId="{800734A8-C9A5-3448-A1C6-FF126C36D559}" type="pres">
      <dgm:prSet presAssocID="{AC49B588-AF65-004F-A27F-9DEC771F2C05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745880C7-018D-594D-9E2B-E95E72AD4A5B}" type="pres">
      <dgm:prSet presAssocID="{AC49B588-AF65-004F-A27F-9DEC771F2C05}" presName="wedge2" presStyleLbl="node1" presStyleIdx="1" presStyleCnt="3"/>
      <dgm:spPr/>
    </dgm:pt>
    <dgm:pt modelId="{61FB6481-4C77-DA4C-A45A-B86779CFBEB0}" type="pres">
      <dgm:prSet presAssocID="{AC49B588-AF65-004F-A27F-9DEC771F2C05}" presName="dummy2a" presStyleCnt="0"/>
      <dgm:spPr/>
    </dgm:pt>
    <dgm:pt modelId="{B2E6CE77-E9CD-084C-A61F-404BDDD7E95F}" type="pres">
      <dgm:prSet presAssocID="{AC49B588-AF65-004F-A27F-9DEC771F2C05}" presName="dummy2b" presStyleCnt="0"/>
      <dgm:spPr/>
    </dgm:pt>
    <dgm:pt modelId="{5BBDBEAD-8455-1048-99B7-1E9C5C5954E8}" type="pres">
      <dgm:prSet presAssocID="{AC49B588-AF65-004F-A27F-9DEC771F2C05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C6AAA03E-3527-8D4D-A3C6-C0965D637195}" type="pres">
      <dgm:prSet presAssocID="{AC49B588-AF65-004F-A27F-9DEC771F2C05}" presName="wedge3" presStyleLbl="node1" presStyleIdx="2" presStyleCnt="3"/>
      <dgm:spPr/>
    </dgm:pt>
    <dgm:pt modelId="{92978D6C-FAF4-744B-A100-A7EDC0781A0C}" type="pres">
      <dgm:prSet presAssocID="{AC49B588-AF65-004F-A27F-9DEC771F2C05}" presName="dummy3a" presStyleCnt="0"/>
      <dgm:spPr/>
    </dgm:pt>
    <dgm:pt modelId="{CCD51D91-F15A-E540-A3A2-8FC5A1DBFEA5}" type="pres">
      <dgm:prSet presAssocID="{AC49B588-AF65-004F-A27F-9DEC771F2C05}" presName="dummy3b" presStyleCnt="0"/>
      <dgm:spPr/>
    </dgm:pt>
    <dgm:pt modelId="{E4B27274-2247-DD4C-9EB4-C2C65FFA76AA}" type="pres">
      <dgm:prSet presAssocID="{AC49B588-AF65-004F-A27F-9DEC771F2C05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48AEF899-4A64-C94C-B66E-BB16BD6BE8D3}" type="pres">
      <dgm:prSet presAssocID="{1E8F3071-06BF-734B-A260-3166D047CD24}" presName="arrowWedge1" presStyleLbl="fgSibTrans2D1" presStyleIdx="0" presStyleCnt="3"/>
      <dgm:spPr>
        <a:solidFill>
          <a:schemeClr val="bg2"/>
        </a:solidFill>
      </dgm:spPr>
    </dgm:pt>
    <dgm:pt modelId="{80332DFA-264D-5243-B50B-A3642BB4ABC1}" type="pres">
      <dgm:prSet presAssocID="{AB42CDC2-9920-344B-B931-95C3F61945DD}" presName="arrowWedge2" presStyleLbl="fgSibTrans2D1" presStyleIdx="1" presStyleCnt="3"/>
      <dgm:spPr>
        <a:solidFill>
          <a:schemeClr val="bg2"/>
        </a:solidFill>
      </dgm:spPr>
    </dgm:pt>
    <dgm:pt modelId="{D07E5FEF-D47A-5344-A8FE-0318D04D364B}" type="pres">
      <dgm:prSet presAssocID="{8177B706-FD7F-3A4D-B48E-1D9F348523EE}" presName="arrowWedge3" presStyleLbl="fgSibTrans2D1" presStyleIdx="2" presStyleCnt="3"/>
      <dgm:spPr>
        <a:solidFill>
          <a:schemeClr val="bg2"/>
        </a:solidFill>
      </dgm:spPr>
    </dgm:pt>
  </dgm:ptLst>
  <dgm:cxnLst>
    <dgm:cxn modelId="{55883314-21F7-5849-8A11-224E067A419B}" type="presOf" srcId="{EF91C153-2732-E640-886C-93B8DBCDA3C1}" destId="{800734A8-C9A5-3448-A1C6-FF126C36D559}" srcOrd="1" destOrd="0" presId="urn:microsoft.com/office/officeart/2005/8/layout/cycle8"/>
    <dgm:cxn modelId="{6C361C27-0132-BF4C-BEA9-EB622C6E29D7}" srcId="{AC49B588-AF65-004F-A27F-9DEC771F2C05}" destId="{EF91C153-2732-E640-886C-93B8DBCDA3C1}" srcOrd="0" destOrd="0" parTransId="{3AB1D2EC-AF60-7C4F-90AD-465A3FF69A26}" sibTransId="{1E8F3071-06BF-734B-A260-3166D047CD24}"/>
    <dgm:cxn modelId="{D9A12E33-4241-8D4F-B405-FA8C56A73F4B}" srcId="{AC49B588-AF65-004F-A27F-9DEC771F2C05}" destId="{BD1F6256-2C1B-D645-B905-7333310300D9}" srcOrd="1" destOrd="0" parTransId="{A1BECA45-0F54-B142-AD4E-2E04582D7A09}" sibTransId="{AB42CDC2-9920-344B-B931-95C3F61945DD}"/>
    <dgm:cxn modelId="{76A33546-EB3B-8142-8089-C12144B71CB9}" type="presOf" srcId="{C8317AAC-6F51-5746-B858-44FD232DE455}" destId="{C6AAA03E-3527-8D4D-A3C6-C0965D637195}" srcOrd="0" destOrd="0" presId="urn:microsoft.com/office/officeart/2005/8/layout/cycle8"/>
    <dgm:cxn modelId="{038E7A4F-DDB1-694D-9F63-0F0802ADF3A8}" srcId="{AC49B588-AF65-004F-A27F-9DEC771F2C05}" destId="{C8317AAC-6F51-5746-B858-44FD232DE455}" srcOrd="2" destOrd="0" parTransId="{4FE707AF-3D32-434E-A476-396C73E88C28}" sibTransId="{8177B706-FD7F-3A4D-B48E-1D9F348523EE}"/>
    <dgm:cxn modelId="{301BAF87-6DD0-C64E-8F10-BC49E4844305}" type="presOf" srcId="{C8317AAC-6F51-5746-B858-44FD232DE455}" destId="{E4B27274-2247-DD4C-9EB4-C2C65FFA76AA}" srcOrd="1" destOrd="0" presId="urn:microsoft.com/office/officeart/2005/8/layout/cycle8"/>
    <dgm:cxn modelId="{62C1C2B6-E055-884C-9FD4-34E3D89CC96E}" type="presOf" srcId="{BD1F6256-2C1B-D645-B905-7333310300D9}" destId="{745880C7-018D-594D-9E2B-E95E72AD4A5B}" srcOrd="0" destOrd="0" presId="urn:microsoft.com/office/officeart/2005/8/layout/cycle8"/>
    <dgm:cxn modelId="{8D3369D6-AA8D-9C48-AFB2-F86E5D43C16E}" type="presOf" srcId="{AC49B588-AF65-004F-A27F-9DEC771F2C05}" destId="{0BD8F07C-E555-BA43-8A7D-A630F3E5D92F}" srcOrd="0" destOrd="0" presId="urn:microsoft.com/office/officeart/2005/8/layout/cycle8"/>
    <dgm:cxn modelId="{F92B4FD7-1A3E-E247-9651-DE827A517048}" type="presOf" srcId="{EF91C153-2732-E640-886C-93B8DBCDA3C1}" destId="{DF162E34-E106-CC44-AED2-F7475E98B4EE}" srcOrd="0" destOrd="0" presId="urn:microsoft.com/office/officeart/2005/8/layout/cycle8"/>
    <dgm:cxn modelId="{E0CEC0FF-FBFE-F041-AED2-CA78C0BE151F}" type="presOf" srcId="{BD1F6256-2C1B-D645-B905-7333310300D9}" destId="{5BBDBEAD-8455-1048-99B7-1E9C5C5954E8}" srcOrd="1" destOrd="0" presId="urn:microsoft.com/office/officeart/2005/8/layout/cycle8"/>
    <dgm:cxn modelId="{00B47A06-DA5E-7A4B-A280-B4D5A5B0A127}" type="presParOf" srcId="{0BD8F07C-E555-BA43-8A7D-A630F3E5D92F}" destId="{DF162E34-E106-CC44-AED2-F7475E98B4EE}" srcOrd="0" destOrd="0" presId="urn:microsoft.com/office/officeart/2005/8/layout/cycle8"/>
    <dgm:cxn modelId="{DC491756-C2DA-3C40-A0DE-AEDE4A3B1A81}" type="presParOf" srcId="{0BD8F07C-E555-BA43-8A7D-A630F3E5D92F}" destId="{E7F3481B-9A92-614F-89D6-0D369A2F5C51}" srcOrd="1" destOrd="0" presId="urn:microsoft.com/office/officeart/2005/8/layout/cycle8"/>
    <dgm:cxn modelId="{BB3A0FDA-B2BA-E242-AEF4-7618B23D4E4C}" type="presParOf" srcId="{0BD8F07C-E555-BA43-8A7D-A630F3E5D92F}" destId="{EDE1D5AC-45A7-A542-90F3-BEDE1A5FD229}" srcOrd="2" destOrd="0" presId="urn:microsoft.com/office/officeart/2005/8/layout/cycle8"/>
    <dgm:cxn modelId="{D9315831-18C5-EB43-B32A-90C9D464E624}" type="presParOf" srcId="{0BD8F07C-E555-BA43-8A7D-A630F3E5D92F}" destId="{800734A8-C9A5-3448-A1C6-FF126C36D559}" srcOrd="3" destOrd="0" presId="urn:microsoft.com/office/officeart/2005/8/layout/cycle8"/>
    <dgm:cxn modelId="{1F54D96D-D527-BE48-9B50-AFF00B35B2F5}" type="presParOf" srcId="{0BD8F07C-E555-BA43-8A7D-A630F3E5D92F}" destId="{745880C7-018D-594D-9E2B-E95E72AD4A5B}" srcOrd="4" destOrd="0" presId="urn:microsoft.com/office/officeart/2005/8/layout/cycle8"/>
    <dgm:cxn modelId="{10953580-16E5-B74F-8CB6-3E04CB0B9FDC}" type="presParOf" srcId="{0BD8F07C-E555-BA43-8A7D-A630F3E5D92F}" destId="{61FB6481-4C77-DA4C-A45A-B86779CFBEB0}" srcOrd="5" destOrd="0" presId="urn:microsoft.com/office/officeart/2005/8/layout/cycle8"/>
    <dgm:cxn modelId="{D6B8FB92-D796-174E-A3F8-F82AF0C9FC97}" type="presParOf" srcId="{0BD8F07C-E555-BA43-8A7D-A630F3E5D92F}" destId="{B2E6CE77-E9CD-084C-A61F-404BDDD7E95F}" srcOrd="6" destOrd="0" presId="urn:microsoft.com/office/officeart/2005/8/layout/cycle8"/>
    <dgm:cxn modelId="{F574F40A-6C3B-B34A-8B22-5D6894A7E094}" type="presParOf" srcId="{0BD8F07C-E555-BA43-8A7D-A630F3E5D92F}" destId="{5BBDBEAD-8455-1048-99B7-1E9C5C5954E8}" srcOrd="7" destOrd="0" presId="urn:microsoft.com/office/officeart/2005/8/layout/cycle8"/>
    <dgm:cxn modelId="{0DA9E0BA-9757-5D4A-A278-1E64BAEEBD99}" type="presParOf" srcId="{0BD8F07C-E555-BA43-8A7D-A630F3E5D92F}" destId="{C6AAA03E-3527-8D4D-A3C6-C0965D637195}" srcOrd="8" destOrd="0" presId="urn:microsoft.com/office/officeart/2005/8/layout/cycle8"/>
    <dgm:cxn modelId="{E747EDE5-813C-D94A-A920-CF0B92110075}" type="presParOf" srcId="{0BD8F07C-E555-BA43-8A7D-A630F3E5D92F}" destId="{92978D6C-FAF4-744B-A100-A7EDC0781A0C}" srcOrd="9" destOrd="0" presId="urn:microsoft.com/office/officeart/2005/8/layout/cycle8"/>
    <dgm:cxn modelId="{083B3659-B0B2-7044-9B76-A1D1CC204A25}" type="presParOf" srcId="{0BD8F07C-E555-BA43-8A7D-A630F3E5D92F}" destId="{CCD51D91-F15A-E540-A3A2-8FC5A1DBFEA5}" srcOrd="10" destOrd="0" presId="urn:microsoft.com/office/officeart/2005/8/layout/cycle8"/>
    <dgm:cxn modelId="{3A999DF9-EF38-E947-A9BD-2327754CE7F7}" type="presParOf" srcId="{0BD8F07C-E555-BA43-8A7D-A630F3E5D92F}" destId="{E4B27274-2247-DD4C-9EB4-C2C65FFA76AA}" srcOrd="11" destOrd="0" presId="urn:microsoft.com/office/officeart/2005/8/layout/cycle8"/>
    <dgm:cxn modelId="{5196D758-75C9-424D-B2BB-3C1CDB7F9501}" type="presParOf" srcId="{0BD8F07C-E555-BA43-8A7D-A630F3E5D92F}" destId="{48AEF899-4A64-C94C-B66E-BB16BD6BE8D3}" srcOrd="12" destOrd="0" presId="urn:microsoft.com/office/officeart/2005/8/layout/cycle8"/>
    <dgm:cxn modelId="{611A6E68-7D81-3A45-9339-572A966090AA}" type="presParOf" srcId="{0BD8F07C-E555-BA43-8A7D-A630F3E5D92F}" destId="{80332DFA-264D-5243-B50B-A3642BB4ABC1}" srcOrd="13" destOrd="0" presId="urn:microsoft.com/office/officeart/2005/8/layout/cycle8"/>
    <dgm:cxn modelId="{9195DC8F-39E2-E946-AD25-664C71C22AA2}" type="presParOf" srcId="{0BD8F07C-E555-BA43-8A7D-A630F3E5D92F}" destId="{D07E5FEF-D47A-5344-A8FE-0318D04D364B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162E34-E106-CC44-AED2-F7475E98B4EE}">
      <dsp:nvSpPr>
        <dsp:cNvPr id="0" name=""/>
        <dsp:cNvSpPr/>
      </dsp:nvSpPr>
      <dsp:spPr>
        <a:xfrm>
          <a:off x="1417088" y="311729"/>
          <a:ext cx="4028502" cy="4028502"/>
        </a:xfrm>
        <a:prstGeom prst="pie">
          <a:avLst>
            <a:gd name="adj1" fmla="val 16200000"/>
            <a:gd name="adj2" fmla="val 1800000"/>
          </a:avLst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800" kern="1200"/>
            <a:t>Free of charge Discounted </a:t>
          </a:r>
          <a:endParaRPr lang="en-DE" sz="1800" kern="1200"/>
        </a:p>
      </dsp:txBody>
      <dsp:txXfrm>
        <a:off x="3540205" y="1165388"/>
        <a:ext cx="1438750" cy="1198959"/>
      </dsp:txXfrm>
    </dsp:sp>
    <dsp:sp modelId="{745880C7-018D-594D-9E2B-E95E72AD4A5B}">
      <dsp:nvSpPr>
        <dsp:cNvPr id="0" name=""/>
        <dsp:cNvSpPr/>
      </dsp:nvSpPr>
      <dsp:spPr>
        <a:xfrm>
          <a:off x="1334120" y="455604"/>
          <a:ext cx="4028502" cy="4028502"/>
        </a:xfrm>
        <a:prstGeom prst="pie">
          <a:avLst>
            <a:gd name="adj1" fmla="val 1800000"/>
            <a:gd name="adj2" fmla="val 9000000"/>
          </a:avLst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800" kern="1200"/>
            <a:t>Discounted</a:t>
          </a:r>
          <a:endParaRPr lang="en-DE" sz="1800" kern="1200"/>
        </a:p>
      </dsp:txBody>
      <dsp:txXfrm>
        <a:off x="2293288" y="3069335"/>
        <a:ext cx="2158126" cy="1055083"/>
      </dsp:txXfrm>
    </dsp:sp>
    <dsp:sp modelId="{C6AAA03E-3527-8D4D-A3C6-C0965D637195}">
      <dsp:nvSpPr>
        <dsp:cNvPr id="0" name=""/>
        <dsp:cNvSpPr/>
      </dsp:nvSpPr>
      <dsp:spPr>
        <a:xfrm>
          <a:off x="1251152" y="311729"/>
          <a:ext cx="4028502" cy="4028502"/>
        </a:xfrm>
        <a:prstGeom prst="pie">
          <a:avLst>
            <a:gd name="adj1" fmla="val 9000000"/>
            <a:gd name="adj2" fmla="val 16200000"/>
          </a:avLst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800" kern="1200"/>
            <a:t>Membership-based</a:t>
          </a:r>
          <a:endParaRPr lang="en-DE" sz="1800" kern="1200"/>
        </a:p>
      </dsp:txBody>
      <dsp:txXfrm>
        <a:off x="1717787" y="1165388"/>
        <a:ext cx="1438750" cy="1198959"/>
      </dsp:txXfrm>
    </dsp:sp>
    <dsp:sp modelId="{48AEF899-4A64-C94C-B66E-BB16BD6BE8D3}">
      <dsp:nvSpPr>
        <dsp:cNvPr id="0" name=""/>
        <dsp:cNvSpPr/>
      </dsp:nvSpPr>
      <dsp:spPr>
        <a:xfrm>
          <a:off x="1168037" y="62345"/>
          <a:ext cx="4527269" cy="4527269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332DFA-264D-5243-B50B-A3642BB4ABC1}">
      <dsp:nvSpPr>
        <dsp:cNvPr id="0" name=""/>
        <dsp:cNvSpPr/>
      </dsp:nvSpPr>
      <dsp:spPr>
        <a:xfrm>
          <a:off x="1084737" y="205966"/>
          <a:ext cx="4527269" cy="4527269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E5FEF-D47A-5344-A8FE-0318D04D364B}">
      <dsp:nvSpPr>
        <dsp:cNvPr id="0" name=""/>
        <dsp:cNvSpPr/>
      </dsp:nvSpPr>
      <dsp:spPr>
        <a:xfrm>
          <a:off x="1001436" y="62345"/>
          <a:ext cx="4527269" cy="4527269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11-07-2025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11-07-2025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11-07-2025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Recreation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 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Motivations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Participation</a:t>
            </a:r>
            <a:endParaRPr lang="nl-NL" dirty="0"/>
          </a:p>
          <a:p>
            <a:r>
              <a:rPr lang="nl-NL" dirty="0"/>
              <a:t>- Personal </a:t>
            </a:r>
            <a:r>
              <a:rPr lang="nl-NL" dirty="0" err="1"/>
              <a:t>Values</a:t>
            </a:r>
            <a:r>
              <a:rPr lang="nl-NL" dirty="0"/>
              <a:t> of </a:t>
            </a:r>
            <a:r>
              <a:rPr lang="nl-NL" dirty="0" err="1"/>
              <a:t>Recreational</a:t>
            </a:r>
            <a:r>
              <a:rPr lang="nl-NL" dirty="0"/>
              <a:t> </a:t>
            </a:r>
          </a:p>
          <a:p>
            <a:r>
              <a:rPr lang="nl-NL" dirty="0" err="1"/>
              <a:t>Involvement</a:t>
            </a:r>
            <a:r>
              <a:rPr lang="nl-NL" dirty="0"/>
              <a:t> Leisure </a:t>
            </a:r>
            <a:r>
              <a:rPr lang="nl-NL" dirty="0" err="1"/>
              <a:t>Constraints</a:t>
            </a:r>
            <a:endParaRPr lang="nl-NL" dirty="0"/>
          </a:p>
          <a:p>
            <a:r>
              <a:rPr lang="nl-NL" dirty="0" err="1"/>
              <a:t>Recreation</a:t>
            </a:r>
            <a:r>
              <a:rPr lang="nl-NL" dirty="0"/>
              <a:t> Supply</a:t>
            </a:r>
          </a:p>
          <a:p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Leisure-Service Providers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CEAD47-9FE6-9D93-F78A-8FB5713F4AB2}"/>
              </a:ext>
            </a:extLst>
          </p:cNvPr>
          <p:cNvSpPr txBox="1"/>
          <p:nvPr/>
        </p:nvSpPr>
        <p:spPr>
          <a:xfrm>
            <a:off x="1583473" y="15054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Recreation, Sport, and Tourism Management, B.S. - University of Idaho">
            <a:extLst>
              <a:ext uri="{FF2B5EF4-FFF2-40B4-BE49-F238E27FC236}">
                <a16:creationId xmlns:a16="http://schemas.microsoft.com/office/drawing/2014/main" id="{7B41F9EF-98A8-247D-FAA8-D24BF1E72160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47" r="2454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Motivations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Participation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1.1- Social and Affiliation Drives in Leisure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The desire to belong to a group and form meaningful relationships.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Key Needs Fulfilled:</a:t>
            </a:r>
          </a:p>
          <a:p>
            <a:pPr lvl="2"/>
            <a:r>
              <a:rPr lang="en-GB" dirty="0"/>
              <a:t>- Companionship                    - Support</a:t>
            </a:r>
          </a:p>
          <a:p>
            <a:pPr lvl="2"/>
            <a:r>
              <a:rPr lang="en-GB" dirty="0"/>
              <a:t>- Emotional intimacy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1028" name="Picture 4" descr="Stitch - How Companionship Can Help You Navigate the Dating World After 50">
            <a:extLst>
              <a:ext uri="{FF2B5EF4-FFF2-40B4-BE49-F238E27FC236}">
                <a16:creationId xmlns:a16="http://schemas.microsoft.com/office/drawing/2014/main" id="{E93B761C-FA06-6EA4-10D5-88FE4C372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2544253"/>
            <a:ext cx="5572373" cy="371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401516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Motivations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Participation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1.2- </a:t>
            </a:r>
            <a:r>
              <a:rPr lang="nl-NL" b="1" dirty="0" err="1"/>
              <a:t>Excitement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Challenge </a:t>
            </a:r>
            <a:r>
              <a:rPr lang="nl-NL" b="1" dirty="0" err="1"/>
              <a:t>Motivations</a:t>
            </a:r>
            <a:r>
              <a:rPr lang="nl-NL" b="1" dirty="0"/>
              <a:t> </a:t>
            </a:r>
          </a:p>
          <a:p>
            <a:pPr lvl="2"/>
            <a:r>
              <a:rPr lang="nl-NL" dirty="0" err="1"/>
              <a:t>Core</a:t>
            </a:r>
            <a:r>
              <a:rPr lang="nl-NL" dirty="0"/>
              <a:t> Idea: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Thrill</a:t>
            </a:r>
            <a:r>
              <a:rPr lang="nl-NL" dirty="0"/>
              <a:t>                                       - Adventure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Testing</a:t>
            </a:r>
            <a:r>
              <a:rPr lang="nl-NL" dirty="0"/>
              <a:t> personal </a:t>
            </a:r>
            <a:r>
              <a:rPr lang="nl-NL" dirty="0" err="1"/>
              <a:t>limits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Risk </a:t>
            </a:r>
            <a:r>
              <a:rPr lang="nl-NL" b="1" dirty="0" err="1"/>
              <a:t>recreation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outdoor adventure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Satisfy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sensation-seeking</a:t>
            </a:r>
            <a:r>
              <a:rPr lang="nl-NL" dirty="0"/>
              <a:t> drive 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Examples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Ballooning</a:t>
            </a:r>
            <a:r>
              <a:rPr lang="nl-NL" dirty="0"/>
              <a:t>                          - </a:t>
            </a:r>
            <a:r>
              <a:rPr lang="nl-NL" dirty="0" err="1"/>
              <a:t>Skydiving</a:t>
            </a:r>
            <a:r>
              <a:rPr lang="nl-NL" dirty="0"/>
              <a:t>,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Para-sailing</a:t>
            </a:r>
            <a:r>
              <a:rPr lang="nl-NL" dirty="0"/>
              <a:t>                      - Hang </a:t>
            </a:r>
            <a:r>
              <a:rPr lang="nl-NL" dirty="0" err="1"/>
              <a:t>gliding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- Amateur stock </a:t>
            </a:r>
            <a:r>
              <a:rPr lang="nl-NL" dirty="0" err="1"/>
              <a:t>car</a:t>
            </a:r>
            <a:r>
              <a:rPr lang="nl-NL" dirty="0"/>
              <a:t> </a:t>
            </a:r>
            <a:r>
              <a:rPr lang="nl-NL" dirty="0" err="1"/>
              <a:t>racing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1026" name="Picture 2" descr="Climbing - Rocky Mountain National Park (U.S. National Park Service)">
            <a:extLst>
              <a:ext uri="{FF2B5EF4-FFF2-40B4-BE49-F238E27FC236}">
                <a16:creationId xmlns:a16="http://schemas.microsoft.com/office/drawing/2014/main" id="{737B6D9F-5787-53E3-79C5-965AC2241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279" y="3586610"/>
            <a:ext cx="3822302" cy="286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ang Gliding Interlaken - Lohnt es sich? Aktuell für 2025 (Mit fotos)">
            <a:extLst>
              <a:ext uri="{FF2B5EF4-FFF2-40B4-BE49-F238E27FC236}">
                <a16:creationId xmlns:a16="http://schemas.microsoft.com/office/drawing/2014/main" id="{E516BE24-C0A2-849D-D71C-EBD12A470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368" y="1033324"/>
            <a:ext cx="4156934" cy="2476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77151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Motivations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Participation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1.3- </a:t>
            </a:r>
            <a:r>
              <a:rPr lang="nl-NL" b="1" dirty="0" err="1"/>
              <a:t>Hedonistic</a:t>
            </a:r>
            <a:r>
              <a:rPr lang="nl-NL" b="1" dirty="0"/>
              <a:t> </a:t>
            </a:r>
            <a:r>
              <a:rPr lang="nl-NL" b="1" dirty="0" err="1"/>
              <a:t>Motivations</a:t>
            </a:r>
            <a:r>
              <a:rPr lang="nl-NL" b="1" dirty="0"/>
              <a:t> in Leisure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Pleasure</a:t>
            </a:r>
            <a:r>
              <a:rPr lang="nl-NL" dirty="0"/>
              <a:t>, </a:t>
            </a:r>
            <a:r>
              <a:rPr lang="nl-NL" dirty="0" err="1"/>
              <a:t>enjoyment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sensual</a:t>
            </a:r>
            <a:r>
              <a:rPr lang="nl-NL" dirty="0"/>
              <a:t> </a:t>
            </a:r>
            <a:r>
              <a:rPr lang="nl-NL" dirty="0" err="1"/>
              <a:t>satisfaction</a:t>
            </a:r>
            <a:r>
              <a:rPr lang="nl-NL" dirty="0"/>
              <a:t>.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Examples</a:t>
            </a:r>
            <a:r>
              <a:rPr lang="nl-NL" b="1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D22D5DA-678D-1036-9941-BC8E94767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662434"/>
              </p:ext>
            </p:extLst>
          </p:nvPr>
        </p:nvGraphicFramePr>
        <p:xfrm>
          <a:off x="297726" y="3356992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883089281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3965135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Dining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at fine restaurants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Spa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treatments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massages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0184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Sunbathing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beach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vacations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Listening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to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music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or dancing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10708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Romantic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getaways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Enjoying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luxury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experiences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25614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BECB9F6-86C8-3AAA-448C-5597BC3BEC36}"/>
              </a:ext>
            </a:extLst>
          </p:cNvPr>
          <p:cNvSpPr txBox="1"/>
          <p:nvPr/>
        </p:nvSpPr>
        <p:spPr>
          <a:xfrm>
            <a:off x="1371600" y="326730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1408F0-7F5E-870B-1D93-7671AC5192A7}"/>
              </a:ext>
            </a:extLst>
          </p:cNvPr>
          <p:cNvSpPr txBox="1"/>
          <p:nvPr/>
        </p:nvSpPr>
        <p:spPr>
          <a:xfrm>
            <a:off x="959005" y="33007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ACFAED-0099-C76A-4C18-3E6C8F0E346F}"/>
              </a:ext>
            </a:extLst>
          </p:cNvPr>
          <p:cNvSpPr txBox="1"/>
          <p:nvPr/>
        </p:nvSpPr>
        <p:spPr>
          <a:xfrm>
            <a:off x="1683834" y="33230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34,100+ Man Sunbathing Stock Photos, Pictures &amp; Royalty-Free Images -  iStock | Old man sunbathing, Man sunbathing beach, Man sunbathing top view">
            <a:extLst>
              <a:ext uri="{FF2B5EF4-FFF2-40B4-BE49-F238E27FC236}">
                <a16:creationId xmlns:a16="http://schemas.microsoft.com/office/drawing/2014/main" id="{DD6F5E39-CA0A-4628-9BC2-446066D12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228" y="3573239"/>
            <a:ext cx="4330760" cy="2880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59085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Motivations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Participation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1.4- </a:t>
            </a:r>
            <a:r>
              <a:rPr lang="nl-NL" b="1" dirty="0" err="1"/>
              <a:t>Nostalgia-Based</a:t>
            </a:r>
            <a:r>
              <a:rPr lang="nl-NL" b="1" dirty="0"/>
              <a:t> </a:t>
            </a:r>
            <a:r>
              <a:rPr lang="nl-NL" b="1" dirty="0" err="1"/>
              <a:t>Motivations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relive</a:t>
            </a:r>
            <a:r>
              <a:rPr lang="nl-NL" dirty="0"/>
              <a:t> or </a:t>
            </a:r>
            <a:r>
              <a:rPr lang="nl-NL" dirty="0" err="1"/>
              <a:t>recapture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past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Reflects</a:t>
            </a:r>
            <a:r>
              <a:rPr lang="nl-NL" dirty="0"/>
              <a:t> different memories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Reinforces</a:t>
            </a:r>
            <a:r>
              <a:rPr lang="nl-NL" dirty="0"/>
              <a:t> personal or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identity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people</a:t>
            </a:r>
            <a:r>
              <a:rPr lang="nl-NL" dirty="0"/>
              <a:t>, </a:t>
            </a:r>
            <a:r>
              <a:rPr lang="nl-NL" dirty="0" err="1"/>
              <a:t>places</a:t>
            </a:r>
            <a:r>
              <a:rPr lang="nl-NL" dirty="0"/>
              <a:t>, or </a:t>
            </a:r>
            <a:r>
              <a:rPr lang="nl-NL" dirty="0" err="1"/>
              <a:t>experiences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past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Examples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camps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- Re-</a:t>
            </a:r>
            <a:r>
              <a:rPr lang="nl-NL" dirty="0" err="1"/>
              <a:t>watching</a:t>
            </a:r>
            <a:r>
              <a:rPr lang="nl-NL" dirty="0"/>
              <a:t> classic films or TV shows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Visiting</a:t>
            </a:r>
            <a:r>
              <a:rPr lang="nl-NL" dirty="0"/>
              <a:t> </a:t>
            </a:r>
            <a:r>
              <a:rPr lang="nl-NL" dirty="0" err="1"/>
              <a:t>childhood</a:t>
            </a:r>
            <a:r>
              <a:rPr lang="nl-NL" dirty="0"/>
              <a:t> </a:t>
            </a:r>
            <a:r>
              <a:rPr lang="nl-NL" dirty="0" err="1"/>
              <a:t>vacation</a:t>
            </a:r>
            <a:r>
              <a:rPr lang="nl-NL" dirty="0"/>
              <a:t> spots or </a:t>
            </a:r>
            <a:r>
              <a:rPr lang="nl-NL" dirty="0" err="1"/>
              <a:t>hometowns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ECB9F6-86C8-3AAA-448C-5597BC3BEC36}"/>
              </a:ext>
            </a:extLst>
          </p:cNvPr>
          <p:cNvSpPr txBox="1"/>
          <p:nvPr/>
        </p:nvSpPr>
        <p:spPr>
          <a:xfrm>
            <a:off x="1371600" y="326730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1408F0-7F5E-870B-1D93-7671AC5192A7}"/>
              </a:ext>
            </a:extLst>
          </p:cNvPr>
          <p:cNvSpPr txBox="1"/>
          <p:nvPr/>
        </p:nvSpPr>
        <p:spPr>
          <a:xfrm>
            <a:off x="959005" y="33007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ACFAED-0099-C76A-4C18-3E6C8F0E346F}"/>
              </a:ext>
            </a:extLst>
          </p:cNvPr>
          <p:cNvSpPr txBox="1"/>
          <p:nvPr/>
        </p:nvSpPr>
        <p:spPr>
          <a:xfrm>
            <a:off x="1683834" y="33230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3ED99DF-7FAB-985A-CCA4-7129DFE9E3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3271" y="2176353"/>
            <a:ext cx="5026512" cy="408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801179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Motivations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Participation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1.5- Other Motivations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Self-Expression</a:t>
            </a:r>
          </a:p>
          <a:p>
            <a:pPr lvl="2"/>
            <a:r>
              <a:rPr lang="en-GB" dirty="0"/>
              <a:t>– Using creative talents; gaining satisfaction and recognition.</a:t>
            </a:r>
          </a:p>
          <a:p>
            <a:pPr lvl="2"/>
            <a:r>
              <a:rPr lang="en-GB" b="1" dirty="0"/>
              <a:t>Companionship</a:t>
            </a:r>
          </a:p>
          <a:p>
            <a:pPr lvl="2"/>
            <a:r>
              <a:rPr lang="en-GB" dirty="0"/>
              <a:t>– Engaging in playful, supportive relationships with others.</a:t>
            </a:r>
          </a:p>
          <a:p>
            <a:pPr lvl="2"/>
            <a:r>
              <a:rPr lang="en-GB" b="1" dirty="0"/>
              <a:t>Power</a:t>
            </a:r>
          </a:p>
          <a:p>
            <a:pPr lvl="2"/>
            <a:r>
              <a:rPr lang="en-GB" dirty="0"/>
              <a:t>– Fulfilling the need to control or influence social situations.</a:t>
            </a:r>
          </a:p>
          <a:p>
            <a:pPr lvl="2"/>
            <a:r>
              <a:rPr lang="en-GB" b="1" dirty="0"/>
              <a:t>Compensation</a:t>
            </a:r>
          </a:p>
          <a:p>
            <a:pPr lvl="2"/>
            <a:r>
              <a:rPr lang="en-GB" dirty="0"/>
              <a:t>– Seeking new or unusual experiences beyond routine life.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Motivations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Participation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Security</a:t>
            </a:r>
          </a:p>
          <a:p>
            <a:pPr lvl="2"/>
            <a:r>
              <a:rPr lang="en-GB" dirty="0"/>
              <a:t>– Enjoying safe, familiar, and predictable activities.</a:t>
            </a:r>
          </a:p>
          <a:p>
            <a:pPr lvl="2"/>
            <a:r>
              <a:rPr lang="en-GB" b="1" dirty="0"/>
              <a:t>Service</a:t>
            </a:r>
          </a:p>
          <a:p>
            <a:pPr lvl="2"/>
            <a:r>
              <a:rPr lang="en-GB" dirty="0"/>
              <a:t>– Helping others or volunteering for community benefit.</a:t>
            </a:r>
          </a:p>
          <a:p>
            <a:pPr lvl="2"/>
            <a:r>
              <a:rPr lang="en-GB" dirty="0"/>
              <a:t>Intellectual and Aesthetic Stimulation</a:t>
            </a:r>
          </a:p>
          <a:p>
            <a:pPr lvl="2"/>
            <a:r>
              <a:rPr lang="en-GB" dirty="0"/>
              <a:t>– Participating in cultural, artistic, or creative pastimes.</a:t>
            </a:r>
          </a:p>
          <a:p>
            <a:pPr lvl="2"/>
            <a:r>
              <a:rPr lang="en-GB" b="1" dirty="0"/>
              <a:t>Self-Sufficiency</a:t>
            </a:r>
          </a:p>
          <a:p>
            <a:pPr lvl="2"/>
            <a:r>
              <a:rPr lang="en-GB" dirty="0"/>
              <a:t>– Enjoying time alone and being comfortable in solitude.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000317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2.1- Physical Values</a:t>
            </a:r>
          </a:p>
          <a:p>
            <a:pPr lvl="2"/>
            <a:r>
              <a:rPr lang="en-GB" dirty="0"/>
              <a:t>- It leads to positive physical development and improved health.</a:t>
            </a:r>
          </a:p>
          <a:p>
            <a:pPr lvl="2"/>
            <a:r>
              <a:rPr lang="en-GB" b="1" dirty="0"/>
              <a:t>Types of Activities:</a:t>
            </a:r>
          </a:p>
          <a:p>
            <a:pPr lvl="2"/>
            <a:r>
              <a:rPr lang="en-GB" dirty="0"/>
              <a:t>- Sports and games                    -Fitness and aerobic exercises</a:t>
            </a:r>
          </a:p>
          <a:p>
            <a:pPr lvl="2"/>
            <a:r>
              <a:rPr lang="en-GB" dirty="0"/>
              <a:t>- Walking, hiking                       - Gardening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Key Physical Benefits:</a:t>
            </a:r>
          </a:p>
          <a:p>
            <a:pPr lvl="2"/>
            <a:r>
              <a:rPr lang="en-GB" dirty="0"/>
              <a:t>- Improved cardiovascular health</a:t>
            </a:r>
          </a:p>
          <a:p>
            <a:pPr lvl="2"/>
            <a:r>
              <a:rPr lang="en-GB" dirty="0"/>
              <a:t>- Enhanced muscular strength and flexibility</a:t>
            </a:r>
          </a:p>
          <a:p>
            <a:pPr lvl="2"/>
            <a:r>
              <a:rPr lang="en-GB" dirty="0"/>
              <a:t>- Weight management and body composition</a:t>
            </a:r>
          </a:p>
          <a:p>
            <a:pPr lvl="2"/>
            <a:r>
              <a:rPr lang="en-GB" dirty="0"/>
              <a:t>- Reduction in risk of chronic diseases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D39397-B530-4506-E69F-30B3772268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50" y="2282105"/>
            <a:ext cx="56896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401037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2.2- Emotional Values and Outcomes of Recreation</a:t>
            </a:r>
          </a:p>
          <a:p>
            <a:pPr lvl="2"/>
            <a:r>
              <a:rPr lang="en-GB" dirty="0"/>
              <a:t>- Even people with "normal" lifestyles often experience: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0EB53D2-A836-FBA1-94DC-A418E4840C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218679"/>
              </p:ext>
            </p:extLst>
          </p:nvPr>
        </p:nvGraphicFramePr>
        <p:xfrm>
          <a:off x="426071" y="2492896"/>
          <a:ext cx="8132234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370454774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6075681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GB" b="0" dirty="0">
                          <a:solidFill>
                            <a:schemeClr val="bg2"/>
                          </a:solidFill>
                        </a:rPr>
                        <a:t>Tension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GB" b="0" dirty="0">
                          <a:solidFill>
                            <a:schemeClr val="bg2"/>
                          </a:solidFill>
                        </a:rPr>
                        <a:t>Boredom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4156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GB" b="0" dirty="0">
                          <a:solidFill>
                            <a:schemeClr val="bg2"/>
                          </a:solidFill>
                        </a:rPr>
                        <a:t>Stress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GB" b="0" dirty="0">
                          <a:solidFill>
                            <a:schemeClr val="bg2"/>
                          </a:solidFill>
                        </a:rPr>
                        <a:t>Frustration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8246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bg2"/>
                          </a:solidFill>
                        </a:rPr>
                        <a:t>Difficulty in finding satisfying leisure experiences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5229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648761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2.2.1- Key Emotional Benefits of Recreation: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Relaxation and Escape</a:t>
            </a:r>
          </a:p>
          <a:p>
            <a:pPr lvl="2"/>
            <a:r>
              <a:rPr lang="en-GB" dirty="0"/>
              <a:t>- Physical activity, reading, or other mental pastimes</a:t>
            </a:r>
          </a:p>
          <a:p>
            <a:pPr lvl="2"/>
            <a:r>
              <a:rPr lang="en-GB" b="1" dirty="0"/>
              <a:t>Overcoming Loneliness</a:t>
            </a:r>
          </a:p>
          <a:p>
            <a:pPr lvl="2"/>
            <a:r>
              <a:rPr lang="en-GB" dirty="0"/>
              <a:t>- Social contact, friendship, or intimacy with others</a:t>
            </a:r>
          </a:p>
          <a:p>
            <a:pPr lvl="2"/>
            <a:r>
              <a:rPr lang="en-GB" b="1" dirty="0"/>
              <a:t>Stress Management</a:t>
            </a:r>
          </a:p>
          <a:p>
            <a:pPr lvl="2"/>
            <a:r>
              <a:rPr lang="en-GB" dirty="0"/>
              <a:t>- Stress reduction</a:t>
            </a:r>
          </a:p>
          <a:p>
            <a:pPr lvl="2"/>
            <a:r>
              <a:rPr lang="en-GB" b="1" dirty="0"/>
              <a:t>Play as Emotional Release</a:t>
            </a:r>
          </a:p>
          <a:p>
            <a:pPr lvl="2"/>
            <a:r>
              <a:rPr lang="en-GB" dirty="0"/>
              <a:t>- feelings of pleasure and satisfaction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6429401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2.2.1- Key Emotional Benefits of Recreation:</a:t>
            </a:r>
            <a:endParaRPr lang="en-GB" dirty="0"/>
          </a:p>
          <a:p>
            <a:pPr lvl="2"/>
            <a:r>
              <a:rPr lang="en-GB" b="1" dirty="0"/>
              <a:t>Self-Actualization</a:t>
            </a:r>
          </a:p>
          <a:p>
            <a:pPr lvl="2"/>
            <a:r>
              <a:rPr lang="en-GB" dirty="0"/>
              <a:t>Play and recreation can achieve at least the last three, highest levels of need in Maslow's hierarchy where,</a:t>
            </a:r>
          </a:p>
          <a:p>
            <a:pPr lvl="2"/>
            <a:r>
              <a:rPr lang="en-GB" dirty="0"/>
              <a:t>- Group games, clubs, team sports, and social events </a:t>
            </a:r>
          </a:p>
          <a:p>
            <a:pPr lvl="2"/>
            <a:r>
              <a:rPr lang="en-GB" dirty="0"/>
              <a:t>foster connection and companionship.</a:t>
            </a:r>
          </a:p>
          <a:p>
            <a:pPr lvl="2"/>
            <a:r>
              <a:rPr lang="en-GB" b="1" dirty="0"/>
              <a:t>Esteem:</a:t>
            </a:r>
          </a:p>
          <a:p>
            <a:pPr lvl="2"/>
            <a:r>
              <a:rPr lang="en-GB" dirty="0"/>
              <a:t>Achieving goals in recreation enhances self-respect </a:t>
            </a:r>
          </a:p>
          <a:p>
            <a:pPr lvl="2"/>
            <a:r>
              <a:rPr lang="en-GB" dirty="0"/>
              <a:t>and recognition.</a:t>
            </a:r>
          </a:p>
          <a:p>
            <a:pPr lvl="2"/>
            <a:r>
              <a:rPr lang="en-GB" b="1" dirty="0"/>
              <a:t>Self-Actualization:</a:t>
            </a:r>
          </a:p>
          <a:p>
            <a:pPr lvl="2"/>
            <a:r>
              <a:rPr lang="en-GB" dirty="0"/>
              <a:t>-Personal challenges, and meaningful leisure pursuits </a:t>
            </a:r>
          </a:p>
          <a:p>
            <a:pPr lvl="2"/>
            <a:r>
              <a:rPr lang="en-GB" dirty="0"/>
              <a:t>help individuals express their true selves.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11266" name="Picture 2" descr="Maslow's Hierarchy of Needs: Complete Guide to 5 Levels of Human Motivation">
            <a:extLst>
              <a:ext uri="{FF2B5EF4-FFF2-40B4-BE49-F238E27FC236}">
                <a16:creationId xmlns:a16="http://schemas.microsoft.com/office/drawing/2014/main" id="{AD1A99E6-8A42-453C-B4EA-7452FB4448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" t="23750" r="5900" b="3801"/>
          <a:stretch/>
        </p:blipFill>
        <p:spPr bwMode="auto">
          <a:xfrm>
            <a:off x="5992005" y="2780928"/>
            <a:ext cx="6079607" cy="358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61047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2.3- Social Values of Recreation</a:t>
            </a:r>
          </a:p>
          <a:p>
            <a:pPr lvl="2"/>
            <a:r>
              <a:rPr lang="en-GB" dirty="0"/>
              <a:t>- Many adults today form their most meaningful social relationships during leisure time.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This happens through: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Voluntary associations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Recreational activities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Cultural or religious events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Volunteer work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77018867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2.4- </a:t>
            </a:r>
            <a:r>
              <a:rPr lang="en-US" sz="1800" b="1" dirty="0">
                <a:effectLst/>
                <a:latin typeface="TimesNewRomanPSMT"/>
              </a:rPr>
              <a:t>Spiritual Values </a:t>
            </a:r>
          </a:p>
          <a:p>
            <a:pPr marL="0" indent="0">
              <a:buNone/>
            </a:pPr>
            <a:endParaRPr lang="en-US" b="1" dirty="0">
              <a:effectLst/>
            </a:endParaRPr>
          </a:p>
          <a:p>
            <a:pPr lvl="2"/>
            <a:r>
              <a:rPr lang="en-GB" dirty="0"/>
              <a:t>- Not limited to religion</a:t>
            </a:r>
          </a:p>
          <a:p>
            <a:pPr lvl="2"/>
            <a:r>
              <a:rPr lang="en-GB" dirty="0"/>
              <a:t>- Refers to humanity’s higher nature</a:t>
            </a:r>
          </a:p>
          <a:p>
            <a:pPr lvl="2"/>
            <a:r>
              <a:rPr lang="en-GB" dirty="0"/>
              <a:t>- A sense of moral values</a:t>
            </a:r>
          </a:p>
          <a:p>
            <a:pPr lvl="2"/>
            <a:r>
              <a:rPr lang="en-GB" dirty="0"/>
              <a:t>- Development of inner awareness</a:t>
            </a:r>
          </a:p>
          <a:p>
            <a:pPr lvl="2"/>
            <a:r>
              <a:rPr lang="en-GB" dirty="0"/>
              <a:t>- Respect for other humans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14338" name="Picture 2" descr="Spiritual values and sustainable forest management - WUR">
            <a:extLst>
              <a:ext uri="{FF2B5EF4-FFF2-40B4-BE49-F238E27FC236}">
                <a16:creationId xmlns:a16="http://schemas.microsoft.com/office/drawing/2014/main" id="{5CA6BC4B-D854-4879-896B-46C42A32F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291" y="2492896"/>
            <a:ext cx="7410491" cy="395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50428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2.4- </a:t>
            </a:r>
            <a:r>
              <a:rPr lang="en-US" sz="1800" b="1" dirty="0">
                <a:effectLst/>
                <a:latin typeface="TimesNewRomanPSMT"/>
              </a:rPr>
              <a:t>Spiritual Values </a:t>
            </a:r>
            <a:endParaRPr lang="en-US" b="1" dirty="0">
              <a:effectLst/>
            </a:endParaRPr>
          </a:p>
          <a:p>
            <a:pPr lvl="2"/>
            <a:r>
              <a:rPr lang="en-GB" b="1" dirty="0"/>
              <a:t>- How Recreation Contributes:</a:t>
            </a:r>
          </a:p>
          <a:p>
            <a:pPr lvl="2"/>
            <a:r>
              <a:rPr lang="en-GB" b="1" dirty="0"/>
              <a:t>Expression of the Best Self:</a:t>
            </a:r>
          </a:p>
          <a:p>
            <a:pPr lvl="2"/>
            <a:r>
              <a:rPr lang="en-GB" dirty="0"/>
              <a:t>In leisure, people can act authentically, without external pressures or obligations.</a:t>
            </a:r>
          </a:p>
          <a:p>
            <a:pPr lvl="2"/>
            <a:r>
              <a:rPr lang="en-GB" b="1" dirty="0"/>
              <a:t>Time for Reflection:</a:t>
            </a:r>
          </a:p>
          <a:p>
            <a:pPr lvl="2"/>
            <a:r>
              <a:rPr lang="en-GB" dirty="0"/>
              <a:t>Leisure allows for contemplation</a:t>
            </a:r>
          </a:p>
          <a:p>
            <a:pPr lvl="2"/>
            <a:r>
              <a:rPr lang="en-GB" b="1" dirty="0"/>
              <a:t>Disinterested Activity:</a:t>
            </a:r>
          </a:p>
          <a:p>
            <a:pPr lvl="2"/>
            <a:r>
              <a:rPr lang="en-GB" dirty="0"/>
              <a:t>Activities are done for their intrinsic joy and meaning.</a:t>
            </a:r>
          </a:p>
          <a:p>
            <a:pPr lvl="2"/>
            <a:r>
              <a:rPr lang="en-GB" b="1" dirty="0"/>
              <a:t>Human Connection:</a:t>
            </a:r>
          </a:p>
          <a:p>
            <a:pPr lvl="2"/>
            <a:r>
              <a:rPr lang="en-GB" dirty="0"/>
              <a:t>People come together simply as individuals, by shared interests.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7883383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2.5- </a:t>
            </a:r>
            <a:r>
              <a:rPr lang="en-US" sz="1800" b="1" dirty="0">
                <a:effectLst/>
                <a:latin typeface="TimesNewRomanPSMT"/>
              </a:rPr>
              <a:t>Intellectual Values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- Recreation can stimulate the mind, encourage learning, and foster creativity</a:t>
            </a:r>
          </a:p>
          <a:p>
            <a:pPr marL="0" indent="0">
              <a:buNone/>
            </a:pPr>
            <a:endParaRPr lang="en-US" sz="1800" dirty="0">
              <a:effectLst/>
              <a:latin typeface="TimesNewRomanPSMT"/>
            </a:endParaRPr>
          </a:p>
          <a:p>
            <a:pPr marL="0" indent="0">
              <a:buNone/>
            </a:pPr>
            <a:r>
              <a:rPr lang="en-US" sz="1800" b="1" dirty="0">
                <a:effectLst/>
                <a:latin typeface="TimesNewRomanPSMT"/>
              </a:rPr>
              <a:t>Mental Stimulation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- Strategy games, reading, or learning new skills keep the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 brain active and engaged.</a:t>
            </a:r>
          </a:p>
          <a:p>
            <a:pPr marL="0" indent="0">
              <a:buNone/>
            </a:pPr>
            <a:r>
              <a:rPr lang="en-US" sz="1800" b="1" dirty="0">
                <a:effectLst/>
                <a:latin typeface="TimesNewRomanPSMT"/>
              </a:rPr>
              <a:t>- Creative Expression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- Arts, crafts, writing, music, and performance allow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 individuals to use imagination and develop originality.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pic>
        <p:nvPicPr>
          <p:cNvPr id="3" name="Picture 2" descr="40+ Family Values Authentic Stock Illustrations, Royalty-Free Vector  Graphics &amp; Clip Art - iStock">
            <a:extLst>
              <a:ext uri="{FF2B5EF4-FFF2-40B4-BE49-F238E27FC236}">
                <a16:creationId xmlns:a16="http://schemas.microsoft.com/office/drawing/2014/main" id="{E19510F0-E250-79CF-D54E-9F712610D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134" y="2518387"/>
            <a:ext cx="5902424" cy="3934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72487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Personal </a:t>
            </a:r>
            <a:r>
              <a:rPr lang="nl-NL" sz="3200" dirty="0" err="1"/>
              <a:t>Values</a:t>
            </a:r>
            <a:r>
              <a:rPr lang="nl-NL" sz="3200" dirty="0"/>
              <a:t> of </a:t>
            </a:r>
            <a:r>
              <a:rPr lang="nl-NL" sz="3200" dirty="0" err="1"/>
              <a:t>Recreational</a:t>
            </a:r>
            <a:r>
              <a:rPr lang="nl-NL" sz="3200" dirty="0"/>
              <a:t> </a:t>
            </a:r>
            <a:r>
              <a:rPr lang="nl-NL" sz="3200" dirty="0" err="1"/>
              <a:t>Involvement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2.5- </a:t>
            </a:r>
            <a:r>
              <a:rPr lang="en-US" sz="1800" b="1" dirty="0">
                <a:effectLst/>
                <a:latin typeface="TimesNewRomanPSMT"/>
              </a:rPr>
              <a:t>Intellectual Values</a:t>
            </a:r>
          </a:p>
          <a:p>
            <a:pPr marL="0" indent="0">
              <a:buNone/>
            </a:pPr>
            <a:endParaRPr lang="en-US" sz="1800" dirty="0">
              <a:effectLst/>
              <a:latin typeface="TimesNewRomanPSMT"/>
            </a:endParaRPr>
          </a:p>
          <a:p>
            <a:pPr marL="0" indent="0">
              <a:buNone/>
            </a:pPr>
            <a:r>
              <a:rPr lang="en-US" sz="1800" b="1" dirty="0">
                <a:effectLst/>
                <a:latin typeface="TimesNewRomanPSMT"/>
              </a:rPr>
              <a:t>Critical Thinking and Problem Solving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- Activities like chess or simulations promote analytical 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thinking and decision-making.</a:t>
            </a:r>
          </a:p>
          <a:p>
            <a:pPr marL="0" indent="0">
              <a:buNone/>
            </a:pPr>
            <a:r>
              <a:rPr lang="en-US" sz="1800" b="1" dirty="0">
                <a:effectLst/>
                <a:latin typeface="TimesNewRomanPSMT"/>
              </a:rPr>
              <a:t>Curiosity and Exploration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- Travel, cultural events, museums, and nature experiences</a:t>
            </a:r>
          </a:p>
          <a:p>
            <a:pPr marL="0" indent="0">
              <a:buNone/>
            </a:pPr>
            <a:r>
              <a:rPr lang="en-US" sz="1800" dirty="0">
                <a:effectLst/>
                <a:latin typeface="TimesNewRomanPSMT"/>
              </a:rPr>
              <a:t> inspire a desire for knowledge and discovery.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pic>
        <p:nvPicPr>
          <p:cNvPr id="16388" name="Picture 4" descr="Kickstart Your Semester With Intellectual Recreation - PTE EHÖK">
            <a:extLst>
              <a:ext uri="{FF2B5EF4-FFF2-40B4-BE49-F238E27FC236}">
                <a16:creationId xmlns:a16="http://schemas.microsoft.com/office/drawing/2014/main" id="{1576F342-2F9D-E619-76BE-93B5BDB60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151" y="2251261"/>
            <a:ext cx="6256492" cy="417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51474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b="1" dirty="0"/>
          </a:p>
          <a:p>
            <a:pPr marL="0" indent="0" algn="ctr">
              <a:buNone/>
            </a:pPr>
            <a:r>
              <a:rPr lang="de-DE" b="1" dirty="0" err="1"/>
              <a:t>Discussion</a:t>
            </a: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 algn="ctr">
              <a:buNone/>
            </a:pPr>
            <a:r>
              <a:rPr lang="de-DE" b="1" dirty="0" err="1"/>
              <a:t>What</a:t>
            </a:r>
            <a:r>
              <a:rPr lang="de-DE" b="1" dirty="0"/>
              <a:t> </a:t>
            </a:r>
            <a:r>
              <a:rPr lang="de-DE" b="1" dirty="0" err="1"/>
              <a:t>are</a:t>
            </a:r>
            <a:r>
              <a:rPr lang="de-DE" b="1" dirty="0"/>
              <a:t> </a:t>
            </a:r>
            <a:r>
              <a:rPr lang="de-DE" b="1" dirty="0" err="1"/>
              <a:t>the</a:t>
            </a:r>
            <a:r>
              <a:rPr lang="de-DE" b="1" dirty="0"/>
              <a:t> </a:t>
            </a:r>
            <a:r>
              <a:rPr lang="de-DE" b="1" dirty="0" err="1"/>
              <a:t>other</a:t>
            </a:r>
            <a:r>
              <a:rPr lang="de-DE" b="1" dirty="0"/>
              <a:t> personal </a:t>
            </a:r>
            <a:r>
              <a:rPr lang="de-DE" b="1" dirty="0" err="1"/>
              <a:t>values</a:t>
            </a:r>
            <a:r>
              <a:rPr lang="de-DE" b="1" dirty="0"/>
              <a:t> and </a:t>
            </a:r>
            <a:r>
              <a:rPr lang="de-DE" b="1" dirty="0" err="1"/>
              <a:t>benefits</a:t>
            </a:r>
            <a:r>
              <a:rPr lang="de-DE" b="1" dirty="0"/>
              <a:t> </a:t>
            </a:r>
            <a:r>
              <a:rPr lang="de-DE" b="1" dirty="0" err="1"/>
              <a:t>of</a:t>
            </a:r>
            <a:r>
              <a:rPr lang="de-DE" b="1" dirty="0"/>
              <a:t> </a:t>
            </a:r>
            <a:r>
              <a:rPr lang="de-DE" b="1" dirty="0" err="1"/>
              <a:t>recreational</a:t>
            </a:r>
            <a:r>
              <a:rPr lang="de-DE" b="1" dirty="0"/>
              <a:t> </a:t>
            </a:r>
            <a:r>
              <a:rPr lang="de-DE" b="1" dirty="0" err="1"/>
              <a:t>activities</a:t>
            </a:r>
            <a:r>
              <a:rPr lang="de-DE" b="1" dirty="0"/>
              <a:t>?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44697746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Leisure </a:t>
            </a:r>
            <a:r>
              <a:rPr lang="nl-NL" sz="3200" dirty="0" err="1"/>
              <a:t>Constraints</a:t>
            </a:r>
            <a:r>
              <a:rPr lang="nl-NL" sz="3200" dirty="0"/>
              <a:t>: Barriers </a:t>
            </a:r>
            <a:r>
              <a:rPr lang="nl-NL" sz="3200" dirty="0" err="1"/>
              <a:t>to</a:t>
            </a:r>
            <a:r>
              <a:rPr lang="nl-NL" sz="3200" dirty="0"/>
              <a:t> </a:t>
            </a:r>
            <a:r>
              <a:rPr lang="nl-NL" sz="3200" dirty="0" err="1"/>
              <a:t>Participation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Leisure barriers are varied and include: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Lack of Free Time</a:t>
            </a:r>
          </a:p>
          <a:p>
            <a:pPr marL="0" indent="0">
              <a:buNone/>
            </a:pPr>
            <a:r>
              <a:rPr lang="en-GB" dirty="0"/>
              <a:t>- Busy work schedules, family responsibilities, or academic commitments.</a:t>
            </a:r>
          </a:p>
          <a:p>
            <a:pPr marL="0" indent="0">
              <a:buNone/>
            </a:pPr>
            <a:r>
              <a:rPr lang="en-GB" b="1" dirty="0"/>
              <a:t>Lack of Interest</a:t>
            </a:r>
          </a:p>
          <a:p>
            <a:pPr marL="0" indent="0">
              <a:buNone/>
            </a:pPr>
            <a:r>
              <a:rPr lang="en-GB" dirty="0"/>
              <a:t>- Some individuals may not feel motivated by recreational opportunities.</a:t>
            </a:r>
          </a:p>
          <a:p>
            <a:pPr marL="0" indent="0">
              <a:buNone/>
            </a:pPr>
            <a:r>
              <a:rPr lang="en-GB" b="1" dirty="0"/>
              <a:t>Lack of Money</a:t>
            </a:r>
          </a:p>
          <a:p>
            <a:pPr marL="0" indent="0">
              <a:buNone/>
            </a:pPr>
            <a:r>
              <a:rPr lang="en-GB" dirty="0"/>
              <a:t>- Participation in some activities requires financial resources.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447658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Leisure </a:t>
            </a:r>
            <a:r>
              <a:rPr lang="nl-NL" sz="3200" dirty="0" err="1"/>
              <a:t>Constraints</a:t>
            </a:r>
            <a:r>
              <a:rPr lang="nl-NL" sz="3200" dirty="0"/>
              <a:t>: Barriers </a:t>
            </a:r>
            <a:r>
              <a:rPr lang="nl-NL" sz="3200" dirty="0" err="1"/>
              <a:t>to</a:t>
            </a:r>
            <a:r>
              <a:rPr lang="nl-NL" sz="3200" dirty="0"/>
              <a:t> </a:t>
            </a:r>
            <a:r>
              <a:rPr lang="nl-NL" sz="3200" dirty="0" err="1"/>
              <a:t>Participation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Lack of Facilities or Access</a:t>
            </a:r>
          </a:p>
          <a:p>
            <a:pPr marL="0" indent="0">
              <a:buNone/>
            </a:pPr>
            <a:r>
              <a:rPr lang="en-GB" dirty="0"/>
              <a:t>- Poor availability of recreational spaces or transportation can limit access.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Lack of Recreational Skills</a:t>
            </a:r>
          </a:p>
          <a:p>
            <a:pPr marL="0" indent="0">
              <a:buNone/>
            </a:pPr>
            <a:r>
              <a:rPr lang="en-GB" dirty="0"/>
              <a:t>- Individuals may avoid activities they feel unskilled or unprepared for, fearing failure or embarrassment.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53335332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Recreation</a:t>
            </a:r>
            <a:r>
              <a:rPr lang="nl-NL" sz="3200" dirty="0"/>
              <a:t> Supply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b="1" dirty="0"/>
          </a:p>
          <a:p>
            <a:pPr lvl="2"/>
            <a:r>
              <a:rPr lang="nl-NL" b="1" dirty="0"/>
              <a:t>Definition: </a:t>
            </a:r>
          </a:p>
          <a:p>
            <a:pPr lvl="2"/>
            <a:r>
              <a:rPr lang="nl-NL" dirty="0"/>
              <a:t>“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supply</a:t>
            </a:r>
            <a:r>
              <a:rPr lang="nl-NL" dirty="0"/>
              <a:t> </a:t>
            </a:r>
            <a:r>
              <a:rPr lang="nl-NL" dirty="0" err="1"/>
              <a:t>includes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total</a:t>
            </a:r>
            <a:r>
              <a:rPr lang="nl-NL" dirty="0"/>
              <a:t> set of </a:t>
            </a:r>
            <a:r>
              <a:rPr lang="nl-NL" dirty="0" err="1"/>
              <a:t>opportunities</a:t>
            </a:r>
            <a:r>
              <a:rPr lang="nl-NL" dirty="0"/>
              <a:t>, programs,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spaces</a:t>
            </a:r>
            <a:r>
              <a:rPr lang="nl-NL" dirty="0"/>
              <a:t> </a:t>
            </a:r>
            <a:r>
              <a:rPr lang="nl-NL" dirty="0" err="1"/>
              <a:t>provided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public, private,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nonprofit</a:t>
            </a:r>
            <a:r>
              <a:rPr lang="nl-NL" dirty="0"/>
              <a:t> sectors </a:t>
            </a:r>
            <a:r>
              <a:rPr lang="nl-NL" dirty="0" err="1"/>
              <a:t>to</a:t>
            </a:r>
            <a:r>
              <a:rPr lang="nl-NL" dirty="0"/>
              <a:t> meet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needs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preferences</a:t>
            </a:r>
            <a:r>
              <a:rPr lang="nl-NL" dirty="0"/>
              <a:t> of a </a:t>
            </a:r>
            <a:r>
              <a:rPr lang="nl-NL" dirty="0" err="1"/>
              <a:t>population</a:t>
            </a:r>
            <a:r>
              <a:rPr lang="nl-NL" dirty="0"/>
              <a:t>”.</a:t>
            </a:r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02414783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Recreation</a:t>
            </a:r>
            <a:r>
              <a:rPr lang="nl-NL" sz="3200" dirty="0"/>
              <a:t> Supply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4.1- Supply </a:t>
            </a:r>
            <a:r>
              <a:rPr lang="nl-NL" b="1" dirty="0" err="1"/>
              <a:t>Components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Natural </a:t>
            </a:r>
            <a:r>
              <a:rPr lang="nl-NL" b="1" dirty="0" err="1"/>
              <a:t>Attractions</a:t>
            </a:r>
            <a:r>
              <a:rPr lang="nl-NL" b="1" dirty="0"/>
              <a:t>: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8FEE642-DAC6-4530-3EE1-013C59FC1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932214"/>
              </p:ext>
            </p:extLst>
          </p:nvPr>
        </p:nvGraphicFramePr>
        <p:xfrm>
          <a:off x="404662" y="2909074"/>
          <a:ext cx="813223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79210171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539572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Climate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Beaches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3774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Landscape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Fauna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flora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9431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Waterfalls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Lakes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78924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Mountains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7950240"/>
                  </a:ext>
                </a:extLst>
              </a:tr>
            </a:tbl>
          </a:graphicData>
        </a:graphic>
      </p:graphicFrame>
      <p:pic>
        <p:nvPicPr>
          <p:cNvPr id="1026" name="Picture 2" descr="Paradise lost: How overtourism is changing Europe's holiday destinations">
            <a:extLst>
              <a:ext uri="{FF2B5EF4-FFF2-40B4-BE49-F238E27FC236}">
                <a16:creationId xmlns:a16="http://schemas.microsoft.com/office/drawing/2014/main" id="{5A01C785-3905-D93F-566B-C20936B01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63" y="77053"/>
            <a:ext cx="51435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ildlife Tourism in Gujarat- Wildlife Sanctuaries &amp; National Parks in  Gujarat">
            <a:extLst>
              <a:ext uri="{FF2B5EF4-FFF2-40B4-BE49-F238E27FC236}">
                <a16:creationId xmlns:a16="http://schemas.microsoft.com/office/drawing/2014/main" id="{3B637062-4245-6D9A-4BCD-5973A9F09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077" y="3571244"/>
            <a:ext cx="4486796" cy="283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77207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Recreation</a:t>
            </a:r>
            <a:r>
              <a:rPr lang="nl-NL" sz="3200" dirty="0"/>
              <a:t> Supply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4.1- Supply </a:t>
            </a:r>
            <a:r>
              <a:rPr lang="nl-NL" b="1" dirty="0" err="1"/>
              <a:t>Components</a:t>
            </a:r>
            <a:r>
              <a:rPr lang="nl-NL" b="1" dirty="0"/>
              <a:t>: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Man-Made </a:t>
            </a:r>
            <a:r>
              <a:rPr lang="nl-NL" b="1" dirty="0" err="1"/>
              <a:t>Attractions</a:t>
            </a:r>
            <a:r>
              <a:rPr lang="nl-NL" b="1" dirty="0"/>
              <a:t>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Built </a:t>
            </a:r>
            <a:r>
              <a:rPr lang="nl-NL" dirty="0" err="1"/>
              <a:t>Attractions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Attractions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Attractions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pic>
        <p:nvPicPr>
          <p:cNvPr id="2052" name="Picture 4" descr="7 Wonders Of The World - Explore The New, Natural, And Ancient - The Planet  D">
            <a:extLst>
              <a:ext uri="{FF2B5EF4-FFF2-40B4-BE49-F238E27FC236}">
                <a16:creationId xmlns:a16="http://schemas.microsoft.com/office/drawing/2014/main" id="{76109A1A-92AC-91F9-2AE0-09FA23AF4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351" y="404664"/>
            <a:ext cx="445293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arnival of Cultures 2019 – Berlin.de">
            <a:extLst>
              <a:ext uri="{FF2B5EF4-FFF2-40B4-BE49-F238E27FC236}">
                <a16:creationId xmlns:a16="http://schemas.microsoft.com/office/drawing/2014/main" id="{BB5770A8-1507-30E9-34CE-6689404A7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382" y="3873792"/>
            <a:ext cx="3822303" cy="25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ommunity tourism in Latin America - Selling Travel">
            <a:extLst>
              <a:ext uri="{FF2B5EF4-FFF2-40B4-BE49-F238E27FC236}">
                <a16:creationId xmlns:a16="http://schemas.microsoft.com/office/drawing/2014/main" id="{9C6AE1C6-2F22-1B69-7990-AAD8CDC0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989" y="3833664"/>
            <a:ext cx="4284476" cy="257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626934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Recreation</a:t>
            </a:r>
            <a:r>
              <a:rPr lang="nl-NL" sz="3200" dirty="0"/>
              <a:t> Supply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4.1- Supply </a:t>
            </a:r>
            <a:r>
              <a:rPr lang="nl-NL" b="1" dirty="0" err="1"/>
              <a:t>Components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 err="1"/>
              <a:t>Purpose</a:t>
            </a:r>
            <a:r>
              <a:rPr lang="nl-NL" b="1" dirty="0"/>
              <a:t>-Built </a:t>
            </a:r>
            <a:r>
              <a:rPr lang="nl-NL" b="1" dirty="0" err="1"/>
              <a:t>Attractions</a:t>
            </a:r>
            <a:r>
              <a:rPr lang="nl-NL" b="1" dirty="0"/>
              <a:t>: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E0E800-1806-9C2F-F162-FD630EF85FC6}"/>
              </a:ext>
            </a:extLst>
          </p:cNvPr>
          <p:cNvSpPr txBox="1"/>
          <p:nvPr/>
        </p:nvSpPr>
        <p:spPr>
          <a:xfrm>
            <a:off x="6289288" y="20072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37A2D3E-9195-DC5C-89AB-CEA22B0F63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31056"/>
              </p:ext>
            </p:extLst>
          </p:nvPr>
        </p:nvGraphicFramePr>
        <p:xfrm>
          <a:off x="291286" y="2996952"/>
          <a:ext cx="8132234" cy="147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79210171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539572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Theme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parks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Ski tracks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3774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Festivals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Events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9431111"/>
                  </a:ext>
                </a:extLst>
              </a:tr>
              <a:tr h="148823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Spas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Lakes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78924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7950240"/>
                  </a:ext>
                </a:extLst>
              </a:tr>
            </a:tbl>
          </a:graphicData>
        </a:graphic>
      </p:graphicFrame>
      <p:pic>
        <p:nvPicPr>
          <p:cNvPr id="3074" name="Picture 2" descr="4 Classic Theme Parks You Can't Miss Across the United States - Klook  Travel Blog">
            <a:extLst>
              <a:ext uri="{FF2B5EF4-FFF2-40B4-BE49-F238E27FC236}">
                <a16:creationId xmlns:a16="http://schemas.microsoft.com/office/drawing/2014/main" id="{FD9A9BFF-79AA-8DD0-1EDF-E99997D4B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343" y="369072"/>
            <a:ext cx="4367312" cy="2911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urgeoning ice and snow industry gives rise to new professions in China -  People's Daily Online">
            <a:extLst>
              <a:ext uri="{FF2B5EF4-FFF2-40B4-BE49-F238E27FC236}">
                <a16:creationId xmlns:a16="http://schemas.microsoft.com/office/drawing/2014/main" id="{B8475B95-6014-F382-39EC-D09FE256F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3171708"/>
            <a:ext cx="4881422" cy="3281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443055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Recreation</a:t>
            </a:r>
            <a:r>
              <a:rPr lang="nl-NL" sz="3200" dirty="0"/>
              <a:t> Supply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4.2- Factors affecting Supply:</a:t>
            </a:r>
          </a:p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A- Pricing </a:t>
            </a:r>
          </a:p>
          <a:p>
            <a:pPr lvl="2"/>
            <a:r>
              <a:rPr lang="nl-NL" dirty="0"/>
              <a:t>- Prices are set </a:t>
            </a:r>
            <a:r>
              <a:rPr lang="nl-NL" dirty="0" err="1"/>
              <a:t>based</a:t>
            </a:r>
            <a:r>
              <a:rPr lang="nl-NL" dirty="0"/>
              <a:t> on </a:t>
            </a:r>
            <a:r>
              <a:rPr lang="nl-NL" dirty="0" err="1"/>
              <a:t>demand</a:t>
            </a:r>
            <a:r>
              <a:rPr lang="nl-NL" dirty="0"/>
              <a:t>, </a:t>
            </a:r>
            <a:r>
              <a:rPr lang="nl-NL" dirty="0" err="1"/>
              <a:t>perceived</a:t>
            </a:r>
            <a:r>
              <a:rPr lang="nl-NL" dirty="0"/>
              <a:t> </a:t>
            </a:r>
            <a:r>
              <a:rPr lang="nl-NL" dirty="0" err="1"/>
              <a:t>value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availability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The Natural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Socio-Cultural</a:t>
            </a:r>
            <a:r>
              <a:rPr lang="nl-NL" b="1" dirty="0"/>
              <a:t> </a:t>
            </a:r>
            <a:r>
              <a:rPr lang="nl-NL" b="1" dirty="0" err="1"/>
              <a:t>Attractions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part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leisure</a:t>
            </a:r>
            <a:r>
              <a:rPr lang="nl-NL" dirty="0"/>
              <a:t> </a:t>
            </a:r>
            <a:r>
              <a:rPr lang="nl-NL" dirty="0" err="1"/>
              <a:t>supply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Their</a:t>
            </a:r>
            <a:r>
              <a:rPr lang="nl-NL" dirty="0"/>
              <a:t> inherent </a:t>
            </a:r>
            <a:r>
              <a:rPr lang="nl-NL" dirty="0" err="1"/>
              <a:t>value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drive up </a:t>
            </a:r>
            <a:r>
              <a:rPr lang="nl-NL" dirty="0" err="1"/>
              <a:t>prices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E0E800-1806-9C2F-F162-FD630EF85FC6}"/>
              </a:ext>
            </a:extLst>
          </p:cNvPr>
          <p:cNvSpPr txBox="1"/>
          <p:nvPr/>
        </p:nvSpPr>
        <p:spPr>
          <a:xfrm>
            <a:off x="6289288" y="20072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96256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Recreation</a:t>
            </a:r>
            <a:r>
              <a:rPr lang="nl-NL" sz="3200" dirty="0"/>
              <a:t> Supply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4.2- Factors affecting Supply:</a:t>
            </a:r>
          </a:p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 err="1"/>
              <a:t>Varied</a:t>
            </a:r>
            <a:r>
              <a:rPr lang="nl-NL" b="1" dirty="0"/>
              <a:t> Pricing </a:t>
            </a:r>
            <a:r>
              <a:rPr lang="nl-NL" b="1" dirty="0" err="1"/>
              <a:t>Models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dirty="0" err="1"/>
              <a:t>Some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 are: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Free of charge (public </a:t>
            </a:r>
            <a:r>
              <a:rPr lang="nl-NL" dirty="0" err="1"/>
              <a:t>parks</a:t>
            </a:r>
            <a:r>
              <a:rPr lang="nl-NL" dirty="0"/>
              <a:t>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Discounted</a:t>
            </a:r>
            <a:r>
              <a:rPr lang="nl-NL" dirty="0"/>
              <a:t> (student or senior </a:t>
            </a:r>
            <a:r>
              <a:rPr lang="nl-NL" dirty="0" err="1"/>
              <a:t>rates</a:t>
            </a:r>
            <a:r>
              <a:rPr lang="nl-NL" dirty="0"/>
              <a:t>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Membership-based</a:t>
            </a:r>
            <a:r>
              <a:rPr lang="nl-NL" dirty="0"/>
              <a:t> (</a:t>
            </a:r>
            <a:r>
              <a:rPr lang="nl-NL" dirty="0" err="1"/>
              <a:t>gyms</a:t>
            </a:r>
            <a:r>
              <a:rPr lang="nl-NL" dirty="0"/>
              <a:t>, clubs)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E0E800-1806-9C2F-F162-FD630EF85FC6}"/>
              </a:ext>
            </a:extLst>
          </p:cNvPr>
          <p:cNvSpPr txBox="1"/>
          <p:nvPr/>
        </p:nvSpPr>
        <p:spPr>
          <a:xfrm>
            <a:off x="6289288" y="20072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25419C0A-F0B0-413C-0E6F-7E7BEB889C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6749032"/>
              </p:ext>
            </p:extLst>
          </p:nvPr>
        </p:nvGraphicFramePr>
        <p:xfrm>
          <a:off x="4731023" y="1230716"/>
          <a:ext cx="6696744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4178822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Recreation</a:t>
            </a:r>
            <a:r>
              <a:rPr lang="nl-NL" sz="3200" dirty="0"/>
              <a:t> Supply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4.2- Factors affecting Supply:</a:t>
            </a:r>
          </a:p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B- Changes in Technology 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Example</a:t>
            </a:r>
            <a:r>
              <a:rPr lang="nl-NL" dirty="0"/>
              <a:t>: Development of jumbo jets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Impact: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Increases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number</a:t>
            </a:r>
            <a:r>
              <a:rPr lang="nl-NL" dirty="0"/>
              <a:t> of </a:t>
            </a:r>
            <a:r>
              <a:rPr lang="nl-NL" dirty="0" err="1"/>
              <a:t>available</a:t>
            </a:r>
            <a:r>
              <a:rPr lang="nl-NL" dirty="0"/>
              <a:t> </a:t>
            </a:r>
            <a:r>
              <a:rPr lang="nl-NL" dirty="0" err="1"/>
              <a:t>seats</a:t>
            </a:r>
            <a:r>
              <a:rPr lang="nl-NL" dirty="0"/>
              <a:t> per flight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Reduces</a:t>
            </a:r>
            <a:r>
              <a:rPr lang="nl-NL" dirty="0"/>
              <a:t> </a:t>
            </a:r>
            <a:r>
              <a:rPr lang="nl-NL" dirty="0" err="1"/>
              <a:t>cost</a:t>
            </a:r>
            <a:r>
              <a:rPr lang="nl-NL" dirty="0"/>
              <a:t> per </a:t>
            </a:r>
            <a:r>
              <a:rPr lang="nl-NL" dirty="0" err="1"/>
              <a:t>traveler</a:t>
            </a:r>
            <a:r>
              <a:rPr lang="nl-NL" dirty="0"/>
              <a:t>, making package tours more </a:t>
            </a:r>
            <a:r>
              <a:rPr lang="nl-NL" dirty="0" err="1"/>
              <a:t>affordable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Expands</a:t>
            </a:r>
            <a:r>
              <a:rPr lang="nl-NL" dirty="0"/>
              <a:t> access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leisure</a:t>
            </a:r>
            <a:r>
              <a:rPr lang="nl-NL" dirty="0"/>
              <a:t> </a:t>
            </a:r>
            <a:r>
              <a:rPr lang="nl-NL" dirty="0" err="1"/>
              <a:t>travel</a:t>
            </a:r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E0E800-1806-9C2F-F162-FD630EF85FC6}"/>
              </a:ext>
            </a:extLst>
          </p:cNvPr>
          <p:cNvSpPr txBox="1"/>
          <p:nvPr/>
        </p:nvSpPr>
        <p:spPr>
          <a:xfrm>
            <a:off x="6289288" y="20072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68175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Leisure-Service Providers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5.1- </a:t>
            </a:r>
            <a:r>
              <a:rPr lang="nl-NL" dirty="0" err="1"/>
              <a:t>Government</a:t>
            </a:r>
            <a:r>
              <a:rPr lang="nl-NL" dirty="0"/>
              <a:t> </a:t>
            </a:r>
            <a:r>
              <a:rPr lang="nl-NL" dirty="0" err="1"/>
              <a:t>agencies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Federal </a:t>
            </a:r>
            <a:r>
              <a:rPr lang="nl-NL" b="0" dirty="0" err="1"/>
              <a:t>agencies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State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provincial</a:t>
            </a:r>
            <a:r>
              <a:rPr lang="nl-NL" b="0" dirty="0"/>
              <a:t> </a:t>
            </a:r>
            <a:r>
              <a:rPr lang="nl-NL" b="0" dirty="0" err="1"/>
              <a:t>agencies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departments</a:t>
            </a:r>
            <a:r>
              <a:rPr lang="nl-NL" b="0" dirty="0"/>
              <a:t> of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83023591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Leisure-Service Providers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5.2- </a:t>
            </a:r>
            <a:r>
              <a:rPr lang="nl-NL" dirty="0" err="1"/>
              <a:t>Voluntary</a:t>
            </a:r>
            <a:r>
              <a:rPr lang="nl-NL" dirty="0"/>
              <a:t> </a:t>
            </a:r>
            <a:r>
              <a:rPr lang="nl-NL" dirty="0" err="1"/>
              <a:t>organizations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Nongovernmental</a:t>
            </a:r>
            <a:r>
              <a:rPr lang="nl-NL" b="0" dirty="0"/>
              <a:t> </a:t>
            </a:r>
            <a:r>
              <a:rPr lang="nl-NL" b="0" dirty="0" err="1"/>
              <a:t>agencies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Nonprofit</a:t>
            </a:r>
            <a:r>
              <a:rPr lang="nl-NL" b="0" dirty="0"/>
              <a:t> in nature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Sectarian</a:t>
            </a:r>
            <a:r>
              <a:rPr lang="nl-NL" b="0" dirty="0"/>
              <a:t> or </a:t>
            </a:r>
            <a:r>
              <a:rPr lang="nl-NL" b="0" dirty="0" err="1"/>
              <a:t>Nonsectarian</a:t>
            </a:r>
            <a:r>
              <a:rPr lang="nl-NL" b="0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They</a:t>
            </a:r>
            <a:r>
              <a:rPr lang="nl-NL" dirty="0"/>
              <a:t> serve: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public at large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Or </a:t>
            </a:r>
            <a:r>
              <a:rPr lang="nl-NL" b="0" dirty="0" err="1"/>
              <a:t>selected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public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2777249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Leisure-Service Providers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5.3- Private </a:t>
            </a:r>
            <a:r>
              <a:rPr lang="nl-NL" dirty="0" err="1"/>
              <a:t>membership</a:t>
            </a:r>
            <a:r>
              <a:rPr lang="nl-NL" dirty="0"/>
              <a:t> </a:t>
            </a:r>
            <a:r>
              <a:rPr lang="nl-NL" dirty="0" err="1"/>
              <a:t>organizations</a:t>
            </a:r>
            <a:r>
              <a:rPr lang="nl-NL" dirty="0"/>
              <a:t> 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functions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support community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as well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CC5A65E-2403-3848-ADD3-89D752638648}"/>
              </a:ext>
            </a:extLst>
          </p:cNvPr>
          <p:cNvGraphicFramePr>
            <a:graphicFrameLocks noGrp="1"/>
          </p:cNvGraphicFramePr>
          <p:nvPr/>
        </p:nvGraphicFramePr>
        <p:xfrm>
          <a:off x="404662" y="1628800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401998531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1690066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Golf clubs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Tennis clubs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26872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Yacht clubs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Athletic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clubs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7335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Country clubs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248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061232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Leisure-Service Providers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5.5- Commercial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enterprises</a:t>
            </a:r>
            <a:r>
              <a:rPr lang="nl-NL" dirty="0"/>
              <a:t> are: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Privately</a:t>
            </a:r>
            <a:r>
              <a:rPr lang="nl-NL" b="0" dirty="0"/>
              <a:t> </a:t>
            </a:r>
            <a:r>
              <a:rPr lang="nl-NL" b="0" dirty="0" err="1"/>
              <a:t>owned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Operated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profit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 a </a:t>
            </a:r>
            <a:r>
              <a:rPr lang="nl-NL" dirty="0" err="1"/>
              <a:t>wide</a:t>
            </a:r>
            <a:r>
              <a:rPr lang="nl-NL" dirty="0"/>
              <a:t> </a:t>
            </a:r>
            <a:r>
              <a:rPr lang="nl-NL" dirty="0" err="1"/>
              <a:t>variety</a:t>
            </a:r>
            <a:r>
              <a:rPr lang="nl-NL" dirty="0"/>
              <a:t> of </a:t>
            </a:r>
            <a:r>
              <a:rPr lang="nl-NL" dirty="0" err="1"/>
              <a:t>businesses</a:t>
            </a:r>
            <a:r>
              <a:rPr lang="nl-NL" dirty="0"/>
              <a:t> </a:t>
            </a:r>
            <a:r>
              <a:rPr lang="nl-NL" dirty="0" err="1"/>
              <a:t>such</a:t>
            </a:r>
            <a:r>
              <a:rPr lang="nl-NL" dirty="0"/>
              <a:t> as: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46805E7-DA9B-E604-EB3E-683904B46D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031609"/>
              </p:ext>
            </p:extLst>
          </p:nvPr>
        </p:nvGraphicFramePr>
        <p:xfrm>
          <a:off x="375416" y="3429000"/>
          <a:ext cx="8132234" cy="147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79210171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539572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Bowling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alleys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Ski centers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3774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Nightclubs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Movie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houses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or theaters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9431111"/>
                  </a:ext>
                </a:extLst>
              </a:tr>
              <a:tr h="148823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Health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spas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or fitness centers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Amusement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parks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theme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parks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78924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7950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3934759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b="1" dirty="0"/>
          </a:p>
          <a:p>
            <a:pPr marL="0" indent="0" algn="ctr">
              <a:buNone/>
            </a:pPr>
            <a:r>
              <a:rPr lang="de-DE" b="1" dirty="0" err="1"/>
              <a:t>Discussion</a:t>
            </a: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 algn="ctr">
              <a:buNone/>
            </a:pPr>
            <a:r>
              <a:rPr lang="de-DE" b="1" dirty="0" err="1"/>
              <a:t>What</a:t>
            </a:r>
            <a:r>
              <a:rPr lang="de-DE" b="1" dirty="0"/>
              <a:t> </a:t>
            </a:r>
            <a:r>
              <a:rPr lang="de-DE" b="1" dirty="0" err="1"/>
              <a:t>are</a:t>
            </a:r>
            <a:r>
              <a:rPr lang="de-DE" b="1" dirty="0"/>
              <a:t> </a:t>
            </a:r>
            <a:r>
              <a:rPr lang="de-DE" b="1" dirty="0" err="1"/>
              <a:t>the</a:t>
            </a:r>
            <a:r>
              <a:rPr lang="de-DE" b="1" dirty="0"/>
              <a:t> </a:t>
            </a:r>
            <a:r>
              <a:rPr lang="de-DE" b="1" dirty="0" err="1"/>
              <a:t>most</a:t>
            </a:r>
            <a:r>
              <a:rPr lang="de-DE" b="1" dirty="0"/>
              <a:t> </a:t>
            </a:r>
            <a:r>
              <a:rPr lang="de-DE" b="1" dirty="0" err="1"/>
              <a:t>popular</a:t>
            </a:r>
            <a:r>
              <a:rPr lang="de-DE" b="1" dirty="0"/>
              <a:t> </a:t>
            </a:r>
            <a:r>
              <a:rPr lang="de-DE" b="1" dirty="0" err="1"/>
              <a:t>recreational</a:t>
            </a:r>
            <a:r>
              <a:rPr lang="de-DE" b="1" dirty="0"/>
              <a:t> </a:t>
            </a:r>
            <a:r>
              <a:rPr lang="de-DE" b="1" dirty="0" err="1"/>
              <a:t>activities</a:t>
            </a:r>
            <a:r>
              <a:rPr lang="de-DE" b="1" dirty="0"/>
              <a:t> in </a:t>
            </a:r>
            <a:r>
              <a:rPr lang="de-DE" b="1" dirty="0" err="1"/>
              <a:t>your</a:t>
            </a:r>
            <a:r>
              <a:rPr lang="de-DE" b="1" dirty="0"/>
              <a:t> </a:t>
            </a:r>
            <a:r>
              <a:rPr lang="de-DE" b="1" dirty="0" err="1"/>
              <a:t>country</a:t>
            </a:r>
            <a:r>
              <a:rPr lang="de-DE" b="1" dirty="0"/>
              <a:t> and </a:t>
            </a:r>
            <a:r>
              <a:rPr lang="de-DE" b="1" dirty="0" err="1"/>
              <a:t>who</a:t>
            </a:r>
            <a:r>
              <a:rPr lang="de-DE" b="1" dirty="0"/>
              <a:t> </a:t>
            </a:r>
            <a:r>
              <a:rPr lang="de-DE" b="1" dirty="0" err="1"/>
              <a:t>are</a:t>
            </a:r>
            <a:r>
              <a:rPr lang="de-DE" b="1" dirty="0"/>
              <a:t> </a:t>
            </a:r>
            <a:r>
              <a:rPr lang="de-DE" b="1" dirty="0" err="1"/>
              <a:t>the</a:t>
            </a:r>
            <a:r>
              <a:rPr lang="de-DE" b="1" dirty="0"/>
              <a:t> </a:t>
            </a:r>
            <a:r>
              <a:rPr lang="de-DE" b="1" dirty="0" err="1"/>
              <a:t>main</a:t>
            </a:r>
            <a:r>
              <a:rPr lang="de-DE" b="1" dirty="0"/>
              <a:t> </a:t>
            </a:r>
            <a:r>
              <a:rPr lang="de-DE" b="1" dirty="0" err="1"/>
              <a:t>providers</a:t>
            </a:r>
            <a:r>
              <a:rPr lang="de-DE" b="1" dirty="0"/>
              <a:t> </a:t>
            </a:r>
            <a:r>
              <a:rPr lang="de-DE" b="1" dirty="0" err="1"/>
              <a:t>of</a:t>
            </a:r>
            <a:r>
              <a:rPr lang="de-DE" b="1" dirty="0"/>
              <a:t> </a:t>
            </a:r>
            <a:r>
              <a:rPr lang="de-DE" b="1" dirty="0" err="1"/>
              <a:t>these</a:t>
            </a:r>
            <a:r>
              <a:rPr lang="de-DE" b="1" dirty="0"/>
              <a:t> </a:t>
            </a:r>
            <a:r>
              <a:rPr lang="de-DE" b="1" dirty="0" err="1"/>
              <a:t>activities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1671410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629</TotalTime>
  <Words>1429</Words>
  <Application>Microsoft Macintosh PowerPoint</Application>
  <PresentationFormat>Custom</PresentationFormat>
  <Paragraphs>397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Minion</vt:lpstr>
      <vt:lpstr>Georgia</vt:lpstr>
      <vt:lpstr>Calibri</vt:lpstr>
      <vt:lpstr>TimesNewRomanPSMT</vt:lpstr>
      <vt:lpstr>Wingdings</vt:lpstr>
      <vt:lpstr>Corporate template-set Universiteit Leiden</vt:lpstr>
      <vt:lpstr>Recreation  European Institute of Innovation, Entrepreneurship and Technology Lessingstraße 79, 13158 Berlin, Germany </vt:lpstr>
      <vt:lpstr>Index</vt:lpstr>
      <vt:lpstr>1- Motivations for Recreational Participation</vt:lpstr>
      <vt:lpstr>1- Motivations for Recreational Participation</vt:lpstr>
      <vt:lpstr>1- Motivations for Recreational Participation</vt:lpstr>
      <vt:lpstr>1- Motivations for Recreational Participation</vt:lpstr>
      <vt:lpstr>1- Motivations for Recreational Participation</vt:lpstr>
      <vt:lpstr>1- Motivations for Recreational Participation</vt:lpstr>
      <vt:lpstr>2- Personal Values of Recreational Involvement</vt:lpstr>
      <vt:lpstr>2- Personal Values of Recreational Involvement</vt:lpstr>
      <vt:lpstr>2- Personal Values of Recreational Involvement</vt:lpstr>
      <vt:lpstr>2- Personal Values of Recreational Involvement</vt:lpstr>
      <vt:lpstr>2- Personal Values of Recreational Involvement</vt:lpstr>
      <vt:lpstr>2- Personal Values of Recreational Involvement</vt:lpstr>
      <vt:lpstr>2- Personal Values of Recreational Involvement</vt:lpstr>
      <vt:lpstr>2- Personal Values of Recreational Involvement</vt:lpstr>
      <vt:lpstr>2- Personal Values of Recreational Involvement</vt:lpstr>
      <vt:lpstr>PowerPoint Presentation</vt:lpstr>
      <vt:lpstr>3- Leisure Constraints: Barriers to Participation</vt:lpstr>
      <vt:lpstr>3- Leisure Constraints: Barriers to Participation</vt:lpstr>
      <vt:lpstr>4- Recreation Supply</vt:lpstr>
      <vt:lpstr>4- Recreation Supply</vt:lpstr>
      <vt:lpstr>4- Recreation Supply</vt:lpstr>
      <vt:lpstr>4- Recreation Supply</vt:lpstr>
      <vt:lpstr>4- Recreation Supply</vt:lpstr>
      <vt:lpstr>4- Recreation Supply</vt:lpstr>
      <vt:lpstr>4- Recreation Supply</vt:lpstr>
      <vt:lpstr>5- Recreation and Leisure-Service Providers</vt:lpstr>
      <vt:lpstr>5- Recreation and Leisure-Service Providers</vt:lpstr>
      <vt:lpstr>5- Recreation and Leisure-Service Providers</vt:lpstr>
      <vt:lpstr>5- Recreation and Leisure-Service Providers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198</cp:revision>
  <dcterms:created xsi:type="dcterms:W3CDTF">2023-10-18T00:40:52Z</dcterms:created>
  <dcterms:modified xsi:type="dcterms:W3CDTF">2025-07-11T09:50:09Z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