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256" r:id="rId5"/>
    <p:sldId id="482" r:id="rId6"/>
    <p:sldId id="355" r:id="rId7"/>
    <p:sldId id="412" r:id="rId8"/>
    <p:sldId id="507" r:id="rId9"/>
    <p:sldId id="508" r:id="rId10"/>
    <p:sldId id="509" r:id="rId11"/>
    <p:sldId id="510" r:id="rId12"/>
    <p:sldId id="511" r:id="rId13"/>
    <p:sldId id="512" r:id="rId14"/>
    <p:sldId id="516" r:id="rId15"/>
    <p:sldId id="513" r:id="rId16"/>
    <p:sldId id="514" r:id="rId17"/>
    <p:sldId id="515" r:id="rId18"/>
    <p:sldId id="517" r:id="rId19"/>
    <p:sldId id="519" r:id="rId20"/>
    <p:sldId id="526" r:id="rId21"/>
    <p:sldId id="520" r:id="rId22"/>
    <p:sldId id="521" r:id="rId23"/>
    <p:sldId id="522" r:id="rId24"/>
    <p:sldId id="523" r:id="rId25"/>
    <p:sldId id="524" r:id="rId26"/>
    <p:sldId id="525" r:id="rId27"/>
    <p:sldId id="527" r:id="rId28"/>
    <p:sldId id="269" r:id="rId29"/>
  </p:sldIdLst>
  <p:sldSz cx="12198350" cy="6858000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Georgia" panose="02040502050405020303" pitchFamily="18" charset="0"/>
      <p:regular r:id="rId36"/>
      <p:bold r:id="rId37"/>
      <p:italic r:id="rId38"/>
      <p:boldItalic r:id="rId39"/>
    </p:embeddedFont>
    <p:embeddedFont>
      <p:font typeface="Minion" panose="02000503070000020003" pitchFamily="2" charset="0"/>
      <p:regular r:id="rId40"/>
      <p:bold r:id="rId41"/>
      <p:italic r:id="rId42"/>
      <p:boldItalic r:id="rId43"/>
    </p:embeddedFont>
  </p:embeddedFontLst>
  <p:custDataLst>
    <p:tags r:id="rId44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  <a:srgbClr val="2E6E77"/>
    <a:srgbClr val="3D8C98"/>
    <a:srgbClr val="A82F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13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8.fntdata"/><Relationship Id="rId21" Type="http://schemas.openxmlformats.org/officeDocument/2006/relationships/slide" Target="slides/slide17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4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14-01-2026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14-01-2026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14-01-2026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Law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Legislation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E92391-D7DE-50FC-7FBF-AAE86863583A}"/>
              </a:ext>
            </a:extLst>
          </p:cNvPr>
          <p:cNvSpPr txBox="1"/>
          <p:nvPr/>
        </p:nvSpPr>
        <p:spPr>
          <a:xfrm>
            <a:off x="4761571" y="47950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34A-585D-9B04-C4FE-07539EB2C527}"/>
              </a:ext>
            </a:extLst>
          </p:cNvPr>
          <p:cNvSpPr txBox="1"/>
          <p:nvPr/>
        </p:nvSpPr>
        <p:spPr>
          <a:xfrm>
            <a:off x="2141034" y="53414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ACEFD2-540C-06F8-C80F-5E4F6E4AB126}"/>
              </a:ext>
            </a:extLst>
          </p:cNvPr>
          <p:cNvSpPr/>
          <p:nvPr/>
        </p:nvSpPr>
        <p:spPr>
          <a:xfrm>
            <a:off x="0" y="19768"/>
            <a:ext cx="12191966" cy="645333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6146" name="Picture 2" descr="Dugald Stewart Monument - Ed O'Keeffe Photography">
            <a:extLst>
              <a:ext uri="{FF2B5EF4-FFF2-40B4-BE49-F238E27FC236}">
                <a16:creationId xmlns:a16="http://schemas.microsoft.com/office/drawing/2014/main" id="{6F97720E-0310-500C-31EB-028B7E2F33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8259414" y="19768"/>
            <a:ext cx="3932551" cy="681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2CF19-6CFF-4B1E-5978-61D89AA1AB1A}"/>
              </a:ext>
            </a:extLst>
          </p:cNvPr>
          <p:cNvSpPr txBox="1"/>
          <p:nvPr/>
        </p:nvSpPr>
        <p:spPr>
          <a:xfrm>
            <a:off x="2464420" y="21856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ECA620B-59D5-1F67-26E8-12705BF3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63" y="1036217"/>
            <a:ext cx="3494964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AEED85-79AE-DD9F-3665-6F8F80A6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511" y="548680"/>
            <a:ext cx="6846640" cy="4795836"/>
          </a:xfrm>
        </p:spPr>
        <p:txBody>
          <a:bodyPr/>
          <a:lstStyle/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1- Structure of UNWTO - Policy making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Subsidiary Bodies of UNWTO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3- The Significance of the Manila Declaration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4- Key Themes of the Manila Declaration  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488572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UNWTO (United Nations World Tourism Organization) | International  Organization | NaRvi Academy - YouTube">
            <a:extLst>
              <a:ext uri="{FF2B5EF4-FFF2-40B4-BE49-F238E27FC236}">
                <a16:creationId xmlns:a16="http://schemas.microsoft.com/office/drawing/2014/main" id="{943D8817-6DD8-0976-61D5-0593E35EFA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0" r="1274" b="13382"/>
          <a:stretch/>
        </p:blipFill>
        <p:spPr bwMode="auto">
          <a:xfrm>
            <a:off x="0" y="19769"/>
            <a:ext cx="12198350" cy="6414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45517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696744" cy="1296144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1- </a:t>
            </a:r>
            <a:r>
              <a:rPr lang="en-US" sz="3600" dirty="0">
                <a:solidFill>
                  <a:schemeClr val="bg1"/>
                </a:solidFill>
              </a:rPr>
              <a:t>STRUCTURE OF UNWTO - POLICY MAKING</a:t>
            </a:r>
            <a:endParaRPr lang="en-DE" sz="2800" b="1" dirty="0"/>
          </a:p>
        </p:txBody>
      </p:sp>
    </p:spTree>
    <p:extLst>
      <p:ext uri="{BB962C8B-B14F-4D97-AF65-F5344CB8AC3E}">
        <p14:creationId xmlns:p14="http://schemas.microsoft.com/office/powerpoint/2010/main" val="300915630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Structure of UNWTO - Policy making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A- The General Assembly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consists of all Member States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Adopts decisions in the form of resolutions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Throughout the years, it has adopted a series of recommendations and declarations.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For instance, the Manila Declaration on World Tourism in 1980.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And the Chengdu Declaration on Tourism and the Sustainable Development Goals in 2017. </a:t>
            </a:r>
          </a:p>
        </p:txBody>
      </p:sp>
    </p:spTree>
    <p:extLst>
      <p:ext uri="{BB962C8B-B14F-4D97-AF65-F5344CB8AC3E}">
        <p14:creationId xmlns:p14="http://schemas.microsoft.com/office/powerpoint/2010/main" val="396254104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Structure of UNWTO - Policy making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36004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B- The Executive Council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can also adopt decisions with internal or external effects. </a:t>
            </a:r>
          </a:p>
        </p:txBody>
      </p:sp>
    </p:spTree>
    <p:extLst>
      <p:ext uri="{BB962C8B-B14F-4D97-AF65-F5344CB8AC3E}">
        <p14:creationId xmlns:p14="http://schemas.microsoft.com/office/powerpoint/2010/main" val="428580053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Structure of UNWTO - Policy making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3600400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Both the General Assembly and the Executive Council, have established temporary and permanent subsidiary, intergovernmental bodies.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The main functions of these subsidiary organs include: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 address specific topics.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 submit recommendations back to them. </a:t>
            </a:r>
          </a:p>
        </p:txBody>
      </p:sp>
    </p:spTree>
    <p:extLst>
      <p:ext uri="{BB962C8B-B14F-4D97-AF65-F5344CB8AC3E}">
        <p14:creationId xmlns:p14="http://schemas.microsoft.com/office/powerpoint/2010/main" val="268450007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Subsidiary Bodies of UNWTO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1.1- The Subsidiary Bodies of the General Assembly: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A- Regional Commissions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B- World Committee on Tourism Ethics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E4EAD76-705E-2A2F-30FE-B457A4F43F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947114"/>
              </p:ext>
            </p:extLst>
          </p:nvPr>
        </p:nvGraphicFramePr>
        <p:xfrm>
          <a:off x="1418655" y="3356992"/>
          <a:ext cx="6048672" cy="1376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352">
                  <a:extLst>
                    <a:ext uri="{9D8B030D-6E8A-4147-A177-3AD203B41FA5}">
                      <a16:colId xmlns:a16="http://schemas.microsoft.com/office/drawing/2014/main" val="816055753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3297325334"/>
                    </a:ext>
                  </a:extLst>
                </a:gridCol>
              </a:tblGrid>
              <a:tr h="138507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Africa - CAF                  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1"/>
                          </a:solidFill>
                        </a:rPr>
                        <a:t>The Americas - CAM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082233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1"/>
                          </a:solidFill>
                        </a:rPr>
                        <a:t>East Asia and the Pacific – CAP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1"/>
                          </a:solidFill>
                        </a:rPr>
                        <a:t>South Asia - CSA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3053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1"/>
                          </a:solidFill>
                        </a:rPr>
                        <a:t>Europe – CEU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DE" b="0" dirty="0">
                          <a:solidFill>
                            <a:schemeClr val="bg1"/>
                          </a:solidFill>
                        </a:rPr>
                        <a:t>Middle East - CME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3844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005777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Subsidiary Bodies of UNWTO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1.2- The Subsidiary Bodies of the Executive Council: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</a:t>
            </a:r>
            <a:r>
              <a:rPr lang="en-US" dirty="0">
                <a:solidFill>
                  <a:schemeClr val="bg1"/>
                </a:solidFill>
              </a:rPr>
              <a:t>They have a technical nature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There are 4 technical committees: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Committee on Statistics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Committee on Sustainability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Committee on Tourism and Competitiveness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Committee on Online Education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235244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Subsidiary Bodies of UNWTO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The Key Functions of the Subsidiary Bodies: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</a:t>
            </a:r>
            <a:r>
              <a:rPr lang="en-US" dirty="0">
                <a:solidFill>
                  <a:schemeClr val="bg1"/>
                </a:solidFill>
              </a:rPr>
              <a:t>Advisory and consultative role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First validation step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Develop technical outputs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Guidelines and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Submit to governing bodies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Final approval by authorities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723383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Subsidiary Bodies of UNWTO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0" y="1844824"/>
            <a:ext cx="7930153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A- The Roles of the Committee on Statistics: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 recognizes UNWTO as the authority for tourism statistics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Collects tourism data from countries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Analyzes data for insights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Publishes statistics for global use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Standardizes statistical methods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Improves quality and scope of tourism data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Integrates tourism stats into UN system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98353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Subsidiary Bodies of UNWTO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0" y="1844824"/>
            <a:ext cx="7930153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Consequently, the Executive Council requires the collaboration of the Committee  in: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Propose initiatives for international tourism statistics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Promote international comparability of data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Support integration into national systems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Help member countries improve their statistics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Coordinate with other international statistical bodies</a:t>
            </a: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7498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Subsidiary Bodies of UNWTO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B- The Roles of the Committee on Sustainability: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Promote sustainable tourism development and management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Generate social, economic, and cultural benefits for destinations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Minimize negative impacts on natural and socio-cultural environments 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699207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Subsidiary Bodies of UNWTO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C- The Roles of the Committee on Competitiveness: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Reinforcing global competitiveness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Enhancing visitor experience and value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Providing reliable market intelligence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Creating stakeholder synergies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17816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Subsidiary Bodies of UNWTO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D- The Roles of the Committee on Online Education: 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Advise the Executive Council and the Secretary-General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Provide recommendations on tourism education</a:t>
            </a:r>
          </a:p>
          <a:p>
            <a:pPr>
              <a:lnSpc>
                <a:spcPct val="150000"/>
              </a:lnSpc>
            </a:pPr>
            <a:endParaRPr lang="en-US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144497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1556792"/>
            <a:ext cx="4896544" cy="1656184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3- </a:t>
            </a:r>
            <a:r>
              <a:rPr lang="en-US" b="1" dirty="0">
                <a:solidFill>
                  <a:schemeClr val="bg1"/>
                </a:solidFill>
              </a:rPr>
              <a:t>THE MANILA DECLARATION ON WORLD TOURISM</a:t>
            </a:r>
            <a:endParaRPr lang="en-DE" sz="1800" b="1" dirty="0"/>
          </a:p>
        </p:txBody>
      </p:sp>
    </p:spTree>
    <p:extLst>
      <p:ext uri="{BB962C8B-B14F-4D97-AF65-F5344CB8AC3E}">
        <p14:creationId xmlns:p14="http://schemas.microsoft.com/office/powerpoint/2010/main" val="299049442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The Manila Declaration on World Tourism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Adopted at the World Tourism Conference, Manila, in 1980.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Main aim: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Clarify the true nature of tourism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Redefines tourism as more than an economic activity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Emphasizes tourism’s role in social, cultural, ethical, political, and human development</a:t>
            </a:r>
          </a:p>
        </p:txBody>
      </p:sp>
    </p:spTree>
    <p:extLst>
      <p:ext uri="{BB962C8B-B14F-4D97-AF65-F5344CB8AC3E}">
        <p14:creationId xmlns:p14="http://schemas.microsoft.com/office/powerpoint/2010/main" val="1948822347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4-</a:t>
            </a:r>
            <a:r>
              <a:rPr lang="en-US" dirty="0">
                <a:solidFill>
                  <a:schemeClr val="bg1"/>
                </a:solidFill>
              </a:rPr>
              <a:t> Key Themes of the Manila Declaration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Key Aspects Included in the Declaration: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as a Human and Social Activity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and Peace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and Development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Social Tourism and Inclusiveness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Protection of Culture, Heritage, and the Environment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Ethics, Education, and Human Values</a:t>
            </a:r>
          </a:p>
        </p:txBody>
      </p:sp>
    </p:spTree>
    <p:extLst>
      <p:ext uri="{BB962C8B-B14F-4D97-AF65-F5344CB8AC3E}">
        <p14:creationId xmlns:p14="http://schemas.microsoft.com/office/powerpoint/2010/main" val="3027080278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4-</a:t>
            </a:r>
            <a:r>
              <a:rPr lang="en-US" dirty="0">
                <a:solidFill>
                  <a:schemeClr val="bg1"/>
                </a:solidFill>
              </a:rPr>
              <a:t> Key Themes of the Manila Declaration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Tourism as a Human and Social Activity: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is an essential activity for the life of nations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affects social, cultural, educational, and economic sectors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is closely linked to the right to rest, leisure, holidays, and freedom of travel.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436085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4-</a:t>
            </a:r>
            <a:r>
              <a:rPr lang="en-US" dirty="0">
                <a:solidFill>
                  <a:schemeClr val="bg1"/>
                </a:solidFill>
              </a:rPr>
              <a:t> Key Themes of the Manila Declaration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Tourism and Peace: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highlights the connection between tourism and peace: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can only develop in a climate of peace and security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itself is seen as a force for world peace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promotes mutual understanding, respect, and confidence among peoples and nations</a:t>
            </a:r>
          </a:p>
        </p:txBody>
      </p:sp>
    </p:spTree>
    <p:extLst>
      <p:ext uri="{BB962C8B-B14F-4D97-AF65-F5344CB8AC3E}">
        <p14:creationId xmlns:p14="http://schemas.microsoft.com/office/powerpoint/2010/main" val="710172359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4-</a:t>
            </a:r>
            <a:r>
              <a:rPr lang="en-US" dirty="0">
                <a:solidFill>
                  <a:schemeClr val="bg1"/>
                </a:solidFill>
              </a:rPr>
              <a:t> Key Themes of the Manila Declaration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Tourism and Development: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emphasizes tourism’s role in: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Economic and social development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Reducing the gap between developed and developing countries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Contributing to a new international economic order based on equity and cooperation</a:t>
            </a:r>
          </a:p>
        </p:txBody>
      </p:sp>
    </p:spTree>
    <p:extLst>
      <p:ext uri="{BB962C8B-B14F-4D97-AF65-F5344CB8AC3E}">
        <p14:creationId xmlns:p14="http://schemas.microsoft.com/office/powerpoint/2010/main" val="1211073377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4-</a:t>
            </a:r>
            <a:r>
              <a:rPr lang="en-US" dirty="0">
                <a:solidFill>
                  <a:schemeClr val="bg1"/>
                </a:solidFill>
              </a:rPr>
              <a:t> Key Themes of the Manila Declaration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Social Tourism and Inclusiveness: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Strong support for social tourism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should be accessible to all: youth, elderly, disabled, low-income groups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Governments have a responsibility to support tourism access for less privileged citizens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854092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4-</a:t>
            </a:r>
            <a:r>
              <a:rPr lang="en-US" dirty="0">
                <a:solidFill>
                  <a:schemeClr val="bg1"/>
                </a:solidFill>
              </a:rPr>
              <a:t> Key Themes of the Manila Declaration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Protection of Culture, Heritage, and the Environment: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resources are part of the heritage of mankind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Uncontrolled tourism can lead to deterioration or destruction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States have a fundamental responsibility to protect: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Natural resources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Historical, cultural, and religious sites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Local communities’ social and economic interests</a:t>
            </a:r>
          </a:p>
        </p:txBody>
      </p:sp>
    </p:spTree>
    <p:extLst>
      <p:ext uri="{BB962C8B-B14F-4D97-AF65-F5344CB8AC3E}">
        <p14:creationId xmlns:p14="http://schemas.microsoft.com/office/powerpoint/2010/main" val="221945765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/>
              <a:t>4-</a:t>
            </a:r>
            <a:r>
              <a:rPr lang="en-US">
                <a:solidFill>
                  <a:schemeClr val="bg1"/>
                </a:solidFill>
              </a:rPr>
              <a:t> Key Themes of the Manila Declaration 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844824"/>
            <a:ext cx="6696744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Ethics, Education, and Human Values: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It emphasizes spiritual and ethical values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should prioritize: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Human dignity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Cultural authenticity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Education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Moral and spiritual development over purely technical or material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14087413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ited Nations World Tourism Organization Headquarters">
            <a:extLst>
              <a:ext uri="{FF2B5EF4-FFF2-40B4-BE49-F238E27FC236}">
                <a16:creationId xmlns:a16="http://schemas.microsoft.com/office/drawing/2014/main" id="{83BC26C5-109D-AAE0-8109-B812A72F4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1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02631" y="1477020"/>
            <a:ext cx="8496944" cy="4104456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>
                <a:solidFill>
                  <a:schemeClr val="bg1"/>
                </a:solidFill>
              </a:rPr>
              <a:t>DISCUSSION</a:t>
            </a:r>
            <a:r>
              <a:rPr lang="en-US" b="1" dirty="0">
                <a:solidFill>
                  <a:schemeClr val="bg1"/>
                </a:solidFill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- What are the main key themes covered in Part B of the Manila Declaration on World Tourism?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662445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11902171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3218</TotalTime>
  <Words>1085</Words>
  <Application>Microsoft Macintosh PowerPoint</Application>
  <PresentationFormat>Custom</PresentationFormat>
  <Paragraphs>274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Georgia</vt:lpstr>
      <vt:lpstr>Calibri</vt:lpstr>
      <vt:lpstr>Wingdings</vt:lpstr>
      <vt:lpstr>Minion</vt:lpstr>
      <vt:lpstr>Corporate template-set Universiteit Leiden</vt:lpstr>
      <vt:lpstr>Tourism Law and Legislation  European Institute of Innovation, Entrepreneurship and Technology Lessingstraße 79, 13158 Berlin, Germany </vt:lpstr>
      <vt:lpstr>Outline: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234</cp:revision>
  <dcterms:created xsi:type="dcterms:W3CDTF">2023-10-18T00:40:52Z</dcterms:created>
  <dcterms:modified xsi:type="dcterms:W3CDTF">2026-01-14T07:43:43Z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