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60" r:id="rId15"/>
    <p:sldId id="272" r:id="rId16"/>
    <p:sldId id="269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 snapToObjects="1">
      <p:cViewPr varScale="1">
        <p:scale>
          <a:sx n="55" d="100"/>
          <a:sy n="55" d="100"/>
        </p:scale>
        <p:origin x="-78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80/19368623.2020.1788231" TargetMode="External"/><Relationship Id="rId2" Type="http://schemas.openxmlformats.org/officeDocument/2006/relationships/hyperlink" Target="https://doi.org/10.1108/IJCHM-04-2020-0314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doi.org/10.1108/ER-11-2020-0510" TargetMode="External"/><Relationship Id="rId4" Type="http://schemas.openxmlformats.org/officeDocument/2006/relationships/hyperlink" Target="https://www.unwto.org/tourism-dat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9562" y="2130425"/>
            <a:ext cx="8298612" cy="1470025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Talent Development Strategy for Sustainable Surf Lodges in Costa Rica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 smtClean="0"/>
              <a:t>Student Name: </a:t>
            </a:r>
            <a:r>
              <a:rPr lang="en-US" b="1" dirty="0" err="1" smtClean="0"/>
              <a:t>Sachin</a:t>
            </a:r>
            <a:endParaRPr lang="en-US" b="1" dirty="0" smtClean="0"/>
          </a:p>
          <a:p>
            <a:r>
              <a:rPr lang="en-US" b="1" dirty="0" smtClean="0"/>
              <a:t>Student ID: DE240103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Index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0"/>
            <a:r>
              <a:rPr lang="en-US" dirty="0" smtClean="0"/>
              <a:t>Introduction</a:t>
            </a:r>
          </a:p>
          <a:p>
            <a:pPr lvl="0"/>
            <a:r>
              <a:rPr lang="en-US" dirty="0" smtClean="0"/>
              <a:t>COVID-19 Impact on Costa Rica’s Eco-Tourism Lodges</a:t>
            </a:r>
          </a:p>
          <a:p>
            <a:pPr lvl="0"/>
            <a:r>
              <a:rPr lang="en-US" dirty="0" smtClean="0"/>
              <a:t>Emerging Workforce Expectations in Hospitality</a:t>
            </a:r>
          </a:p>
          <a:p>
            <a:pPr lvl="0"/>
            <a:r>
              <a:rPr lang="en-US" dirty="0" smtClean="0"/>
              <a:t>Talent Rebuilding Goals for Surf Lodges</a:t>
            </a:r>
          </a:p>
          <a:p>
            <a:pPr lvl="0"/>
            <a:r>
              <a:rPr lang="en-US" dirty="0" smtClean="0"/>
              <a:t>Gig Worker Integration Strategy</a:t>
            </a:r>
          </a:p>
          <a:p>
            <a:pPr lvl="0"/>
            <a:r>
              <a:rPr lang="en-US" dirty="0" smtClean="0"/>
              <a:t>Implementing Hybrid Role Models</a:t>
            </a:r>
          </a:p>
          <a:p>
            <a:pPr lvl="0"/>
            <a:r>
              <a:rPr lang="en-US" dirty="0" smtClean="0"/>
              <a:t>Digital </a:t>
            </a:r>
            <a:r>
              <a:rPr lang="en-US" dirty="0" err="1" smtClean="0"/>
              <a:t>Onboarding</a:t>
            </a:r>
            <a:r>
              <a:rPr lang="en-US" dirty="0" smtClean="0"/>
              <a:t> and E-Learning Development</a:t>
            </a:r>
          </a:p>
          <a:p>
            <a:pPr lvl="0"/>
            <a:r>
              <a:rPr lang="en-US" dirty="0" smtClean="0"/>
              <a:t>Sample Social Media Job Posts</a:t>
            </a:r>
          </a:p>
          <a:p>
            <a:pPr lvl="0"/>
            <a:r>
              <a:rPr lang="en-US" dirty="0" smtClean="0"/>
              <a:t>Repositioning the Employee Value Proposition (EVP)</a:t>
            </a:r>
          </a:p>
          <a:p>
            <a:pPr lvl="0"/>
            <a:r>
              <a:rPr lang="en-US" dirty="0" smtClean="0"/>
              <a:t>AI-Enabled Performance Management Tools</a:t>
            </a:r>
          </a:p>
          <a:p>
            <a:pPr lvl="0"/>
            <a:r>
              <a:rPr lang="en-US" dirty="0" smtClean="0"/>
              <a:t>Resilience Planning for Future Crises</a:t>
            </a:r>
          </a:p>
          <a:p>
            <a:pPr lvl="0"/>
            <a:r>
              <a:rPr lang="en-US" dirty="0" smtClean="0"/>
              <a:t>Wellness Initiatives for Staff Retention</a:t>
            </a:r>
          </a:p>
          <a:p>
            <a:pPr lvl="0"/>
            <a:r>
              <a:rPr lang="en-US" dirty="0" smtClean="0"/>
              <a:t>Cross-Skilling and Employee Empowerment Programs</a:t>
            </a:r>
          </a:p>
          <a:p>
            <a:pPr lvl="0"/>
            <a:r>
              <a:rPr lang="en-US" dirty="0" smtClean="0"/>
              <a:t>Conclusion</a:t>
            </a:r>
          </a:p>
          <a:p>
            <a:pPr lvl="0"/>
            <a:r>
              <a:rPr lang="en-US" dirty="0" smtClean="0"/>
              <a:t>References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Costa Rica’s tourism industry was devastated by COVID-19, with eco-resorts and surf lodges among the worst affected. Recovery hinges on strategic talent rebuilding initiatives integrating digital innovation, flexible work models, and wellness programs. This presentation details a custom talent strategy for post-pandemic sustainable surf lodges, focusing on gig workforce models, hybrid roles, and AI-driven HR systems (Baum et al., 2020).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COVID-19 Impact on Costa Rica’s Eco-Tourism Lodges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In 2020, international arrivals to Costa Rica plummeted by 80% (UNWTO, 2021). Sustainable lodges saw:</a:t>
            </a:r>
          </a:p>
          <a:p>
            <a:endParaRPr lang="en-US" dirty="0" smtClean="0"/>
          </a:p>
          <a:p>
            <a:pPr lvl="0"/>
            <a:r>
              <a:rPr lang="en-US" dirty="0" smtClean="0"/>
              <a:t>Complete operational shutdowns.</a:t>
            </a:r>
          </a:p>
          <a:p>
            <a:pPr lvl="0"/>
            <a:r>
              <a:rPr lang="en-US" dirty="0" smtClean="0"/>
              <a:t>Loss of qualified adventure guides and hospitality professionals.</a:t>
            </a:r>
          </a:p>
          <a:p>
            <a:pPr lvl="0"/>
            <a:r>
              <a:rPr lang="en-US" dirty="0" smtClean="0"/>
              <a:t>Rising guest expectations for hygiene, personalized services, and digital interaction options (Hall et al., 2020).</a:t>
            </a:r>
          </a:p>
          <a:p>
            <a:r>
              <a:rPr lang="en-US" dirty="0" smtClean="0"/>
              <a:t>Rebuilding talent infrastructure is essential for competitive reopening.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Emerging Workforce Expectations in Hospitality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dirty="0" smtClean="0"/>
              <a:t>Post-pandemic hospitality professionals prioritize: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Flexible work arrangements (remote or hybrid roles).</a:t>
            </a:r>
          </a:p>
          <a:p>
            <a:pPr lvl="0"/>
            <a:r>
              <a:rPr lang="en-US" dirty="0" smtClean="0"/>
              <a:t>Emphasis on wellness, mental health support.</a:t>
            </a:r>
          </a:p>
          <a:p>
            <a:pPr lvl="0"/>
            <a:r>
              <a:rPr lang="en-US" dirty="0" smtClean="0"/>
              <a:t>Digital </a:t>
            </a:r>
            <a:r>
              <a:rPr lang="en-US" dirty="0" err="1" smtClean="0"/>
              <a:t>upskilling</a:t>
            </a:r>
            <a:r>
              <a:rPr lang="en-US" dirty="0" smtClean="0"/>
              <a:t> opportunities.</a:t>
            </a:r>
          </a:p>
          <a:p>
            <a:pPr lvl="0"/>
            <a:r>
              <a:rPr lang="en-US" dirty="0" smtClean="0"/>
              <a:t>Ethical, sustainable employment policies (Baum et al., 2020).</a:t>
            </a:r>
          </a:p>
          <a:p>
            <a:endParaRPr lang="en-US" dirty="0" smtClean="0"/>
          </a:p>
          <a:p>
            <a:r>
              <a:rPr lang="en-US" dirty="0" smtClean="0"/>
              <a:t>Meeting these expectations can improve retention and employer brand appeal.</a:t>
            </a:r>
          </a:p>
          <a:p>
            <a:pPr lvl="0"/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Talent Rebuilding Goals for Surf Lodges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b="1" dirty="0" smtClean="0"/>
              <a:t>Primary Goals:</a:t>
            </a:r>
            <a:endParaRPr lang="en-US" dirty="0" smtClean="0"/>
          </a:p>
          <a:p>
            <a:pPr lvl="0"/>
            <a:r>
              <a:rPr lang="en-US" dirty="0" smtClean="0"/>
              <a:t>Integrate a 50% gig worker staffing model for flexibility.</a:t>
            </a:r>
          </a:p>
          <a:p>
            <a:pPr lvl="0"/>
            <a:r>
              <a:rPr lang="en-US" dirty="0" smtClean="0"/>
              <a:t>Establish a hybrid service management system.</a:t>
            </a:r>
          </a:p>
          <a:p>
            <a:pPr lvl="0"/>
            <a:r>
              <a:rPr lang="en-US" dirty="0" smtClean="0"/>
              <a:t>Develop digital </a:t>
            </a:r>
            <a:r>
              <a:rPr lang="en-US" dirty="0" err="1" smtClean="0"/>
              <a:t>onboarding</a:t>
            </a:r>
            <a:r>
              <a:rPr lang="en-US" dirty="0" smtClean="0"/>
              <a:t> systems for all new hires.</a:t>
            </a:r>
          </a:p>
          <a:p>
            <a:endParaRPr lang="en-US" b="1" dirty="0" smtClean="0"/>
          </a:p>
          <a:p>
            <a:r>
              <a:rPr lang="en-US" b="1" dirty="0" smtClean="0"/>
              <a:t>Objectives:	</a:t>
            </a:r>
            <a:endParaRPr lang="en-US" dirty="0" smtClean="0"/>
          </a:p>
          <a:p>
            <a:pPr lvl="0"/>
            <a:r>
              <a:rPr lang="en-US" dirty="0" smtClean="0"/>
              <a:t>Launch new wellness-focused EVP campaign.</a:t>
            </a:r>
          </a:p>
          <a:p>
            <a:pPr lvl="0"/>
            <a:r>
              <a:rPr lang="en-US" dirty="0" smtClean="0"/>
              <a:t>Implement AI-driven HR tools by Q4 2025.</a:t>
            </a:r>
          </a:p>
          <a:p>
            <a:r>
              <a:rPr lang="en-US" dirty="0" smtClean="0"/>
              <a:t>Train 80% of employees in hybrid hospitality operations.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Gig Worker Integration Strategy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3128"/>
          </a:xfrm>
        </p:spPr>
        <p:txBody>
          <a:bodyPr>
            <a:normAutofit fontScale="70000" lnSpcReduction="20000"/>
          </a:bodyPr>
          <a:lstStyle/>
          <a:p>
            <a:r>
              <a:rPr lang="en-US" b="1" dirty="0" smtClean="0"/>
              <a:t>Rationale: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Gig workers offer agility, lower fixed overheads, and scalable expertise (Yong et al., 2021).</a:t>
            </a:r>
          </a:p>
          <a:p>
            <a:endParaRPr lang="en-US" b="1" dirty="0" smtClean="0"/>
          </a:p>
          <a:p>
            <a:r>
              <a:rPr lang="en-US" b="1" dirty="0" smtClean="0"/>
              <a:t>Execution:</a:t>
            </a:r>
            <a:endParaRPr lang="en-US" dirty="0" smtClean="0"/>
          </a:p>
          <a:p>
            <a:pPr lvl="0"/>
            <a:r>
              <a:rPr lang="en-US" dirty="0" smtClean="0"/>
              <a:t>Partner with freelance networks: </a:t>
            </a:r>
            <a:r>
              <a:rPr lang="en-US" dirty="0" err="1" smtClean="0"/>
              <a:t>UpWork</a:t>
            </a:r>
            <a:r>
              <a:rPr lang="en-US" dirty="0" smtClean="0"/>
              <a:t>, Nomad List, Costa Rican job boards.</a:t>
            </a:r>
          </a:p>
          <a:p>
            <a:pPr lvl="0"/>
            <a:r>
              <a:rPr lang="en-US" dirty="0" smtClean="0"/>
              <a:t>Hire adventure sports instructors, digital event hosts, wellness coaches.</a:t>
            </a:r>
          </a:p>
          <a:p>
            <a:pPr lvl="0"/>
            <a:r>
              <a:rPr lang="en-US" dirty="0" smtClean="0"/>
              <a:t>Create flexible project-based and seasonal contracts.</a:t>
            </a:r>
          </a:p>
          <a:p>
            <a:endParaRPr lang="en-US" b="1" dirty="0" smtClean="0"/>
          </a:p>
          <a:p>
            <a:r>
              <a:rPr lang="en-US" b="1" dirty="0" smtClean="0"/>
              <a:t>Incentives:</a:t>
            </a:r>
            <a:endParaRPr lang="en-US" dirty="0" smtClean="0"/>
          </a:p>
          <a:p>
            <a:pPr lvl="0"/>
            <a:r>
              <a:rPr lang="en-US" dirty="0" smtClean="0"/>
              <a:t>Surf lodge accommodation packages.</a:t>
            </a:r>
          </a:p>
          <a:p>
            <a:pPr lvl="0"/>
            <a:r>
              <a:rPr lang="en-US" dirty="0" smtClean="0"/>
              <a:t>Free </a:t>
            </a:r>
            <a:r>
              <a:rPr lang="en-US" dirty="0" err="1" smtClean="0"/>
              <a:t>coworking</a:t>
            </a:r>
            <a:r>
              <a:rPr lang="en-US" dirty="0" smtClean="0"/>
              <a:t> memberships.</a:t>
            </a:r>
          </a:p>
          <a:p>
            <a:pPr lvl="0"/>
            <a:r>
              <a:rPr lang="en-US" dirty="0" smtClean="0"/>
              <a:t>Digital wellness training.</a:t>
            </a:r>
          </a:p>
          <a:p>
            <a:pPr lvl="0"/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Implementing Hybrid Role Models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b="1" dirty="0" smtClean="0"/>
              <a:t>Role Examples:</a:t>
            </a:r>
            <a:endParaRPr lang="en-US" dirty="0" smtClean="0"/>
          </a:p>
          <a:p>
            <a:pPr lvl="0"/>
            <a:r>
              <a:rPr lang="en-US" dirty="0" smtClean="0"/>
              <a:t>Virtual Guest Experience Manager.</a:t>
            </a:r>
          </a:p>
          <a:p>
            <a:pPr lvl="0"/>
            <a:r>
              <a:rPr lang="en-US" dirty="0" smtClean="0"/>
              <a:t>On-site Adventure Guide &amp; Digital Content Manager.</a:t>
            </a:r>
          </a:p>
          <a:p>
            <a:pPr lvl="0"/>
            <a:r>
              <a:rPr lang="en-US" dirty="0" smtClean="0"/>
              <a:t>Remote Community Engagement Lead.</a:t>
            </a:r>
          </a:p>
          <a:p>
            <a:endParaRPr lang="en-US" b="1" dirty="0" smtClean="0"/>
          </a:p>
          <a:p>
            <a:r>
              <a:rPr lang="en-US" b="1" dirty="0" smtClean="0"/>
              <a:t>Benefits:</a:t>
            </a:r>
            <a:endParaRPr lang="en-US" dirty="0" smtClean="0"/>
          </a:p>
          <a:p>
            <a:pPr lvl="0"/>
            <a:r>
              <a:rPr lang="en-US" dirty="0" smtClean="0"/>
              <a:t>Operational resilience.</a:t>
            </a:r>
          </a:p>
          <a:p>
            <a:pPr lvl="0"/>
            <a:r>
              <a:rPr lang="en-US" dirty="0" smtClean="0"/>
              <a:t>Broader candidate pool including global digital nomads.</a:t>
            </a:r>
          </a:p>
          <a:p>
            <a:pPr lvl="0"/>
            <a:r>
              <a:rPr lang="en-US" dirty="0" smtClean="0"/>
              <a:t>Enhanced guest services (</a:t>
            </a:r>
            <a:r>
              <a:rPr lang="en-US" dirty="0" err="1" smtClean="0"/>
              <a:t>Gursoy</a:t>
            </a:r>
            <a:r>
              <a:rPr lang="en-US" dirty="0" smtClean="0"/>
              <a:t> &amp; Chi, 2020).</a:t>
            </a:r>
          </a:p>
          <a:p>
            <a:pPr lvl="0"/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Digital </a:t>
            </a:r>
            <a:r>
              <a:rPr lang="en-US" b="1" dirty="0" err="1" smtClean="0"/>
              <a:t>Onboarding</a:t>
            </a:r>
            <a:r>
              <a:rPr lang="en-US" b="1" dirty="0" smtClean="0"/>
              <a:t> and E-Learning Development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System Features:</a:t>
            </a:r>
            <a:endParaRPr lang="en-US" dirty="0" smtClean="0"/>
          </a:p>
          <a:p>
            <a:pPr lvl="0"/>
            <a:r>
              <a:rPr lang="en-US" dirty="0" smtClean="0"/>
              <a:t>Interactive online orientation sessions.</a:t>
            </a:r>
          </a:p>
          <a:p>
            <a:pPr lvl="0"/>
            <a:r>
              <a:rPr lang="en-US" dirty="0" smtClean="0"/>
              <a:t>E-learning on sustainable tourism, COVID-19 protocols.</a:t>
            </a:r>
          </a:p>
          <a:p>
            <a:pPr lvl="0"/>
            <a:r>
              <a:rPr lang="en-US" dirty="0" smtClean="0"/>
              <a:t>AI-enabled </a:t>
            </a:r>
            <a:r>
              <a:rPr lang="en-US" dirty="0" err="1" smtClean="0"/>
              <a:t>onboarding</a:t>
            </a:r>
            <a:r>
              <a:rPr lang="en-US" dirty="0" smtClean="0"/>
              <a:t> </a:t>
            </a:r>
            <a:r>
              <a:rPr lang="en-US" dirty="0" err="1" smtClean="0"/>
              <a:t>chatbot</a:t>
            </a:r>
            <a:r>
              <a:rPr lang="en-US" dirty="0" smtClean="0"/>
              <a:t>.</a:t>
            </a:r>
          </a:p>
          <a:p>
            <a:endParaRPr lang="en-US" b="1" dirty="0" smtClean="0"/>
          </a:p>
          <a:p>
            <a:r>
              <a:rPr lang="en-US" b="1" dirty="0" smtClean="0"/>
              <a:t>Outcomes:</a:t>
            </a:r>
            <a:endParaRPr lang="en-US" dirty="0" smtClean="0"/>
          </a:p>
          <a:p>
            <a:pPr lvl="0"/>
            <a:r>
              <a:rPr lang="en-US" dirty="0" smtClean="0"/>
              <a:t>40% faster </a:t>
            </a:r>
            <a:r>
              <a:rPr lang="en-US" dirty="0" err="1" smtClean="0"/>
              <a:t>onboarding</a:t>
            </a:r>
            <a:r>
              <a:rPr lang="en-US" dirty="0" smtClean="0"/>
              <a:t> process.</a:t>
            </a:r>
          </a:p>
          <a:p>
            <a:pPr lvl="0"/>
            <a:r>
              <a:rPr lang="en-US" dirty="0" smtClean="0"/>
              <a:t>Improved staff retention in the first 6 months.</a:t>
            </a:r>
          </a:p>
          <a:p>
            <a:pPr lvl="0"/>
            <a:r>
              <a:rPr lang="en-US" dirty="0" smtClean="0"/>
              <a:t>Consistent service quality standards.</a:t>
            </a:r>
          </a:p>
          <a:p>
            <a:pPr lvl="0"/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Sample Social Media Job Posts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err="1" smtClean="0"/>
              <a:t>Instagram</a:t>
            </a:r>
            <a:r>
              <a:rPr lang="en-US" b="1" dirty="0" smtClean="0"/>
              <a:t>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“Ready to work where the waves never stop? Costa Rica’s #1 sustainable surf lodge is hiring remote guest hosts and yoga instructors. Apply now! #</a:t>
            </a:r>
            <a:r>
              <a:rPr lang="en-US" dirty="0" err="1" smtClean="0"/>
              <a:t>SurfJobs</a:t>
            </a:r>
            <a:r>
              <a:rPr lang="en-US" dirty="0" smtClean="0"/>
              <a:t> #</a:t>
            </a:r>
            <a:r>
              <a:rPr lang="en-US" dirty="0" err="1" smtClean="0"/>
              <a:t>RemoteWork</a:t>
            </a:r>
            <a:r>
              <a:rPr lang="en-US" dirty="0" smtClean="0"/>
              <a:t>”</a:t>
            </a:r>
          </a:p>
          <a:p>
            <a:endParaRPr lang="en-US" b="1" dirty="0" smtClean="0"/>
          </a:p>
          <a:p>
            <a:r>
              <a:rPr lang="en-US" b="1" dirty="0" err="1" smtClean="0"/>
              <a:t>Facebook</a:t>
            </a:r>
            <a:r>
              <a:rPr lang="en-US" b="1" dirty="0" smtClean="0"/>
              <a:t>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“Join our eco-lodge team! Surf instructors, wellness coaches, and digital hosts needed for the 2025 season. Flexible gigs, great perks! DM us #</a:t>
            </a:r>
            <a:r>
              <a:rPr lang="en-US" dirty="0" err="1" smtClean="0"/>
              <a:t>GigWork</a:t>
            </a:r>
            <a:r>
              <a:rPr lang="en-US" dirty="0" smtClean="0"/>
              <a:t> #</a:t>
            </a:r>
            <a:r>
              <a:rPr lang="en-US" dirty="0" err="1" smtClean="0"/>
              <a:t>CostaRicaJobs</a:t>
            </a:r>
            <a:r>
              <a:rPr lang="en-US" dirty="0" smtClean="0"/>
              <a:t>”</a:t>
            </a:r>
          </a:p>
          <a:p>
            <a:pPr lvl="0"/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Repositioning the Employee Value Proposition (EVP)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b="1" dirty="0" smtClean="0"/>
              <a:t>Old EVP:</a:t>
            </a:r>
            <a:r>
              <a:rPr lang="en-US" dirty="0" smtClean="0"/>
              <a:t> “Live and work in paradise.”</a:t>
            </a:r>
          </a:p>
          <a:p>
            <a:endParaRPr lang="en-US" b="1" dirty="0" smtClean="0"/>
          </a:p>
          <a:p>
            <a:r>
              <a:rPr lang="en-US" b="1" dirty="0" smtClean="0"/>
              <a:t>New EVP: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“Build your future in sustainable tourism. At our surf lodges, we offer:</a:t>
            </a:r>
          </a:p>
          <a:p>
            <a:pPr lvl="0"/>
            <a:r>
              <a:rPr lang="en-US" dirty="0" smtClean="0"/>
              <a:t>Hybrid and gig-based careers.</a:t>
            </a:r>
          </a:p>
          <a:p>
            <a:pPr lvl="0"/>
            <a:r>
              <a:rPr lang="en-US" dirty="0" smtClean="0"/>
              <a:t>Wellness retreats and surf packages.</a:t>
            </a:r>
          </a:p>
          <a:p>
            <a:pPr lvl="0"/>
            <a:r>
              <a:rPr lang="en-US" dirty="0" smtClean="0"/>
              <a:t>AI-driven performance development.</a:t>
            </a:r>
          </a:p>
          <a:p>
            <a:pPr lvl="0"/>
            <a:r>
              <a:rPr lang="en-US" dirty="0" smtClean="0"/>
              <a:t>A thriving global hospitality community.”</a:t>
            </a:r>
          </a:p>
          <a:p>
            <a:endParaRPr lang="en-US" b="1" dirty="0" smtClean="0"/>
          </a:p>
          <a:p>
            <a:r>
              <a:rPr lang="en-US" b="1" dirty="0" smtClean="0"/>
              <a:t>Impact:</a:t>
            </a:r>
            <a:endParaRPr lang="en-US" dirty="0" smtClean="0"/>
          </a:p>
          <a:p>
            <a:pPr lvl="0"/>
            <a:r>
              <a:rPr lang="en-US" dirty="0" smtClean="0"/>
              <a:t>Attracts digital nomads, adventure-seekers, and wellness professionals (Baum et al., 2020).</a:t>
            </a:r>
          </a:p>
          <a:p>
            <a:pPr lvl="0"/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AI-Enabled Performance Management Tools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Recommended Platforms:</a:t>
            </a:r>
            <a:endParaRPr lang="en-US" dirty="0" smtClean="0"/>
          </a:p>
          <a:p>
            <a:pPr lvl="0"/>
            <a:r>
              <a:rPr lang="en-US" dirty="0" err="1" smtClean="0"/>
              <a:t>Zoho</a:t>
            </a:r>
            <a:r>
              <a:rPr lang="en-US" dirty="0" smtClean="0"/>
              <a:t> People Analytics</a:t>
            </a:r>
          </a:p>
          <a:p>
            <a:pPr lvl="0"/>
            <a:r>
              <a:rPr lang="en-US" dirty="0" smtClean="0"/>
              <a:t>Microsoft Power BI for tourism metrics</a:t>
            </a:r>
          </a:p>
          <a:p>
            <a:pPr lvl="0"/>
            <a:r>
              <a:rPr lang="en-US" dirty="0" err="1" smtClean="0"/>
              <a:t>BambooHR</a:t>
            </a:r>
            <a:endParaRPr lang="en-US" dirty="0" smtClean="0"/>
          </a:p>
          <a:p>
            <a:endParaRPr lang="en-US" b="1" dirty="0" smtClean="0"/>
          </a:p>
          <a:p>
            <a:r>
              <a:rPr lang="en-US" b="1" dirty="0" smtClean="0"/>
              <a:t>Functions:</a:t>
            </a:r>
            <a:endParaRPr lang="en-US" dirty="0" smtClean="0"/>
          </a:p>
          <a:p>
            <a:pPr lvl="0"/>
            <a:r>
              <a:rPr lang="en-US" dirty="0" smtClean="0"/>
              <a:t>Real-time guest feedback tracking.</a:t>
            </a:r>
          </a:p>
          <a:p>
            <a:pPr lvl="0"/>
            <a:r>
              <a:rPr lang="en-US" dirty="0" smtClean="0"/>
              <a:t>AI-driven scheduling and attendance forecasting.</a:t>
            </a:r>
          </a:p>
          <a:p>
            <a:pPr lvl="0"/>
            <a:r>
              <a:rPr lang="en-US" dirty="0" smtClean="0"/>
              <a:t>Customized training plan generation (Yong et al., 2021).</a:t>
            </a:r>
          </a:p>
          <a:p>
            <a:pPr lvl="0"/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Resilience Planning for Future Crises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b="1" dirty="0" smtClean="0"/>
              <a:t>Key Strategies:</a:t>
            </a:r>
            <a:endParaRPr lang="en-US" dirty="0" smtClean="0"/>
          </a:p>
          <a:p>
            <a:pPr lvl="0"/>
            <a:r>
              <a:rPr lang="en-US" dirty="0" smtClean="0"/>
              <a:t>Develop pandemic-ready operational SOPs.</a:t>
            </a:r>
          </a:p>
          <a:p>
            <a:pPr lvl="0"/>
            <a:r>
              <a:rPr lang="en-US" dirty="0" smtClean="0"/>
              <a:t>Cross-skill teams for emergency multitasking.</a:t>
            </a:r>
          </a:p>
          <a:p>
            <a:pPr lvl="0"/>
            <a:r>
              <a:rPr lang="en-US" dirty="0" smtClean="0"/>
              <a:t>Implement cloud-based reservation and HR systems.</a:t>
            </a:r>
          </a:p>
          <a:p>
            <a:pPr lvl="0"/>
            <a:r>
              <a:rPr lang="en-US" dirty="0" smtClean="0"/>
              <a:t>Build partnerships with remote wellness service providers.</a:t>
            </a:r>
          </a:p>
          <a:p>
            <a:endParaRPr lang="en-US" b="1" dirty="0" smtClean="0"/>
          </a:p>
          <a:p>
            <a:r>
              <a:rPr lang="en-US" b="1" dirty="0" smtClean="0"/>
              <a:t>Benefits:</a:t>
            </a:r>
            <a:endParaRPr lang="en-US" dirty="0" smtClean="0"/>
          </a:p>
          <a:p>
            <a:pPr lvl="0"/>
            <a:r>
              <a:rPr lang="en-US" dirty="0" smtClean="0"/>
              <a:t>Operational continuity.</a:t>
            </a:r>
          </a:p>
          <a:p>
            <a:pPr lvl="0"/>
            <a:r>
              <a:rPr lang="en-US" dirty="0" smtClean="0"/>
              <a:t>Enhanced brand resilience (</a:t>
            </a:r>
            <a:r>
              <a:rPr lang="en-US" dirty="0" err="1" smtClean="0"/>
              <a:t>Gössling</a:t>
            </a:r>
            <a:r>
              <a:rPr lang="en-US" dirty="0" smtClean="0"/>
              <a:t> et al., 2020).</a:t>
            </a:r>
          </a:p>
          <a:p>
            <a:pPr lvl="0"/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Wellness Initiatives for Staff Retention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5875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 smtClean="0"/>
              <a:t>Programs:</a:t>
            </a:r>
            <a:endParaRPr lang="en-US" dirty="0" smtClean="0"/>
          </a:p>
          <a:p>
            <a:pPr lvl="0"/>
            <a:r>
              <a:rPr lang="en-US" dirty="0" smtClean="0"/>
              <a:t>Weekly staff surf and wellness sessions.</a:t>
            </a:r>
          </a:p>
          <a:p>
            <a:pPr lvl="0"/>
            <a:r>
              <a:rPr lang="en-US" dirty="0" smtClean="0"/>
              <a:t>Flexible scheduling and remote work options.</a:t>
            </a:r>
          </a:p>
          <a:p>
            <a:pPr lvl="0"/>
            <a:r>
              <a:rPr lang="en-US" dirty="0" smtClean="0"/>
              <a:t>Health and wellness stipends.</a:t>
            </a:r>
          </a:p>
          <a:p>
            <a:pPr lvl="0"/>
            <a:r>
              <a:rPr lang="en-US" dirty="0" smtClean="0"/>
              <a:t>Mental health first aid certification.</a:t>
            </a:r>
          </a:p>
          <a:p>
            <a:endParaRPr lang="en-US" b="1" dirty="0" smtClean="0"/>
          </a:p>
          <a:p>
            <a:r>
              <a:rPr lang="en-US" b="1" dirty="0" smtClean="0"/>
              <a:t>Results:</a:t>
            </a:r>
            <a:endParaRPr lang="en-US" dirty="0" smtClean="0"/>
          </a:p>
          <a:p>
            <a:pPr lvl="0"/>
            <a:r>
              <a:rPr lang="en-US" dirty="0" smtClean="0"/>
              <a:t>Higher staff satisfaction.</a:t>
            </a:r>
          </a:p>
          <a:p>
            <a:pPr lvl="0"/>
            <a:r>
              <a:rPr lang="en-US" dirty="0" smtClean="0"/>
              <a:t>Increased staff longevity and brand advocacy (Baum et al., 2020).</a:t>
            </a:r>
          </a:p>
          <a:p>
            <a:pPr lvl="0"/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Costa Rica’s sustainable surf lodges can rebuild successfully through gig-based employment, hybrid operational models, and digital HR solutions. Combining AI-driven performance tools with wellness-focused EVP campaigns ensures resilience, operational agility, and enhanced employee engagement in a post-pandemic hospitality economy.</a:t>
            </a: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5106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/>
              <a:t>Baum, T., Mooney, S. K. K., Robinson, R. N. S., &amp; </a:t>
            </a:r>
            <a:r>
              <a:rPr lang="en-US" dirty="0" err="1" smtClean="0"/>
              <a:t>Solnet</a:t>
            </a:r>
            <a:r>
              <a:rPr lang="en-US" dirty="0" smtClean="0"/>
              <a:t>, D. (2020). COVID-19’s impact on the hospitality workforce – New crisis or amplification of the norm? </a:t>
            </a:r>
            <a:r>
              <a:rPr lang="en-US" i="1" dirty="0" smtClean="0"/>
              <a:t>International Journal of Contemporary Hospitality Management</a:t>
            </a:r>
            <a:r>
              <a:rPr lang="en-US" dirty="0" smtClean="0"/>
              <a:t>, 32(9), 2813–2829. </a:t>
            </a:r>
            <a:r>
              <a:rPr lang="en-US" u="sng" dirty="0" smtClean="0">
                <a:hlinkClick r:id="rId2"/>
              </a:rPr>
              <a:t>https://doi.org/10.1108/IJCHM-04-2020-0314</a:t>
            </a:r>
            <a:endParaRPr lang="en-US" dirty="0" smtClean="0"/>
          </a:p>
          <a:p>
            <a:r>
              <a:rPr lang="en-US" dirty="0" err="1" smtClean="0"/>
              <a:t>Gössling</a:t>
            </a:r>
            <a:r>
              <a:rPr lang="en-US" dirty="0" smtClean="0"/>
              <a:t>, S., Scott, D., &amp; Hall, C. M. (2020). Pandemics, tourism and global change: A rapid assessment of COVID-19. </a:t>
            </a:r>
            <a:r>
              <a:rPr lang="en-US" i="1" dirty="0" smtClean="0"/>
              <a:t>Journal of Sustainable Tourism</a:t>
            </a:r>
            <a:r>
              <a:rPr lang="en-US" dirty="0" smtClean="0"/>
              <a:t>, 29(1), 1–20. https://doi.org/10.1080/09669582.2020.1758708</a:t>
            </a:r>
          </a:p>
          <a:p>
            <a:r>
              <a:rPr lang="en-US" dirty="0" err="1" smtClean="0"/>
              <a:t>Gursoy</a:t>
            </a:r>
            <a:r>
              <a:rPr lang="en-US" dirty="0" smtClean="0"/>
              <a:t>, D., &amp; Chi, C. G. (2020). Effects of COVID-19 pandemic on hospitality industry: Review of current situations and a research agenda. </a:t>
            </a:r>
            <a:r>
              <a:rPr lang="en-US" i="1" dirty="0" smtClean="0"/>
              <a:t>Journal of Hospitality Marketing &amp; Management</a:t>
            </a:r>
            <a:r>
              <a:rPr lang="en-US" dirty="0" smtClean="0"/>
              <a:t>, 29(5), 527–529. </a:t>
            </a:r>
            <a:r>
              <a:rPr lang="en-US" u="sng" dirty="0" smtClean="0">
                <a:hlinkClick r:id="rId3"/>
              </a:rPr>
              <a:t>https://doi.org/10.1080/19368623.2020.1788231</a:t>
            </a:r>
            <a:endParaRPr lang="en-US" dirty="0" smtClean="0"/>
          </a:p>
          <a:p>
            <a:r>
              <a:rPr lang="en-US" dirty="0" smtClean="0"/>
              <a:t>UNWTO. (2021). </a:t>
            </a:r>
            <a:r>
              <a:rPr lang="en-US" i="1" dirty="0" smtClean="0"/>
              <a:t>Tourism and COVID-19 country report: Costa Rica tourism resilience 2021</a:t>
            </a:r>
            <a:r>
              <a:rPr lang="en-US" dirty="0" smtClean="0"/>
              <a:t>. United Nations World Tourism Organization. </a:t>
            </a:r>
            <a:r>
              <a:rPr lang="en-US" u="sng" dirty="0" smtClean="0">
                <a:hlinkClick r:id="rId4"/>
              </a:rPr>
              <a:t>https://www.unwto.org/tourism-data</a:t>
            </a:r>
            <a:endParaRPr lang="en-US" dirty="0" smtClean="0"/>
          </a:p>
          <a:p>
            <a:r>
              <a:rPr lang="en-US" dirty="0" smtClean="0"/>
              <a:t>Yong, J. Y., </a:t>
            </a:r>
            <a:r>
              <a:rPr lang="en-US" dirty="0" err="1" smtClean="0"/>
              <a:t>Yusliza</a:t>
            </a:r>
            <a:r>
              <a:rPr lang="en-US" dirty="0" smtClean="0"/>
              <a:t>, M. Y., </a:t>
            </a:r>
            <a:r>
              <a:rPr lang="en-US" dirty="0" err="1" smtClean="0"/>
              <a:t>Ramayah</a:t>
            </a:r>
            <a:r>
              <a:rPr lang="en-US" dirty="0" smtClean="0"/>
              <a:t>, T., &amp; </a:t>
            </a:r>
            <a:r>
              <a:rPr lang="en-US" dirty="0" err="1" smtClean="0"/>
              <a:t>Faezah</a:t>
            </a:r>
            <a:r>
              <a:rPr lang="en-US" dirty="0" smtClean="0"/>
              <a:t>, J. N. (2021). Digital HRM and gig workers in hospitality: Managing agility in post-pandemic recovery. </a:t>
            </a:r>
            <a:r>
              <a:rPr lang="en-US" i="1" dirty="0" smtClean="0"/>
              <a:t>Employee Relations</a:t>
            </a:r>
            <a:r>
              <a:rPr lang="en-US" dirty="0" smtClean="0"/>
              <a:t>, 43(6), 1265–1281. </a:t>
            </a:r>
            <a:r>
              <a:rPr lang="en-US" u="sng" dirty="0" smtClean="0">
                <a:hlinkClick r:id="rId5"/>
              </a:rPr>
              <a:t>https://doi.org/10.1108/ER-11-2020-0510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669</Words>
  <Application>Microsoft Macintosh PowerPoint</Application>
  <PresentationFormat>On-screen Show (4:3)</PresentationFormat>
  <Paragraphs>132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Talent Development Strategy for Sustainable Surf Lodges in Costa Rica</vt:lpstr>
      <vt:lpstr>Index</vt:lpstr>
      <vt:lpstr>Introduction</vt:lpstr>
      <vt:lpstr>COVID-19 Impact on Costa Rica’s Eco-Tourism Lodges</vt:lpstr>
      <vt:lpstr>Emerging Workforce Expectations in Hospitality</vt:lpstr>
      <vt:lpstr>Talent Rebuilding Goals for Surf Lodges</vt:lpstr>
      <vt:lpstr>Gig Worker Integration Strategy</vt:lpstr>
      <vt:lpstr>Implementing Hybrid Role Models</vt:lpstr>
      <vt:lpstr>Digital Onboarding and E-Learning Development</vt:lpstr>
      <vt:lpstr>Sample Social Media Job Posts</vt:lpstr>
      <vt:lpstr>Repositioning the Employee Value Proposition (EVP)</vt:lpstr>
      <vt:lpstr>AI-Enabled Performance Management Tools</vt:lpstr>
      <vt:lpstr>Resilience Planning for Future Crises</vt:lpstr>
      <vt:lpstr>Wellness Initiatives for Staff Retention</vt:lpstr>
      <vt:lpstr>Conclusion</vt:lpstr>
      <vt:lpstr>References</vt:lpstr>
    </vt:vector>
  </TitlesOfParts>
  <Manager/>
  <Company/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Hydration, Calorie Control &amp; Psychological Wellness in Short-Term Space Tourism</dc:title>
  <dc:subject/>
  <dc:creator/>
  <cp:keywords/>
  <dc:description>generated using python-pptx</dc:description>
  <cp:lastModifiedBy>ANCHALIKA</cp:lastModifiedBy>
  <cp:revision>13</cp:revision>
  <dcterms:created xsi:type="dcterms:W3CDTF">2013-01-27T09:14:16Z</dcterms:created>
  <dcterms:modified xsi:type="dcterms:W3CDTF">2025-05-25T10:25:09Z</dcterms:modified>
  <cp:category/>
</cp:coreProperties>
</file>