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72" r:id="rId8"/>
    <p:sldId id="273" r:id="rId9"/>
    <p:sldId id="274" r:id="rId10"/>
    <p:sldId id="275" r:id="rId11"/>
    <p:sldId id="276" r:id="rId12"/>
    <p:sldId id="277" r:id="rId13"/>
    <p:sldId id="270" r:id="rId14"/>
    <p:sldId id="271" r:id="rId15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46" d="100"/>
          <a:sy n="46" d="100"/>
        </p:scale>
        <p:origin x="-102" y="-21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30DAA3-3DB3-4F68-A0A2-045DD2A6B9BE}" type="datetimeFigureOut">
              <a:rPr lang="en-US" smtClean="0"/>
              <a:pPr/>
              <a:t>2/27/2025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E794D3-394F-4934-BA3D-0C91780E8AB7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30DAA3-3DB3-4F68-A0A2-045DD2A6B9BE}" type="datetimeFigureOut">
              <a:rPr lang="en-US" smtClean="0"/>
              <a:pPr/>
              <a:t>2/27/2025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E794D3-394F-4934-BA3D-0C91780E8AB7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30DAA3-3DB3-4F68-A0A2-045DD2A6B9BE}" type="datetimeFigureOut">
              <a:rPr lang="en-US" smtClean="0"/>
              <a:pPr/>
              <a:t>2/27/2025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E794D3-394F-4934-BA3D-0C91780E8AB7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30DAA3-3DB3-4F68-A0A2-045DD2A6B9BE}" type="datetimeFigureOut">
              <a:rPr lang="en-US" smtClean="0"/>
              <a:pPr/>
              <a:t>2/27/2025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E794D3-394F-4934-BA3D-0C91780E8AB7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30DAA3-3DB3-4F68-A0A2-045DD2A6B9BE}" type="datetimeFigureOut">
              <a:rPr lang="en-US" smtClean="0"/>
              <a:pPr/>
              <a:t>2/27/2025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E794D3-394F-4934-BA3D-0C91780E8AB7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30DAA3-3DB3-4F68-A0A2-045DD2A6B9BE}" type="datetimeFigureOut">
              <a:rPr lang="en-US" smtClean="0"/>
              <a:pPr/>
              <a:t>2/27/2025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E794D3-394F-4934-BA3D-0C91780E8AB7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30DAA3-3DB3-4F68-A0A2-045DD2A6B9BE}" type="datetimeFigureOut">
              <a:rPr lang="en-US" smtClean="0"/>
              <a:pPr/>
              <a:t>2/27/2025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E794D3-394F-4934-BA3D-0C91780E8AB7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30DAA3-3DB3-4F68-A0A2-045DD2A6B9BE}" type="datetimeFigureOut">
              <a:rPr lang="en-US" smtClean="0"/>
              <a:pPr/>
              <a:t>2/27/2025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E794D3-394F-4934-BA3D-0C91780E8AB7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30DAA3-3DB3-4F68-A0A2-045DD2A6B9BE}" type="datetimeFigureOut">
              <a:rPr lang="en-US" smtClean="0"/>
              <a:pPr/>
              <a:t>2/27/2025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E794D3-394F-4934-BA3D-0C91780E8AB7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30DAA3-3DB3-4F68-A0A2-045DD2A6B9BE}" type="datetimeFigureOut">
              <a:rPr lang="en-US" smtClean="0"/>
              <a:pPr/>
              <a:t>2/27/2025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E794D3-394F-4934-BA3D-0C91780E8AB7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30DAA3-3DB3-4F68-A0A2-045DD2A6B9BE}" type="datetimeFigureOut">
              <a:rPr lang="en-US" smtClean="0"/>
              <a:pPr/>
              <a:t>2/27/2025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E794D3-394F-4934-BA3D-0C91780E8AB7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930DAA3-3DB3-4F68-A0A2-045DD2A6B9BE}" type="datetimeFigureOut">
              <a:rPr lang="en-US" smtClean="0"/>
              <a:pPr/>
              <a:t>2/27/2025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BE794D3-394F-4934-BA3D-0C91780E8AB7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71472" y="2357430"/>
            <a:ext cx="7772400" cy="1470025"/>
          </a:xfrm>
        </p:spPr>
        <p:txBody>
          <a:bodyPr>
            <a:normAutofit/>
          </a:bodyPr>
          <a:lstStyle/>
          <a:p>
            <a:r>
              <a:rPr lang="en-US" b="1" dirty="0" smtClean="0"/>
              <a:t>The Marketing Mix: Product in Tourism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14414" y="4500570"/>
            <a:ext cx="6400800" cy="2357430"/>
          </a:xfrm>
        </p:spPr>
        <p:txBody>
          <a:bodyPr>
            <a:normAutofit/>
          </a:bodyPr>
          <a:lstStyle/>
          <a:p>
            <a:r>
              <a:rPr lang="en-US" dirty="0" smtClean="0">
                <a:solidFill>
                  <a:schemeClr val="tx1"/>
                </a:solidFill>
                <a:ea typeface="Calibri"/>
                <a:cs typeface="Times New Roman"/>
              </a:rPr>
              <a:t>Student Name: </a:t>
            </a:r>
            <a:r>
              <a:rPr lang="en-US" dirty="0" err="1" smtClean="0">
                <a:solidFill>
                  <a:schemeClr val="tx1"/>
                </a:solidFill>
                <a:ea typeface="Calibri"/>
                <a:cs typeface="Times New Roman"/>
              </a:rPr>
              <a:t>Anjali</a:t>
            </a:r>
            <a:r>
              <a:rPr lang="en-US" dirty="0" smtClean="0">
                <a:solidFill>
                  <a:schemeClr val="tx1"/>
                </a:solidFill>
                <a:ea typeface="Calibri"/>
                <a:cs typeface="Times New Roman"/>
              </a:rPr>
              <a:t> </a:t>
            </a:r>
            <a:r>
              <a:rPr lang="en-US" dirty="0" err="1" smtClean="0">
                <a:solidFill>
                  <a:schemeClr val="tx1"/>
                </a:solidFill>
                <a:ea typeface="Calibri"/>
                <a:cs typeface="Times New Roman"/>
              </a:rPr>
              <a:t>Anjali</a:t>
            </a:r>
            <a:r>
              <a:rPr lang="en-US" dirty="0" smtClean="0">
                <a:solidFill>
                  <a:schemeClr val="tx1"/>
                </a:solidFill>
                <a:ea typeface="Calibri"/>
                <a:cs typeface="Times New Roman"/>
              </a:rPr>
              <a:t/>
            </a:r>
            <a:br>
              <a:rPr lang="en-US" dirty="0" smtClean="0">
                <a:solidFill>
                  <a:schemeClr val="tx1"/>
                </a:solidFill>
                <a:ea typeface="Calibri"/>
                <a:cs typeface="Times New Roman"/>
              </a:rPr>
            </a:br>
            <a:r>
              <a:rPr lang="en-US" dirty="0" smtClean="0">
                <a:solidFill>
                  <a:schemeClr val="tx1"/>
                </a:solidFill>
                <a:ea typeface="Calibri"/>
                <a:cs typeface="Times New Roman"/>
              </a:rPr>
              <a:t>Student ID: DE240003</a:t>
            </a:r>
            <a:br>
              <a:rPr lang="en-US" dirty="0" smtClean="0">
                <a:solidFill>
                  <a:schemeClr val="tx1"/>
                </a:solidFill>
                <a:ea typeface="Calibri"/>
                <a:cs typeface="Times New Roman"/>
              </a:rPr>
            </a:br>
            <a:endParaRPr lang="en-US" dirty="0">
              <a:solidFill>
                <a:schemeClr val="tx1"/>
              </a:solidFill>
            </a:endParaRPr>
          </a:p>
        </p:txBody>
      </p:sp>
      <p:pic>
        <p:nvPicPr>
          <p:cNvPr id="4" name="Picture 3" descr="European Institute of Innovation, Entrepreneurship and Technology"/>
          <p:cNvPicPr/>
          <p:nvPr/>
        </p:nvPicPr>
        <p:blipFill>
          <a:blip r:embed="rId2">
            <a:extLst>
              <a:ext uri="{28A0092B-C50C-407E-A947-70E740481C1C}">
                <a14:useLocalDpi xmlns:ve="http://schemas.openxmlformats.org/markup-compatibility/2006" xmlns:m="http://schemas.openxmlformats.org/officeDocument/2006/math" xmlns:wp="http://schemas.openxmlformats.org/drawingml/2006/wordprocessingDrawing" xmlns:wne="http://schemas.microsoft.com/office/word/2006/wordml" xmlns="" xmlns:wpc="http://schemas.microsoft.com/office/word/2010/wordprocessingCanvas" xmlns:cx="http://schemas.microsoft.com/office/drawing/2014/chartex" xmlns:cx1="http://schemas.microsoft.com/office/drawing/2015/9/8/chartex" xmlns:cx2="http://schemas.microsoft.com/office/drawing/2015/10/21/chartex" xmlns:cx3="http://schemas.microsoft.com/office/drawing/2016/5/9/chartex" xmlns:cx4="http://schemas.microsoft.com/office/drawing/2016/5/10/chartex" xmlns:cx5="http://schemas.microsoft.com/office/drawing/2016/5/11/chartex" xmlns:cx6="http://schemas.microsoft.com/office/drawing/2016/5/12/chartex" xmlns:cx7="http://schemas.microsoft.com/office/drawing/2016/5/13/chartex" xmlns:cx8="http://schemas.microsoft.com/office/drawing/2016/5/14/chartex" xmlns:mc="http://schemas.openxmlformats.org/markup-compatibility/2006" xmlns:aink="http://schemas.microsoft.com/office/drawing/2016/ink" xmlns:am3d="http://schemas.microsoft.com/office/drawing/2017/model3d" xmlns:o="urn:schemas-microsoft-com:office:office" xmlns:v="urn:schemas-microsoft-com:vml" xmlns:wp14="http://schemas.microsoft.com/office/word/2010/wordprocessingDrawing" xmlns:w10="urn:schemas-microsoft-com:office:word" xmlns:w="http://schemas.openxmlformats.org/wordprocessingml/2006/main" xmlns:w14="http://schemas.microsoft.com/office/word/2010/wordml" xmlns:w15="http://schemas.microsoft.com/office/word/2012/wordml" xmlns:w16cex="http://schemas.microsoft.com/office/word/2018/wordml/cex" xmlns:w16cid="http://schemas.microsoft.com/office/word/2016/wordml/cid" xmlns:w16="http://schemas.microsoft.com/office/word/2018/wordml" xmlns:w16sdtdh="http://schemas.microsoft.com/office/word/2020/wordml/sdtdatahash" xmlns:w16se="http://schemas.microsoft.com/office/word/2015/wordml/symex" xmlns:wpg="http://schemas.microsoft.com/office/word/2010/wordprocessingGroup" xmlns:wpi="http://schemas.microsoft.com/office/word/2010/wordprocessingInk" xmlns:wps="http://schemas.microsoft.com/office/word/2010/wordprocessingShape" xmlns:a14="http://schemas.microsoft.com/office/drawing/2010/main" xmlns:pic="http://schemas.openxmlformats.org/drawingml/2006/picture" xmlns:lc="http://schemas.openxmlformats.org/drawingml/2006/lockedCanvas" val="0"/>
              </a:ext>
            </a:extLst>
          </a:blip>
          <a:srcRect/>
          <a:stretch>
            <a:fillRect/>
          </a:stretch>
        </p:blipFill>
        <p:spPr>
          <a:xfrm>
            <a:off x="1643042" y="571480"/>
            <a:ext cx="5478780" cy="171577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b="1" dirty="0" smtClean="0"/>
              <a:t>Introduction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en-US" dirty="0" smtClean="0"/>
              <a:t>Tourism products are unique as they combine tangible and intangible elements.</a:t>
            </a:r>
          </a:p>
          <a:p>
            <a:r>
              <a:rPr lang="en-US" dirty="0" smtClean="0"/>
              <a:t>The success of tourism businesses depends on how well they develop and manage their products.</a:t>
            </a:r>
          </a:p>
          <a:p>
            <a:r>
              <a:rPr lang="en-US" dirty="0" smtClean="0"/>
              <a:t>This presentation explores the characteristics, types, and development of tourism products, along with strategies to enhance customer experiences.</a:t>
            </a:r>
          </a:p>
          <a:p>
            <a:r>
              <a:rPr lang="en-US" dirty="0" smtClean="0"/>
              <a:t>Case studies highlight real-world applications of product management in tourism.</a:t>
            </a:r>
            <a:endParaRPr lang="en-US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b="1" dirty="0" smtClean="0"/>
              <a:t>Understanding Sustainable Tourism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US" dirty="0" smtClean="0"/>
              <a:t>A tourism product is a combination of services, experiences, and physical elements.</a:t>
            </a:r>
          </a:p>
          <a:p>
            <a:r>
              <a:rPr lang="en-US" dirty="0" smtClean="0"/>
              <a:t>It includes accommodation, transport, attractions, entertainment, and cultural experiences.</a:t>
            </a:r>
          </a:p>
          <a:p>
            <a:r>
              <a:rPr lang="en-US" dirty="0" smtClean="0"/>
              <a:t>Tourism products must be well-designed to meet customer expectations and market demand.</a:t>
            </a:r>
          </a:p>
          <a:p>
            <a:r>
              <a:rPr lang="en-US" i="1" dirty="0" smtClean="0"/>
              <a:t>Citation: Middleton &amp; Clarke (2012)</a:t>
            </a:r>
            <a:endParaRPr lang="en-US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b="1" dirty="0" smtClean="0"/>
              <a:t>Characteristics of Tourism Products</a:t>
            </a:r>
            <a:endParaRPr lang="en-US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US" b="1" dirty="0" smtClean="0"/>
              <a:t>Intangibility</a:t>
            </a:r>
            <a:r>
              <a:rPr lang="en-US" dirty="0" smtClean="0"/>
              <a:t> – Cannot be touched; based on experience.</a:t>
            </a:r>
          </a:p>
          <a:p>
            <a:r>
              <a:rPr lang="en-US" b="1" dirty="0" smtClean="0"/>
              <a:t>Inseparability</a:t>
            </a:r>
            <a:r>
              <a:rPr lang="en-US" dirty="0" smtClean="0"/>
              <a:t> – Consumed at the point of production.</a:t>
            </a:r>
          </a:p>
          <a:p>
            <a:r>
              <a:rPr lang="en-US" b="1" dirty="0" err="1" smtClean="0"/>
              <a:t>Perishability</a:t>
            </a:r>
            <a:r>
              <a:rPr lang="en-US" dirty="0" smtClean="0"/>
              <a:t> – Cannot be stored for future use.</a:t>
            </a:r>
          </a:p>
          <a:p>
            <a:r>
              <a:rPr lang="en-US" b="1" dirty="0" smtClean="0"/>
              <a:t>Variability</a:t>
            </a:r>
            <a:r>
              <a:rPr lang="en-US" dirty="0" smtClean="0"/>
              <a:t> – Quality depends on service providers and circumstances.</a:t>
            </a:r>
          </a:p>
          <a:p>
            <a:r>
              <a:rPr lang="en-US" i="1" dirty="0" smtClean="0"/>
              <a:t>Citation: </a:t>
            </a:r>
            <a:r>
              <a:rPr lang="en-US" i="1" dirty="0" err="1" smtClean="0"/>
              <a:t>Kotler</a:t>
            </a:r>
            <a:r>
              <a:rPr lang="en-US" i="1" dirty="0" smtClean="0"/>
              <a:t>, Bowen, &amp; </a:t>
            </a:r>
            <a:r>
              <a:rPr lang="en-US" i="1" dirty="0" err="1" smtClean="0"/>
              <a:t>Makens</a:t>
            </a:r>
            <a:r>
              <a:rPr lang="en-US" i="1" dirty="0" smtClean="0"/>
              <a:t> (2018)</a:t>
            </a:r>
            <a:endParaRPr lang="en-US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b="1" dirty="0" smtClean="0"/>
              <a:t>Types of Tourism Products</a:t>
            </a:r>
            <a:endParaRPr lang="en-US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en-US" b="1" dirty="0" smtClean="0"/>
              <a:t>Core Product</a:t>
            </a:r>
            <a:r>
              <a:rPr lang="en-US" dirty="0" smtClean="0"/>
              <a:t> – The main reason for travel (e.g., sightseeing, adventure, relaxation).</a:t>
            </a:r>
          </a:p>
          <a:p>
            <a:r>
              <a:rPr lang="en-US" b="1" dirty="0" smtClean="0"/>
              <a:t>Supporting Products</a:t>
            </a:r>
            <a:r>
              <a:rPr lang="en-US" dirty="0" smtClean="0"/>
              <a:t> – Additional services that enhance the experience (e.g., guided tours, transportation).</a:t>
            </a:r>
          </a:p>
          <a:p>
            <a:r>
              <a:rPr lang="en-US" b="1" dirty="0" smtClean="0"/>
              <a:t>Augmented Product</a:t>
            </a:r>
            <a:r>
              <a:rPr lang="en-US" dirty="0" smtClean="0"/>
              <a:t> – Extra services that provide added value (e.g., loyalty programs, personalized services).</a:t>
            </a:r>
          </a:p>
          <a:p>
            <a:r>
              <a:rPr lang="en-US" b="1" dirty="0" smtClean="0"/>
              <a:t>Potential Product</a:t>
            </a:r>
            <a:r>
              <a:rPr lang="en-US" dirty="0" smtClean="0"/>
              <a:t> – Future developments that may enhance offerings (e.g., virtual tourism, AI-driven services).</a:t>
            </a:r>
          </a:p>
          <a:p>
            <a:r>
              <a:rPr lang="en-US" i="1" dirty="0" smtClean="0"/>
              <a:t>Citation: </a:t>
            </a:r>
            <a:r>
              <a:rPr lang="en-US" i="1" dirty="0" err="1" smtClean="0"/>
              <a:t>Buhalis</a:t>
            </a:r>
            <a:r>
              <a:rPr lang="en-US" i="1" dirty="0" smtClean="0"/>
              <a:t> (2020)</a:t>
            </a:r>
            <a:endParaRPr lang="en-US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b="1" dirty="0" smtClean="0"/>
              <a:t>Factors Influencing Tourism Product Development</a:t>
            </a:r>
            <a:endParaRPr lang="en-US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US" b="1" dirty="0" smtClean="0"/>
              <a:t>Customer Preferences</a:t>
            </a:r>
            <a:r>
              <a:rPr lang="en-US" dirty="0" smtClean="0"/>
              <a:t> – Demand-driven product creation.</a:t>
            </a:r>
          </a:p>
          <a:p>
            <a:r>
              <a:rPr lang="en-US" b="1" dirty="0" smtClean="0"/>
              <a:t>Technology</a:t>
            </a:r>
            <a:r>
              <a:rPr lang="en-US" dirty="0" smtClean="0"/>
              <a:t> – Smart tourism, virtual reality experiences.</a:t>
            </a:r>
          </a:p>
          <a:p>
            <a:r>
              <a:rPr lang="en-US" b="1" dirty="0" smtClean="0"/>
              <a:t>Sustainability</a:t>
            </a:r>
            <a:r>
              <a:rPr lang="en-US" dirty="0" smtClean="0"/>
              <a:t> – Eco-friendly tourism options.</a:t>
            </a:r>
          </a:p>
          <a:p>
            <a:r>
              <a:rPr lang="en-US" b="1" dirty="0" smtClean="0"/>
              <a:t>Cultural Influences</a:t>
            </a:r>
            <a:r>
              <a:rPr lang="en-US" dirty="0" smtClean="0"/>
              <a:t> – Authentic local experiences.</a:t>
            </a:r>
          </a:p>
          <a:p>
            <a:r>
              <a:rPr lang="en-US" b="1" dirty="0" smtClean="0"/>
              <a:t>Competition</a:t>
            </a:r>
            <a:r>
              <a:rPr lang="en-US" dirty="0" smtClean="0"/>
              <a:t> – Differentiation in a crowded market.</a:t>
            </a:r>
          </a:p>
          <a:p>
            <a:r>
              <a:rPr lang="en-US" i="1" dirty="0" smtClean="0"/>
              <a:t>Citation: Cooper &amp; Hall (2019)</a:t>
            </a:r>
            <a:endParaRPr lang="en-US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b="1" dirty="0" smtClean="0"/>
              <a:t>Tourism Product Life </a:t>
            </a:r>
            <a:r>
              <a:rPr lang="en-US" b="1" dirty="0" smtClean="0"/>
              <a:t>Cycle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endParaRPr lang="en-US" b="1" dirty="0" smtClean="0"/>
          </a:p>
          <a:p>
            <a:r>
              <a:rPr lang="en-US" b="1" dirty="0" smtClean="0"/>
              <a:t>Introduction</a:t>
            </a:r>
            <a:r>
              <a:rPr lang="en-US" dirty="0" smtClean="0"/>
              <a:t> – New tourism product launched.</a:t>
            </a:r>
          </a:p>
          <a:p>
            <a:r>
              <a:rPr lang="en-US" b="1" dirty="0" smtClean="0"/>
              <a:t>Growth</a:t>
            </a:r>
            <a:r>
              <a:rPr lang="en-US" dirty="0" smtClean="0"/>
              <a:t> – Rising demand and awareness.</a:t>
            </a:r>
          </a:p>
          <a:p>
            <a:r>
              <a:rPr lang="en-US" b="1" dirty="0" smtClean="0"/>
              <a:t>Maturity</a:t>
            </a:r>
            <a:r>
              <a:rPr lang="en-US" dirty="0" smtClean="0"/>
              <a:t> – Peak market saturation.</a:t>
            </a:r>
          </a:p>
          <a:p>
            <a:r>
              <a:rPr lang="en-US" b="1" dirty="0" smtClean="0"/>
              <a:t>Decline</a:t>
            </a:r>
            <a:r>
              <a:rPr lang="en-US" dirty="0" smtClean="0"/>
              <a:t> – Demand drops; product needs reinvention.</a:t>
            </a:r>
          </a:p>
          <a:p>
            <a:r>
              <a:rPr lang="en-US" i="1" dirty="0" smtClean="0"/>
              <a:t>Citation: Butler (1980, Tourism Area Life Cycle Model</a:t>
            </a:r>
            <a:r>
              <a:rPr lang="en-US" i="1" dirty="0" smtClean="0"/>
              <a:t>)</a:t>
            </a:r>
            <a:endParaRPr lang="en-US" dirty="0" smtClean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b="1" dirty="0" smtClean="0"/>
              <a:t>Case Study 1 - Disneyland </a:t>
            </a:r>
            <a:r>
              <a:rPr lang="en-US" b="1" dirty="0" smtClean="0"/>
              <a:t>Parks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US" dirty="0" smtClean="0"/>
              <a:t>A prime example of a well-developed tourism product.</a:t>
            </a:r>
          </a:p>
          <a:p>
            <a:r>
              <a:rPr lang="en-US" dirty="0" smtClean="0"/>
              <a:t>Combines entertainment, accommodation, and dining.</a:t>
            </a:r>
          </a:p>
          <a:p>
            <a:r>
              <a:rPr lang="en-US" dirty="0" smtClean="0"/>
              <a:t>Constant innovation to maintain market interest.</a:t>
            </a:r>
          </a:p>
          <a:p>
            <a:r>
              <a:rPr lang="en-US" dirty="0" smtClean="0"/>
              <a:t>High customer engagement through </a:t>
            </a:r>
            <a:r>
              <a:rPr lang="en-US" dirty="0" err="1" smtClean="0"/>
              <a:t>theming</a:t>
            </a:r>
            <a:r>
              <a:rPr lang="en-US" dirty="0" smtClean="0"/>
              <a:t> and storytelling.</a:t>
            </a:r>
          </a:p>
          <a:p>
            <a:r>
              <a:rPr lang="en-US" i="1" dirty="0" smtClean="0"/>
              <a:t>Citation: Yeoman et al. (2019)</a:t>
            </a:r>
            <a:endParaRPr lang="en-US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b="1" dirty="0" smtClean="0"/>
              <a:t>Case Study 2 - Ecotourism in Costa Rica</a:t>
            </a:r>
            <a:endParaRPr lang="en-US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A sustainable tourism product focused on conservation.</a:t>
            </a:r>
          </a:p>
          <a:p>
            <a:r>
              <a:rPr lang="en-US" dirty="0" smtClean="0"/>
              <a:t>Offers wildlife experiences, eco-lodges, and cultural immersion.</a:t>
            </a:r>
          </a:p>
          <a:p>
            <a:r>
              <a:rPr lang="en-US" dirty="0" smtClean="0"/>
              <a:t>Strong emphasis on environmental responsibility.</a:t>
            </a:r>
          </a:p>
          <a:p>
            <a:r>
              <a:rPr lang="en-US" i="1" dirty="0" smtClean="0"/>
              <a:t>Citation: Honey (2019</a:t>
            </a:r>
            <a:r>
              <a:rPr lang="en-US" i="1" dirty="0" smtClean="0"/>
              <a:t>)</a:t>
            </a:r>
            <a:endParaRPr lang="en-US" dirty="0" smtClean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b="1" dirty="0" smtClean="0"/>
              <a:t>Strategies for Successful Tourism Product </a:t>
            </a:r>
            <a:r>
              <a:rPr lang="en-US" b="1" dirty="0" smtClean="0"/>
              <a:t>Management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US" b="1" dirty="0" smtClean="0"/>
              <a:t>Market Research</a:t>
            </a:r>
            <a:r>
              <a:rPr lang="en-US" dirty="0" smtClean="0"/>
              <a:t> – Understanding customer needs.</a:t>
            </a:r>
          </a:p>
          <a:p>
            <a:r>
              <a:rPr lang="en-US" b="1" dirty="0" smtClean="0"/>
              <a:t>Innovation</a:t>
            </a:r>
            <a:r>
              <a:rPr lang="en-US" dirty="0" smtClean="0"/>
              <a:t> – Keeping up with industry trends.</a:t>
            </a:r>
          </a:p>
          <a:p>
            <a:r>
              <a:rPr lang="en-US" b="1" dirty="0" smtClean="0"/>
              <a:t>Sustainability</a:t>
            </a:r>
            <a:r>
              <a:rPr lang="en-US" dirty="0" smtClean="0"/>
              <a:t> – Eco-conscious product development.</a:t>
            </a:r>
          </a:p>
          <a:p>
            <a:r>
              <a:rPr lang="en-US" b="1" dirty="0" smtClean="0"/>
              <a:t>Personalization</a:t>
            </a:r>
            <a:r>
              <a:rPr lang="en-US" dirty="0" smtClean="0"/>
              <a:t> – Tailoring experiences to customers.</a:t>
            </a:r>
          </a:p>
          <a:p>
            <a:r>
              <a:rPr lang="en-US" b="1" dirty="0" smtClean="0"/>
              <a:t>Quality Assurance</a:t>
            </a:r>
            <a:r>
              <a:rPr lang="en-US" dirty="0" smtClean="0"/>
              <a:t> – Consistent service delivery.</a:t>
            </a:r>
          </a:p>
          <a:p>
            <a:r>
              <a:rPr lang="en-US" i="1" dirty="0" smtClean="0"/>
              <a:t>Citation: </a:t>
            </a:r>
            <a:r>
              <a:rPr lang="en-US" i="1" dirty="0" err="1" smtClean="0"/>
              <a:t>Poon</a:t>
            </a:r>
            <a:r>
              <a:rPr lang="en-US" i="1" dirty="0" smtClean="0"/>
              <a:t> (2018)</a:t>
            </a:r>
            <a:endParaRPr lang="en-US" dirty="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b="1" dirty="0" smtClean="0"/>
              <a:t>Role of Digital Technology in Tourism </a:t>
            </a:r>
            <a:r>
              <a:rPr lang="en-US" b="1" dirty="0" smtClean="0"/>
              <a:t>Products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Virtual reality (VR) and augmented reality (AR) for immersive experiences.</a:t>
            </a:r>
          </a:p>
          <a:p>
            <a:r>
              <a:rPr lang="en-US" dirty="0" smtClean="0"/>
              <a:t>AI-driven </a:t>
            </a:r>
            <a:r>
              <a:rPr lang="en-US" dirty="0" err="1" smtClean="0"/>
              <a:t>chatbots</a:t>
            </a:r>
            <a:r>
              <a:rPr lang="en-US" dirty="0" smtClean="0"/>
              <a:t> for customer service.</a:t>
            </a:r>
          </a:p>
          <a:p>
            <a:r>
              <a:rPr lang="en-US" dirty="0" smtClean="0"/>
              <a:t>Mobile apps for seamless booking and navigation.</a:t>
            </a:r>
          </a:p>
          <a:p>
            <a:r>
              <a:rPr lang="en-US" dirty="0" smtClean="0"/>
              <a:t>Big data analytics for understanding tourist behavior.</a:t>
            </a:r>
          </a:p>
          <a:p>
            <a:r>
              <a:rPr lang="en-US" i="1" dirty="0" smtClean="0"/>
              <a:t>Citation: </a:t>
            </a:r>
            <a:r>
              <a:rPr lang="en-US" i="1" dirty="0" err="1" smtClean="0"/>
              <a:t>Buhalis</a:t>
            </a:r>
            <a:r>
              <a:rPr lang="en-US" i="1" dirty="0" smtClean="0"/>
              <a:t> &amp; </a:t>
            </a:r>
            <a:r>
              <a:rPr lang="en-US" i="1" dirty="0" err="1" smtClean="0"/>
              <a:t>Amaranggana</a:t>
            </a:r>
            <a:r>
              <a:rPr lang="en-US" i="1" dirty="0" smtClean="0"/>
              <a:t> (2015)</a:t>
            </a:r>
            <a:endParaRPr lang="en-US" dirty="0" smtClean="0"/>
          </a:p>
          <a:p>
            <a:endParaRPr lang="en-US" dirty="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b="1" dirty="0" smtClean="0"/>
              <a:t>Future Trends in Tourism Product </a:t>
            </a:r>
            <a:r>
              <a:rPr lang="en-US" b="1" dirty="0" smtClean="0"/>
              <a:t>Development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Smart tourism destinations.</a:t>
            </a:r>
          </a:p>
          <a:p>
            <a:r>
              <a:rPr lang="en-US" dirty="0" smtClean="0"/>
              <a:t>Increased focus on wellness tourism.</a:t>
            </a:r>
          </a:p>
          <a:p>
            <a:r>
              <a:rPr lang="en-US" dirty="0" smtClean="0"/>
              <a:t>AI-powered travel planning.</a:t>
            </a:r>
          </a:p>
          <a:p>
            <a:r>
              <a:rPr lang="en-US" dirty="0" smtClean="0"/>
              <a:t>Personalized and hyper-local experiences.</a:t>
            </a:r>
          </a:p>
          <a:p>
            <a:r>
              <a:rPr lang="en-US" i="1" dirty="0" smtClean="0"/>
              <a:t>Citation: </a:t>
            </a:r>
            <a:r>
              <a:rPr lang="en-US" i="1" dirty="0" err="1" smtClean="0"/>
              <a:t>Sigala</a:t>
            </a:r>
            <a:r>
              <a:rPr lang="en-US" i="1" dirty="0" smtClean="0"/>
              <a:t> (2021)</a:t>
            </a:r>
            <a:endParaRPr lang="en-US" dirty="0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b="1" dirty="0" smtClean="0"/>
              <a:t>Conclusion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A well-designed tourism product enhances customer satisfaction and business success.</a:t>
            </a:r>
          </a:p>
          <a:p>
            <a:r>
              <a:rPr lang="en-US" dirty="0" smtClean="0"/>
              <a:t>Understanding customer needs, leveraging technology, and focusing on sustainability are key to long-term success.</a:t>
            </a:r>
          </a:p>
          <a:p>
            <a:r>
              <a:rPr lang="en-US" dirty="0" smtClean="0"/>
              <a:t>The future of tourism products will be shaped by innovation and responsible practices.</a:t>
            </a:r>
          </a:p>
          <a:p>
            <a:r>
              <a:rPr lang="en-US" i="1" dirty="0" smtClean="0"/>
              <a:t>Citation: Weaver (2020)</a:t>
            </a:r>
            <a:endParaRPr lang="en-US" dirty="0" smtClean="0"/>
          </a:p>
          <a:p>
            <a:pPr>
              <a:buNone/>
            </a:pPr>
            <a:endParaRPr lang="en-US" dirty="0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b="1" dirty="0" smtClean="0"/>
              <a:t>References 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r>
              <a:rPr lang="en-US" sz="1600" dirty="0" err="1" smtClean="0"/>
              <a:t>Buhalis</a:t>
            </a:r>
            <a:r>
              <a:rPr lang="en-US" sz="1600" dirty="0" smtClean="0"/>
              <a:t>, D. (2020). </a:t>
            </a:r>
            <a:r>
              <a:rPr lang="en-US" sz="1600" i="1" dirty="0" smtClean="0"/>
              <a:t>Technology and tourism: A critical review</a:t>
            </a:r>
            <a:r>
              <a:rPr lang="en-US" sz="1600" dirty="0" smtClean="0"/>
              <a:t>. Annals of Tourism Research, 81, 102883.</a:t>
            </a:r>
          </a:p>
          <a:p>
            <a:r>
              <a:rPr lang="en-US" sz="1600" dirty="0" err="1" smtClean="0"/>
              <a:t>Buhalis</a:t>
            </a:r>
            <a:r>
              <a:rPr lang="en-US" sz="1600" dirty="0" smtClean="0"/>
              <a:t>, D., &amp; </a:t>
            </a:r>
            <a:r>
              <a:rPr lang="en-US" sz="1600" dirty="0" err="1" smtClean="0"/>
              <a:t>Amaranggana</a:t>
            </a:r>
            <a:r>
              <a:rPr lang="en-US" sz="1600" dirty="0" smtClean="0"/>
              <a:t>, A. (2015). </a:t>
            </a:r>
            <a:r>
              <a:rPr lang="en-US" sz="1600" i="1" dirty="0" smtClean="0"/>
              <a:t>Smart tourism destinations</a:t>
            </a:r>
            <a:r>
              <a:rPr lang="en-US" sz="1600" dirty="0" smtClean="0"/>
              <a:t>. Information and Communication Technologies in Tourism, 2015, 391-403.</a:t>
            </a:r>
          </a:p>
          <a:p>
            <a:r>
              <a:rPr lang="en-US" sz="1600" dirty="0" smtClean="0"/>
              <a:t>Butler, R. W. (1980). </a:t>
            </a:r>
            <a:r>
              <a:rPr lang="en-US" sz="1600" i="1" dirty="0" smtClean="0"/>
              <a:t>The concept of a tourist area cycle of evolution: Implications for management of resources</a:t>
            </a:r>
            <a:r>
              <a:rPr lang="en-US" sz="1600" dirty="0" smtClean="0"/>
              <a:t>. The Canadian Geographer, 24(1), 5-12.</a:t>
            </a:r>
          </a:p>
          <a:p>
            <a:r>
              <a:rPr lang="en-US" sz="1600" dirty="0" smtClean="0"/>
              <a:t>Cooper, C., &amp; Hall, C. M. (2019). </a:t>
            </a:r>
            <a:r>
              <a:rPr lang="en-US" sz="1600" i="1" dirty="0" smtClean="0"/>
              <a:t>Contemporary tourism: An international approach</a:t>
            </a:r>
            <a:r>
              <a:rPr lang="en-US" sz="1600" dirty="0" smtClean="0"/>
              <a:t>. </a:t>
            </a:r>
            <a:r>
              <a:rPr lang="en-US" sz="1600" dirty="0" err="1" smtClean="0"/>
              <a:t>Goodfellow</a:t>
            </a:r>
            <a:r>
              <a:rPr lang="en-US" sz="1600" dirty="0" smtClean="0"/>
              <a:t> Publishers.</a:t>
            </a:r>
          </a:p>
          <a:p>
            <a:r>
              <a:rPr lang="en-US" sz="1600" dirty="0" smtClean="0"/>
              <a:t>Honey, M. (2019). </a:t>
            </a:r>
            <a:r>
              <a:rPr lang="en-US" sz="1600" i="1" dirty="0" smtClean="0"/>
              <a:t>Ecotourism and sustainable development: Who owns paradise?</a:t>
            </a:r>
            <a:r>
              <a:rPr lang="en-US" sz="1600" dirty="0" smtClean="0"/>
              <a:t> Island Press.</a:t>
            </a:r>
          </a:p>
          <a:p>
            <a:r>
              <a:rPr lang="en-US" sz="1600" dirty="0" err="1" smtClean="0"/>
              <a:t>Kotler</a:t>
            </a:r>
            <a:r>
              <a:rPr lang="en-US" sz="1600" dirty="0" smtClean="0"/>
              <a:t>, P., Bowen, J., &amp; </a:t>
            </a:r>
            <a:r>
              <a:rPr lang="en-US" sz="1600" dirty="0" err="1" smtClean="0"/>
              <a:t>Makens</a:t>
            </a:r>
            <a:r>
              <a:rPr lang="en-US" sz="1600" dirty="0" smtClean="0"/>
              <a:t>, J. (2018). </a:t>
            </a:r>
            <a:r>
              <a:rPr lang="en-US" sz="1600" i="1" dirty="0" smtClean="0"/>
              <a:t>Marketing for hospitality and tourism</a:t>
            </a:r>
            <a:r>
              <a:rPr lang="en-US" sz="1600" dirty="0" smtClean="0"/>
              <a:t>. Pearson.</a:t>
            </a:r>
          </a:p>
          <a:p>
            <a:r>
              <a:rPr lang="en-US" sz="1600" dirty="0" smtClean="0"/>
              <a:t>Middleton, V. T., &amp; Clarke, J. (2012). </a:t>
            </a:r>
            <a:r>
              <a:rPr lang="en-US" sz="1600" i="1" dirty="0" smtClean="0"/>
              <a:t>Marketing in travel and tourism</a:t>
            </a:r>
            <a:r>
              <a:rPr lang="en-US" sz="1600" dirty="0" smtClean="0"/>
              <a:t>. </a:t>
            </a:r>
            <a:r>
              <a:rPr lang="en-US" sz="1600" dirty="0" err="1" smtClean="0"/>
              <a:t>Routledge</a:t>
            </a:r>
            <a:r>
              <a:rPr lang="en-US" sz="1600" dirty="0" smtClean="0"/>
              <a:t>.</a:t>
            </a:r>
          </a:p>
          <a:p>
            <a:r>
              <a:rPr lang="en-US" sz="1600" dirty="0" err="1" smtClean="0"/>
              <a:t>Poon</a:t>
            </a:r>
            <a:r>
              <a:rPr lang="en-US" sz="1600" dirty="0" smtClean="0"/>
              <a:t>, A. (2018). </a:t>
            </a:r>
            <a:r>
              <a:rPr lang="en-US" sz="1600" i="1" dirty="0" smtClean="0"/>
              <a:t>Tourism, technology and competitive strategies</a:t>
            </a:r>
            <a:r>
              <a:rPr lang="en-US" sz="1600" dirty="0" smtClean="0"/>
              <a:t>. CABI.</a:t>
            </a:r>
          </a:p>
          <a:p>
            <a:r>
              <a:rPr lang="en-US" sz="1600" dirty="0" err="1" smtClean="0"/>
              <a:t>Sigala</a:t>
            </a:r>
            <a:r>
              <a:rPr lang="en-US" sz="1600" dirty="0" smtClean="0"/>
              <a:t>, M. (2021). </a:t>
            </a:r>
            <a:r>
              <a:rPr lang="en-US" sz="1600" i="1" dirty="0" smtClean="0"/>
              <a:t>Tourism and digital transformation: A review of theoretical and empirical literature</a:t>
            </a:r>
            <a:r>
              <a:rPr lang="en-US" sz="1600" dirty="0" smtClean="0"/>
              <a:t>. Journal of Tourism Futures.</a:t>
            </a:r>
          </a:p>
          <a:p>
            <a:r>
              <a:rPr lang="en-US" sz="1600" dirty="0" smtClean="0"/>
              <a:t>Weaver, D. B. (2020). </a:t>
            </a:r>
            <a:r>
              <a:rPr lang="en-US" sz="1600" i="1" dirty="0" smtClean="0"/>
              <a:t>Sustainable tourism: Theory and practice</a:t>
            </a:r>
            <a:r>
              <a:rPr lang="en-US" sz="1600" dirty="0" smtClean="0"/>
              <a:t>. </a:t>
            </a:r>
            <a:r>
              <a:rPr lang="en-US" sz="1600" dirty="0" err="1" smtClean="0"/>
              <a:t>Routledge</a:t>
            </a:r>
            <a:r>
              <a:rPr lang="en-US" sz="1600" dirty="0" smtClean="0"/>
              <a:t>.</a:t>
            </a:r>
          </a:p>
          <a:p>
            <a:r>
              <a:rPr lang="en-US" sz="1600" dirty="0" smtClean="0"/>
              <a:t>Yeoman, I., et al. (2019). </a:t>
            </a:r>
            <a:r>
              <a:rPr lang="en-US" sz="1600" i="1" dirty="0" smtClean="0"/>
              <a:t>2050: Tomorrow’s tourism</a:t>
            </a:r>
            <a:r>
              <a:rPr lang="en-US" sz="1600" dirty="0" smtClean="0"/>
              <a:t>. Channel View Publications.</a:t>
            </a:r>
            <a:endParaRPr lang="en-US" sz="1600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23</TotalTime>
  <Words>871</Words>
  <Application>Microsoft Office PowerPoint</Application>
  <PresentationFormat>On-screen Show (4:3)</PresentationFormat>
  <Paragraphs>85</Paragraphs>
  <Slides>14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14</vt:i4>
      </vt:variant>
    </vt:vector>
  </HeadingPairs>
  <TitlesOfParts>
    <vt:vector size="15" baseType="lpstr">
      <vt:lpstr>Office Theme</vt:lpstr>
      <vt:lpstr>The Marketing Mix: Product in Tourism</vt:lpstr>
      <vt:lpstr>Introduction</vt:lpstr>
      <vt:lpstr>Understanding Sustainable Tourism</vt:lpstr>
      <vt:lpstr>Characteristics of Tourism Products</vt:lpstr>
      <vt:lpstr>Types of Tourism Products</vt:lpstr>
      <vt:lpstr>Factors Influencing Tourism Product Development</vt:lpstr>
      <vt:lpstr>Tourism Product Life Cycle</vt:lpstr>
      <vt:lpstr>Case Study 1 - Disneyland Parks</vt:lpstr>
      <vt:lpstr>Case Study 2 - Ecotourism in Costa Rica</vt:lpstr>
      <vt:lpstr>Strategies for Successful Tourism Product Management</vt:lpstr>
      <vt:lpstr>Role of Digital Technology in Tourism Products</vt:lpstr>
      <vt:lpstr>Future Trends in Tourism Product Development</vt:lpstr>
      <vt:lpstr>Conclusion</vt:lpstr>
      <vt:lpstr>References 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Tourism and Sustainable Development </dc:title>
  <dc:creator>ANCHALIKA</dc:creator>
  <cp:lastModifiedBy>ANCHALIKA</cp:lastModifiedBy>
  <cp:revision>7</cp:revision>
  <dcterms:created xsi:type="dcterms:W3CDTF">2025-02-27T14:06:08Z</dcterms:created>
  <dcterms:modified xsi:type="dcterms:W3CDTF">2025-02-27T15:58:35Z</dcterms:modified>
</cp:coreProperties>
</file>