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7"/>
  </p:notesMasterIdLst>
  <p:handoutMasterIdLst>
    <p:handoutMasterId r:id="rId48"/>
  </p:handoutMasterIdLst>
  <p:sldIdLst>
    <p:sldId id="256" r:id="rId5"/>
    <p:sldId id="257" r:id="rId6"/>
    <p:sldId id="268" r:id="rId7"/>
    <p:sldId id="281" r:id="rId8"/>
    <p:sldId id="280" r:id="rId9"/>
    <p:sldId id="277" r:id="rId10"/>
    <p:sldId id="278" r:id="rId11"/>
    <p:sldId id="279" r:id="rId12"/>
    <p:sldId id="282" r:id="rId13"/>
    <p:sldId id="276" r:id="rId14"/>
    <p:sldId id="270" r:id="rId15"/>
    <p:sldId id="272" r:id="rId16"/>
    <p:sldId id="271" r:id="rId17"/>
    <p:sldId id="273" r:id="rId18"/>
    <p:sldId id="274" r:id="rId19"/>
    <p:sldId id="275" r:id="rId20"/>
    <p:sldId id="283" r:id="rId21"/>
    <p:sldId id="284" r:id="rId22"/>
    <p:sldId id="310" r:id="rId23"/>
    <p:sldId id="311" r:id="rId24"/>
    <p:sldId id="288" r:id="rId25"/>
    <p:sldId id="291" r:id="rId26"/>
    <p:sldId id="293" r:id="rId27"/>
    <p:sldId id="294" r:id="rId28"/>
    <p:sldId id="296" r:id="rId29"/>
    <p:sldId id="297" r:id="rId30"/>
    <p:sldId id="289" r:id="rId31"/>
    <p:sldId id="295" r:id="rId32"/>
    <p:sldId id="298" r:id="rId33"/>
    <p:sldId id="299" r:id="rId34"/>
    <p:sldId id="300" r:id="rId35"/>
    <p:sldId id="312" r:id="rId36"/>
    <p:sldId id="302" r:id="rId37"/>
    <p:sldId id="303" r:id="rId38"/>
    <p:sldId id="304" r:id="rId39"/>
    <p:sldId id="305" r:id="rId40"/>
    <p:sldId id="306" r:id="rId41"/>
    <p:sldId id="307" r:id="rId42"/>
    <p:sldId id="308" r:id="rId43"/>
    <p:sldId id="309" r:id="rId44"/>
    <p:sldId id="285" r:id="rId45"/>
    <p:sldId id="269" r:id="rId46"/>
  </p:sldIdLst>
  <p:sldSz cx="12198350" cy="6858000"/>
  <p:notesSz cx="6858000" cy="9144000"/>
  <p:embeddedFontLs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Georgia" panose="02040502050405020303" pitchFamily="18" charset="0"/>
      <p:regular r:id="rId53"/>
      <p:bold r:id="rId54"/>
      <p:italic r:id="rId55"/>
      <p:boldItalic r:id="rId56"/>
    </p:embeddedFont>
    <p:embeddedFont>
      <p:font typeface="Minion" panose="02000503070000020003" pitchFamily="2" charset="0"/>
      <p:regular r:id="rId57"/>
      <p:bold r:id="rId58"/>
      <p:italic r:id="rId59"/>
      <p:boldItalic r:id="rId60"/>
    </p:embeddedFont>
  </p:embeddedFontLst>
  <p:custDataLst>
    <p:tags r:id="rId61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5" Type="http://schemas.openxmlformats.org/officeDocument/2006/relationships/slide" Target="slides/slide1.xml"/><Relationship Id="rId61" Type="http://schemas.openxmlformats.org/officeDocument/2006/relationships/tags" Target="tags/tag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handoutMaster" Target="handoutMasters/handoutMaster1.xml"/><Relationship Id="rId56" Type="http://schemas.openxmlformats.org/officeDocument/2006/relationships/font" Target="fonts/font8.fntdata"/><Relationship Id="rId64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font" Target="fonts/font3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11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6.fntdata"/><Relationship Id="rId62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4.fntdata"/><Relationship Id="rId60" Type="http://schemas.openxmlformats.org/officeDocument/2006/relationships/font" Target="fonts/font12.fntdata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06-06-2025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06-06-2025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06-06-2025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TComwtXAxc" TargetMode="Externa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Presentation Title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Name|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nl-NL" dirty="0" err="1"/>
              <a:t>Climate</a:t>
            </a:r>
            <a:r>
              <a:rPr lang="nl-NL" dirty="0"/>
              <a:t> Change </a:t>
            </a:r>
            <a:r>
              <a:rPr lang="nl-NL" dirty="0" err="1"/>
              <a:t>and</a:t>
            </a:r>
            <a:r>
              <a:rPr lang="nl-NL" dirty="0"/>
              <a:t> Heat Waves</a:t>
            </a:r>
          </a:p>
          <a:p>
            <a:r>
              <a:rPr lang="nl-NL" dirty="0" err="1"/>
              <a:t>Climate</a:t>
            </a:r>
            <a:r>
              <a:rPr lang="nl-NL" dirty="0"/>
              <a:t> Change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Its</a:t>
            </a:r>
            <a:r>
              <a:rPr lang="nl-NL" dirty="0"/>
              <a:t> Impact on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Air </a:t>
            </a:r>
            <a:r>
              <a:rPr lang="nl-NL" dirty="0" err="1"/>
              <a:t>Pollution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Its</a:t>
            </a:r>
            <a:r>
              <a:rPr lang="nl-NL" dirty="0"/>
              <a:t> Impact on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Air </a:t>
            </a:r>
            <a:r>
              <a:rPr lang="nl-NL" dirty="0" err="1"/>
              <a:t>Pollution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Image</a:t>
            </a:r>
          </a:p>
          <a:p>
            <a:r>
              <a:rPr lang="nl-NL" dirty="0"/>
              <a:t>UV </a:t>
            </a:r>
            <a:r>
              <a:rPr lang="nl-NL" dirty="0" err="1"/>
              <a:t>Radiation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Travel Health </a:t>
            </a:r>
            <a:r>
              <a:rPr lang="nl-NL" dirty="0" err="1"/>
              <a:t>Risks</a:t>
            </a:r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2B6C7F-2C33-FC83-2FEB-A97C745AB23E}"/>
              </a:ext>
            </a:extLst>
          </p:cNvPr>
          <p:cNvSpPr txBox="1"/>
          <p:nvPr/>
        </p:nvSpPr>
        <p:spPr>
          <a:xfrm>
            <a:off x="1014761" y="141620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Climate change, global warming posing serious challenges to global tourism">
            <a:extLst>
              <a:ext uri="{FF2B5EF4-FFF2-40B4-BE49-F238E27FC236}">
                <a16:creationId xmlns:a16="http://schemas.microsoft.com/office/drawing/2014/main" id="{895BCDE3-6C73-0FD3-7EA5-71447903C51F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82" r="24582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Change </a:t>
            </a:r>
            <a:r>
              <a:rPr lang="nl-NL" sz="3600" dirty="0" err="1"/>
              <a:t>and</a:t>
            </a:r>
            <a:r>
              <a:rPr lang="nl-NL" sz="3600" dirty="0"/>
              <a:t> Heat Waves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 </a:t>
            </a:r>
          </a:p>
          <a:p>
            <a:pPr lvl="3"/>
            <a:r>
              <a:rPr lang="nl-NL" dirty="0"/>
              <a:t> Heat Wave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Its</a:t>
            </a:r>
            <a:r>
              <a:rPr lang="nl-NL" dirty="0"/>
              <a:t> </a:t>
            </a:r>
            <a:r>
              <a:rPr lang="nl-NL" dirty="0" err="1"/>
              <a:t>Risks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Definition:</a:t>
            </a:r>
          </a:p>
          <a:p>
            <a:pPr lvl="3"/>
            <a:r>
              <a:rPr lang="nl-NL" b="0" dirty="0"/>
              <a:t>- Heat waves are </a:t>
            </a:r>
            <a:r>
              <a:rPr lang="nl-NL" b="0" dirty="0" err="1"/>
              <a:t>periods</a:t>
            </a:r>
            <a:r>
              <a:rPr lang="nl-NL" b="0" dirty="0"/>
              <a:t> of hot </a:t>
            </a:r>
            <a:r>
              <a:rPr lang="nl-NL" b="0" dirty="0" err="1"/>
              <a:t>weather</a:t>
            </a:r>
            <a:r>
              <a:rPr lang="nl-NL" b="0" dirty="0"/>
              <a:t> </a:t>
            </a:r>
            <a:r>
              <a:rPr lang="nl-NL" b="0" dirty="0" err="1"/>
              <a:t>lasting</a:t>
            </a:r>
            <a:r>
              <a:rPr lang="nl-NL" b="0" dirty="0"/>
              <a:t> </a:t>
            </a:r>
            <a:r>
              <a:rPr lang="nl-NL" b="0" dirty="0" err="1"/>
              <a:t>several</a:t>
            </a:r>
            <a:r>
              <a:rPr lang="nl-NL" b="0" dirty="0"/>
              <a:t> </a:t>
            </a:r>
            <a:r>
              <a:rPr lang="nl-NL" b="0" dirty="0" err="1"/>
              <a:t>days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Heat waves </a:t>
            </a:r>
            <a:r>
              <a:rPr lang="nl-NL" dirty="0" err="1"/>
              <a:t>amplify</a:t>
            </a:r>
            <a:r>
              <a:rPr lang="nl-NL" dirty="0"/>
              <a:t> multiple </a:t>
            </a:r>
            <a:r>
              <a:rPr lang="nl-NL" dirty="0" err="1"/>
              <a:t>risks</a:t>
            </a:r>
            <a:r>
              <a:rPr lang="nl-NL" dirty="0"/>
              <a:t>, </a:t>
            </a:r>
            <a:r>
              <a:rPr lang="nl-NL" dirty="0" err="1"/>
              <a:t>including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Health </a:t>
            </a:r>
            <a:r>
              <a:rPr lang="nl-NL" b="0" dirty="0" err="1"/>
              <a:t>risks</a:t>
            </a:r>
            <a:r>
              <a:rPr lang="nl-NL" b="0" dirty="0"/>
              <a:t>: </a:t>
            </a:r>
            <a:r>
              <a:rPr lang="nl-NL" b="0" dirty="0" err="1"/>
              <a:t>Increased</a:t>
            </a:r>
            <a:r>
              <a:rPr lang="nl-NL" b="0" dirty="0"/>
              <a:t> human </a:t>
            </a:r>
            <a:r>
              <a:rPr lang="nl-NL" b="0" dirty="0" err="1"/>
              <a:t>mortality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heat-</a:t>
            </a:r>
            <a:r>
              <a:rPr lang="nl-NL" b="0" dirty="0" err="1"/>
              <a:t>related</a:t>
            </a:r>
            <a:r>
              <a:rPr lang="nl-NL" b="0" dirty="0"/>
              <a:t> </a:t>
            </a:r>
            <a:r>
              <a:rPr lang="nl-NL" b="0" dirty="0" err="1"/>
              <a:t>illnesses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r>
              <a:rPr lang="nl-NL" b="0" dirty="0"/>
              <a:t>: </a:t>
            </a:r>
            <a:r>
              <a:rPr lang="nl-NL" b="0" dirty="0" err="1"/>
              <a:t>Drought</a:t>
            </a:r>
            <a:r>
              <a:rPr lang="nl-NL" b="0" dirty="0"/>
              <a:t>, </a:t>
            </a:r>
            <a:r>
              <a:rPr lang="nl-NL" b="0" dirty="0" err="1"/>
              <a:t>poor</a:t>
            </a:r>
            <a:r>
              <a:rPr lang="nl-NL" b="0" dirty="0"/>
              <a:t> water </a:t>
            </a:r>
            <a:r>
              <a:rPr lang="nl-NL" b="0" dirty="0" err="1"/>
              <a:t>quality</a:t>
            </a:r>
            <a:r>
              <a:rPr lang="nl-NL" b="0" dirty="0"/>
              <a:t>, </a:t>
            </a:r>
            <a:r>
              <a:rPr lang="nl-NL" b="0" dirty="0" err="1"/>
              <a:t>wildfires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smoke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r>
              <a:rPr lang="nl-NL" b="0" dirty="0"/>
              <a:t>: Power </a:t>
            </a:r>
            <a:r>
              <a:rPr lang="nl-NL" b="0" dirty="0" err="1"/>
              <a:t>shortages</a:t>
            </a:r>
            <a:r>
              <a:rPr lang="nl-NL" b="0" dirty="0"/>
              <a:t>, </a:t>
            </a:r>
            <a:r>
              <a:rPr lang="nl-NL" b="0" dirty="0" err="1"/>
              <a:t>agricultural</a:t>
            </a:r>
            <a:r>
              <a:rPr lang="nl-NL" b="0" dirty="0"/>
              <a:t> </a:t>
            </a:r>
            <a:r>
              <a:rPr lang="nl-NL" b="0" dirty="0" err="1"/>
              <a:t>losses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en-GB" b="0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Change </a:t>
            </a:r>
            <a:r>
              <a:rPr lang="nl-NL" sz="3600" dirty="0" err="1"/>
              <a:t>and</a:t>
            </a:r>
            <a:r>
              <a:rPr lang="nl-NL" sz="3600" dirty="0"/>
              <a:t> Heat Waves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 </a:t>
            </a:r>
          </a:p>
          <a:p>
            <a:pPr lvl="3"/>
            <a:r>
              <a:rPr lang="nl-NL" dirty="0"/>
              <a:t> Hot </a:t>
            </a:r>
            <a:r>
              <a:rPr lang="nl-NL" dirty="0" err="1"/>
              <a:t>weather</a:t>
            </a:r>
            <a:r>
              <a:rPr lang="nl-NL" dirty="0"/>
              <a:t> </a:t>
            </a:r>
            <a:r>
              <a:rPr lang="nl-NL" dirty="0" err="1"/>
              <a:t>significantly</a:t>
            </a:r>
            <a:r>
              <a:rPr lang="nl-NL" dirty="0"/>
              <a:t> </a:t>
            </a:r>
            <a:r>
              <a:rPr lang="nl-NL" dirty="0" err="1"/>
              <a:t>increases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risk of: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Cardiopulmonary</a:t>
            </a:r>
            <a:r>
              <a:rPr lang="nl-NL" b="0" dirty="0"/>
              <a:t> issues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Mental</a:t>
            </a:r>
            <a:r>
              <a:rPr lang="nl-NL" b="0" dirty="0"/>
              <a:t> health disorders</a:t>
            </a:r>
          </a:p>
          <a:p>
            <a:pPr lvl="3"/>
            <a:r>
              <a:rPr lang="nl-NL" b="0" dirty="0"/>
              <a:t>- Skin </a:t>
            </a:r>
            <a:r>
              <a:rPr lang="nl-NL" b="0" dirty="0" err="1"/>
              <a:t>cancers</a:t>
            </a:r>
            <a:r>
              <a:rPr lang="nl-NL" b="0" dirty="0"/>
              <a:t> (</a:t>
            </a:r>
            <a:r>
              <a:rPr lang="nl-NL" b="0" dirty="0" err="1"/>
              <a:t>dermatological</a:t>
            </a:r>
            <a:r>
              <a:rPr lang="nl-NL" b="0" dirty="0"/>
              <a:t> </a:t>
            </a:r>
            <a:r>
              <a:rPr lang="nl-NL" b="0" dirty="0" err="1"/>
              <a:t>malignancies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Allergies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Renal</a:t>
            </a:r>
            <a:r>
              <a:rPr lang="nl-NL" b="0" dirty="0"/>
              <a:t> </a:t>
            </a:r>
            <a:r>
              <a:rPr lang="nl-NL" b="0" dirty="0" err="1"/>
              <a:t>function</a:t>
            </a:r>
            <a:r>
              <a:rPr lang="nl-NL" b="0" dirty="0"/>
              <a:t> </a:t>
            </a:r>
            <a:r>
              <a:rPr lang="nl-NL" b="0" dirty="0" err="1"/>
              <a:t>loss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Tropical</a:t>
            </a:r>
            <a:r>
              <a:rPr lang="nl-NL" b="0" dirty="0"/>
              <a:t> </a:t>
            </a:r>
            <a:r>
              <a:rPr lang="nl-NL" b="0" dirty="0" err="1"/>
              <a:t>infections</a:t>
            </a:r>
            <a:endParaRPr lang="nl-NL" b="0" dirty="0"/>
          </a:p>
          <a:p>
            <a:pPr lvl="3"/>
            <a:r>
              <a:rPr lang="nl-NL" b="0" dirty="0"/>
              <a:t>- Heat </a:t>
            </a:r>
            <a:r>
              <a:rPr lang="nl-NL" b="0" dirty="0" err="1"/>
              <a:t>stroke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heat </a:t>
            </a:r>
            <a:r>
              <a:rPr lang="nl-NL" b="0" dirty="0" err="1"/>
              <a:t>exhaustion</a:t>
            </a:r>
            <a:endParaRPr lang="nl-NL" b="0" dirty="0"/>
          </a:p>
          <a:p>
            <a:pPr lvl="3"/>
            <a:r>
              <a:rPr lang="nl-NL" b="0" dirty="0"/>
              <a:t>- Adverse </a:t>
            </a:r>
            <a:r>
              <a:rPr lang="nl-NL" b="0" dirty="0" err="1"/>
              <a:t>pregnancy</a:t>
            </a:r>
            <a:r>
              <a:rPr lang="nl-NL" b="0" dirty="0"/>
              <a:t> </a:t>
            </a:r>
            <a:r>
              <a:rPr lang="nl-NL" b="0" dirty="0" err="1"/>
              <a:t>outcomes</a:t>
            </a:r>
            <a:endParaRPr lang="nl-NL" b="0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06981951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Change </a:t>
            </a:r>
            <a:r>
              <a:rPr lang="nl-NL" sz="3600" dirty="0" err="1"/>
              <a:t>and</a:t>
            </a:r>
            <a:r>
              <a:rPr lang="nl-NL" sz="3600" dirty="0"/>
              <a:t> Heat Waves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Regional</a:t>
            </a:r>
            <a:r>
              <a:rPr lang="nl-NL" dirty="0"/>
              <a:t> Trends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Alarming</a:t>
            </a:r>
            <a:r>
              <a:rPr lang="nl-NL" dirty="0"/>
              <a:t> Data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Heat waves are </a:t>
            </a:r>
            <a:r>
              <a:rPr lang="nl-NL" dirty="0" err="1"/>
              <a:t>increasing</a:t>
            </a:r>
            <a:r>
              <a:rPr lang="nl-NL" dirty="0"/>
              <a:t> in: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Frequency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Relative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absolute </a:t>
            </a:r>
            <a:r>
              <a:rPr lang="nl-NL" b="0" dirty="0" err="1"/>
              <a:t>intensity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Duration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Since</a:t>
            </a:r>
            <a:r>
              <a:rPr lang="nl-NL" b="0" dirty="0"/>
              <a:t> 1950, a significant </a:t>
            </a:r>
            <a:r>
              <a:rPr lang="nl-NL" b="0" dirty="0" err="1"/>
              <a:t>upward</a:t>
            </a:r>
            <a:r>
              <a:rPr lang="nl-NL" b="0" dirty="0"/>
              <a:t> trend has been </a:t>
            </a:r>
            <a:r>
              <a:rPr lang="nl-NL" b="0" dirty="0" err="1"/>
              <a:t>recorded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Europe.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In South-</a:t>
            </a:r>
            <a:r>
              <a:rPr lang="nl-NL" dirty="0" err="1"/>
              <a:t>Eastern</a:t>
            </a:r>
            <a:r>
              <a:rPr lang="nl-NL" dirty="0"/>
              <a:t> Europe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Scandinavia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Extra 10 hot </a:t>
            </a:r>
            <a:r>
              <a:rPr lang="nl-NL" b="0" dirty="0" err="1"/>
              <a:t>days</a:t>
            </a:r>
            <a:r>
              <a:rPr lang="nl-NL" b="0" dirty="0"/>
              <a:t> per decade </a:t>
            </a:r>
            <a:r>
              <a:rPr lang="nl-NL" b="0" dirty="0" err="1"/>
              <a:t>since</a:t>
            </a:r>
            <a:r>
              <a:rPr lang="nl-NL" b="0" dirty="0"/>
              <a:t> 1960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3018830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Change </a:t>
            </a:r>
            <a:r>
              <a:rPr lang="nl-NL" sz="3600" dirty="0" err="1"/>
              <a:t>and</a:t>
            </a:r>
            <a:r>
              <a:rPr lang="nl-NL" sz="3600" dirty="0"/>
              <a:t> Heat Waves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Wider</a:t>
            </a:r>
            <a:r>
              <a:rPr lang="nl-NL" dirty="0"/>
              <a:t> </a:t>
            </a:r>
            <a:r>
              <a:rPr lang="nl-NL" dirty="0" err="1"/>
              <a:t>Regional</a:t>
            </a:r>
            <a:r>
              <a:rPr lang="nl-NL" dirty="0"/>
              <a:t> </a:t>
            </a:r>
            <a:r>
              <a:rPr lang="nl-NL" dirty="0" err="1"/>
              <a:t>Findings</a:t>
            </a:r>
            <a:r>
              <a:rPr lang="nl-NL" dirty="0"/>
              <a:t> (1951–2010):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Study</a:t>
            </a:r>
            <a:r>
              <a:rPr lang="nl-NL" dirty="0"/>
              <a:t> of 59 </a:t>
            </a:r>
            <a:r>
              <a:rPr lang="nl-NL" dirty="0" err="1"/>
              <a:t>weather</a:t>
            </a:r>
            <a:r>
              <a:rPr lang="nl-NL" dirty="0"/>
              <a:t> stations </a:t>
            </a:r>
            <a:r>
              <a:rPr lang="nl-NL" dirty="0" err="1"/>
              <a:t>across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Eastern</a:t>
            </a:r>
            <a:r>
              <a:rPr lang="nl-NL" b="0" dirty="0"/>
              <a:t> Europe                       - The </a:t>
            </a:r>
            <a:r>
              <a:rPr lang="nl-NL" b="0" dirty="0" err="1"/>
              <a:t>Caucasus</a:t>
            </a:r>
            <a:endParaRPr lang="nl-NL" b="0" dirty="0"/>
          </a:p>
          <a:p>
            <a:pPr lvl="3"/>
            <a:r>
              <a:rPr lang="nl-NL" b="0" dirty="0"/>
              <a:t>- The Russian </a:t>
            </a:r>
            <a:r>
              <a:rPr lang="nl-NL" b="0" dirty="0" err="1"/>
              <a:t>Federation</a:t>
            </a:r>
            <a:r>
              <a:rPr lang="nl-NL" b="0" dirty="0"/>
              <a:t>        - Central </a:t>
            </a:r>
            <a:r>
              <a:rPr lang="nl-NL" b="0" dirty="0" err="1"/>
              <a:t>Asia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Found a </a:t>
            </a:r>
            <a:r>
              <a:rPr lang="nl-NL" b="0" dirty="0" err="1"/>
              <a:t>clear</a:t>
            </a:r>
            <a:r>
              <a:rPr lang="nl-NL" b="0" dirty="0"/>
              <a:t> </a:t>
            </a:r>
            <a:r>
              <a:rPr lang="nl-NL" b="0" dirty="0" err="1"/>
              <a:t>rise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frequency</a:t>
            </a:r>
            <a:r>
              <a:rPr lang="nl-NL" b="0" dirty="0"/>
              <a:t> of </a:t>
            </a:r>
            <a:r>
              <a:rPr lang="nl-NL" b="0" dirty="0" err="1"/>
              <a:t>extremely</a:t>
            </a:r>
            <a:r>
              <a:rPr lang="nl-NL" b="0" dirty="0"/>
              <a:t> hot </a:t>
            </a:r>
            <a:r>
              <a:rPr lang="nl-NL" b="0" dirty="0" err="1"/>
              <a:t>summers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While</a:t>
            </a:r>
            <a:r>
              <a:rPr lang="nl-NL" b="0" dirty="0"/>
              <a:t> 1 extreme </a:t>
            </a:r>
            <a:r>
              <a:rPr lang="nl-NL" b="0" dirty="0" err="1"/>
              <a:t>summer</a:t>
            </a:r>
            <a:r>
              <a:rPr lang="nl-NL" b="0" dirty="0"/>
              <a:t> </a:t>
            </a:r>
            <a:r>
              <a:rPr lang="nl-NL" b="0" dirty="0" err="1"/>
              <a:t>occurred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first 30 </a:t>
            </a:r>
            <a:r>
              <a:rPr lang="nl-NL" b="0" dirty="0" err="1"/>
              <a:t>years</a:t>
            </a:r>
            <a:r>
              <a:rPr lang="nl-NL" b="0" dirty="0"/>
              <a:t>,</a:t>
            </a:r>
          </a:p>
          <a:p>
            <a:pPr lvl="3"/>
            <a:r>
              <a:rPr lang="nl-NL" b="0" dirty="0"/>
              <a:t>- 5 </a:t>
            </a:r>
            <a:r>
              <a:rPr lang="nl-NL" b="0" dirty="0" err="1"/>
              <a:t>occurred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last 10 </a:t>
            </a:r>
            <a:r>
              <a:rPr lang="nl-NL" b="0" dirty="0" err="1"/>
              <a:t>years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study</a:t>
            </a:r>
            <a:r>
              <a:rPr lang="nl-NL" b="0" dirty="0"/>
              <a:t> </a:t>
            </a:r>
            <a:r>
              <a:rPr lang="nl-NL" b="0" dirty="0" err="1"/>
              <a:t>period</a:t>
            </a:r>
            <a:endParaRPr lang="en-GB" b="0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1285808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Change </a:t>
            </a:r>
            <a:r>
              <a:rPr lang="nl-NL" sz="3600" dirty="0" err="1"/>
              <a:t>and</a:t>
            </a:r>
            <a:r>
              <a:rPr lang="nl-NL" sz="3600" dirty="0"/>
              <a:t> Heat Waves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b="0" dirty="0"/>
              <a:t>- Pre-1900 </a:t>
            </a:r>
            <a:r>
              <a:rPr lang="nl-NL" b="0" dirty="0" err="1"/>
              <a:t>temperatures</a:t>
            </a:r>
            <a:r>
              <a:rPr lang="nl-NL" b="0" dirty="0"/>
              <a:t> </a:t>
            </a:r>
            <a:r>
              <a:rPr lang="nl-NL" b="0" dirty="0" err="1"/>
              <a:t>were</a:t>
            </a:r>
            <a:r>
              <a:rPr lang="nl-NL" b="0" dirty="0"/>
              <a:t> </a:t>
            </a:r>
            <a:r>
              <a:rPr lang="nl-NL" b="0" dirty="0" err="1"/>
              <a:t>fairly</a:t>
            </a:r>
            <a:r>
              <a:rPr lang="nl-NL" b="0" dirty="0"/>
              <a:t> </a:t>
            </a:r>
            <a:r>
              <a:rPr lang="nl-NL" b="0" dirty="0" err="1"/>
              <a:t>stable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low (</a:t>
            </a:r>
            <a:r>
              <a:rPr lang="nl-NL" b="0" dirty="0" err="1"/>
              <a:t>near</a:t>
            </a:r>
            <a:r>
              <a:rPr lang="nl-NL" b="0" dirty="0"/>
              <a:t> or </a:t>
            </a:r>
            <a:r>
              <a:rPr lang="nl-NL" b="0" dirty="0" err="1"/>
              <a:t>just</a:t>
            </a:r>
            <a:r>
              <a:rPr lang="nl-NL" b="0" dirty="0"/>
              <a:t> </a:t>
            </a:r>
            <a:r>
              <a:rPr lang="nl-NL" b="0" dirty="0" err="1"/>
              <a:t>above</a:t>
            </a:r>
            <a:r>
              <a:rPr lang="nl-NL" b="0" dirty="0"/>
              <a:t> 13.5°C).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After</a:t>
            </a:r>
            <a:r>
              <a:rPr lang="nl-NL" b="0" dirty="0"/>
              <a:t> 1950, </a:t>
            </a:r>
            <a:r>
              <a:rPr lang="nl-NL" b="0" dirty="0" err="1"/>
              <a:t>temperatures</a:t>
            </a:r>
            <a:r>
              <a:rPr lang="nl-NL" b="0" dirty="0"/>
              <a:t> begin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rise</a:t>
            </a:r>
            <a:r>
              <a:rPr lang="nl-NL" b="0" dirty="0"/>
              <a:t> more </a:t>
            </a:r>
            <a:r>
              <a:rPr lang="nl-NL" b="0" dirty="0" err="1"/>
              <a:t>sharply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Since</a:t>
            </a:r>
            <a:r>
              <a:rPr lang="nl-NL" b="0" dirty="0"/>
              <a:t> </a:t>
            </a:r>
            <a:r>
              <a:rPr lang="nl-NL" b="0" dirty="0" err="1"/>
              <a:t>around</a:t>
            </a:r>
            <a:r>
              <a:rPr lang="nl-NL" b="0" dirty="0"/>
              <a:t> 1980, </a:t>
            </a:r>
          </a:p>
          <a:p>
            <a:pPr lvl="3"/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temperature</a:t>
            </a:r>
            <a:r>
              <a:rPr lang="nl-NL" b="0" dirty="0"/>
              <a:t> </a:t>
            </a:r>
            <a:r>
              <a:rPr lang="nl-NL" b="0" dirty="0" err="1"/>
              <a:t>rise</a:t>
            </a:r>
            <a:r>
              <a:rPr lang="nl-NL" b="0" dirty="0"/>
              <a:t> </a:t>
            </a:r>
            <a:r>
              <a:rPr lang="nl-NL" b="0" dirty="0" err="1"/>
              <a:t>becomes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rapid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consistent.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By</a:t>
            </a:r>
            <a:r>
              <a:rPr lang="nl-NL" b="0" dirty="0"/>
              <a:t> 2020,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temperatures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are </a:t>
            </a:r>
            <a:r>
              <a:rPr lang="nl-NL" b="0" dirty="0" err="1"/>
              <a:t>about</a:t>
            </a:r>
            <a:r>
              <a:rPr lang="nl-NL" b="0" dirty="0"/>
              <a:t> 1.2°C </a:t>
            </a:r>
            <a:r>
              <a:rPr lang="nl-NL" b="0" dirty="0" err="1"/>
              <a:t>above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endParaRPr lang="nl-NL" b="0" dirty="0"/>
          </a:p>
          <a:p>
            <a:pPr lvl="3"/>
            <a:r>
              <a:rPr lang="nl-NL" b="0" dirty="0"/>
              <a:t> pre-</a:t>
            </a:r>
            <a:r>
              <a:rPr lang="nl-NL" b="0" dirty="0" err="1"/>
              <a:t>industrial</a:t>
            </a:r>
            <a:r>
              <a:rPr lang="nl-NL" b="0" dirty="0"/>
              <a:t> baseline. 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991F04-5B2F-3843-37BE-CC37370858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2741" y="2420887"/>
            <a:ext cx="8348464" cy="4020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39306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Change </a:t>
            </a:r>
            <a:r>
              <a:rPr lang="nl-NL" sz="3600" dirty="0" err="1"/>
              <a:t>and</a:t>
            </a:r>
            <a:r>
              <a:rPr lang="nl-NL" sz="3600" dirty="0"/>
              <a:t> Heat Waves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Heat Waves </a:t>
            </a:r>
            <a:r>
              <a:rPr lang="nl-NL" dirty="0" err="1"/>
              <a:t>and</a:t>
            </a:r>
            <a:r>
              <a:rPr lang="nl-NL" dirty="0"/>
              <a:t> Human Health – Summer 2019</a:t>
            </a:r>
          </a:p>
          <a:p>
            <a:pPr lvl="3"/>
            <a:r>
              <a:rPr lang="nl-NL" b="0" dirty="0"/>
              <a:t>- In </a:t>
            </a:r>
            <a:r>
              <a:rPr lang="nl-NL" b="0" dirty="0" err="1"/>
              <a:t>June</a:t>
            </a:r>
            <a:r>
              <a:rPr lang="nl-NL" b="0" dirty="0"/>
              <a:t> 2019, a heat wave </a:t>
            </a:r>
            <a:r>
              <a:rPr lang="nl-NL" b="0" dirty="0" err="1"/>
              <a:t>affected</a:t>
            </a:r>
            <a:r>
              <a:rPr lang="nl-NL" b="0" dirty="0"/>
              <a:t> </a:t>
            </a:r>
            <a:r>
              <a:rPr lang="nl-NL" b="0" dirty="0" err="1"/>
              <a:t>south</a:t>
            </a:r>
            <a:r>
              <a:rPr lang="nl-NL" b="0" dirty="0"/>
              <a:t>-western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central</a:t>
            </a:r>
            <a:r>
              <a:rPr lang="nl-NL" b="0" dirty="0"/>
              <a:t> Europe, </a:t>
            </a:r>
            <a:r>
              <a:rPr lang="nl-NL" b="0" dirty="0" err="1"/>
              <a:t>causing</a:t>
            </a:r>
            <a:r>
              <a:rPr lang="nl-NL" b="0" dirty="0"/>
              <a:t> </a:t>
            </a:r>
            <a:r>
              <a:rPr lang="nl-NL" b="0" dirty="0" err="1"/>
              <a:t>several</a:t>
            </a:r>
            <a:r>
              <a:rPr lang="nl-NL" b="0" dirty="0"/>
              <a:t> </a:t>
            </a:r>
            <a:r>
              <a:rPr lang="nl-NL" b="0" dirty="0" err="1"/>
              <a:t>deaths</a:t>
            </a:r>
            <a:r>
              <a:rPr lang="nl-NL" b="0" dirty="0"/>
              <a:t> in Spain </a:t>
            </a:r>
            <a:r>
              <a:rPr lang="nl-NL" b="0" dirty="0" err="1"/>
              <a:t>and</a:t>
            </a:r>
            <a:r>
              <a:rPr lang="nl-NL" b="0" dirty="0"/>
              <a:t> France.</a:t>
            </a:r>
          </a:p>
          <a:p>
            <a:pPr lvl="3"/>
            <a:r>
              <a:rPr lang="nl-NL" b="0" dirty="0"/>
              <a:t>- A more severe heat wave </a:t>
            </a:r>
            <a:r>
              <a:rPr lang="nl-NL" b="0" dirty="0" err="1"/>
              <a:t>occurred</a:t>
            </a:r>
            <a:r>
              <a:rPr lang="nl-NL" b="0" dirty="0"/>
              <a:t> in late </a:t>
            </a:r>
            <a:r>
              <a:rPr lang="nl-NL" b="0" dirty="0" err="1"/>
              <a:t>July</a:t>
            </a:r>
            <a:r>
              <a:rPr lang="nl-NL" b="0" dirty="0"/>
              <a:t> 2019, affecting </a:t>
            </a:r>
            <a:r>
              <a:rPr lang="nl-NL" b="0" dirty="0" err="1"/>
              <a:t>much</a:t>
            </a:r>
            <a:r>
              <a:rPr lang="nl-NL" b="0" dirty="0"/>
              <a:t> of </a:t>
            </a:r>
            <a:r>
              <a:rPr lang="nl-NL" b="0" dirty="0" err="1"/>
              <a:t>central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western Europe.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Health Impacts </a:t>
            </a:r>
            <a:r>
              <a:rPr lang="nl-NL" dirty="0" err="1"/>
              <a:t>Reported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Netherlands:</a:t>
            </a:r>
          </a:p>
          <a:p>
            <a:pPr lvl="3"/>
            <a:r>
              <a:rPr lang="nl-NL" b="0" dirty="0"/>
              <a:t>- 3,000 </a:t>
            </a:r>
            <a:r>
              <a:rPr lang="nl-NL" b="0" dirty="0" err="1"/>
              <a:t>deaths</a:t>
            </a:r>
            <a:r>
              <a:rPr lang="nl-NL" b="0" dirty="0"/>
              <a:t> </a:t>
            </a:r>
          </a:p>
          <a:p>
            <a:pPr lvl="3"/>
            <a:r>
              <a:rPr lang="nl-NL" dirty="0"/>
              <a:t>England (UK):</a:t>
            </a:r>
          </a:p>
          <a:p>
            <a:pPr lvl="3"/>
            <a:r>
              <a:rPr lang="nl-NL" b="0" dirty="0"/>
              <a:t>- 572 </a:t>
            </a:r>
            <a:r>
              <a:rPr lang="nl-NL" b="0" dirty="0" err="1"/>
              <a:t>excess</a:t>
            </a:r>
            <a:r>
              <a:rPr lang="nl-NL" b="0" dirty="0"/>
              <a:t> </a:t>
            </a:r>
            <a:r>
              <a:rPr lang="nl-NL" b="0" dirty="0" err="1"/>
              <a:t>deaths</a:t>
            </a:r>
            <a:r>
              <a:rPr lang="nl-NL" b="0" dirty="0"/>
              <a:t> in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aged</a:t>
            </a:r>
            <a:r>
              <a:rPr lang="nl-NL" b="0" dirty="0"/>
              <a:t> 65</a:t>
            </a:r>
          </a:p>
          <a:p>
            <a:pPr lvl="3"/>
            <a:r>
              <a:rPr lang="nl-NL" dirty="0"/>
              <a:t>France (</a:t>
            </a:r>
            <a:r>
              <a:rPr lang="nl-NL" dirty="0" err="1"/>
              <a:t>June</a:t>
            </a:r>
            <a:r>
              <a:rPr lang="nl-NL" dirty="0"/>
              <a:t>–Sept 2019):</a:t>
            </a:r>
          </a:p>
          <a:p>
            <a:pPr lvl="3"/>
            <a:r>
              <a:rPr lang="nl-NL" b="0" dirty="0"/>
              <a:t>- 20,000 </a:t>
            </a:r>
            <a:r>
              <a:rPr lang="nl-NL" b="0" dirty="0" err="1"/>
              <a:t>visits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heat-</a:t>
            </a:r>
            <a:r>
              <a:rPr lang="nl-NL" b="0" dirty="0" err="1"/>
              <a:t>related</a:t>
            </a:r>
            <a:r>
              <a:rPr lang="nl-NL" b="0" dirty="0"/>
              <a:t> </a:t>
            </a:r>
            <a:r>
              <a:rPr lang="nl-NL" b="0" dirty="0" err="1"/>
              <a:t>illnesses</a:t>
            </a:r>
            <a:endParaRPr lang="nl-NL" b="0" dirty="0"/>
          </a:p>
          <a:p>
            <a:pPr lvl="3"/>
            <a:r>
              <a:rPr lang="nl-NL" b="0" dirty="0"/>
              <a:t>- 5,700 home doctor </a:t>
            </a:r>
            <a:r>
              <a:rPr lang="nl-NL" b="0" dirty="0" err="1"/>
              <a:t>visits</a:t>
            </a:r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5602105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Climate</a:t>
            </a:r>
            <a:r>
              <a:rPr lang="nl-NL" sz="3600" dirty="0"/>
              <a:t> Change </a:t>
            </a:r>
            <a:r>
              <a:rPr lang="nl-NL" sz="3600" dirty="0" err="1"/>
              <a:t>and</a:t>
            </a:r>
            <a:r>
              <a:rPr lang="nl-NL" sz="3600" dirty="0"/>
              <a:t> Heat Waves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Heat-</a:t>
            </a:r>
            <a:r>
              <a:rPr lang="nl-NL" dirty="0" err="1"/>
              <a:t>Related</a:t>
            </a:r>
            <a:r>
              <a:rPr lang="nl-NL" dirty="0"/>
              <a:t> Health Impacts in </a:t>
            </a:r>
            <a:r>
              <a:rPr lang="nl-NL" dirty="0" err="1"/>
              <a:t>Asia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- </a:t>
            </a:r>
            <a:r>
              <a:rPr lang="nl-NL" b="0" dirty="0" err="1"/>
              <a:t>Significantly</a:t>
            </a:r>
            <a:r>
              <a:rPr lang="nl-NL" b="0" dirty="0"/>
              <a:t> affect Thailand, India, Vietnam </a:t>
            </a:r>
            <a:r>
              <a:rPr lang="nl-NL" b="0" dirty="0" err="1"/>
              <a:t>and</a:t>
            </a:r>
            <a:r>
              <a:rPr lang="nl-NL" b="0" dirty="0"/>
              <a:t> Myanmar</a:t>
            </a:r>
            <a:endParaRPr lang="en-GB" b="0" dirty="0"/>
          </a:p>
          <a:p>
            <a:pPr lvl="3"/>
            <a:endParaRPr lang="nl-NL" dirty="0"/>
          </a:p>
          <a:p>
            <a:pPr lvl="3"/>
            <a:r>
              <a:rPr lang="nl-NL" dirty="0"/>
              <a:t>Thailand:</a:t>
            </a:r>
          </a:p>
          <a:p>
            <a:pPr lvl="3"/>
            <a:r>
              <a:rPr lang="nl-NL" b="0" dirty="0"/>
              <a:t>- 2,500–3,000 cases of heat-</a:t>
            </a:r>
            <a:r>
              <a:rPr lang="nl-NL" b="0" dirty="0" err="1"/>
              <a:t>related</a:t>
            </a:r>
            <a:r>
              <a:rPr lang="nl-NL" b="0" dirty="0"/>
              <a:t> </a:t>
            </a:r>
            <a:r>
              <a:rPr lang="nl-NL" b="0" dirty="0" err="1"/>
              <a:t>illness</a:t>
            </a:r>
            <a:r>
              <a:rPr lang="nl-NL" b="0" dirty="0"/>
              <a:t> </a:t>
            </a:r>
            <a:r>
              <a:rPr lang="nl-NL" b="0" dirty="0" err="1"/>
              <a:t>annually</a:t>
            </a:r>
            <a:endParaRPr lang="nl-NL" b="0" dirty="0"/>
          </a:p>
          <a:p>
            <a:pPr lvl="3"/>
            <a:r>
              <a:rPr lang="nl-NL" dirty="0"/>
              <a:t>India (2017–2021):</a:t>
            </a:r>
          </a:p>
          <a:p>
            <a:pPr lvl="3"/>
            <a:r>
              <a:rPr lang="nl-NL" b="0" dirty="0"/>
              <a:t>-  31,000 heat-</a:t>
            </a:r>
            <a:r>
              <a:rPr lang="nl-NL" b="0" dirty="0" err="1"/>
              <a:t>related</a:t>
            </a:r>
            <a:r>
              <a:rPr lang="nl-NL" b="0" dirty="0"/>
              <a:t> </a:t>
            </a:r>
            <a:r>
              <a:rPr lang="nl-NL" b="0" dirty="0" err="1"/>
              <a:t>deaths</a:t>
            </a:r>
            <a:endParaRPr lang="nl-NL" b="0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80457978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Climate</a:t>
            </a:r>
            <a:r>
              <a:rPr lang="nl-NL" sz="3600" dirty="0"/>
              <a:t> Change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Climate</a:t>
            </a:r>
            <a:r>
              <a:rPr lang="nl-NL" dirty="0"/>
              <a:t> change is </a:t>
            </a:r>
            <a:r>
              <a:rPr lang="nl-NL" dirty="0" err="1"/>
              <a:t>causing</a:t>
            </a:r>
            <a:r>
              <a:rPr lang="nl-NL" dirty="0"/>
              <a:t> </a:t>
            </a:r>
            <a:r>
              <a:rPr lang="nl-NL" dirty="0" err="1"/>
              <a:t>several</a:t>
            </a:r>
            <a:r>
              <a:rPr lang="nl-NL" dirty="0"/>
              <a:t> adverse </a:t>
            </a:r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effects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Increases</a:t>
            </a:r>
            <a:r>
              <a:rPr lang="nl-NL" b="0" dirty="0"/>
              <a:t> in </a:t>
            </a:r>
            <a:r>
              <a:rPr lang="nl-NL" b="0" dirty="0" err="1"/>
              <a:t>temperature</a:t>
            </a:r>
            <a:endParaRPr lang="nl-NL" b="0" dirty="0"/>
          </a:p>
          <a:p>
            <a:pPr lvl="3"/>
            <a:r>
              <a:rPr lang="nl-NL" b="0" dirty="0"/>
              <a:t>- Changes in </a:t>
            </a:r>
            <a:r>
              <a:rPr lang="nl-NL" b="0" dirty="0" err="1"/>
              <a:t>humidity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Flooding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Droughts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Unpredictable</a:t>
            </a:r>
            <a:r>
              <a:rPr lang="nl-NL" b="0" dirty="0"/>
              <a:t> </a:t>
            </a:r>
            <a:r>
              <a:rPr lang="nl-NL" b="0" dirty="0" err="1"/>
              <a:t>weather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endParaRPr lang="en-GB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9081067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Climate</a:t>
            </a:r>
            <a:r>
              <a:rPr lang="nl-NL" sz="3600" dirty="0"/>
              <a:t> Change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These </a:t>
            </a:r>
            <a:r>
              <a:rPr lang="nl-NL" dirty="0" err="1"/>
              <a:t>environmental</a:t>
            </a:r>
            <a:r>
              <a:rPr lang="nl-NL" dirty="0"/>
              <a:t> changes are </a:t>
            </a:r>
            <a:r>
              <a:rPr lang="nl-NL" dirty="0" err="1"/>
              <a:t>leading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More frequent </a:t>
            </a:r>
            <a:r>
              <a:rPr lang="nl-NL" b="0" dirty="0" err="1"/>
              <a:t>and</a:t>
            </a:r>
            <a:r>
              <a:rPr lang="nl-NL" b="0" dirty="0"/>
              <a:t> intense extreme </a:t>
            </a:r>
            <a:r>
              <a:rPr lang="nl-NL" b="0" dirty="0" err="1"/>
              <a:t>weather</a:t>
            </a:r>
            <a:r>
              <a:rPr lang="nl-NL" b="0" dirty="0"/>
              <a:t> events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Disruption</a:t>
            </a:r>
            <a:r>
              <a:rPr lang="nl-NL" b="0" dirty="0"/>
              <a:t> of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Challenges</a:t>
            </a:r>
            <a:r>
              <a:rPr lang="nl-NL" b="0" dirty="0"/>
              <a:t> in </a:t>
            </a:r>
            <a:r>
              <a:rPr lang="nl-NL" b="0" dirty="0" err="1"/>
              <a:t>seasonal</a:t>
            </a:r>
            <a:r>
              <a:rPr lang="nl-NL" b="0" dirty="0"/>
              <a:t> planning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Reduced</a:t>
            </a:r>
            <a:r>
              <a:rPr lang="nl-NL" b="0" dirty="0"/>
              <a:t> </a:t>
            </a:r>
            <a:r>
              <a:rPr lang="nl-NL" b="0" dirty="0" err="1"/>
              <a:t>attractiveness</a:t>
            </a:r>
            <a:r>
              <a:rPr lang="nl-NL" b="0" dirty="0"/>
              <a:t> of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Strain</a:t>
            </a:r>
            <a:r>
              <a:rPr lang="nl-NL" b="0" dirty="0"/>
              <a:t> on </a:t>
            </a:r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63815859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Climate</a:t>
            </a:r>
            <a:r>
              <a:rPr lang="nl-NL" sz="3600" dirty="0"/>
              <a:t> Change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Climate</a:t>
            </a:r>
            <a:r>
              <a:rPr lang="nl-NL" dirty="0"/>
              <a:t> </a:t>
            </a:r>
            <a:r>
              <a:rPr lang="nl-NL" dirty="0" err="1"/>
              <a:t>conditions</a:t>
            </a:r>
            <a:r>
              <a:rPr lang="nl-NL" dirty="0"/>
              <a:t> are a </a:t>
            </a:r>
            <a:r>
              <a:rPr lang="nl-NL" dirty="0" err="1"/>
              <a:t>critical</a:t>
            </a:r>
            <a:r>
              <a:rPr lang="nl-NL" dirty="0"/>
              <a:t> resource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depend</a:t>
            </a:r>
            <a:r>
              <a:rPr lang="nl-NL" b="0" dirty="0"/>
              <a:t> </a:t>
            </a:r>
            <a:r>
              <a:rPr lang="nl-NL" b="0" dirty="0" err="1"/>
              <a:t>heavily</a:t>
            </a:r>
            <a:r>
              <a:rPr lang="nl-NL" b="0" dirty="0"/>
              <a:t> on nature </a:t>
            </a:r>
            <a:r>
              <a:rPr lang="nl-NL" b="0" dirty="0" err="1"/>
              <a:t>and</a:t>
            </a:r>
            <a:r>
              <a:rPr lang="nl-NL" b="0" dirty="0"/>
              <a:t> landscapes.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However</a:t>
            </a:r>
            <a:r>
              <a:rPr lang="nl-NL" b="0" dirty="0"/>
              <a:t>, </a:t>
            </a:r>
            <a:r>
              <a:rPr lang="nl-NL" b="0" dirty="0" err="1"/>
              <a:t>they</a:t>
            </a:r>
            <a:r>
              <a:rPr lang="nl-NL" b="0" dirty="0"/>
              <a:t> are most </a:t>
            </a:r>
            <a:r>
              <a:rPr lang="nl-NL" b="0" dirty="0" err="1"/>
              <a:t>vulnerable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climate</a:t>
            </a:r>
            <a:r>
              <a:rPr lang="nl-NL" b="0" dirty="0"/>
              <a:t> change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Suitable</a:t>
            </a:r>
            <a:r>
              <a:rPr lang="nl-NL" dirty="0"/>
              <a:t> </a:t>
            </a:r>
            <a:r>
              <a:rPr lang="nl-NL" dirty="0" err="1"/>
              <a:t>weather</a:t>
            </a:r>
            <a:r>
              <a:rPr lang="nl-NL" dirty="0"/>
              <a:t> (</a:t>
            </a:r>
            <a:r>
              <a:rPr lang="nl-NL" dirty="0" err="1"/>
              <a:t>sunshine</a:t>
            </a:r>
            <a:r>
              <a:rPr lang="nl-NL" dirty="0"/>
              <a:t>, mild </a:t>
            </a:r>
            <a:r>
              <a:rPr lang="nl-NL" dirty="0" err="1"/>
              <a:t>temperatures</a:t>
            </a:r>
            <a:r>
              <a:rPr lang="nl-NL" dirty="0"/>
              <a:t>) is </a:t>
            </a:r>
            <a:r>
              <a:rPr lang="nl-NL" dirty="0" err="1"/>
              <a:t>essential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Visitor comfort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-Outdoor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sightseeing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Seasonal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patterns</a:t>
            </a:r>
            <a:r>
              <a:rPr lang="nl-NL" b="0" dirty="0"/>
              <a:t> (</a:t>
            </a:r>
            <a:r>
              <a:rPr lang="nl-NL" b="0" dirty="0" err="1"/>
              <a:t>beach</a:t>
            </a:r>
            <a:r>
              <a:rPr lang="nl-NL" b="0" dirty="0"/>
              <a:t> or ski </a:t>
            </a:r>
            <a:r>
              <a:rPr lang="nl-NL" b="0" dirty="0" err="1"/>
              <a:t>tourism</a:t>
            </a:r>
            <a:r>
              <a:rPr lang="nl-NL" b="0" dirty="0"/>
              <a:t>)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8957857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Heat Waves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 </a:t>
            </a:r>
            <a:r>
              <a:rPr lang="nl-NL" dirty="0" err="1"/>
              <a:t>specific</a:t>
            </a:r>
            <a:r>
              <a:rPr lang="nl-NL" dirty="0"/>
              <a:t> </a:t>
            </a:r>
            <a:r>
              <a:rPr lang="nl-NL" dirty="0" err="1"/>
              <a:t>climate-related</a:t>
            </a:r>
            <a:r>
              <a:rPr lang="nl-NL" dirty="0"/>
              <a:t> </a:t>
            </a:r>
            <a:r>
              <a:rPr lang="nl-NL" dirty="0" err="1"/>
              <a:t>problem</a:t>
            </a:r>
            <a:r>
              <a:rPr lang="nl-NL" dirty="0"/>
              <a:t> </a:t>
            </a:r>
            <a:r>
              <a:rPr lang="nl-NL" dirty="0" err="1"/>
              <a:t>increasingly</a:t>
            </a:r>
            <a:r>
              <a:rPr lang="nl-NL" dirty="0"/>
              <a:t> affecting </a:t>
            </a:r>
            <a:r>
              <a:rPr lang="nl-NL" dirty="0" err="1"/>
              <a:t>tourism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Heat waves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Heat waves in 2021 led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Very</a:t>
            </a:r>
            <a:r>
              <a:rPr lang="nl-NL" b="0" dirty="0"/>
              <a:t> long dry </a:t>
            </a:r>
            <a:r>
              <a:rPr lang="nl-NL" b="0" dirty="0" err="1"/>
              <a:t>periods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various</a:t>
            </a:r>
            <a:r>
              <a:rPr lang="nl-NL" b="0" dirty="0"/>
              <a:t> </a:t>
            </a:r>
            <a:r>
              <a:rPr lang="nl-NL" b="0" dirty="0" err="1"/>
              <a:t>regions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Widespread</a:t>
            </a:r>
            <a:r>
              <a:rPr lang="nl-NL" b="0" dirty="0"/>
              <a:t> </a:t>
            </a:r>
            <a:r>
              <a:rPr lang="nl-NL" b="0" dirty="0" err="1"/>
              <a:t>forest</a:t>
            </a:r>
            <a:r>
              <a:rPr lang="nl-NL" b="0" dirty="0"/>
              <a:t> </a:t>
            </a:r>
            <a:r>
              <a:rPr lang="nl-NL" b="0" dirty="0" err="1"/>
              <a:t>fires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Forest</a:t>
            </a:r>
            <a:r>
              <a:rPr lang="nl-NL" b="0" dirty="0"/>
              <a:t> </a:t>
            </a:r>
            <a:r>
              <a:rPr lang="nl-NL" b="0" dirty="0" err="1"/>
              <a:t>fires</a:t>
            </a:r>
            <a:r>
              <a:rPr lang="nl-NL" b="0" dirty="0"/>
              <a:t> </a:t>
            </a:r>
            <a:r>
              <a:rPr lang="nl-NL" b="0" dirty="0" err="1"/>
              <a:t>occurred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only</a:t>
            </a:r>
            <a:r>
              <a:rPr lang="nl-NL" b="0" dirty="0"/>
              <a:t> in </a:t>
            </a:r>
            <a:r>
              <a:rPr lang="nl-NL" b="0" dirty="0" err="1"/>
              <a:t>tropical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countries</a:t>
            </a:r>
            <a:r>
              <a:rPr lang="nl-NL" b="0" dirty="0"/>
              <a:t>, but </a:t>
            </a:r>
            <a:r>
              <a:rPr lang="nl-NL" b="0" dirty="0" err="1"/>
              <a:t>also</a:t>
            </a:r>
            <a:r>
              <a:rPr lang="nl-NL" b="0" dirty="0"/>
              <a:t> in: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Europe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North America</a:t>
            </a:r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15590F-8E1D-D8C1-F930-C0FB93A085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3071" y="1922422"/>
            <a:ext cx="6891263" cy="41262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2ACDF03-C09A-D697-AD84-A9691D19ADE6}"/>
              </a:ext>
            </a:extLst>
          </p:cNvPr>
          <p:cNvSpPr txBox="1"/>
          <p:nvPr/>
        </p:nvSpPr>
        <p:spPr>
          <a:xfrm>
            <a:off x="5329446" y="6048672"/>
            <a:ext cx="60997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Source: Filho, (2021). </a:t>
            </a:r>
          </a:p>
        </p:txBody>
      </p:sp>
    </p:spTree>
    <p:extLst>
      <p:ext uri="{BB962C8B-B14F-4D97-AF65-F5344CB8AC3E}">
        <p14:creationId xmlns:p14="http://schemas.microsoft.com/office/powerpoint/2010/main" val="1662459160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Heat Waves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Heat waves of </a:t>
            </a:r>
            <a:r>
              <a:rPr lang="nl-NL" dirty="0" err="1"/>
              <a:t>increasing</a:t>
            </a:r>
            <a:r>
              <a:rPr lang="nl-NL" dirty="0"/>
              <a:t> </a:t>
            </a:r>
            <a:r>
              <a:rPr lang="nl-NL" dirty="0" err="1"/>
              <a:t>intensity</a:t>
            </a:r>
            <a:r>
              <a:rPr lang="nl-NL" dirty="0"/>
              <a:t> have </a:t>
            </a:r>
            <a:r>
              <a:rPr lang="nl-NL" dirty="0" err="1"/>
              <a:t>three</a:t>
            </a:r>
            <a:r>
              <a:rPr lang="nl-NL" dirty="0"/>
              <a:t> major impacts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sector: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Reduced</a:t>
            </a:r>
            <a:r>
              <a:rPr lang="nl-NL" dirty="0"/>
              <a:t> Comfort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Tourists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Extremely</a:t>
            </a:r>
            <a:r>
              <a:rPr lang="nl-NL" b="0" dirty="0"/>
              <a:t> high </a:t>
            </a:r>
            <a:r>
              <a:rPr lang="nl-NL" b="0" dirty="0" err="1"/>
              <a:t>temperatures</a:t>
            </a:r>
            <a:r>
              <a:rPr lang="nl-NL" b="0" dirty="0"/>
              <a:t> make </a:t>
            </a:r>
            <a:r>
              <a:rPr lang="nl-NL" b="0" dirty="0" err="1"/>
              <a:t>coastal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inland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enjoyable</a:t>
            </a:r>
            <a:endParaRPr lang="nl-NL" b="0" dirty="0"/>
          </a:p>
          <a:p>
            <a:pPr lvl="3"/>
            <a:r>
              <a:rPr lang="nl-NL" b="0" dirty="0"/>
              <a:t>- Outdoor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</a:t>
            </a:r>
            <a:r>
              <a:rPr lang="nl-NL" b="0" dirty="0" err="1"/>
              <a:t>difficult</a:t>
            </a:r>
            <a:r>
              <a:rPr lang="nl-NL" b="0" dirty="0"/>
              <a:t> or even </a:t>
            </a:r>
            <a:r>
              <a:rPr lang="nl-NL" b="0" dirty="0" err="1"/>
              <a:t>dangerous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985685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Heat Waves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Heat waves of </a:t>
            </a:r>
            <a:r>
              <a:rPr lang="nl-NL" dirty="0" err="1"/>
              <a:t>increasing</a:t>
            </a:r>
            <a:r>
              <a:rPr lang="nl-NL" dirty="0"/>
              <a:t> </a:t>
            </a:r>
            <a:r>
              <a:rPr lang="nl-NL" dirty="0" err="1"/>
              <a:t>intensity</a:t>
            </a:r>
            <a:r>
              <a:rPr lang="nl-NL" dirty="0"/>
              <a:t> have </a:t>
            </a:r>
            <a:r>
              <a:rPr lang="nl-NL" dirty="0" err="1"/>
              <a:t>three</a:t>
            </a:r>
            <a:r>
              <a:rPr lang="nl-NL" dirty="0"/>
              <a:t> major impacts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sector: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Increased</a:t>
            </a:r>
            <a:r>
              <a:rPr lang="nl-NL" dirty="0"/>
              <a:t> Risk of </a:t>
            </a:r>
            <a:r>
              <a:rPr lang="nl-NL" dirty="0" err="1"/>
              <a:t>Wildfires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- 2021 </a:t>
            </a:r>
            <a:r>
              <a:rPr lang="nl-NL" b="0" dirty="0" err="1"/>
              <a:t>saw</a:t>
            </a:r>
            <a:r>
              <a:rPr lang="nl-NL" b="0" dirty="0"/>
              <a:t> major </a:t>
            </a:r>
            <a:r>
              <a:rPr lang="nl-NL" b="0" dirty="0" err="1"/>
              <a:t>fires</a:t>
            </a:r>
            <a:r>
              <a:rPr lang="nl-NL" b="0" dirty="0"/>
              <a:t> in: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California </a:t>
            </a:r>
            <a:r>
              <a:rPr lang="nl-NL" b="0" dirty="0" err="1"/>
              <a:t>and</a:t>
            </a:r>
            <a:r>
              <a:rPr lang="nl-NL" b="0" dirty="0"/>
              <a:t> British Columbia (North America)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Greece </a:t>
            </a:r>
            <a:r>
              <a:rPr lang="nl-NL" b="0" dirty="0" err="1"/>
              <a:t>and</a:t>
            </a:r>
            <a:r>
              <a:rPr lang="nl-NL" b="0" dirty="0"/>
              <a:t> Turkey (Europe)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Fires</a:t>
            </a:r>
            <a:r>
              <a:rPr lang="nl-NL" b="0" dirty="0"/>
              <a:t> </a:t>
            </a:r>
            <a:r>
              <a:rPr lang="nl-NL" b="0" dirty="0" err="1"/>
              <a:t>threaten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attractions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infrastructure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978767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Heat Waves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Heat waves of </a:t>
            </a:r>
            <a:r>
              <a:rPr lang="nl-NL" dirty="0" err="1"/>
              <a:t>increasing</a:t>
            </a:r>
            <a:r>
              <a:rPr lang="nl-NL" dirty="0"/>
              <a:t> </a:t>
            </a:r>
            <a:r>
              <a:rPr lang="nl-NL" dirty="0" err="1"/>
              <a:t>intensity</a:t>
            </a:r>
            <a:r>
              <a:rPr lang="nl-NL" dirty="0"/>
              <a:t> have </a:t>
            </a:r>
            <a:r>
              <a:rPr lang="nl-NL" dirty="0" err="1"/>
              <a:t>three</a:t>
            </a:r>
            <a:r>
              <a:rPr lang="nl-NL" dirty="0"/>
              <a:t> major impacts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sector: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Health </a:t>
            </a:r>
            <a:r>
              <a:rPr lang="nl-NL" dirty="0" err="1"/>
              <a:t>Risks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Vulnerable</a:t>
            </a:r>
            <a:r>
              <a:rPr lang="nl-NL" dirty="0"/>
              <a:t> </a:t>
            </a:r>
            <a:r>
              <a:rPr lang="nl-NL" dirty="0" err="1"/>
              <a:t>Groups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who</a:t>
            </a:r>
            <a:r>
              <a:rPr lang="nl-NL" b="0" dirty="0"/>
              <a:t> are </a:t>
            </a:r>
            <a:r>
              <a:rPr lang="nl-NL" b="0" dirty="0" err="1"/>
              <a:t>elderly</a:t>
            </a:r>
            <a:r>
              <a:rPr lang="nl-NL" b="0" dirty="0"/>
              <a:t>, </a:t>
            </a:r>
            <a:r>
              <a:rPr lang="nl-NL" b="0" dirty="0" err="1"/>
              <a:t>very</a:t>
            </a:r>
            <a:r>
              <a:rPr lang="nl-NL" b="0" dirty="0"/>
              <a:t> </a:t>
            </a:r>
            <a:r>
              <a:rPr lang="nl-NL" b="0" dirty="0" err="1"/>
              <a:t>young</a:t>
            </a:r>
            <a:r>
              <a:rPr lang="nl-NL" b="0" dirty="0"/>
              <a:t>, </a:t>
            </a:r>
          </a:p>
          <a:p>
            <a:pPr lvl="3"/>
            <a:r>
              <a:rPr lang="nl-NL" b="0" dirty="0"/>
              <a:t>or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medical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r>
              <a:rPr lang="nl-NL" b="0" dirty="0"/>
              <a:t> face </a:t>
            </a:r>
            <a:r>
              <a:rPr lang="nl-NL" b="0" dirty="0" err="1"/>
              <a:t>greater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endParaRPr lang="nl-NL" b="0" dirty="0"/>
          </a:p>
          <a:p>
            <a:pPr lvl="3"/>
            <a:r>
              <a:rPr lang="nl-NL" b="0" dirty="0"/>
              <a:t>- Heat poses </a:t>
            </a:r>
            <a:r>
              <a:rPr lang="nl-NL" b="0" dirty="0" err="1"/>
              <a:t>serious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human </a:t>
            </a:r>
          </a:p>
          <a:p>
            <a:pPr lvl="3"/>
            <a:r>
              <a:rPr lang="nl-NL" b="0" dirty="0"/>
              <a:t>health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EA92DD-566C-B8C7-AA53-E2F7E78AB6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7087" y="2222158"/>
            <a:ext cx="6711864" cy="38265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8B91ED5-B849-10B2-6538-030DBC317D89}"/>
              </a:ext>
            </a:extLst>
          </p:cNvPr>
          <p:cNvSpPr txBox="1"/>
          <p:nvPr/>
        </p:nvSpPr>
        <p:spPr>
          <a:xfrm>
            <a:off x="5329446" y="6048672"/>
            <a:ext cx="60997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Source: Filho, (2021). </a:t>
            </a:r>
          </a:p>
        </p:txBody>
      </p:sp>
    </p:spTree>
    <p:extLst>
      <p:ext uri="{BB962C8B-B14F-4D97-AF65-F5344CB8AC3E}">
        <p14:creationId xmlns:p14="http://schemas.microsoft.com/office/powerpoint/2010/main" val="1870790656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Heat Waves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Heat-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Illness</a:t>
            </a:r>
            <a:r>
              <a:rPr lang="nl-NL" dirty="0"/>
              <a:t> (HRI) in Mass </a:t>
            </a:r>
            <a:r>
              <a:rPr lang="nl-NL" dirty="0" err="1"/>
              <a:t>Gatherings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HRIs</a:t>
            </a:r>
            <a:r>
              <a:rPr lang="nl-NL" dirty="0"/>
              <a:t> are a major health </a:t>
            </a:r>
            <a:r>
              <a:rPr lang="nl-NL" dirty="0" err="1"/>
              <a:t>threat</a:t>
            </a:r>
            <a:r>
              <a:rPr lang="nl-NL" dirty="0"/>
              <a:t> </a:t>
            </a:r>
            <a:r>
              <a:rPr lang="nl-NL" dirty="0" err="1"/>
              <a:t>during</a:t>
            </a:r>
            <a:r>
              <a:rPr lang="nl-NL" dirty="0"/>
              <a:t> large events, </a:t>
            </a:r>
            <a:r>
              <a:rPr lang="nl-NL" dirty="0" err="1"/>
              <a:t>including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Hajj</a:t>
            </a:r>
            <a:r>
              <a:rPr lang="nl-NL" b="0" dirty="0"/>
              <a:t> </a:t>
            </a:r>
            <a:r>
              <a:rPr lang="nl-NL" b="0" dirty="0" err="1"/>
              <a:t>pilgrimage</a:t>
            </a:r>
            <a:endParaRPr lang="nl-NL" b="0" dirty="0"/>
          </a:p>
          <a:p>
            <a:pPr lvl="3"/>
            <a:r>
              <a:rPr lang="nl-NL" b="0" dirty="0"/>
              <a:t>- World Cup </a:t>
            </a:r>
            <a:r>
              <a:rPr lang="nl-NL" b="0" dirty="0" err="1"/>
              <a:t>and</a:t>
            </a:r>
            <a:r>
              <a:rPr lang="nl-NL" b="0" dirty="0"/>
              <a:t> Olympic Games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contributing</a:t>
            </a:r>
            <a:r>
              <a:rPr lang="nl-NL" dirty="0"/>
              <a:t> factors </a:t>
            </a:r>
            <a:r>
              <a:rPr lang="nl-NL" dirty="0" err="1"/>
              <a:t>during</a:t>
            </a:r>
            <a:r>
              <a:rPr lang="nl-NL" dirty="0"/>
              <a:t> these events: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Insufficient</a:t>
            </a:r>
            <a:r>
              <a:rPr lang="nl-NL" b="0" dirty="0"/>
              <a:t> </a:t>
            </a:r>
            <a:r>
              <a:rPr lang="nl-NL" b="0" dirty="0" err="1"/>
              <a:t>airflow</a:t>
            </a:r>
            <a:endParaRPr lang="nl-NL" b="0" dirty="0"/>
          </a:p>
          <a:p>
            <a:pPr lvl="3"/>
            <a:r>
              <a:rPr lang="nl-NL" b="0" dirty="0"/>
              <a:t>- Limited access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drinking</a:t>
            </a:r>
            <a:r>
              <a:rPr lang="nl-NL" b="0" dirty="0"/>
              <a:t> water</a:t>
            </a:r>
          </a:p>
          <a:p>
            <a:pPr lvl="3"/>
            <a:r>
              <a:rPr lang="nl-NL" b="0" dirty="0"/>
              <a:t>- Body heat </a:t>
            </a:r>
            <a:r>
              <a:rPr lang="nl-NL" b="0" dirty="0" err="1"/>
              <a:t>from</a:t>
            </a:r>
            <a:r>
              <a:rPr lang="nl-NL" b="0" dirty="0"/>
              <a:t> large </a:t>
            </a:r>
            <a:r>
              <a:rPr lang="nl-NL" b="0" dirty="0" err="1"/>
              <a:t>crowds</a:t>
            </a:r>
            <a:endParaRPr lang="nl-NL" b="0" dirty="0"/>
          </a:p>
          <a:p>
            <a:pPr lvl="3"/>
            <a:r>
              <a:rPr lang="nl-NL" b="0" dirty="0"/>
              <a:t>- Heat </a:t>
            </a:r>
            <a:r>
              <a:rPr lang="nl-NL" b="0" dirty="0" err="1"/>
              <a:t>emission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buildings, </a:t>
            </a:r>
            <a:r>
              <a:rPr lang="nl-NL" b="0" dirty="0" err="1"/>
              <a:t>vehicles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infrastructure</a:t>
            </a:r>
            <a:endParaRPr lang="nl-NL" b="0" dirty="0"/>
          </a:p>
          <a:p>
            <a:pPr lvl="3"/>
            <a:r>
              <a:rPr lang="nl-NL" b="0" dirty="0"/>
              <a:t>-</a:t>
            </a: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shade</a:t>
            </a:r>
            <a:r>
              <a:rPr lang="nl-NL" b="0" dirty="0"/>
              <a:t> or </a:t>
            </a:r>
            <a:r>
              <a:rPr lang="nl-NL" b="0" dirty="0" err="1"/>
              <a:t>cooling</a:t>
            </a:r>
            <a:r>
              <a:rPr lang="nl-NL" b="0" dirty="0"/>
              <a:t> zones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075670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Heat Waves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Understanding Heat-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Illnesses</a:t>
            </a:r>
            <a:r>
              <a:rPr lang="nl-NL" dirty="0"/>
              <a:t> (HRI)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HRI </a:t>
            </a:r>
            <a:r>
              <a:rPr lang="nl-NL" dirty="0" err="1"/>
              <a:t>includes</a:t>
            </a:r>
            <a:r>
              <a:rPr lang="nl-NL" dirty="0"/>
              <a:t> a spectrum of </a:t>
            </a:r>
            <a:r>
              <a:rPr lang="nl-NL" dirty="0" err="1"/>
              <a:t>conditions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Mild: Heat </a:t>
            </a:r>
            <a:r>
              <a:rPr lang="nl-NL" b="0" dirty="0" err="1"/>
              <a:t>cramps</a:t>
            </a:r>
            <a:endParaRPr lang="nl-NL" b="0" dirty="0"/>
          </a:p>
          <a:p>
            <a:pPr lvl="3"/>
            <a:r>
              <a:rPr lang="nl-NL" b="0" dirty="0"/>
              <a:t>Moderate: Heat </a:t>
            </a:r>
            <a:r>
              <a:rPr lang="nl-NL" b="0" dirty="0" err="1"/>
              <a:t>exhaustion</a:t>
            </a:r>
            <a:endParaRPr lang="nl-NL" b="0" dirty="0"/>
          </a:p>
          <a:p>
            <a:pPr lvl="3"/>
            <a:r>
              <a:rPr lang="nl-NL" b="0" dirty="0"/>
              <a:t>Severe: Heat </a:t>
            </a:r>
            <a:r>
              <a:rPr lang="nl-NL" b="0" dirty="0" err="1"/>
              <a:t>stroke</a:t>
            </a:r>
            <a:r>
              <a:rPr lang="nl-NL" b="0" dirty="0"/>
              <a:t> (life-</a:t>
            </a:r>
            <a:r>
              <a:rPr lang="nl-NL" b="0" dirty="0" err="1"/>
              <a:t>threatening</a:t>
            </a:r>
            <a:r>
              <a:rPr lang="nl-NL" b="0" dirty="0"/>
              <a:t>)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278464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Heat Waves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Understanding Heat-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Illnesses</a:t>
            </a:r>
            <a:r>
              <a:rPr lang="nl-NL" dirty="0"/>
              <a:t> (HRI)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Risk factors </a:t>
            </a:r>
            <a:r>
              <a:rPr lang="nl-NL" dirty="0" err="1"/>
              <a:t>for</a:t>
            </a:r>
            <a:r>
              <a:rPr lang="nl-NL" dirty="0"/>
              <a:t> HRI in </a:t>
            </a:r>
            <a:r>
              <a:rPr lang="nl-NL" dirty="0" err="1"/>
              <a:t>travellers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High </a:t>
            </a:r>
            <a:r>
              <a:rPr lang="nl-NL" b="0" dirty="0" err="1"/>
              <a:t>temperatures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humidity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Very</a:t>
            </a:r>
            <a:r>
              <a:rPr lang="nl-NL" b="0" dirty="0"/>
              <a:t> </a:t>
            </a:r>
            <a:r>
              <a:rPr lang="nl-NL" b="0" dirty="0" err="1"/>
              <a:t>young</a:t>
            </a:r>
            <a:r>
              <a:rPr lang="nl-NL" b="0" dirty="0"/>
              <a:t> or </a:t>
            </a:r>
            <a:r>
              <a:rPr lang="nl-NL" b="0" dirty="0" err="1"/>
              <a:t>elderly</a:t>
            </a:r>
            <a:r>
              <a:rPr lang="nl-NL" b="0" dirty="0"/>
              <a:t> </a:t>
            </a:r>
            <a:r>
              <a:rPr lang="nl-NL" b="0" dirty="0" err="1"/>
              <a:t>individuals</a:t>
            </a:r>
            <a:endParaRPr lang="nl-NL" b="0" dirty="0"/>
          </a:p>
          <a:p>
            <a:pPr lvl="3"/>
            <a:r>
              <a:rPr lang="nl-NL" b="0" dirty="0"/>
              <a:t>- Pre-</a:t>
            </a:r>
            <a:r>
              <a:rPr lang="nl-NL" b="0" dirty="0" err="1"/>
              <a:t>existing</a:t>
            </a:r>
            <a:r>
              <a:rPr lang="nl-NL" b="0" dirty="0"/>
              <a:t> health </a:t>
            </a:r>
            <a:r>
              <a:rPr lang="nl-NL" b="0" dirty="0" err="1"/>
              <a:t>conditions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Strenuous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endParaRPr lang="nl-NL" b="0" dirty="0"/>
          </a:p>
          <a:p>
            <a:pPr lvl="3"/>
            <a:r>
              <a:rPr lang="nl-NL" b="0" dirty="0"/>
              <a:t>- Inadequate </a:t>
            </a:r>
            <a:r>
              <a:rPr lang="nl-NL" b="0" dirty="0" err="1"/>
              <a:t>hydration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661182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Heat Waves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>
                <a:hlinkClick r:id="rId2"/>
              </a:rPr>
              <a:t>Heat waves and Tourism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38266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Air </a:t>
            </a:r>
            <a:r>
              <a:rPr lang="nl-NL" dirty="0" err="1"/>
              <a:t>Pollution</a:t>
            </a:r>
            <a:r>
              <a:rPr lang="nl-NL" dirty="0"/>
              <a:t> – A Global Health </a:t>
            </a:r>
            <a:r>
              <a:rPr lang="nl-NL" dirty="0" err="1"/>
              <a:t>Threat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Air </a:t>
            </a:r>
            <a:r>
              <a:rPr lang="nl-NL" b="0" dirty="0" err="1"/>
              <a:t>pollution</a:t>
            </a:r>
            <a:r>
              <a:rPr lang="nl-NL" b="0" dirty="0"/>
              <a:t> </a:t>
            </a:r>
            <a:r>
              <a:rPr lang="nl-NL" b="0" dirty="0" err="1"/>
              <a:t>causes</a:t>
            </a:r>
            <a:r>
              <a:rPr lang="nl-NL" b="0" dirty="0"/>
              <a:t> 1 in 8 </a:t>
            </a:r>
            <a:r>
              <a:rPr lang="nl-NL" b="0" dirty="0" err="1"/>
              <a:t>deaths</a:t>
            </a:r>
            <a:r>
              <a:rPr lang="nl-NL" b="0" dirty="0"/>
              <a:t> worldwide </a:t>
            </a:r>
            <a:r>
              <a:rPr lang="nl-NL" b="0" dirty="0" err="1"/>
              <a:t>each</a:t>
            </a:r>
            <a:r>
              <a:rPr lang="nl-NL" b="0" dirty="0"/>
              <a:t> </a:t>
            </a:r>
            <a:r>
              <a:rPr lang="nl-NL" b="0" dirty="0" err="1"/>
              <a:t>year</a:t>
            </a:r>
            <a:endParaRPr lang="nl-NL" b="0" dirty="0"/>
          </a:p>
          <a:p>
            <a:pPr lvl="3"/>
            <a:r>
              <a:rPr lang="nl-NL" b="0" dirty="0"/>
              <a:t>- Most </a:t>
            </a:r>
            <a:r>
              <a:rPr lang="nl-NL" b="0" dirty="0" err="1"/>
              <a:t>people</a:t>
            </a:r>
            <a:r>
              <a:rPr lang="nl-NL" b="0" dirty="0"/>
              <a:t> are </a:t>
            </a:r>
            <a:r>
              <a:rPr lang="nl-NL" b="0" dirty="0" err="1"/>
              <a:t>exposed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3x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WHO's</a:t>
            </a:r>
            <a:r>
              <a:rPr lang="nl-NL" b="0" dirty="0"/>
              <a:t> safe limit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particulate</a:t>
            </a:r>
            <a:r>
              <a:rPr lang="nl-NL" b="0" dirty="0"/>
              <a:t> matter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Health </a:t>
            </a:r>
            <a:r>
              <a:rPr lang="nl-NL" dirty="0" err="1"/>
              <a:t>Effects</a:t>
            </a:r>
            <a:r>
              <a:rPr lang="nl-NL" dirty="0"/>
              <a:t> of PM – </a:t>
            </a:r>
            <a:r>
              <a:rPr lang="nl-NL" dirty="0" err="1"/>
              <a:t>Based</a:t>
            </a:r>
            <a:r>
              <a:rPr lang="nl-NL" dirty="0"/>
              <a:t> on </a:t>
            </a:r>
            <a:r>
              <a:rPr lang="nl-NL" dirty="0" err="1"/>
              <a:t>Particle</a:t>
            </a:r>
            <a:r>
              <a:rPr lang="nl-NL" dirty="0"/>
              <a:t> </a:t>
            </a:r>
            <a:r>
              <a:rPr lang="nl-NL" dirty="0" err="1"/>
              <a:t>Size</a:t>
            </a:r>
            <a:r>
              <a:rPr lang="nl-NL" dirty="0"/>
              <a:t>: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PM </a:t>
            </a:r>
            <a:r>
              <a:rPr lang="nl-NL" b="0" dirty="0" err="1"/>
              <a:t>Lodges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lungs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Others</a:t>
            </a:r>
            <a:r>
              <a:rPr lang="nl-NL" b="0" dirty="0"/>
              <a:t> </a:t>
            </a:r>
            <a:r>
              <a:rPr lang="nl-NL" b="0" dirty="0" err="1"/>
              <a:t>penetrate</a:t>
            </a:r>
            <a:r>
              <a:rPr lang="nl-NL" b="0" dirty="0"/>
              <a:t> alveoli, enters </a:t>
            </a:r>
            <a:r>
              <a:rPr lang="nl-NL" b="0" dirty="0" err="1"/>
              <a:t>bloodstream</a:t>
            </a:r>
            <a:endParaRPr lang="nl-NL" b="0" dirty="0"/>
          </a:p>
          <a:p>
            <a:pPr lvl="3"/>
            <a:r>
              <a:rPr lang="nl-NL" b="0" dirty="0"/>
              <a:t>- Triggers </a:t>
            </a:r>
            <a:r>
              <a:rPr lang="nl-NL" b="0" dirty="0" err="1"/>
              <a:t>inflammation</a:t>
            </a:r>
            <a:r>
              <a:rPr lang="nl-NL" b="0" dirty="0"/>
              <a:t>, </a:t>
            </a:r>
            <a:r>
              <a:rPr lang="nl-NL" b="0" dirty="0" err="1"/>
              <a:t>oxidative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, </a:t>
            </a:r>
            <a:r>
              <a:rPr lang="nl-NL" b="0" dirty="0" err="1"/>
              <a:t>vascular</a:t>
            </a:r>
            <a:r>
              <a:rPr lang="nl-NL" b="0" dirty="0"/>
              <a:t> </a:t>
            </a:r>
            <a:r>
              <a:rPr lang="nl-NL" b="0" dirty="0" err="1"/>
              <a:t>dysfunction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485606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Air </a:t>
            </a:r>
            <a:r>
              <a:rPr lang="nl-NL" dirty="0" err="1"/>
              <a:t>Pollution</a:t>
            </a:r>
            <a:r>
              <a:rPr lang="nl-NL" dirty="0"/>
              <a:t> is </a:t>
            </a:r>
            <a:r>
              <a:rPr lang="nl-NL" dirty="0" err="1"/>
              <a:t>defined</a:t>
            </a:r>
            <a:r>
              <a:rPr lang="nl-NL" dirty="0"/>
              <a:t> as:</a:t>
            </a:r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presence</a:t>
            </a:r>
            <a:r>
              <a:rPr lang="nl-NL" b="0" dirty="0"/>
              <a:t> of </a:t>
            </a:r>
            <a:r>
              <a:rPr lang="nl-NL" b="0" dirty="0" err="1"/>
              <a:t>harmful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toxic</a:t>
            </a:r>
            <a:r>
              <a:rPr lang="nl-NL" b="0" dirty="0"/>
              <a:t> </a:t>
            </a:r>
            <a:r>
              <a:rPr lang="nl-NL" b="0" dirty="0" err="1"/>
              <a:t>solid</a:t>
            </a:r>
            <a:r>
              <a:rPr lang="nl-NL" b="0" dirty="0"/>
              <a:t>, liquid, or </a:t>
            </a:r>
            <a:r>
              <a:rPr lang="nl-NL" b="0" dirty="0" err="1"/>
              <a:t>gaseous</a:t>
            </a:r>
            <a:r>
              <a:rPr lang="nl-NL" b="0" dirty="0"/>
              <a:t> </a:t>
            </a:r>
            <a:r>
              <a:rPr lang="nl-NL" b="0" dirty="0" err="1"/>
              <a:t>substances</a:t>
            </a:r>
            <a:r>
              <a:rPr lang="nl-NL" b="0" dirty="0"/>
              <a:t>, or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combinations</a:t>
            </a:r>
            <a:r>
              <a:rPr lang="nl-NL" b="0" dirty="0"/>
              <a:t>, </a:t>
            </a:r>
            <a:r>
              <a:rPr lang="nl-NL" b="0" dirty="0" err="1"/>
              <a:t>within</a:t>
            </a:r>
            <a:r>
              <a:rPr lang="nl-NL" b="0" dirty="0"/>
              <a:t> a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layer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atmosphere</a:t>
            </a:r>
            <a:r>
              <a:rPr lang="nl-NL" b="0" dirty="0"/>
              <a:t> at </a:t>
            </a:r>
            <a:r>
              <a:rPr lang="nl-NL" b="0" dirty="0" err="1"/>
              <a:t>concentrations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are </a:t>
            </a:r>
            <a:r>
              <a:rPr lang="nl-NL" b="0" dirty="0" err="1"/>
              <a:t>harmful</a:t>
            </a:r>
            <a:r>
              <a:rPr lang="nl-NL" b="0" dirty="0"/>
              <a:t> or </a:t>
            </a:r>
            <a:r>
              <a:rPr lang="nl-NL" b="0" dirty="0" err="1"/>
              <a:t>uncomfortable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humans</a:t>
            </a:r>
            <a:r>
              <a:rPr lang="nl-NL" b="0" dirty="0"/>
              <a:t>, </a:t>
            </a:r>
            <a:r>
              <a:rPr lang="nl-NL" b="0" dirty="0" err="1"/>
              <a:t>negatively</a:t>
            </a:r>
            <a:r>
              <a:rPr lang="nl-NL" b="0" dirty="0"/>
              <a:t> affecting </a:t>
            </a:r>
            <a:r>
              <a:rPr lang="nl-NL" b="0" dirty="0" err="1"/>
              <a:t>their</a:t>
            </a:r>
            <a:r>
              <a:rPr lang="nl-NL" b="0" dirty="0"/>
              <a:t> health </a:t>
            </a:r>
            <a:r>
              <a:rPr lang="nl-NL" b="0" dirty="0" err="1"/>
              <a:t>and</a:t>
            </a:r>
            <a:r>
              <a:rPr lang="nl-NL" b="0" dirty="0"/>
              <a:t> overall </a:t>
            </a:r>
            <a:r>
              <a:rPr lang="nl-NL" b="0" dirty="0" err="1"/>
              <a:t>quality</a:t>
            </a:r>
            <a:r>
              <a:rPr lang="nl-NL" b="0" dirty="0"/>
              <a:t> of life.</a:t>
            </a:r>
          </a:p>
          <a:p>
            <a:pPr lvl="3">
              <a:lnSpc>
                <a:spcPct val="150000"/>
              </a:lnSpc>
            </a:pPr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contamination</a:t>
            </a:r>
            <a:r>
              <a:rPr lang="nl-NL" b="0" dirty="0"/>
              <a:t> of indoor or outdoor environments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chemical</a:t>
            </a:r>
            <a:r>
              <a:rPr lang="nl-NL" b="0" dirty="0"/>
              <a:t>, </a:t>
            </a:r>
            <a:r>
              <a:rPr lang="nl-NL" b="0" dirty="0" err="1"/>
              <a:t>physical</a:t>
            </a:r>
            <a:r>
              <a:rPr lang="nl-NL" b="0" dirty="0"/>
              <a:t>, or </a:t>
            </a:r>
            <a:r>
              <a:rPr lang="nl-NL" b="0" dirty="0" err="1"/>
              <a:t>biological</a:t>
            </a:r>
            <a:r>
              <a:rPr lang="nl-NL" b="0" dirty="0"/>
              <a:t> </a:t>
            </a:r>
            <a:r>
              <a:rPr lang="nl-NL" b="0" dirty="0" err="1"/>
              <a:t>agents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alter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properties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atmosphere</a:t>
            </a:r>
            <a:r>
              <a:rPr lang="nl-NL" b="0" dirty="0"/>
              <a:t> (WHO, 2016).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369535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The common features of these </a:t>
            </a:r>
            <a:r>
              <a:rPr lang="nl-NL" dirty="0" err="1"/>
              <a:t>definitions</a:t>
            </a:r>
            <a:r>
              <a:rPr lang="nl-NL" dirty="0"/>
              <a:t> of air </a:t>
            </a:r>
            <a:r>
              <a:rPr lang="nl-NL" dirty="0" err="1"/>
              <a:t>pollution</a:t>
            </a:r>
            <a:r>
              <a:rPr lang="nl-NL" dirty="0"/>
              <a:t> </a:t>
            </a:r>
            <a:r>
              <a:rPr lang="nl-NL" dirty="0" err="1"/>
              <a:t>include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Presence</a:t>
            </a:r>
            <a:r>
              <a:rPr lang="nl-NL" b="0" dirty="0"/>
              <a:t> of </a:t>
            </a:r>
            <a:r>
              <a:rPr lang="nl-NL" b="0" dirty="0" err="1"/>
              <a:t>Harmful</a:t>
            </a:r>
            <a:r>
              <a:rPr lang="nl-NL" b="0" dirty="0"/>
              <a:t> </a:t>
            </a:r>
            <a:r>
              <a:rPr lang="nl-NL" b="0" dirty="0" err="1"/>
              <a:t>Substances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Alteration</a:t>
            </a:r>
            <a:r>
              <a:rPr lang="nl-NL" b="0" dirty="0"/>
              <a:t> or </a:t>
            </a:r>
            <a:r>
              <a:rPr lang="nl-NL" b="0" dirty="0" err="1"/>
              <a:t>Contamination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Environmental</a:t>
            </a:r>
            <a:r>
              <a:rPr lang="nl-NL" b="0" dirty="0"/>
              <a:t> Scope</a:t>
            </a:r>
          </a:p>
          <a:p>
            <a:pPr lvl="3"/>
            <a:r>
              <a:rPr lang="nl-NL" b="0" dirty="0"/>
              <a:t>- Impact on Health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of Life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alters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atmosphere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luftverschmutzung durch kohlekraftwerk - air pollution stock-fotos und bilder">
            <a:extLst>
              <a:ext uri="{FF2B5EF4-FFF2-40B4-BE49-F238E27FC236}">
                <a16:creationId xmlns:a16="http://schemas.microsoft.com/office/drawing/2014/main" id="{69122C5B-8B9D-5EE2-BA4D-F749857FC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950" y="2338908"/>
            <a:ext cx="7772400" cy="408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661886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Air </a:t>
            </a:r>
            <a:r>
              <a:rPr lang="nl-NL" dirty="0" err="1"/>
              <a:t>pollution</a:t>
            </a:r>
            <a:r>
              <a:rPr lang="nl-NL" dirty="0"/>
              <a:t> sources are </a:t>
            </a:r>
            <a:r>
              <a:rPr lang="nl-NL" dirty="0" err="1"/>
              <a:t>classified</a:t>
            </a:r>
            <a:r>
              <a:rPr lang="nl-NL" dirty="0"/>
              <a:t> as: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Natural Sources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Originating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processes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environment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Anthropogenic</a:t>
            </a:r>
            <a:r>
              <a:rPr lang="nl-NL" dirty="0"/>
              <a:t> Sources</a:t>
            </a:r>
          </a:p>
          <a:p>
            <a:pPr lvl="3"/>
            <a:r>
              <a:rPr lang="nl-NL" b="0" dirty="0" err="1"/>
              <a:t>Resulting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human </a:t>
            </a:r>
            <a:r>
              <a:rPr lang="nl-NL" b="0" dirty="0" err="1"/>
              <a:t>activities</a:t>
            </a:r>
            <a:r>
              <a:rPr lang="nl-NL" b="0" dirty="0"/>
              <a:t>, </a:t>
            </a:r>
            <a:r>
              <a:rPr lang="nl-NL" b="0" dirty="0" err="1"/>
              <a:t>such</a:t>
            </a:r>
            <a:r>
              <a:rPr lang="nl-NL" b="0" dirty="0"/>
              <a:t> as: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Emissions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motor </a:t>
            </a:r>
            <a:r>
              <a:rPr lang="nl-NL" b="0" dirty="0" err="1"/>
              <a:t>vehicles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fuels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Emissions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home </a:t>
            </a:r>
            <a:r>
              <a:rPr lang="nl-NL" b="0" dirty="0" err="1"/>
              <a:t>heating</a:t>
            </a:r>
            <a:r>
              <a:rPr lang="nl-NL" b="0" dirty="0"/>
              <a:t> in </a:t>
            </a:r>
            <a:r>
              <a:rPr lang="nl-NL" b="0" dirty="0" err="1"/>
              <a:t>municipal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residential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industrial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urban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957063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Air </a:t>
            </a:r>
            <a:r>
              <a:rPr lang="nl-NL" dirty="0" err="1"/>
              <a:t>Pollution</a:t>
            </a:r>
            <a:r>
              <a:rPr lang="nl-NL" dirty="0"/>
              <a:t> </a:t>
            </a:r>
            <a:r>
              <a:rPr lang="nl-NL" dirty="0" err="1"/>
              <a:t>Risks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Travellers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Traveling</a:t>
            </a:r>
            <a:r>
              <a:rPr lang="nl-NL" b="0" dirty="0"/>
              <a:t>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various</a:t>
            </a:r>
            <a:r>
              <a:rPr lang="nl-NL" b="0" dirty="0"/>
              <a:t> health </a:t>
            </a:r>
            <a:r>
              <a:rPr lang="nl-NL" b="0" dirty="0" err="1"/>
              <a:t>risks</a:t>
            </a:r>
            <a:r>
              <a:rPr lang="nl-NL" b="0" dirty="0"/>
              <a:t>, </a:t>
            </a:r>
            <a:r>
              <a:rPr lang="nl-NL" b="0" dirty="0" err="1"/>
              <a:t>including</a:t>
            </a:r>
            <a:r>
              <a:rPr lang="nl-NL" b="0" dirty="0"/>
              <a:t> </a:t>
            </a:r>
            <a:r>
              <a:rPr lang="nl-NL" b="0" dirty="0" err="1"/>
              <a:t>those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air </a:t>
            </a:r>
            <a:r>
              <a:rPr lang="nl-NL" b="0" dirty="0" err="1"/>
              <a:t>pollution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Travellers</a:t>
            </a:r>
            <a:r>
              <a:rPr lang="nl-NL" b="0" dirty="0"/>
              <a:t> </a:t>
            </a:r>
            <a:r>
              <a:rPr lang="nl-NL" b="0" dirty="0" err="1"/>
              <a:t>arriving</a:t>
            </a:r>
            <a:r>
              <a:rPr lang="nl-NL" b="0" dirty="0"/>
              <a:t> in </a:t>
            </a:r>
            <a:r>
              <a:rPr lang="nl-NL" b="0" dirty="0" err="1"/>
              <a:t>urban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pollution</a:t>
            </a:r>
            <a:r>
              <a:rPr lang="nl-NL" b="0" dirty="0"/>
              <a:t> episodes face high exposure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harmful</a:t>
            </a:r>
            <a:r>
              <a:rPr lang="nl-NL" b="0" dirty="0"/>
              <a:t> </a:t>
            </a:r>
            <a:r>
              <a:rPr lang="nl-NL" b="0" dirty="0" err="1"/>
              <a:t>pollutants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lack</a:t>
            </a:r>
            <a:r>
              <a:rPr lang="nl-NL" b="0" dirty="0"/>
              <a:t> </a:t>
            </a:r>
            <a:r>
              <a:rPr lang="nl-NL" b="0" dirty="0" err="1"/>
              <a:t>adaptation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air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also</a:t>
            </a:r>
            <a:r>
              <a:rPr lang="nl-NL" b="0" dirty="0"/>
              <a:t> miss </a:t>
            </a:r>
            <a:r>
              <a:rPr lang="nl-NL" b="0" dirty="0" err="1"/>
              <a:t>precautionary</a:t>
            </a:r>
            <a:r>
              <a:rPr lang="nl-NL" b="0" dirty="0"/>
              <a:t> </a:t>
            </a:r>
            <a:r>
              <a:rPr lang="nl-NL" b="0" dirty="0" err="1"/>
              <a:t>advice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health </a:t>
            </a:r>
            <a:r>
              <a:rPr lang="nl-NL" b="0" dirty="0" err="1"/>
              <a:t>risks</a:t>
            </a:r>
            <a:endParaRPr lang="nl-NL" b="0" dirty="0"/>
          </a:p>
          <a:p>
            <a:pPr lvl="3"/>
            <a:endParaRPr lang="nl-NL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581588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Short-Term Air </a:t>
            </a:r>
            <a:r>
              <a:rPr lang="nl-NL" dirty="0" err="1"/>
              <a:t>Pollution</a:t>
            </a:r>
            <a:r>
              <a:rPr lang="nl-NL" dirty="0"/>
              <a:t> Exposure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Traveller</a:t>
            </a:r>
            <a:r>
              <a:rPr lang="nl-NL" dirty="0"/>
              <a:t> Health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Sudden</a:t>
            </a:r>
            <a:r>
              <a:rPr lang="nl-NL" b="0" dirty="0"/>
              <a:t> exposure </a:t>
            </a:r>
            <a:r>
              <a:rPr lang="nl-NL" b="0" dirty="0" err="1"/>
              <a:t>to</a:t>
            </a:r>
            <a:r>
              <a:rPr lang="nl-NL" b="0" dirty="0"/>
              <a:t> high air </a:t>
            </a:r>
            <a:r>
              <a:rPr lang="nl-NL" b="0" dirty="0" err="1"/>
              <a:t>pollution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harm</a:t>
            </a:r>
            <a:r>
              <a:rPr lang="nl-NL" b="0" dirty="0"/>
              <a:t> </a:t>
            </a:r>
            <a:r>
              <a:rPr lang="nl-NL" b="0" dirty="0" err="1"/>
              <a:t>travellers</a:t>
            </a:r>
            <a:r>
              <a:rPr lang="nl-NL" b="0" dirty="0"/>
              <a:t>’ </a:t>
            </a:r>
            <a:r>
              <a:rPr lang="nl-NL" b="0" dirty="0" err="1"/>
              <a:t>cardiopulmonary</a:t>
            </a:r>
            <a:r>
              <a:rPr lang="nl-NL" b="0" dirty="0"/>
              <a:t> systems</a:t>
            </a:r>
          </a:p>
          <a:p>
            <a:pPr lvl="3"/>
            <a:r>
              <a:rPr lang="nl-NL" b="0" dirty="0"/>
              <a:t>- Air </a:t>
            </a:r>
            <a:r>
              <a:rPr lang="nl-NL" b="0" dirty="0" err="1"/>
              <a:t>pollution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cause</a:t>
            </a:r>
            <a:r>
              <a:rPr lang="nl-NL" b="0" dirty="0"/>
              <a:t> </a:t>
            </a:r>
            <a:r>
              <a:rPr lang="nl-NL" b="0" dirty="0" err="1"/>
              <a:t>diseases</a:t>
            </a:r>
            <a:r>
              <a:rPr lang="nl-NL" b="0" dirty="0"/>
              <a:t> without long-term exposure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Even short </a:t>
            </a:r>
            <a:r>
              <a:rPr lang="nl-NL" dirty="0" err="1"/>
              <a:t>visits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polluted</a:t>
            </a:r>
            <a:r>
              <a:rPr lang="nl-NL" dirty="0"/>
              <a:t> </a:t>
            </a:r>
            <a:r>
              <a:rPr lang="nl-NL" dirty="0" err="1"/>
              <a:t>cities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trigger: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Respiratory</a:t>
            </a:r>
            <a:r>
              <a:rPr lang="nl-NL" b="0" dirty="0"/>
              <a:t> </a:t>
            </a:r>
            <a:r>
              <a:rPr lang="nl-NL" b="0" dirty="0" err="1"/>
              <a:t>symptoms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Cardiovascular</a:t>
            </a:r>
            <a:r>
              <a:rPr lang="nl-NL" b="0" dirty="0"/>
              <a:t> events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581173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, </a:t>
            </a:r>
            <a:r>
              <a:rPr lang="nl-NL" dirty="0" err="1"/>
              <a:t>Tourism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Health </a:t>
            </a:r>
            <a:r>
              <a:rPr lang="nl-NL" dirty="0" err="1"/>
              <a:t>Risks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depends</a:t>
            </a:r>
            <a:r>
              <a:rPr lang="nl-NL" dirty="0"/>
              <a:t> </a:t>
            </a:r>
            <a:r>
              <a:rPr lang="nl-NL" dirty="0" err="1"/>
              <a:t>heavily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natural</a:t>
            </a:r>
            <a:r>
              <a:rPr lang="nl-NL" dirty="0"/>
              <a:t> environment</a:t>
            </a:r>
          </a:p>
          <a:p>
            <a:pPr lvl="3"/>
            <a:r>
              <a:rPr lang="nl-NL" b="0" dirty="0"/>
              <a:t>- A clean, </a:t>
            </a:r>
            <a:r>
              <a:rPr lang="nl-NL" b="0" dirty="0" err="1"/>
              <a:t>pleasant</a:t>
            </a:r>
            <a:r>
              <a:rPr lang="nl-NL" b="0" dirty="0"/>
              <a:t> environment is a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motivation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relaxation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stress </a:t>
            </a:r>
            <a:r>
              <a:rPr lang="nl-NL" b="0" dirty="0" err="1"/>
              <a:t>relief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influences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Tourist</a:t>
            </a:r>
            <a:r>
              <a:rPr lang="nl-NL" b="0" dirty="0"/>
              <a:t> traffic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choice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Perceived</a:t>
            </a:r>
            <a:r>
              <a:rPr lang="nl-NL" b="0" dirty="0"/>
              <a:t> well-</a:t>
            </a:r>
            <a:r>
              <a:rPr lang="nl-NL" b="0" dirty="0" err="1"/>
              <a:t>being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health </a:t>
            </a:r>
            <a:r>
              <a:rPr lang="nl-NL" b="0" dirty="0" err="1"/>
              <a:t>safety</a:t>
            </a:r>
            <a:endParaRPr lang="nl-NL" b="0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816772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, </a:t>
            </a:r>
            <a:r>
              <a:rPr lang="nl-NL" dirty="0" err="1"/>
              <a:t>Tourism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Health </a:t>
            </a:r>
            <a:r>
              <a:rPr lang="nl-NL" dirty="0" err="1"/>
              <a:t>Risks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Urban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challenges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High levels of air </a:t>
            </a:r>
            <a:r>
              <a:rPr lang="nl-NL" b="0" dirty="0" err="1"/>
              <a:t>pollution</a:t>
            </a:r>
            <a:r>
              <a:rPr lang="nl-NL" b="0" dirty="0"/>
              <a:t> in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cities</a:t>
            </a:r>
            <a:endParaRPr lang="nl-NL" b="0" dirty="0"/>
          </a:p>
          <a:p>
            <a:pPr lvl="3"/>
            <a:r>
              <a:rPr lang="nl-NL" b="0" dirty="0"/>
              <a:t>- Pose </a:t>
            </a:r>
            <a:r>
              <a:rPr lang="nl-NL" b="0" dirty="0" err="1"/>
              <a:t>serious</a:t>
            </a:r>
            <a:r>
              <a:rPr lang="nl-NL" b="0" dirty="0"/>
              <a:t> health </a:t>
            </a:r>
            <a:r>
              <a:rPr lang="nl-NL" b="0" dirty="0" err="1"/>
              <a:t>risks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, </a:t>
            </a:r>
            <a:r>
              <a:rPr lang="nl-NL" b="0" dirty="0" err="1"/>
              <a:t>including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Respiratory</a:t>
            </a:r>
            <a:r>
              <a:rPr lang="nl-NL" b="0" dirty="0"/>
              <a:t> </a:t>
            </a:r>
            <a:r>
              <a:rPr lang="nl-NL" b="0" dirty="0" err="1"/>
              <a:t>diseases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Circulatory</a:t>
            </a:r>
            <a:r>
              <a:rPr lang="nl-NL" b="0" dirty="0"/>
              <a:t> disorders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Cancer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028513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Air </a:t>
            </a:r>
            <a:r>
              <a:rPr lang="nl-NL" dirty="0" err="1"/>
              <a:t>Pollution’s</a:t>
            </a:r>
            <a:r>
              <a:rPr lang="nl-NL" dirty="0"/>
              <a:t> Impact on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Competitiveness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Air </a:t>
            </a:r>
            <a:r>
              <a:rPr lang="nl-NL" dirty="0" err="1"/>
              <a:t>pollution</a:t>
            </a:r>
            <a:r>
              <a:rPr lang="nl-NL" dirty="0"/>
              <a:t> is a major </a:t>
            </a:r>
            <a:r>
              <a:rPr lang="nl-NL" dirty="0" err="1"/>
              <a:t>problem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endParaRPr lang="nl-NL" dirty="0"/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decreases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Poor</a:t>
            </a:r>
            <a:r>
              <a:rPr lang="nl-NL" b="0" dirty="0"/>
              <a:t> air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cause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lose</a:t>
            </a:r>
            <a:r>
              <a:rPr lang="nl-NL" b="0" dirty="0"/>
              <a:t> </a:t>
            </a:r>
            <a:r>
              <a:rPr lang="nl-NL" b="0" dirty="0" err="1"/>
              <a:t>attractiveness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avoid</a:t>
            </a:r>
            <a:r>
              <a:rPr lang="nl-NL" b="0" dirty="0"/>
              <a:t> </a:t>
            </a:r>
            <a:r>
              <a:rPr lang="nl-NL" b="0" dirty="0" err="1"/>
              <a:t>places</a:t>
            </a:r>
            <a:r>
              <a:rPr lang="nl-NL" b="0" dirty="0"/>
              <a:t> </a:t>
            </a:r>
            <a:r>
              <a:rPr lang="nl-NL" b="0" dirty="0" err="1"/>
              <a:t>where</a:t>
            </a:r>
            <a:r>
              <a:rPr lang="nl-NL" b="0" dirty="0"/>
              <a:t> health </a:t>
            </a:r>
            <a:r>
              <a:rPr lang="nl-NL" b="0" dirty="0" err="1"/>
              <a:t>risks</a:t>
            </a:r>
            <a:r>
              <a:rPr lang="nl-NL" b="0" dirty="0"/>
              <a:t> are </a:t>
            </a:r>
            <a:r>
              <a:rPr lang="nl-NL" b="0" dirty="0" err="1"/>
              <a:t>perceived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Maintaining</a:t>
            </a:r>
            <a:r>
              <a:rPr lang="nl-NL" dirty="0"/>
              <a:t> high </a:t>
            </a:r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is </a:t>
            </a:r>
            <a:r>
              <a:rPr lang="nl-NL" dirty="0" err="1"/>
              <a:t>crucial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Attracting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Ensuring</a:t>
            </a:r>
            <a:r>
              <a:rPr lang="nl-NL" b="0" dirty="0"/>
              <a:t> long-term </a:t>
            </a:r>
            <a:r>
              <a:rPr lang="nl-NL" b="0" dirty="0" err="1"/>
              <a:t>tourism</a:t>
            </a:r>
            <a:r>
              <a:rPr lang="nl-NL" b="0" dirty="0"/>
              <a:t> development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Enhancing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competitiveness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273773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Psychological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Behavioral</a:t>
            </a:r>
            <a:r>
              <a:rPr lang="nl-NL" dirty="0"/>
              <a:t> Impacts of Air </a:t>
            </a:r>
            <a:r>
              <a:rPr lang="nl-NL" dirty="0" err="1"/>
              <a:t>Pollution</a:t>
            </a:r>
            <a:r>
              <a:rPr lang="nl-NL" dirty="0"/>
              <a:t> on </a:t>
            </a:r>
            <a:r>
              <a:rPr lang="nl-NL" dirty="0" err="1"/>
              <a:t>Tourists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Air </a:t>
            </a:r>
            <a:r>
              <a:rPr lang="nl-NL" dirty="0" err="1"/>
              <a:t>pollution</a:t>
            </a:r>
            <a:r>
              <a:rPr lang="nl-NL" dirty="0"/>
              <a:t> is a </a:t>
            </a:r>
            <a:r>
              <a:rPr lang="nl-NL" dirty="0" err="1"/>
              <a:t>hazardous</a:t>
            </a:r>
            <a:r>
              <a:rPr lang="nl-NL" dirty="0"/>
              <a:t> </a:t>
            </a:r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condition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trigger: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Negative</a:t>
            </a:r>
            <a:r>
              <a:rPr lang="nl-NL" b="0" dirty="0"/>
              <a:t> </a:t>
            </a:r>
            <a:r>
              <a:rPr lang="nl-NL" b="0" dirty="0" err="1"/>
              <a:t>emotions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uncertainty</a:t>
            </a:r>
            <a:r>
              <a:rPr lang="nl-NL" b="0" dirty="0"/>
              <a:t>, </a:t>
            </a:r>
            <a:r>
              <a:rPr lang="nl-NL" b="0" dirty="0" err="1"/>
              <a:t>fear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worry</a:t>
            </a:r>
            <a:endParaRPr lang="nl-NL" b="0" dirty="0"/>
          </a:p>
          <a:p>
            <a:pPr lvl="3"/>
            <a:r>
              <a:rPr lang="nl-NL" b="0" dirty="0"/>
              <a:t>- Concerns over </a:t>
            </a:r>
            <a:r>
              <a:rPr lang="nl-NL" b="0" dirty="0" err="1"/>
              <a:t>respiratory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cardiac</a:t>
            </a:r>
            <a:r>
              <a:rPr lang="nl-NL" b="0" dirty="0"/>
              <a:t> health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 of air </a:t>
            </a:r>
            <a:r>
              <a:rPr lang="nl-NL" dirty="0" err="1"/>
              <a:t>pollution</a:t>
            </a:r>
            <a:r>
              <a:rPr lang="nl-NL" dirty="0"/>
              <a:t> </a:t>
            </a:r>
            <a:r>
              <a:rPr lang="nl-NL" dirty="0" err="1"/>
              <a:t>effects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Smog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poor</a:t>
            </a:r>
            <a:r>
              <a:rPr lang="nl-NL" b="0" dirty="0"/>
              <a:t> air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cause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Breathing</a:t>
            </a:r>
            <a:r>
              <a:rPr lang="nl-NL" b="0" dirty="0"/>
              <a:t> </a:t>
            </a:r>
            <a:r>
              <a:rPr lang="nl-NL" b="0" dirty="0" err="1"/>
              <a:t>difficulties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Cardiovascular</a:t>
            </a:r>
            <a:r>
              <a:rPr lang="nl-NL" b="0" dirty="0"/>
              <a:t> </a:t>
            </a:r>
            <a:r>
              <a:rPr lang="nl-NL" b="0" dirty="0" err="1"/>
              <a:t>strain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General discomfort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anxiety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man coughs standing near industrial plant with toxic smoke coming out of chimneys of chemical plant - air pollution stock-grafiken, -clipart, -cartoons und -symbole">
            <a:extLst>
              <a:ext uri="{FF2B5EF4-FFF2-40B4-BE49-F238E27FC236}">
                <a16:creationId xmlns:a16="http://schemas.microsoft.com/office/drawing/2014/main" id="{2EB4C5F9-C28A-BAD6-86F5-22CFED988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4" y="2608346"/>
            <a:ext cx="5739135" cy="382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2587509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Air </a:t>
            </a:r>
            <a:r>
              <a:rPr lang="nl-NL" dirty="0" err="1"/>
              <a:t>Pollution</a:t>
            </a:r>
            <a:r>
              <a:rPr lang="nl-NL" dirty="0"/>
              <a:t>, Smog,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Smog </a:t>
            </a:r>
            <a:r>
              <a:rPr lang="nl-NL" dirty="0" err="1"/>
              <a:t>and</a:t>
            </a:r>
            <a:r>
              <a:rPr lang="nl-NL" dirty="0"/>
              <a:t> air </a:t>
            </a:r>
            <a:r>
              <a:rPr lang="nl-NL" dirty="0" err="1"/>
              <a:t>pollution</a:t>
            </a:r>
            <a:r>
              <a:rPr lang="nl-NL" dirty="0"/>
              <a:t> hinder </a:t>
            </a:r>
            <a:r>
              <a:rPr lang="nl-NL" dirty="0" err="1"/>
              <a:t>tourism</a:t>
            </a:r>
            <a:r>
              <a:rPr lang="nl-NL" dirty="0"/>
              <a:t> development: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Diminish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visibility</a:t>
            </a:r>
            <a:r>
              <a:rPr lang="nl-NL" b="0" dirty="0"/>
              <a:t>,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affects</a:t>
            </a:r>
            <a:r>
              <a:rPr lang="nl-NL" b="0" dirty="0"/>
              <a:t> </a:t>
            </a:r>
            <a:r>
              <a:rPr lang="nl-NL" b="0" dirty="0" err="1"/>
              <a:t>scenic</a:t>
            </a:r>
            <a:r>
              <a:rPr lang="nl-NL" b="0" dirty="0"/>
              <a:t> </a:t>
            </a:r>
            <a:r>
              <a:rPr lang="nl-NL" b="0" dirty="0" err="1"/>
              <a:t>enjoyment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</a:t>
            </a:r>
            <a:r>
              <a:rPr lang="nl-NL" b="0" dirty="0"/>
              <a:t> health concerns, </a:t>
            </a:r>
            <a:r>
              <a:rPr lang="nl-NL" b="0" dirty="0" err="1"/>
              <a:t>leading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uncertainty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worry</a:t>
            </a:r>
            <a:r>
              <a:rPr lang="nl-NL" b="0" dirty="0"/>
              <a:t>. 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new york city haze - air pollution stock-fotos und bilder">
            <a:extLst>
              <a:ext uri="{FF2B5EF4-FFF2-40B4-BE49-F238E27FC236}">
                <a16:creationId xmlns:a16="http://schemas.microsoft.com/office/drawing/2014/main" id="{F4D06411-D660-C8CE-AD07-AA0BBE16D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886" y="2289820"/>
            <a:ext cx="6262464" cy="417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298557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Its</a:t>
            </a:r>
            <a:r>
              <a:rPr lang="nl-NL" sz="3600" dirty="0"/>
              <a:t> Impact on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Air </a:t>
            </a:r>
            <a:r>
              <a:rPr lang="nl-NL" dirty="0" err="1"/>
              <a:t>Pollution</a:t>
            </a:r>
            <a:r>
              <a:rPr lang="nl-NL" dirty="0"/>
              <a:t>, Smog,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Consequences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:</a:t>
            </a:r>
          </a:p>
          <a:p>
            <a:pPr lvl="3"/>
            <a:r>
              <a:rPr lang="nl-NL" b="0" dirty="0" err="1"/>
              <a:t>Lower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Unrealized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Travel </a:t>
            </a:r>
            <a:r>
              <a:rPr lang="nl-NL" b="0" dirty="0" err="1"/>
              <a:t>disruptions</a:t>
            </a:r>
            <a:r>
              <a:rPr lang="nl-NL" b="0" dirty="0"/>
              <a:t> or changes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Reduced</a:t>
            </a:r>
            <a:r>
              <a:rPr lang="nl-NL" b="0" dirty="0"/>
              <a:t> </a:t>
            </a:r>
            <a:r>
              <a:rPr lang="nl-NL" b="0" dirty="0" err="1"/>
              <a:t>intention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revisit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490582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Destination</a:t>
            </a:r>
            <a:r>
              <a:rPr lang="nl-NL" sz="3600" dirty="0"/>
              <a:t> Image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Destination</a:t>
            </a:r>
            <a:r>
              <a:rPr lang="nl-NL" dirty="0"/>
              <a:t> Image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Revisit</a:t>
            </a:r>
            <a:r>
              <a:rPr lang="nl-NL" dirty="0"/>
              <a:t> </a:t>
            </a:r>
            <a:r>
              <a:rPr lang="nl-NL" dirty="0" err="1"/>
              <a:t>Intention</a:t>
            </a:r>
            <a:endParaRPr lang="nl-NL" dirty="0"/>
          </a:p>
          <a:p>
            <a:pPr lvl="3"/>
            <a:r>
              <a:rPr lang="nl-NL" dirty="0" err="1"/>
              <a:t>Why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Return:</a:t>
            </a:r>
          </a:p>
          <a:p>
            <a:pPr lvl="3"/>
            <a:r>
              <a:rPr lang="nl-NL" b="0" dirty="0"/>
              <a:t>- A strong, </a:t>
            </a:r>
            <a:r>
              <a:rPr lang="nl-NL" b="0" dirty="0" err="1"/>
              <a:t>positive</a:t>
            </a:r>
            <a:r>
              <a:rPr lang="nl-NL" b="0" dirty="0"/>
              <a:t> image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  <a:p>
            <a:pPr lvl="3"/>
            <a:r>
              <a:rPr lang="nl-NL" b="0" dirty="0"/>
              <a:t>- High-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previous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What</a:t>
            </a:r>
            <a:r>
              <a:rPr lang="nl-NL" dirty="0"/>
              <a:t> Drives </a:t>
            </a:r>
            <a:r>
              <a:rPr lang="nl-NL" dirty="0" err="1"/>
              <a:t>Revisit</a:t>
            </a:r>
            <a:r>
              <a:rPr lang="nl-NL" dirty="0"/>
              <a:t> </a:t>
            </a:r>
            <a:r>
              <a:rPr lang="nl-NL" dirty="0" err="1"/>
              <a:t>Intention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Satisfaction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past trips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Memorable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enjoyable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Emotional</a:t>
            </a:r>
            <a:r>
              <a:rPr lang="nl-NL" b="0" dirty="0"/>
              <a:t> </a:t>
            </a:r>
            <a:r>
              <a:rPr lang="nl-NL" b="0" dirty="0" err="1"/>
              <a:t>connection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place</a:t>
            </a:r>
            <a:endParaRPr lang="nl-NL" b="0" dirty="0"/>
          </a:p>
          <a:p>
            <a:pPr lvl="3"/>
            <a:r>
              <a:rPr lang="nl-NL" b="0" dirty="0"/>
              <a:t>- Met or </a:t>
            </a:r>
            <a:r>
              <a:rPr lang="nl-NL" b="0" dirty="0" err="1"/>
              <a:t>exceeded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401626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Air </a:t>
            </a:r>
            <a:r>
              <a:rPr lang="nl-NL" sz="3600" dirty="0" err="1"/>
              <a:t>Pollution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Destination</a:t>
            </a:r>
            <a:r>
              <a:rPr lang="nl-NL" sz="3600" dirty="0"/>
              <a:t> Image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Destination</a:t>
            </a:r>
            <a:r>
              <a:rPr lang="nl-NL" dirty="0"/>
              <a:t> Image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Revisit</a:t>
            </a:r>
            <a:r>
              <a:rPr lang="nl-NL" dirty="0"/>
              <a:t> </a:t>
            </a:r>
            <a:r>
              <a:rPr lang="nl-NL" dirty="0" err="1"/>
              <a:t>Intention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Meteorological </a:t>
            </a:r>
            <a:r>
              <a:rPr lang="nl-NL" b="0" dirty="0" err="1"/>
              <a:t>conditions</a:t>
            </a:r>
            <a:r>
              <a:rPr lang="nl-NL" b="0" dirty="0"/>
              <a:t> </a:t>
            </a:r>
            <a:r>
              <a:rPr lang="nl-NL" b="0" dirty="0" err="1"/>
              <a:t>shape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image</a:t>
            </a:r>
          </a:p>
          <a:p>
            <a:pPr lvl="3"/>
            <a:r>
              <a:rPr lang="nl-NL" b="0" dirty="0"/>
              <a:t>- Air </a:t>
            </a:r>
            <a:r>
              <a:rPr lang="nl-NL" b="0" dirty="0" err="1"/>
              <a:t>pollution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harm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Poor</a:t>
            </a:r>
            <a:r>
              <a:rPr lang="nl-NL" b="0" dirty="0"/>
              <a:t> air </a:t>
            </a:r>
            <a:r>
              <a:rPr lang="nl-NL" b="0" dirty="0" err="1"/>
              <a:t>and</a:t>
            </a:r>
            <a:r>
              <a:rPr lang="nl-NL" b="0" dirty="0"/>
              <a:t> water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influence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choice</a:t>
            </a:r>
            <a:endParaRPr lang="nl-NL" b="0" dirty="0"/>
          </a:p>
          <a:p>
            <a:pPr lvl="3"/>
            <a:r>
              <a:rPr lang="nl-NL" b="0" dirty="0"/>
              <a:t>- Air </a:t>
            </a:r>
            <a:r>
              <a:rPr lang="nl-NL" b="0" dirty="0" err="1"/>
              <a:t>pollution</a:t>
            </a:r>
            <a:r>
              <a:rPr lang="nl-NL" b="0" dirty="0"/>
              <a:t> </a:t>
            </a: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domestic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is </a:t>
            </a:r>
            <a:r>
              <a:rPr lang="nl-NL" b="0" dirty="0" err="1"/>
              <a:t>critical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appeal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742868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5- UV </a:t>
            </a:r>
            <a:r>
              <a:rPr lang="nl-NL" sz="3600" dirty="0" err="1"/>
              <a:t>Radiation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Travel Health </a:t>
            </a:r>
            <a:r>
              <a:rPr lang="nl-NL" sz="3600" dirty="0" err="1"/>
              <a:t>Risks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International </a:t>
            </a:r>
            <a:r>
              <a:rPr lang="nl-NL" dirty="0" err="1"/>
              <a:t>travelers</a:t>
            </a:r>
            <a:r>
              <a:rPr lang="nl-NL" dirty="0"/>
              <a:t> face </a:t>
            </a:r>
            <a:r>
              <a:rPr lang="nl-NL" dirty="0" err="1"/>
              <a:t>increased</a:t>
            </a:r>
            <a:r>
              <a:rPr lang="nl-NL" dirty="0"/>
              <a:t> UV exposure, </a:t>
            </a:r>
            <a:r>
              <a:rPr lang="nl-NL" dirty="0" err="1"/>
              <a:t>especially</a:t>
            </a:r>
            <a:r>
              <a:rPr lang="nl-NL" dirty="0"/>
              <a:t> in: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Sunnier</a:t>
            </a:r>
            <a:r>
              <a:rPr lang="nl-NL" b="0" dirty="0"/>
              <a:t> </a:t>
            </a:r>
            <a:r>
              <a:rPr lang="nl-NL" b="0" dirty="0" err="1"/>
              <a:t>climates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Lower</a:t>
            </a:r>
            <a:r>
              <a:rPr lang="nl-NL" b="0" dirty="0"/>
              <a:t> </a:t>
            </a:r>
            <a:r>
              <a:rPr lang="nl-NL" b="0" dirty="0" err="1"/>
              <a:t>latitudes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Higher</a:t>
            </a:r>
            <a:r>
              <a:rPr lang="nl-NL" b="0" dirty="0"/>
              <a:t> </a:t>
            </a:r>
            <a:r>
              <a:rPr lang="nl-NL" b="0" dirty="0" err="1"/>
              <a:t>altitudes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Snow-covered</a:t>
            </a:r>
            <a:r>
              <a:rPr lang="nl-NL" b="0" dirty="0"/>
              <a:t> environments (</a:t>
            </a:r>
            <a:r>
              <a:rPr lang="nl-NL" b="0" dirty="0" err="1"/>
              <a:t>skiing</a:t>
            </a:r>
            <a:r>
              <a:rPr lang="nl-NL" b="0" dirty="0"/>
              <a:t>)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Short-term </a:t>
            </a:r>
            <a:r>
              <a:rPr lang="nl-NL" dirty="0" err="1"/>
              <a:t>risks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Sunburn</a:t>
            </a:r>
            <a:r>
              <a:rPr lang="nl-NL" b="0" dirty="0"/>
              <a:t>                                 - Eye </a:t>
            </a:r>
            <a:r>
              <a:rPr lang="nl-NL" b="0" dirty="0" err="1"/>
              <a:t>irritation</a:t>
            </a:r>
            <a:endParaRPr lang="nl-NL" b="0" dirty="0"/>
          </a:p>
          <a:p>
            <a:pPr lvl="3"/>
            <a:r>
              <a:rPr lang="nl-NL" dirty="0"/>
              <a:t>- Long-term </a:t>
            </a:r>
            <a:r>
              <a:rPr lang="nl-NL" dirty="0" err="1"/>
              <a:t>risks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Premature skin </a:t>
            </a:r>
            <a:r>
              <a:rPr lang="nl-NL" b="0" dirty="0" err="1"/>
              <a:t>aging</a:t>
            </a:r>
            <a:r>
              <a:rPr lang="nl-NL" b="0" dirty="0"/>
              <a:t>          - </a:t>
            </a:r>
            <a:r>
              <a:rPr lang="nl-NL" b="0" dirty="0" err="1"/>
              <a:t>Cataracts</a:t>
            </a:r>
            <a:endParaRPr lang="nl-NL" b="0" dirty="0"/>
          </a:p>
          <a:p>
            <a:pPr lvl="3"/>
            <a:r>
              <a:rPr lang="nl-NL" b="0" dirty="0"/>
              <a:t>- Skin </a:t>
            </a:r>
            <a:r>
              <a:rPr lang="nl-NL" b="0" dirty="0" err="1"/>
              <a:t>cancers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567415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5- UV </a:t>
            </a:r>
            <a:r>
              <a:rPr lang="nl-NL" sz="3600" dirty="0" err="1"/>
              <a:t>Radiation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Travel Health </a:t>
            </a:r>
            <a:r>
              <a:rPr lang="nl-NL" sz="3600" dirty="0" err="1"/>
              <a:t>Risks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 factors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determine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amount</a:t>
            </a:r>
            <a:r>
              <a:rPr lang="nl-NL" dirty="0"/>
              <a:t> of UV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reaches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Earth’s</a:t>
            </a:r>
            <a:r>
              <a:rPr lang="nl-NL" dirty="0"/>
              <a:t> </a:t>
            </a:r>
            <a:r>
              <a:rPr lang="nl-NL" dirty="0" err="1"/>
              <a:t>surface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 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Time of </a:t>
            </a:r>
            <a:r>
              <a:rPr lang="nl-NL" b="0" dirty="0" err="1"/>
              <a:t>year</a:t>
            </a:r>
            <a:r>
              <a:rPr lang="nl-NL" b="0" dirty="0"/>
              <a:t> (</a:t>
            </a:r>
            <a:r>
              <a:rPr lang="nl-NL" b="0" dirty="0" err="1"/>
              <a:t>stronger</a:t>
            </a:r>
            <a:r>
              <a:rPr lang="nl-NL" b="0" dirty="0"/>
              <a:t> in </a:t>
            </a:r>
            <a:r>
              <a:rPr lang="nl-NL" b="0" dirty="0" err="1"/>
              <a:t>summer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Time of </a:t>
            </a:r>
            <a:r>
              <a:rPr lang="nl-NL" b="0" dirty="0" err="1"/>
              <a:t>day</a:t>
            </a:r>
            <a:r>
              <a:rPr lang="nl-NL" b="0" dirty="0"/>
              <a:t> (peak UV </a:t>
            </a:r>
            <a:r>
              <a:rPr lang="nl-NL" b="0" dirty="0" err="1"/>
              <a:t>between</a:t>
            </a:r>
            <a:r>
              <a:rPr lang="nl-NL" b="0" dirty="0"/>
              <a:t> 10 a.m. – 4 p.m.)</a:t>
            </a:r>
          </a:p>
          <a:p>
            <a:pPr lvl="3"/>
            <a:r>
              <a:rPr lang="nl-NL" b="0" dirty="0"/>
              <a:t>- Latitude (</a:t>
            </a:r>
            <a:r>
              <a:rPr lang="nl-NL" b="0" dirty="0" err="1"/>
              <a:t>stronger</a:t>
            </a:r>
            <a:r>
              <a:rPr lang="nl-NL" b="0" dirty="0"/>
              <a:t> closer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equator)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Altitude</a:t>
            </a:r>
            <a:r>
              <a:rPr lang="nl-NL" b="0" dirty="0"/>
              <a:t> (</a:t>
            </a:r>
            <a:r>
              <a:rPr lang="nl-NL" b="0" dirty="0" err="1"/>
              <a:t>higher</a:t>
            </a:r>
            <a:r>
              <a:rPr lang="nl-NL" b="0" dirty="0"/>
              <a:t> </a:t>
            </a:r>
            <a:r>
              <a:rPr lang="nl-NL" b="0" dirty="0" err="1"/>
              <a:t>elevation</a:t>
            </a:r>
            <a:r>
              <a:rPr lang="nl-NL" b="0" dirty="0"/>
              <a:t> = more UV)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Geographic</a:t>
            </a:r>
            <a:r>
              <a:rPr lang="nl-NL" b="0" dirty="0"/>
              <a:t> </a:t>
            </a:r>
            <a:r>
              <a:rPr lang="nl-NL" b="0" dirty="0" err="1"/>
              <a:t>location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weather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197481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5- UV </a:t>
            </a:r>
            <a:r>
              <a:rPr lang="nl-NL" sz="3600" dirty="0" err="1"/>
              <a:t>Radiation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Travel Health </a:t>
            </a:r>
            <a:r>
              <a:rPr lang="nl-NL" sz="3600" dirty="0" err="1"/>
              <a:t>Risks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 </a:t>
            </a:r>
          </a:p>
          <a:p>
            <a:pPr lvl="3"/>
            <a:r>
              <a:rPr lang="nl-NL" dirty="0"/>
              <a:t>Human </a:t>
            </a:r>
            <a:r>
              <a:rPr lang="nl-NL" dirty="0" err="1"/>
              <a:t>behaviors</a:t>
            </a:r>
            <a:r>
              <a:rPr lang="nl-NL" dirty="0"/>
              <a:t> </a:t>
            </a:r>
            <a:r>
              <a:rPr lang="nl-NL" dirty="0" err="1"/>
              <a:t>determining</a:t>
            </a:r>
            <a:r>
              <a:rPr lang="nl-NL" dirty="0"/>
              <a:t> </a:t>
            </a:r>
            <a:r>
              <a:rPr lang="nl-NL" dirty="0" err="1"/>
              <a:t>how</a:t>
            </a:r>
            <a:r>
              <a:rPr lang="nl-NL" dirty="0"/>
              <a:t> </a:t>
            </a:r>
            <a:r>
              <a:rPr lang="nl-NL" dirty="0" err="1"/>
              <a:t>much</a:t>
            </a:r>
            <a:r>
              <a:rPr lang="nl-NL" dirty="0"/>
              <a:t> UVR </a:t>
            </a:r>
            <a:r>
              <a:rPr lang="nl-NL" dirty="0" err="1"/>
              <a:t>reaches</a:t>
            </a:r>
            <a:r>
              <a:rPr lang="nl-NL" dirty="0"/>
              <a:t> a </a:t>
            </a:r>
            <a:r>
              <a:rPr lang="nl-NL" dirty="0" err="1"/>
              <a:t>person’s</a:t>
            </a:r>
            <a:r>
              <a:rPr lang="nl-NL" dirty="0"/>
              <a:t> body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Type of </a:t>
            </a:r>
            <a:r>
              <a:rPr lang="nl-NL" b="0" dirty="0" err="1"/>
              <a:t>clothing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skin exposure</a:t>
            </a:r>
          </a:p>
          <a:p>
            <a:pPr lvl="3"/>
            <a:r>
              <a:rPr lang="nl-NL" b="0" dirty="0"/>
              <a:t>- Outdoor </a:t>
            </a:r>
            <a:r>
              <a:rPr lang="nl-NL" b="0" dirty="0" err="1"/>
              <a:t>activity</a:t>
            </a:r>
            <a:r>
              <a:rPr lang="nl-NL" b="0" dirty="0"/>
              <a:t> type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duration</a:t>
            </a:r>
            <a:endParaRPr lang="nl-NL" b="0" dirty="0"/>
          </a:p>
          <a:p>
            <a:pPr lvl="3"/>
            <a:r>
              <a:rPr lang="nl-NL" b="0" dirty="0"/>
              <a:t>- Time </a:t>
            </a:r>
            <a:r>
              <a:rPr lang="nl-NL" b="0" dirty="0" err="1"/>
              <a:t>spent</a:t>
            </a:r>
            <a:r>
              <a:rPr lang="nl-NL" b="0" dirty="0"/>
              <a:t> </a:t>
            </a:r>
            <a:r>
              <a:rPr lang="nl-NL" b="0" dirty="0" err="1"/>
              <a:t>outside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peak UV </a:t>
            </a:r>
            <a:r>
              <a:rPr lang="nl-NL" b="0" dirty="0" err="1"/>
              <a:t>hours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(or </a:t>
            </a:r>
            <a:r>
              <a:rPr lang="nl-NL" b="0" dirty="0" err="1"/>
              <a:t>lack</a:t>
            </a:r>
            <a:r>
              <a:rPr lang="nl-NL" b="0" dirty="0"/>
              <a:t>) of </a:t>
            </a:r>
            <a:r>
              <a:rPr lang="nl-NL" b="0" dirty="0" err="1"/>
              <a:t>sun</a:t>
            </a:r>
            <a:r>
              <a:rPr lang="nl-NL" b="0" dirty="0"/>
              <a:t> </a:t>
            </a:r>
            <a:r>
              <a:rPr lang="nl-NL" b="0" dirty="0" err="1"/>
              <a:t>protection</a:t>
            </a:r>
            <a:r>
              <a:rPr lang="nl-NL" b="0" dirty="0"/>
              <a:t> (</a:t>
            </a:r>
            <a:r>
              <a:rPr lang="nl-NL" b="0" dirty="0" err="1"/>
              <a:t>sunscreen</a:t>
            </a:r>
            <a:r>
              <a:rPr lang="nl-NL" b="0" dirty="0"/>
              <a:t>, </a:t>
            </a:r>
            <a:r>
              <a:rPr lang="nl-NL" b="0" dirty="0" err="1"/>
              <a:t>hats</a:t>
            </a:r>
            <a:r>
              <a:rPr lang="nl-NL" b="0" dirty="0"/>
              <a:t>, </a:t>
            </a:r>
            <a:r>
              <a:rPr lang="nl-NL" b="0" dirty="0" err="1"/>
              <a:t>sunglasses</a:t>
            </a:r>
            <a:r>
              <a:rPr lang="nl-NL" b="0" dirty="0"/>
              <a:t>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232771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5- UV </a:t>
            </a:r>
            <a:r>
              <a:rPr lang="nl-NL" sz="3600" dirty="0" err="1"/>
              <a:t>Radiation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Travel Health </a:t>
            </a:r>
            <a:r>
              <a:rPr lang="nl-NL" sz="3600" dirty="0" err="1"/>
              <a:t>Risks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Sunburn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A common, </a:t>
            </a:r>
            <a:r>
              <a:rPr lang="nl-NL" b="0" dirty="0" err="1"/>
              <a:t>preventable</a:t>
            </a:r>
            <a:r>
              <a:rPr lang="nl-NL" b="0" dirty="0"/>
              <a:t> </a:t>
            </a:r>
            <a:r>
              <a:rPr lang="nl-NL" b="0" dirty="0" err="1"/>
              <a:t>condition</a:t>
            </a:r>
            <a:r>
              <a:rPr lang="nl-NL" b="0" dirty="0"/>
              <a:t>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UV exposure</a:t>
            </a:r>
          </a:p>
          <a:p>
            <a:pPr lvl="3"/>
            <a:r>
              <a:rPr lang="nl-NL" b="0" dirty="0"/>
              <a:t>- Both UVA </a:t>
            </a:r>
            <a:r>
              <a:rPr lang="nl-NL" b="0" dirty="0" err="1"/>
              <a:t>and</a:t>
            </a:r>
            <a:r>
              <a:rPr lang="nl-NL" b="0" dirty="0"/>
              <a:t> UVB </a:t>
            </a:r>
            <a:r>
              <a:rPr lang="nl-NL" b="0" dirty="0" err="1"/>
              <a:t>rays</a:t>
            </a:r>
            <a:r>
              <a:rPr lang="nl-NL" b="0" dirty="0"/>
              <a:t> </a:t>
            </a:r>
            <a:r>
              <a:rPr lang="nl-NL" b="0" dirty="0" err="1"/>
              <a:t>contribute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sunburn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Requires</a:t>
            </a:r>
            <a:r>
              <a:rPr lang="nl-NL" b="0" dirty="0"/>
              <a:t> </a:t>
            </a:r>
            <a:r>
              <a:rPr lang="nl-NL" b="0" dirty="0" err="1"/>
              <a:t>broad</a:t>
            </a:r>
            <a:r>
              <a:rPr lang="nl-NL" b="0" dirty="0"/>
              <a:t>-spectrum </a:t>
            </a:r>
            <a:r>
              <a:rPr lang="nl-NL" b="0" dirty="0" err="1"/>
              <a:t>sunscreen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protection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FC96B4-7B1F-C92C-6220-CA4DAC9C16FB}"/>
              </a:ext>
            </a:extLst>
          </p:cNvPr>
          <p:cNvSpPr txBox="1"/>
          <p:nvPr/>
        </p:nvSpPr>
        <p:spPr>
          <a:xfrm>
            <a:off x="4270917" y="3902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986113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5- UV </a:t>
            </a:r>
            <a:r>
              <a:rPr lang="nl-NL" sz="3600" dirty="0" err="1"/>
              <a:t>Radiation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Travel Health </a:t>
            </a:r>
            <a:r>
              <a:rPr lang="nl-NL" sz="3600" dirty="0" err="1"/>
              <a:t>Risks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Sunburn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Clinical</a:t>
            </a:r>
            <a:r>
              <a:rPr lang="nl-NL" dirty="0"/>
              <a:t> Features:</a:t>
            </a:r>
          </a:p>
          <a:p>
            <a:pPr lvl="3"/>
            <a:r>
              <a:rPr lang="nl-NL" b="0" dirty="0"/>
              <a:t>- Mild: pink skin</a:t>
            </a:r>
          </a:p>
          <a:p>
            <a:pPr lvl="3"/>
            <a:r>
              <a:rPr lang="nl-NL" b="0" dirty="0"/>
              <a:t>- Severe: red, </a:t>
            </a:r>
            <a:r>
              <a:rPr lang="nl-NL" b="0" dirty="0" err="1"/>
              <a:t>painful</a:t>
            </a:r>
            <a:r>
              <a:rPr lang="nl-NL" b="0" dirty="0"/>
              <a:t> skin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swelling</a:t>
            </a:r>
            <a:r>
              <a:rPr lang="nl-NL" b="0" dirty="0"/>
              <a:t> or </a:t>
            </a:r>
            <a:r>
              <a:rPr lang="nl-NL" b="0" dirty="0" err="1"/>
              <a:t>blisters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Exposed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most </a:t>
            </a:r>
            <a:r>
              <a:rPr lang="nl-NL" b="0" dirty="0" err="1"/>
              <a:t>affected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Systemic</a:t>
            </a:r>
            <a:r>
              <a:rPr lang="nl-NL" dirty="0"/>
              <a:t> </a:t>
            </a:r>
            <a:r>
              <a:rPr lang="nl-NL" dirty="0" err="1"/>
              <a:t>Symptoms</a:t>
            </a:r>
            <a:r>
              <a:rPr lang="nl-NL" dirty="0"/>
              <a:t> (Severe Cases):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Headache</a:t>
            </a:r>
            <a:r>
              <a:rPr lang="nl-NL" b="0" dirty="0"/>
              <a:t>                            -Fever, </a:t>
            </a:r>
            <a:r>
              <a:rPr lang="nl-NL" b="0" dirty="0" err="1"/>
              <a:t>chills</a:t>
            </a:r>
            <a:endParaRPr lang="nl-NL" b="0" dirty="0"/>
          </a:p>
          <a:p>
            <a:pPr lvl="3"/>
            <a:r>
              <a:rPr lang="nl-NL" b="0" dirty="0"/>
              <a:t>- Nausea, </a:t>
            </a:r>
            <a:r>
              <a:rPr lang="nl-NL" b="0" dirty="0" err="1"/>
              <a:t>vomiting</a:t>
            </a:r>
            <a:r>
              <a:rPr lang="nl-NL" b="0" dirty="0"/>
              <a:t>.             - </a:t>
            </a:r>
            <a:r>
              <a:rPr lang="nl-NL" b="0" dirty="0" err="1"/>
              <a:t>Muscle</a:t>
            </a:r>
            <a:r>
              <a:rPr lang="nl-NL" b="0" dirty="0"/>
              <a:t> </a:t>
            </a:r>
            <a:r>
              <a:rPr lang="nl-NL" b="0" dirty="0" err="1"/>
              <a:t>aches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FC96B4-7B1F-C92C-6220-CA4DAC9C16FB}"/>
              </a:ext>
            </a:extLst>
          </p:cNvPr>
          <p:cNvSpPr txBox="1"/>
          <p:nvPr/>
        </p:nvSpPr>
        <p:spPr>
          <a:xfrm>
            <a:off x="4270917" y="3902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775031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5- UV </a:t>
            </a:r>
            <a:r>
              <a:rPr lang="nl-NL" sz="3600" dirty="0" err="1"/>
              <a:t>Radiation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Travel Health </a:t>
            </a:r>
            <a:r>
              <a:rPr lang="nl-NL" sz="3600" dirty="0" err="1"/>
              <a:t>Risks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Sun Exposure </a:t>
            </a:r>
            <a:r>
              <a:rPr lang="nl-NL" dirty="0" err="1"/>
              <a:t>and</a:t>
            </a:r>
            <a:r>
              <a:rPr lang="nl-NL" dirty="0"/>
              <a:t> Skin Cancer </a:t>
            </a:r>
            <a:r>
              <a:rPr lang="nl-NL" dirty="0" err="1"/>
              <a:t>Risks</a:t>
            </a:r>
            <a:endParaRPr lang="nl-NL" dirty="0"/>
          </a:p>
          <a:p>
            <a:pPr lvl="3"/>
            <a:r>
              <a:rPr lang="nl-NL" dirty="0" err="1"/>
              <a:t>Vacation</a:t>
            </a:r>
            <a:r>
              <a:rPr lang="nl-NL" dirty="0"/>
              <a:t> </a:t>
            </a:r>
            <a:r>
              <a:rPr lang="nl-NL" dirty="0" err="1"/>
              <a:t>Risks</a:t>
            </a:r>
            <a:endParaRPr lang="nl-NL" dirty="0"/>
          </a:p>
          <a:p>
            <a:pPr lvl="3"/>
            <a:r>
              <a:rPr lang="nl-NL" b="0" dirty="0"/>
              <a:t>- Travel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sunny</a:t>
            </a:r>
            <a:r>
              <a:rPr lang="nl-NL" b="0" dirty="0"/>
              <a:t>, warm </a:t>
            </a:r>
            <a:r>
              <a:rPr lang="nl-NL" b="0" dirty="0" err="1"/>
              <a:t>destinations</a:t>
            </a:r>
            <a:r>
              <a:rPr lang="nl-NL" b="0" dirty="0"/>
              <a:t> is a major risk factor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excessive</a:t>
            </a:r>
            <a:r>
              <a:rPr lang="nl-NL" b="0" dirty="0"/>
              <a:t> UV exposure.</a:t>
            </a:r>
          </a:p>
          <a:p>
            <a:pPr lvl="3"/>
            <a:r>
              <a:rPr lang="nl-NL" b="0"/>
              <a:t>- Resort </a:t>
            </a:r>
            <a:r>
              <a:rPr lang="nl-NL" b="0" dirty="0" err="1"/>
              <a:t>holidays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intentional</a:t>
            </a:r>
            <a:r>
              <a:rPr lang="nl-NL" b="0" dirty="0"/>
              <a:t> </a:t>
            </a:r>
            <a:r>
              <a:rPr lang="nl-NL" b="0" dirty="0" err="1"/>
              <a:t>suntanning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sunburns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dirty="0" err="1"/>
              <a:t>Associated</a:t>
            </a:r>
            <a:r>
              <a:rPr lang="nl-NL" dirty="0"/>
              <a:t> </a:t>
            </a:r>
            <a:r>
              <a:rPr lang="nl-NL" dirty="0" err="1"/>
              <a:t>Findings</a:t>
            </a:r>
            <a:endParaRPr lang="nl-NL" dirty="0"/>
          </a:p>
          <a:p>
            <a:pPr lvl="3"/>
            <a:r>
              <a:rPr lang="nl-NL" b="0" dirty="0"/>
              <a:t>- Studies in Europe, Australia, Canada,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US show a strong link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vacationing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skin </a:t>
            </a:r>
            <a:r>
              <a:rPr lang="nl-NL" b="0" dirty="0" err="1"/>
              <a:t>cancer</a:t>
            </a:r>
            <a:r>
              <a:rPr lang="nl-NL" b="0" dirty="0"/>
              <a:t> risk.</a:t>
            </a:r>
          </a:p>
          <a:p>
            <a:pPr lvl="3"/>
            <a:r>
              <a:rPr lang="nl-NL" dirty="0"/>
              <a:t>- </a:t>
            </a:r>
            <a:r>
              <a:rPr lang="nl-NL" dirty="0" err="1"/>
              <a:t>Melanoma</a:t>
            </a:r>
            <a:r>
              <a:rPr lang="nl-NL" dirty="0"/>
              <a:t> is </a:t>
            </a:r>
            <a:r>
              <a:rPr lang="nl-NL" dirty="0" err="1"/>
              <a:t>associated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Lifetime</a:t>
            </a:r>
            <a:r>
              <a:rPr lang="nl-NL" b="0" dirty="0"/>
              <a:t> </a:t>
            </a:r>
            <a:r>
              <a:rPr lang="nl-NL" b="0" dirty="0" err="1"/>
              <a:t>recreational</a:t>
            </a:r>
            <a:r>
              <a:rPr lang="nl-NL" b="0" dirty="0"/>
              <a:t> </a:t>
            </a:r>
            <a:r>
              <a:rPr lang="nl-NL" b="0" dirty="0" err="1"/>
              <a:t>sun</a:t>
            </a:r>
            <a:r>
              <a:rPr lang="nl-NL" b="0" dirty="0"/>
              <a:t> exposure</a:t>
            </a:r>
          </a:p>
          <a:p>
            <a:pPr lvl="3"/>
            <a:r>
              <a:rPr lang="nl-NL" b="0" dirty="0"/>
              <a:t>- Beach </a:t>
            </a:r>
            <a:r>
              <a:rPr lang="nl-NL" b="0" dirty="0" err="1"/>
              <a:t>and</a:t>
            </a:r>
            <a:r>
              <a:rPr lang="nl-NL" b="0" dirty="0"/>
              <a:t> waterside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Holidays</a:t>
            </a:r>
            <a:r>
              <a:rPr lang="nl-NL" b="0" dirty="0"/>
              <a:t> in </a:t>
            </a:r>
            <a:r>
              <a:rPr lang="nl-NL" b="0" dirty="0" err="1"/>
              <a:t>sunny</a:t>
            </a:r>
            <a:r>
              <a:rPr lang="nl-NL" b="0" dirty="0"/>
              <a:t> or </a:t>
            </a:r>
            <a:r>
              <a:rPr lang="nl-NL" b="0" dirty="0" err="1"/>
              <a:t>mountainous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FC96B4-7B1F-C92C-6220-CA4DAC9C16FB}"/>
              </a:ext>
            </a:extLst>
          </p:cNvPr>
          <p:cNvSpPr txBox="1"/>
          <p:nvPr/>
        </p:nvSpPr>
        <p:spPr>
          <a:xfrm>
            <a:off x="4270917" y="39029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518519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 algn="ctr"/>
            <a:endParaRPr lang="nl-NL" dirty="0"/>
          </a:p>
          <a:p>
            <a:pPr lvl="3" algn="ctr"/>
            <a:r>
              <a:rPr lang="nl-NL" dirty="0" err="1"/>
              <a:t>Discussion</a:t>
            </a:r>
            <a:endParaRPr lang="nl-NL" dirty="0"/>
          </a:p>
          <a:p>
            <a:pPr lvl="3" algn="ctr"/>
            <a:endParaRPr lang="nl-NL" b="0" dirty="0"/>
          </a:p>
          <a:p>
            <a:pPr lvl="3" algn="ctr"/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groups</a:t>
            </a:r>
            <a:r>
              <a:rPr lang="nl-NL" b="0" dirty="0"/>
              <a:t> are most </a:t>
            </a:r>
            <a:r>
              <a:rPr lang="nl-NL" b="0" dirty="0" err="1"/>
              <a:t>vulnerable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heat-</a:t>
            </a:r>
            <a:r>
              <a:rPr lang="nl-NL" b="0" dirty="0" err="1"/>
              <a:t>related</a:t>
            </a:r>
            <a:r>
              <a:rPr lang="nl-NL" b="0" dirty="0"/>
              <a:t> </a:t>
            </a:r>
            <a:r>
              <a:rPr lang="nl-NL" b="0" dirty="0" err="1"/>
              <a:t>illness</a:t>
            </a:r>
            <a:r>
              <a:rPr lang="nl-NL" b="0" dirty="0"/>
              <a:t> </a:t>
            </a:r>
            <a:r>
              <a:rPr lang="nl-NL" b="0" dirty="0" err="1"/>
              <a:t>while</a:t>
            </a:r>
            <a:r>
              <a:rPr lang="nl-NL" b="0" dirty="0"/>
              <a:t> </a:t>
            </a:r>
            <a:r>
              <a:rPr lang="nl-NL" b="0" dirty="0" err="1"/>
              <a:t>traveling</a:t>
            </a:r>
            <a:r>
              <a:rPr lang="nl-NL" b="0" dirty="0"/>
              <a:t>?</a:t>
            </a:r>
          </a:p>
          <a:p>
            <a:pPr lvl="3" algn="ctr"/>
            <a:r>
              <a:rPr lang="nl-NL" b="0" dirty="0"/>
              <a:t>How </a:t>
            </a:r>
            <a:r>
              <a:rPr lang="nl-NL" b="0" dirty="0" err="1"/>
              <a:t>can</a:t>
            </a:r>
            <a:r>
              <a:rPr lang="nl-NL" b="0" dirty="0"/>
              <a:t> we </a:t>
            </a:r>
            <a:r>
              <a:rPr lang="nl-NL" b="0" dirty="0" err="1"/>
              <a:t>protect</a:t>
            </a:r>
            <a:r>
              <a:rPr lang="nl-NL" b="0" dirty="0"/>
              <a:t> </a:t>
            </a:r>
            <a:r>
              <a:rPr lang="nl-NL" b="0" dirty="0" err="1"/>
              <a:t>ourselves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ultraviolet (UV)?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4A40CB-1393-99BE-3AB2-FBC54A5FD068}"/>
              </a:ext>
            </a:extLst>
          </p:cNvPr>
          <p:cNvSpPr txBox="1"/>
          <p:nvPr/>
        </p:nvSpPr>
        <p:spPr>
          <a:xfrm>
            <a:off x="9790771" y="312234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458706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705</TotalTime>
  <Words>2354</Words>
  <Application>Microsoft Macintosh PowerPoint</Application>
  <PresentationFormat>Custom</PresentationFormat>
  <Paragraphs>449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Georgia</vt:lpstr>
      <vt:lpstr>Calibri</vt:lpstr>
      <vt:lpstr>Wingdings</vt:lpstr>
      <vt:lpstr>Minion</vt:lpstr>
      <vt:lpstr>Corporate template-set Universiteit Leiden</vt:lpstr>
      <vt:lpstr>Presentation Title  European Institute of Innovation, Entrepreneurship and Technology Lessingstraße 79, 13158 Berlin, Germany </vt:lpstr>
      <vt:lpstr>Index</vt:lpstr>
      <vt:lpstr>1- Climate Change and Heat Waves</vt:lpstr>
      <vt:lpstr>1- Climate Change and Heat Waves</vt:lpstr>
      <vt:lpstr>1- Climate Change and Heat Waves</vt:lpstr>
      <vt:lpstr>1- Climate Change and Heat Waves</vt:lpstr>
      <vt:lpstr>1- Climate Change and Heat Waves</vt:lpstr>
      <vt:lpstr>1- Climate Change and Heat Waves</vt:lpstr>
      <vt:lpstr>1- Climate Change and Heat Waves</vt:lpstr>
      <vt:lpstr>2- Climate Change and Its Impact on Tourism</vt:lpstr>
      <vt:lpstr>2- Climate Change and Its Impact on Tourism</vt:lpstr>
      <vt:lpstr>2- Climate Change and Its Impact on Tourism</vt:lpstr>
      <vt:lpstr>2- Heat Waves and Its Impact on Tourism</vt:lpstr>
      <vt:lpstr>2- Heat Waves and Its Impact on Tourism</vt:lpstr>
      <vt:lpstr>2- Heat Waves and Its Impact on Tourism</vt:lpstr>
      <vt:lpstr>2- Heat Waves and Its Impact on Tourism</vt:lpstr>
      <vt:lpstr>2- Heat Waves and Its Impact on Tourism</vt:lpstr>
      <vt:lpstr>2- Heat Waves and Its Impact on Tourism</vt:lpstr>
      <vt:lpstr>2- Heat Waves and Its Impact on Tourism</vt:lpstr>
      <vt:lpstr>2- Heat Waves and Its Impact on Tourism</vt:lpstr>
      <vt:lpstr>3- Air Pollution and Its Impact on Tourism</vt:lpstr>
      <vt:lpstr>3- Air Pollution and Its Impact on Tourism</vt:lpstr>
      <vt:lpstr>3- Air Pollution and Its Impact on Tourism</vt:lpstr>
      <vt:lpstr>3- Air Pollution and Its Impact on Tourism</vt:lpstr>
      <vt:lpstr>3- Air Pollution and Its Impact on Tourism</vt:lpstr>
      <vt:lpstr>3- Air Pollution and Its Impact on Tourism</vt:lpstr>
      <vt:lpstr>3- Air Pollution and Its Impact on Tourism</vt:lpstr>
      <vt:lpstr>3- Air Pollution and Its Impact on Tourism</vt:lpstr>
      <vt:lpstr>3- Air Pollution and Its Impact on Tourism</vt:lpstr>
      <vt:lpstr>3- Air Pollution and Its Impact on Tourism</vt:lpstr>
      <vt:lpstr>3- Air Pollution and Its Impact on Tourism</vt:lpstr>
      <vt:lpstr>3- Air Pollution and Its Impact on Tourism</vt:lpstr>
      <vt:lpstr>4- Air Pollution and Destination Image</vt:lpstr>
      <vt:lpstr>4- Air Pollution and Destination Image</vt:lpstr>
      <vt:lpstr> 5- UV Radiation and Travel Health Risks </vt:lpstr>
      <vt:lpstr> 5- UV Radiation and Travel Health Risks </vt:lpstr>
      <vt:lpstr> 5- UV Radiation and Travel Health Risks </vt:lpstr>
      <vt:lpstr> 5- UV Radiation and Travel Health Risks </vt:lpstr>
      <vt:lpstr> 5- UV Radiation and Travel Health Risks </vt:lpstr>
      <vt:lpstr> 5- UV Radiation and Travel Health Risks 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200</cp:revision>
  <dcterms:created xsi:type="dcterms:W3CDTF">2023-10-18T00:40:52Z</dcterms:created>
  <dcterms:modified xsi:type="dcterms:W3CDTF">2025-06-06T13:28:48Z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