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257" r:id="rId6"/>
    <p:sldId id="355" r:id="rId7"/>
    <p:sldId id="353" r:id="rId8"/>
    <p:sldId id="357" r:id="rId9"/>
    <p:sldId id="358" r:id="rId10"/>
    <p:sldId id="359" r:id="rId11"/>
    <p:sldId id="360" r:id="rId12"/>
    <p:sldId id="361" r:id="rId13"/>
    <p:sldId id="362" r:id="rId14"/>
    <p:sldId id="363" r:id="rId15"/>
    <p:sldId id="364" r:id="rId16"/>
    <p:sldId id="356" r:id="rId17"/>
    <p:sldId id="366" r:id="rId18"/>
    <p:sldId id="369" r:id="rId19"/>
    <p:sldId id="367" r:id="rId20"/>
    <p:sldId id="370" r:id="rId21"/>
    <p:sldId id="372" r:id="rId22"/>
    <p:sldId id="365" r:id="rId23"/>
    <p:sldId id="374" r:id="rId24"/>
    <p:sldId id="375" r:id="rId25"/>
    <p:sldId id="376" r:id="rId26"/>
    <p:sldId id="377" r:id="rId27"/>
    <p:sldId id="378" r:id="rId28"/>
    <p:sldId id="379" r:id="rId29"/>
    <p:sldId id="380" r:id="rId30"/>
    <p:sldId id="381" r:id="rId31"/>
    <p:sldId id="382" r:id="rId32"/>
    <p:sldId id="383" r:id="rId33"/>
    <p:sldId id="384" r:id="rId34"/>
    <p:sldId id="386" r:id="rId35"/>
    <p:sldId id="387" r:id="rId36"/>
    <p:sldId id="388" r:id="rId37"/>
    <p:sldId id="389" r:id="rId38"/>
    <p:sldId id="390" r:id="rId39"/>
    <p:sldId id="269" r:id="rId40"/>
  </p:sldIdLst>
  <p:sldSz cx="1219835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Minion" panose="02000503070000020003" pitchFamily="2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6E77"/>
    <a:srgbClr val="3D8C98"/>
    <a:srgbClr val="A82FA3"/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03-12-2025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03-12-2025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03-12-2025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r>
              <a:rPr lang="nl-NL" sz="4400" dirty="0"/>
              <a:t>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Spaces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6747247" y="19768"/>
            <a:ext cx="5444719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Socio-Cultural Conflicts and Tourism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Environmental Crises and Tourism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Commercial Crises and </a:t>
            </a:r>
            <a:r>
              <a:rPr lang="en-US" dirty="0" err="1">
                <a:solidFill>
                  <a:schemeClr val="bg1"/>
                </a:solidFill>
              </a:rPr>
              <a:t>Toursism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554559" y="1196752"/>
            <a:ext cx="6696744" cy="1296144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1- Socio-Cultural Conflicts and Tourism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1418655" y="1891494"/>
            <a:ext cx="10779694" cy="3176116"/>
          </a:xfrm>
          <a:prstGeom prst="rect">
            <a:avLst/>
          </a:prstGeom>
          <a:solidFill>
            <a:schemeClr val="accent4">
              <a:lumMod val="5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It is defined as: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“Changes to societies and cultures at destinations as a result of tourism” (Henderson, 2007). 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71964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4701" y="1628800"/>
            <a:ext cx="6382506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err="1">
                <a:solidFill>
                  <a:schemeClr val="bg1"/>
                </a:solidFill>
              </a:rPr>
              <a:t>Doxey’s</a:t>
            </a:r>
            <a:r>
              <a:rPr lang="en-US" sz="2000" b="1" dirty="0">
                <a:solidFill>
                  <a:schemeClr val="bg1"/>
                </a:solidFill>
              </a:rPr>
              <a:t> Irritation: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Host–guest interactions can have positive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or negative effects.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Doxey</a:t>
            </a:r>
            <a:r>
              <a:rPr lang="en-US" dirty="0">
                <a:solidFill>
                  <a:schemeClr val="bg1"/>
                </a:solidFill>
              </a:rPr>
              <a:t> introduced an early model of these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interactions in 1975–1976.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He developed a five-stage framework,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known as </a:t>
            </a:r>
            <a:r>
              <a:rPr lang="en-US" dirty="0" err="1">
                <a:solidFill>
                  <a:schemeClr val="bg1"/>
                </a:solidFill>
              </a:rPr>
              <a:t>Doxey’s</a:t>
            </a:r>
            <a:r>
              <a:rPr lang="en-US" dirty="0">
                <a:solidFill>
                  <a:schemeClr val="bg1"/>
                </a:solidFill>
              </a:rPr>
              <a:t> Irritation.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D760E-FCBC-8BEE-8641-9A1744238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1223" y="19771"/>
            <a:ext cx="56671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20683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3578895" y="1655594"/>
            <a:ext cx="8619455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The irritation stems from various factors: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physical presence of tourists.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Their numbers and behavior matter.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Longer stays can increase irritation.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Cultural differences can create tension.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Foreign ownership can add to irritation.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7456AB-A08A-5273-C084-F58D65AB4B04}"/>
              </a:ext>
            </a:extLst>
          </p:cNvPr>
          <p:cNvSpPr/>
          <p:nvPr/>
        </p:nvSpPr>
        <p:spPr>
          <a:xfrm>
            <a:off x="122511" y="2882937"/>
            <a:ext cx="3002831" cy="727000"/>
          </a:xfrm>
          <a:prstGeom prst="rect">
            <a:avLst/>
          </a:prstGeom>
          <a:solidFill>
            <a:schemeClr val="bg2">
              <a:lumMod val="90000"/>
              <a:lumOff val="1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Causes of Irritation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44182730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3578895" y="1655594"/>
            <a:ext cx="8619455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At first, hosts usually feel positive about tourism.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Over time, their attitudes can turn negative as pressure increases.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Doxey’s</a:t>
            </a:r>
            <a:r>
              <a:rPr lang="en-US" dirty="0">
                <a:solidFill>
                  <a:schemeClr val="bg1"/>
                </a:solidFill>
              </a:rPr>
              <a:t> model shows a one-way shift from </a:t>
            </a:r>
            <a:r>
              <a:rPr lang="en-US" b="1" dirty="0">
                <a:solidFill>
                  <a:schemeClr val="bg1"/>
                </a:solidFill>
              </a:rPr>
              <a:t>euphoria</a:t>
            </a:r>
            <a:r>
              <a:rPr lang="en-US" dirty="0">
                <a:solidFill>
                  <a:schemeClr val="bg1"/>
                </a:solidFill>
              </a:rPr>
              <a:t> to </a:t>
            </a:r>
            <a:r>
              <a:rPr lang="en-US" b="1" dirty="0">
                <a:solidFill>
                  <a:schemeClr val="bg1"/>
                </a:solidFill>
              </a:rPr>
              <a:t>apathy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b="1" dirty="0">
                <a:solidFill>
                  <a:schemeClr val="bg1"/>
                </a:solidFill>
              </a:rPr>
              <a:t>irritation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b="1" dirty="0">
                <a:solidFill>
                  <a:schemeClr val="bg1"/>
                </a:solidFill>
              </a:rPr>
              <a:t>antagonism</a:t>
            </a:r>
            <a:r>
              <a:rPr lang="en-US" dirty="0">
                <a:solidFill>
                  <a:schemeClr val="bg1"/>
                </a:solidFill>
              </a:rPr>
              <a:t>, and finally </a:t>
            </a:r>
            <a:r>
              <a:rPr lang="en-US" b="1" dirty="0">
                <a:solidFill>
                  <a:schemeClr val="bg1"/>
                </a:solidFill>
              </a:rPr>
              <a:t>a last stage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7456AB-A08A-5273-C084-F58D65AB4B04}"/>
              </a:ext>
            </a:extLst>
          </p:cNvPr>
          <p:cNvSpPr/>
          <p:nvPr/>
        </p:nvSpPr>
        <p:spPr>
          <a:xfrm>
            <a:off x="122511" y="2882937"/>
            <a:ext cx="3002831" cy="727000"/>
          </a:xfrm>
          <a:prstGeom prst="rect">
            <a:avLst/>
          </a:prstGeom>
          <a:solidFill>
            <a:schemeClr val="bg2">
              <a:lumMod val="90000"/>
              <a:lumOff val="1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Causes of Irritation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5174349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25152" y="1838157"/>
            <a:ext cx="6524418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Euphoria: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creates excitement in the early stage.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Tourists are warmly welcomed because numbers are low.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Visitors respect locals and the place.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Interactions are lightly commercial and mutually satisfying.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11C3F-CE24-8362-0A0B-609019B9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570" y="19771"/>
            <a:ext cx="56236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22835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25152" y="1838157"/>
            <a:ext cx="6524418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Apathy: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grows and tourist numbers rise.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Locals start seeing tourists as part of daily life.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Tourists are viewed mainly as a source of income.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Interactions become formal and business-focused</a:t>
            </a:r>
            <a:r>
              <a:rPr lang="en-US" b="1" dirty="0">
                <a:solidFill>
                  <a:schemeClr val="bg1"/>
                </a:solidFill>
              </a:rPr>
              <a:t>.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11C3F-CE24-8362-0A0B-609019B9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570" y="19771"/>
            <a:ext cx="56236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63894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25152" y="1838157"/>
            <a:ext cx="6524418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Irritation: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Hosts begin separating their private lives from tourists.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Local frustrations start to grow.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Irritation rises when tourism exceeds the destination’s capacity.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11C3F-CE24-8362-0A0B-609019B9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570" y="19771"/>
            <a:ext cx="56236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5461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25152" y="1838157"/>
            <a:ext cx="6524418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Antagonism: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Locals protest as resources strain and behavior issues appear.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Tension and conflict grow between hosts and tourists.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Tourists are blamed for negative changes.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Hosts become openly intolerant.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11C3F-CE24-8362-0A0B-609019B9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570" y="19771"/>
            <a:ext cx="56236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11140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1026" name="Picture 2" descr="January marks increasing tourist arrivals in Istanbul | Daily Sabah">
            <a:extLst>
              <a:ext uri="{FF2B5EF4-FFF2-40B4-BE49-F238E27FC236}">
                <a16:creationId xmlns:a16="http://schemas.microsoft.com/office/drawing/2014/main" id="{477AE848-154C-28AA-C902-AD06DA70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75B0AB-2A6F-2672-C685-46E73548EE1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1.1- Socio-Cultural Impacts of Tourism</a:t>
            </a:r>
            <a:endParaRPr lang="en-DE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BA41360-1A65-6729-1437-A55497A05B8A}"/>
              </a:ext>
            </a:extLst>
          </p:cNvPr>
          <p:cNvSpPr/>
          <p:nvPr/>
        </p:nvSpPr>
        <p:spPr>
          <a:xfrm>
            <a:off x="25152" y="1838157"/>
            <a:ext cx="6524418" cy="3908685"/>
          </a:xfrm>
          <a:prstGeom prst="rect">
            <a:avLst/>
          </a:prstGeom>
          <a:solidFill>
            <a:schemeClr val="bg2"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Final Level: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destination loses appeal from </a:t>
            </a:r>
            <a:r>
              <a:rPr lang="en-US" dirty="0" err="1">
                <a:solidFill>
                  <a:schemeClr val="bg1"/>
                </a:solidFill>
              </a:rPr>
              <a:t>overtourism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Attractiveness declines.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Tourists move on to other places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11C3F-CE24-8362-0A0B-609019B98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570" y="19771"/>
            <a:ext cx="5623627" cy="645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904254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CFDFBEE8-D47F-BA78-5469-FA574DC48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8350" cy="646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501B1-C2A9-109D-AF31-99A69D20AF9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26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1878E6-897E-623B-AE84-49563FB5B736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1.2- Socio-Cultural Tourism Crises</a:t>
            </a:r>
            <a:endParaRPr lang="en-DE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7E61E2-4E6D-B60A-17A1-66E50028EEEB}"/>
              </a:ext>
            </a:extLst>
          </p:cNvPr>
          <p:cNvSpPr/>
          <p:nvPr/>
        </p:nvSpPr>
        <p:spPr>
          <a:xfrm>
            <a:off x="29112" y="1916832"/>
            <a:ext cx="6336704" cy="3240360"/>
          </a:xfrm>
          <a:prstGeom prst="rect">
            <a:avLst/>
          </a:prstGeom>
          <a:solidFill>
            <a:schemeClr val="accent4">
              <a:lumMod val="5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1"/>
                </a:solidFill>
              </a:rPr>
              <a:t>A- Mass Tourism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Barcelona, Mallorca, and Granada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The Canary Islands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Venice, Italy</a:t>
            </a:r>
          </a:p>
          <a:p>
            <a:pPr marL="0" indent="0">
              <a:lnSpc>
                <a:spcPct val="150000"/>
              </a:lnSpc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9984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venue of Sphinxes, Luxor">
            <a:extLst>
              <a:ext uri="{FF2B5EF4-FFF2-40B4-BE49-F238E27FC236}">
                <a16:creationId xmlns:a16="http://schemas.microsoft.com/office/drawing/2014/main" id="{D6E77E6D-6126-2B1E-26C4-720F35040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"/>
            <a:ext cx="12198350" cy="64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C0E249-E2C5-2E6E-6B5E-C44D119A3B7F}"/>
              </a:ext>
            </a:extLst>
          </p:cNvPr>
          <p:cNvSpPr/>
          <p:nvPr/>
        </p:nvSpPr>
        <p:spPr>
          <a:xfrm>
            <a:off x="10210" y="40104"/>
            <a:ext cx="12188140" cy="6446211"/>
          </a:xfrm>
          <a:prstGeom prst="rect">
            <a:avLst/>
          </a:prstGeom>
          <a:solidFill>
            <a:schemeClr val="bg2">
              <a:alpha val="55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00BEFCEB-B7D1-9F92-6139-EF30AB0AC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2944" y="40104"/>
            <a:ext cx="4672558" cy="430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08F7E433-83AC-EE25-8C68-1EF7BEDAB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393" y="3321987"/>
            <a:ext cx="5818125" cy="3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0136CD8-E077-F671-4A13-E39D75F75411}"/>
              </a:ext>
            </a:extLst>
          </p:cNvPr>
          <p:cNvSpPr/>
          <p:nvPr/>
        </p:nvSpPr>
        <p:spPr>
          <a:xfrm>
            <a:off x="29112" y="1916832"/>
            <a:ext cx="6336704" cy="324036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1"/>
                </a:solidFill>
              </a:rPr>
              <a:t>B- Tourism-Based Development 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Displacement of Local Community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Inadequate Compensation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BFCD11-DCF0-F6A2-24AC-AC15CD7B477D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1.2- Socio-Cultural Tourism Crises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83249727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venue of Sphinxes, Luxor">
            <a:extLst>
              <a:ext uri="{FF2B5EF4-FFF2-40B4-BE49-F238E27FC236}">
                <a16:creationId xmlns:a16="http://schemas.microsoft.com/office/drawing/2014/main" id="{D6E77E6D-6126-2B1E-26C4-720F35040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"/>
            <a:ext cx="12198350" cy="64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C0E249-E2C5-2E6E-6B5E-C44D119A3B7F}"/>
              </a:ext>
            </a:extLst>
          </p:cNvPr>
          <p:cNvSpPr/>
          <p:nvPr/>
        </p:nvSpPr>
        <p:spPr>
          <a:xfrm>
            <a:off x="10210" y="40104"/>
            <a:ext cx="12188140" cy="6446211"/>
          </a:xfrm>
          <a:prstGeom prst="rect">
            <a:avLst/>
          </a:prstGeom>
          <a:solidFill>
            <a:schemeClr val="bg2">
              <a:alpha val="55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136CD8-E077-F671-4A13-E39D75F75411}"/>
              </a:ext>
            </a:extLst>
          </p:cNvPr>
          <p:cNvSpPr/>
          <p:nvPr/>
        </p:nvSpPr>
        <p:spPr>
          <a:xfrm>
            <a:off x="0" y="1581498"/>
            <a:ext cx="6336704" cy="22110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bg1"/>
                </a:solidFill>
              </a:rPr>
              <a:t>B- Tourism-Based Development 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DE" sz="2000" dirty="0">
                <a:solidFill>
                  <a:schemeClr val="bg1"/>
                </a:solidFill>
              </a:rPr>
              <a:t>- </a:t>
            </a:r>
            <a:r>
              <a:rPr lang="en-US" sz="2000" dirty="0">
                <a:solidFill>
                  <a:schemeClr val="bg1"/>
                </a:solidFill>
              </a:rPr>
              <a:t>The destruction of a 120-years old </a:t>
            </a:r>
            <a:r>
              <a:rPr lang="en-US" sz="2000" dirty="0" err="1">
                <a:solidFill>
                  <a:schemeClr val="bg1"/>
                </a:solidFill>
              </a:rPr>
              <a:t>Andraos</a:t>
            </a:r>
            <a:r>
              <a:rPr lang="en-US" sz="2000" dirty="0">
                <a:solidFill>
                  <a:schemeClr val="bg1"/>
                </a:solidFill>
              </a:rPr>
              <a:t> Palace in Luxor.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ABFCD11-DCF0-F6A2-24AC-AC15CD7B477D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1.2- Socio-Cultural Tourism Crises</a:t>
            </a:r>
            <a:endParaRPr lang="en-DE" b="1" dirty="0"/>
          </a:p>
        </p:txBody>
      </p:sp>
      <p:pic>
        <p:nvPicPr>
          <p:cNvPr id="4" name="Picture 2" descr="Tawfic Pasha Andraos Palace">
            <a:extLst>
              <a:ext uri="{FF2B5EF4-FFF2-40B4-BE49-F238E27FC236}">
                <a16:creationId xmlns:a16="http://schemas.microsoft.com/office/drawing/2014/main" id="{08F9FF71-8951-DDBC-9714-7143F118E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791" y="3488091"/>
            <a:ext cx="5163071" cy="2999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7B823F-40E1-AABF-D8ED-1784CBAD49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605" y="34892"/>
            <a:ext cx="4869936" cy="634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995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CFDFBEE8-D47F-BA78-5469-FA574DC48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8350" cy="646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501B1-C2A9-109D-AF31-99A69D20AF97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6026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1878E6-897E-623B-AE84-49563FB5B736}"/>
              </a:ext>
            </a:extLst>
          </p:cNvPr>
          <p:cNvSpPr/>
          <p:nvPr/>
        </p:nvSpPr>
        <p:spPr>
          <a:xfrm>
            <a:off x="29112" y="506674"/>
            <a:ext cx="4896544" cy="92325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  <a:p>
            <a:pPr algn="ctr"/>
            <a:r>
              <a:rPr lang="en-US" b="1" dirty="0"/>
              <a:t>1.3- The Negative Socio-Cultural Impact of Tourism</a:t>
            </a:r>
          </a:p>
          <a:p>
            <a:pPr algn="ctr"/>
            <a:endParaRPr lang="en-DE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17E61E2-4E6D-B60A-17A1-66E50028EEEB}"/>
              </a:ext>
            </a:extLst>
          </p:cNvPr>
          <p:cNvSpPr/>
          <p:nvPr/>
        </p:nvSpPr>
        <p:spPr>
          <a:xfrm>
            <a:off x="29112" y="1916832"/>
            <a:ext cx="6336704" cy="3240360"/>
          </a:xfrm>
          <a:prstGeom prst="rect">
            <a:avLst/>
          </a:prstGeom>
          <a:solidFill>
            <a:schemeClr val="accent4">
              <a:lumMod val="5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mainly affects the traditions and values of local communities.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Locals face constant change, while tourists frequently move on.</a:t>
            </a:r>
            <a:endParaRPr lang="en-DE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03886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ultural Tourism Examples, Destinations and Activities - Safari Magazines">
            <a:extLst>
              <a:ext uri="{FF2B5EF4-FFF2-40B4-BE49-F238E27FC236}">
                <a16:creationId xmlns:a16="http://schemas.microsoft.com/office/drawing/2014/main" id="{F06A615C-8320-E7A4-2019-B5250F220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43A1637-E6B6-17BF-0D6C-DB26871C26FA}"/>
              </a:ext>
            </a:extLst>
          </p:cNvPr>
          <p:cNvSpPr/>
          <p:nvPr/>
        </p:nvSpPr>
        <p:spPr>
          <a:xfrm>
            <a:off x="1" y="19769"/>
            <a:ext cx="12198348" cy="645333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811CB96-AEF2-2FA7-4B5E-DEA5CDA9C38E}"/>
              </a:ext>
            </a:extLst>
          </p:cNvPr>
          <p:cNvSpPr/>
          <p:nvPr/>
        </p:nvSpPr>
        <p:spPr>
          <a:xfrm>
            <a:off x="29112" y="506674"/>
            <a:ext cx="4896544" cy="92325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  <a:p>
            <a:pPr algn="ctr"/>
            <a:r>
              <a:rPr lang="en-US" b="1" dirty="0"/>
              <a:t>1.3- The Negative Socio-Cultural Impact of Tourism</a:t>
            </a:r>
          </a:p>
          <a:p>
            <a:pPr algn="ctr"/>
            <a:endParaRPr lang="en-DE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7CA704-1F10-621F-B20A-8EE7F9F63DF5}"/>
              </a:ext>
            </a:extLst>
          </p:cNvPr>
          <p:cNvSpPr/>
          <p:nvPr/>
        </p:nvSpPr>
        <p:spPr>
          <a:xfrm>
            <a:off x="29112" y="1916832"/>
            <a:ext cx="12169238" cy="3240360"/>
          </a:xfrm>
          <a:prstGeom prst="rect">
            <a:avLst/>
          </a:prstGeom>
          <a:solidFill>
            <a:schemeClr val="accent4">
              <a:lumMod val="5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Acculturation: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One culture changes to fit another; sometimes both adapt, and changes may become permanent.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Cultural drift: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- Cultures adjust temporarily but return to their original state afterward.</a:t>
            </a:r>
            <a:endParaRPr lang="en-DE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335866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A567AA-BC09-3497-AEB1-ACC70E19E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71"/>
            <a:ext cx="12198350" cy="645333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D7B801B-2E46-8A7F-D5F2-3047AE165EF1}"/>
              </a:ext>
            </a:extLst>
          </p:cNvPr>
          <p:cNvSpPr/>
          <p:nvPr/>
        </p:nvSpPr>
        <p:spPr>
          <a:xfrm>
            <a:off x="1" y="19769"/>
            <a:ext cx="12198348" cy="6453335"/>
          </a:xfrm>
          <a:prstGeom prst="rect">
            <a:avLst/>
          </a:prstGeom>
          <a:solidFill>
            <a:schemeClr val="bg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C2E18A-ABC9-D6CE-3C0E-DED8D3AE0FE6}"/>
              </a:ext>
            </a:extLst>
          </p:cNvPr>
          <p:cNvSpPr/>
          <p:nvPr/>
        </p:nvSpPr>
        <p:spPr>
          <a:xfrm>
            <a:off x="29112" y="506674"/>
            <a:ext cx="4896544" cy="92325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  <a:p>
            <a:pPr algn="ctr"/>
            <a:r>
              <a:rPr lang="en-US" b="1" dirty="0"/>
              <a:t>1.3- The Negative Socio-Cultural Impact of Tourism</a:t>
            </a:r>
          </a:p>
          <a:p>
            <a:pPr algn="ctr"/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9C0D9D-72CD-0B9D-A5A6-38C641140CD1}"/>
              </a:ext>
            </a:extLst>
          </p:cNvPr>
          <p:cNvSpPr/>
          <p:nvPr/>
        </p:nvSpPr>
        <p:spPr>
          <a:xfrm>
            <a:off x="43168" y="2204864"/>
            <a:ext cx="12198347" cy="3240360"/>
          </a:xfrm>
          <a:prstGeom prst="rect">
            <a:avLst/>
          </a:prstGeom>
          <a:solidFill>
            <a:schemeClr val="accent4">
              <a:lumMod val="50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Staged Authenticity: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want to see or join traditional activities.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- This create tension between authenticity and commercialization.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Some events are performed outside their original context for tourists, becoming “staged.”</a:t>
            </a:r>
          </a:p>
        </p:txBody>
      </p:sp>
    </p:spTree>
    <p:extLst>
      <p:ext uri="{BB962C8B-B14F-4D97-AF65-F5344CB8AC3E}">
        <p14:creationId xmlns:p14="http://schemas.microsoft.com/office/powerpoint/2010/main" val="50090163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554559" y="1196752"/>
            <a:ext cx="6696744" cy="1296144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2- Environmental Crises and Tourism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273628083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2- Environmental Impacts of Tourism</a:t>
            </a:r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988840"/>
            <a:ext cx="6696744" cy="3456384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Tourism and the Environment: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Tourism infrastructure can cause erosion, flooding, and landslides.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Activities may harm ecosystems and threaten biodiversity.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Transport linked to tourism creates air, noise, and visual pollution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2915470319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109988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2.1- Uncontrolled Tourism Development and Environmental Hazards</a:t>
            </a:r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92278" y="2420888"/>
            <a:ext cx="6917251" cy="288032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The Case of Torremolinos, Spain: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- Torremolinos, a former fishing village, grew into a resort after WWII.</a:t>
            </a:r>
          </a:p>
          <a:p>
            <a:pPr>
              <a:lnSpc>
                <a:spcPct val="150000"/>
              </a:lnSpc>
            </a:pPr>
            <a:r>
              <a:rPr lang="en-US" dirty="0"/>
              <a:t>- Its crowded beaches and high-rise hotels attract budget tourists.</a:t>
            </a:r>
          </a:p>
          <a:p>
            <a:pPr>
              <a:lnSpc>
                <a:spcPct val="150000"/>
              </a:lnSpc>
            </a:pPr>
            <a:endParaRPr lang="en-DE" dirty="0"/>
          </a:p>
        </p:txBody>
      </p:sp>
      <p:pic>
        <p:nvPicPr>
          <p:cNvPr id="7" name="Picture 2" descr="Spanish coast ...">
            <a:extLst>
              <a:ext uri="{FF2B5EF4-FFF2-40B4-BE49-F238E27FC236}">
                <a16:creationId xmlns:a16="http://schemas.microsoft.com/office/drawing/2014/main" id="{05FB437F-227C-11B2-E389-4F56DCA01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808" y="159295"/>
            <a:ext cx="4704263" cy="265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APPORT EN">
            <a:extLst>
              <a:ext uri="{FF2B5EF4-FFF2-40B4-BE49-F238E27FC236}">
                <a16:creationId xmlns:a16="http://schemas.microsoft.com/office/drawing/2014/main" id="{A83AAF05-B92B-6C2B-F6AA-D09AD71484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" r="6129"/>
          <a:stretch/>
        </p:blipFill>
        <p:spPr bwMode="auto">
          <a:xfrm>
            <a:off x="7301808" y="2894145"/>
            <a:ext cx="4704263" cy="354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9323807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109988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2.1- Uncontrolled Tourism Development and Environmental Hazards</a:t>
            </a:r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92278" y="2276872"/>
            <a:ext cx="6917251" cy="4032448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The Case of Torremolinos, Spain: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- Limited Planning: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Congestion during peak seasons strained services and infrastructure.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Environmental Degradation: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Beaches, sea, and inland areas were damaged.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Symbol of Unplanned Tourism: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 Torremolinos became an example of negative mass tourism.</a:t>
            </a:r>
            <a:endParaRPr lang="en-DE" dirty="0"/>
          </a:p>
        </p:txBody>
      </p:sp>
      <p:pic>
        <p:nvPicPr>
          <p:cNvPr id="7" name="Picture 2" descr="Spanish coast ...">
            <a:extLst>
              <a:ext uri="{FF2B5EF4-FFF2-40B4-BE49-F238E27FC236}">
                <a16:creationId xmlns:a16="http://schemas.microsoft.com/office/drawing/2014/main" id="{05FB437F-227C-11B2-E389-4F56DCA01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808" y="159295"/>
            <a:ext cx="4704263" cy="265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APPORT EN">
            <a:extLst>
              <a:ext uri="{FF2B5EF4-FFF2-40B4-BE49-F238E27FC236}">
                <a16:creationId xmlns:a16="http://schemas.microsoft.com/office/drawing/2014/main" id="{A83AAF05-B92B-6C2B-F6AA-D09AD71484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" r="6129"/>
          <a:stretch/>
        </p:blipFill>
        <p:spPr bwMode="auto">
          <a:xfrm>
            <a:off x="7301808" y="2894145"/>
            <a:ext cx="4704263" cy="354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14948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4"/>
            <a:ext cx="4896544" cy="109988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2.1- Uncontrolled Tourism Development and Environmental Hazards</a:t>
            </a:r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92278" y="2276872"/>
            <a:ext cx="6917251" cy="370320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1600" b="1" dirty="0"/>
              <a:t>The Case of Torremolinos, Spain:</a:t>
            </a:r>
          </a:p>
          <a:p>
            <a:pPr>
              <a:lnSpc>
                <a:spcPct val="150000"/>
              </a:lnSpc>
            </a:pPr>
            <a:endParaRPr lang="en-US" sz="1600" dirty="0"/>
          </a:p>
          <a:p>
            <a:pPr>
              <a:lnSpc>
                <a:spcPct val="150000"/>
              </a:lnSpc>
            </a:pPr>
            <a:r>
              <a:rPr lang="en-US" b="1" dirty="0"/>
              <a:t>- Government Response: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Initiatives were launched to tackle environmental issues and prevent decline.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Supportive Reforms: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Reforms improved regional planning and coastal management in Spain.</a:t>
            </a:r>
            <a:endParaRPr lang="en-DE" dirty="0"/>
          </a:p>
        </p:txBody>
      </p:sp>
      <p:pic>
        <p:nvPicPr>
          <p:cNvPr id="7" name="Picture 2" descr="Spanish coast ...">
            <a:extLst>
              <a:ext uri="{FF2B5EF4-FFF2-40B4-BE49-F238E27FC236}">
                <a16:creationId xmlns:a16="http://schemas.microsoft.com/office/drawing/2014/main" id="{05FB437F-227C-11B2-E389-4F56DCA01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808" y="159295"/>
            <a:ext cx="4704263" cy="265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APPORT EN">
            <a:extLst>
              <a:ext uri="{FF2B5EF4-FFF2-40B4-BE49-F238E27FC236}">
                <a16:creationId xmlns:a16="http://schemas.microsoft.com/office/drawing/2014/main" id="{A83AAF05-B92B-6C2B-F6AA-D09AD71484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" r="6129"/>
          <a:stretch/>
        </p:blipFill>
        <p:spPr bwMode="auto">
          <a:xfrm>
            <a:off x="7301808" y="2894145"/>
            <a:ext cx="4704263" cy="354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532513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517881"/>
            <a:ext cx="4896544" cy="72007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2.2- Global Warming and Tourism</a:t>
            </a:r>
            <a:endParaRPr lang="en-DE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92278" y="2276872"/>
            <a:ext cx="6122921" cy="370320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Tourism generates about 10% of global greenhouse gas emissions.</a:t>
            </a:r>
          </a:p>
          <a:p>
            <a:pPr>
              <a:lnSpc>
                <a:spcPct val="150000"/>
              </a:lnSpc>
            </a:pPr>
            <a:r>
              <a:rPr lang="en-US" dirty="0"/>
              <a:t>- Nearly half of transport emissions come from tourism.</a:t>
            </a:r>
          </a:p>
          <a:p>
            <a:pPr>
              <a:lnSpc>
                <a:spcPct val="150000"/>
              </a:lnSpc>
            </a:pPr>
            <a:r>
              <a:rPr lang="en-US" dirty="0"/>
              <a:t>- UNWTO forecasts tourism emissions will rise 25% from 2016 to 2030.</a:t>
            </a:r>
            <a:endParaRPr lang="en-DE" dirty="0"/>
          </a:p>
        </p:txBody>
      </p:sp>
      <p:pic>
        <p:nvPicPr>
          <p:cNvPr id="6146" name="Picture 2" descr="Graph illustrating the different activities that contribute to tourism’s total carbon footprint.">
            <a:extLst>
              <a:ext uri="{FF2B5EF4-FFF2-40B4-BE49-F238E27FC236}">
                <a16:creationId xmlns:a16="http://schemas.microsoft.com/office/drawing/2014/main" id="{EA993E8A-6F74-7667-1B8F-BC1B643A9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4943"/>
            <a:ext cx="5703838" cy="623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DAAA3ED-17ED-398B-D509-62EAF66011F7}"/>
              </a:ext>
            </a:extLst>
          </p:cNvPr>
          <p:cNvSpPr txBox="1"/>
          <p:nvPr/>
        </p:nvSpPr>
        <p:spPr>
          <a:xfrm>
            <a:off x="6603231" y="6165620"/>
            <a:ext cx="1565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>
                <a:solidFill>
                  <a:schemeClr val="bg1"/>
                </a:solidFill>
              </a:rPr>
              <a:t>weforum.org</a:t>
            </a:r>
          </a:p>
        </p:txBody>
      </p:sp>
    </p:spTree>
    <p:extLst>
      <p:ext uri="{BB962C8B-B14F-4D97-AF65-F5344CB8AC3E}">
        <p14:creationId xmlns:p14="http://schemas.microsoft.com/office/powerpoint/2010/main" val="344560235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517881"/>
            <a:ext cx="4896544" cy="72007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2.3- Global Warming, Tourism, and the Rise of Sea-Level</a:t>
            </a:r>
            <a:endParaRPr lang="en-DE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AA3ED-17ED-398B-D509-62EAF66011F7}"/>
              </a:ext>
            </a:extLst>
          </p:cNvPr>
          <p:cNvSpPr txBox="1"/>
          <p:nvPr/>
        </p:nvSpPr>
        <p:spPr>
          <a:xfrm>
            <a:off x="6603231" y="6165620"/>
            <a:ext cx="15650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>
                <a:solidFill>
                  <a:schemeClr val="bg1"/>
                </a:solidFill>
              </a:rPr>
              <a:t>weforum.org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4EF5F6-72A3-C3D0-FCB2-876D57D2F0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2" y="1335007"/>
            <a:ext cx="5757335" cy="51479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F67A76-201D-A133-323F-9A81F2575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073" y="1559032"/>
            <a:ext cx="6046286" cy="479583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7CF50C5-ADB0-675C-D098-45E7C4425FC2}"/>
              </a:ext>
            </a:extLst>
          </p:cNvPr>
          <p:cNvSpPr/>
          <p:nvPr/>
        </p:nvSpPr>
        <p:spPr>
          <a:xfrm>
            <a:off x="6243191" y="614928"/>
            <a:ext cx="4896544" cy="72007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Alexandria, Egypt</a:t>
            </a:r>
            <a:endParaRPr lang="en-DE" b="1" dirty="0"/>
          </a:p>
        </p:txBody>
      </p:sp>
    </p:spTree>
    <p:extLst>
      <p:ext uri="{BB962C8B-B14F-4D97-AF65-F5344CB8AC3E}">
        <p14:creationId xmlns:p14="http://schemas.microsoft.com/office/powerpoint/2010/main" val="180235547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Tourism Industry and the Best Methods to Protect the Environment">
            <a:extLst>
              <a:ext uri="{FF2B5EF4-FFF2-40B4-BE49-F238E27FC236}">
                <a16:creationId xmlns:a16="http://schemas.microsoft.com/office/drawing/2014/main" id="{0981B4CA-DB10-0184-339C-474445D62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7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4943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517881"/>
            <a:ext cx="4896544" cy="72007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2.4- Natural Disasters and Tourism</a:t>
            </a:r>
            <a:endParaRPr lang="en-DE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AA3ED-17ED-398B-D509-62EAF66011F7}"/>
              </a:ext>
            </a:extLst>
          </p:cNvPr>
          <p:cNvSpPr txBox="1"/>
          <p:nvPr/>
        </p:nvSpPr>
        <p:spPr>
          <a:xfrm>
            <a:off x="842591" y="5969597"/>
            <a:ext cx="37441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Earthquakes in Santorini, Greece.</a:t>
            </a:r>
          </a:p>
        </p:txBody>
      </p:sp>
      <p:pic>
        <p:nvPicPr>
          <p:cNvPr id="7" name="Picture 4" descr="quakes rattle Greek island ...">
            <a:extLst>
              <a:ext uri="{FF2B5EF4-FFF2-40B4-BE49-F238E27FC236}">
                <a16:creationId xmlns:a16="http://schemas.microsoft.com/office/drawing/2014/main" id="{90903D54-ADCD-CC7B-1A88-21C07352A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19" y="1760976"/>
            <a:ext cx="6173041" cy="41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As Greece declares 'emergency' over Santorini earthquakes, what's next? |  Earthquakes News | Al Jazeera">
            <a:extLst>
              <a:ext uri="{FF2B5EF4-FFF2-40B4-BE49-F238E27FC236}">
                <a16:creationId xmlns:a16="http://schemas.microsoft.com/office/drawing/2014/main" id="{8C622C4C-3A54-C4C9-CBD0-7FCF74E52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079" y="272318"/>
            <a:ext cx="5315492" cy="620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33095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l Estate Debt Crisis Spreads to Formerly Secure Bonds">
            <a:extLst>
              <a:ext uri="{FF2B5EF4-FFF2-40B4-BE49-F238E27FC236}">
                <a16:creationId xmlns:a16="http://schemas.microsoft.com/office/drawing/2014/main" id="{0FC4E421-05F8-3601-9B42-89857313F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-1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554559" y="1196752"/>
            <a:ext cx="6696744" cy="1296144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3- Commercial </a:t>
            </a:r>
            <a:r>
              <a:rPr lang="en-US" sz="2800" b="1" dirty="0" err="1"/>
              <a:t>Toursism</a:t>
            </a:r>
            <a:r>
              <a:rPr lang="en-US" sz="2800" b="1" dirty="0"/>
              <a:t> Crises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3631335905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l Estate Debt Crisis Spreads to Formerly Secure Bonds">
            <a:extLst>
              <a:ext uri="{FF2B5EF4-FFF2-40B4-BE49-F238E27FC236}">
                <a16:creationId xmlns:a16="http://schemas.microsoft.com/office/drawing/2014/main" id="{0FC4E421-05F8-3601-9B42-89857313F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-1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5" y="548680"/>
            <a:ext cx="6696744" cy="504056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3- Commercial </a:t>
            </a:r>
            <a:r>
              <a:rPr lang="en-US" sz="2800" b="1" dirty="0" err="1"/>
              <a:t>Toursism</a:t>
            </a:r>
            <a:r>
              <a:rPr lang="en-US" sz="2800" b="1" dirty="0"/>
              <a:t> Crises</a:t>
            </a:r>
            <a:endParaRPr lang="en-DE" sz="28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4C896A8-CBD6-F1E3-7EEF-4456C4642A7B}"/>
              </a:ext>
            </a:extLst>
          </p:cNvPr>
          <p:cNvSpPr/>
          <p:nvPr/>
        </p:nvSpPr>
        <p:spPr>
          <a:xfrm>
            <a:off x="1130623" y="2312876"/>
            <a:ext cx="6696744" cy="2232248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Commercial crisis is defined as:</a:t>
            </a:r>
          </a:p>
          <a:p>
            <a:pPr>
              <a:lnSpc>
                <a:spcPct val="150000"/>
              </a:lnSpc>
            </a:pPr>
            <a:r>
              <a:rPr lang="en-US" dirty="0"/>
              <a:t>“A crisis with its roots in the industry or a business organization or which is exacerbated by the prevailing culture, conditions and management” (Henderson, 2007). </a:t>
            </a: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914567622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l Estate Debt Crisis Spreads to Formerly Secure Bonds">
            <a:extLst>
              <a:ext uri="{FF2B5EF4-FFF2-40B4-BE49-F238E27FC236}">
                <a16:creationId xmlns:a16="http://schemas.microsoft.com/office/drawing/2014/main" id="{0FC4E421-05F8-3601-9B42-89857313F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-1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5" y="548680"/>
            <a:ext cx="6696744" cy="504056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3- Commercial </a:t>
            </a:r>
            <a:r>
              <a:rPr lang="en-US" sz="2800" b="1" dirty="0" err="1"/>
              <a:t>Toursism</a:t>
            </a:r>
            <a:r>
              <a:rPr lang="en-US" sz="2800" b="1" dirty="0"/>
              <a:t> Crises</a:t>
            </a:r>
            <a:endParaRPr lang="en-DE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3175" y="2664251"/>
            <a:ext cx="2063552" cy="1144600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3.1- Forms of Commercial Crises</a:t>
            </a:r>
            <a:endParaRPr lang="en-DE" b="1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2210743" y="2311991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50CCBE6-882D-DE60-6F05-5D91404366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179688"/>
              </p:ext>
            </p:extLst>
          </p:nvPr>
        </p:nvGraphicFramePr>
        <p:xfrm>
          <a:off x="2633802" y="2311991"/>
          <a:ext cx="8132234" cy="238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425881976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9676690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Defective products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Sabotage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640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Boycotts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Finance-related crises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927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Human-resource-related crises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Regulatory-related crises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6054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Demand-related crises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corruption and fraudulent practices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7031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poor management decisions and policymaking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insufficient crisis-management planning</a:t>
                      </a:r>
                      <a:endParaRPr lang="en-DE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  <a:alpha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42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074142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l Estate Debt Crisis Spreads to Formerly Secure Bonds">
            <a:extLst>
              <a:ext uri="{FF2B5EF4-FFF2-40B4-BE49-F238E27FC236}">
                <a16:creationId xmlns:a16="http://schemas.microsoft.com/office/drawing/2014/main" id="{0FC4E421-05F8-3601-9B42-89857313F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-1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6" y="2794597"/>
            <a:ext cx="1775520" cy="88390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A- Changing Demand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1832351" y="2297925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436040" y="2297924"/>
            <a:ext cx="6696744" cy="241226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Crisis is often a result of change.</a:t>
            </a:r>
          </a:p>
          <a:p>
            <a:pPr>
              <a:lnSpc>
                <a:spcPct val="150000"/>
              </a:lnSpc>
            </a:pPr>
            <a:r>
              <a:rPr lang="en-US" dirty="0"/>
              <a:t>- Tourism is highly sensitive to alterations.</a:t>
            </a:r>
          </a:p>
          <a:p>
            <a:pPr>
              <a:lnSpc>
                <a:spcPct val="150000"/>
              </a:lnSpc>
            </a:pPr>
            <a:r>
              <a:rPr lang="en-US" dirty="0"/>
              <a:t>- The tourism industry itself is constantly evolving, leading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New product development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Efforts to identify and enter untapped markets</a:t>
            </a:r>
          </a:p>
        </p:txBody>
      </p:sp>
    </p:spTree>
    <p:extLst>
      <p:ext uri="{BB962C8B-B14F-4D97-AF65-F5344CB8AC3E}">
        <p14:creationId xmlns:p14="http://schemas.microsoft.com/office/powerpoint/2010/main" val="16732178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al Estate Debt Crisis Spreads to Formerly Secure Bonds">
            <a:extLst>
              <a:ext uri="{FF2B5EF4-FFF2-40B4-BE49-F238E27FC236}">
                <a16:creationId xmlns:a16="http://schemas.microsoft.com/office/drawing/2014/main" id="{0FC4E421-05F8-3601-9B42-89857313F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-1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6" y="2794597"/>
            <a:ext cx="1775520" cy="88390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A- Changing Demand 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1823451" y="2157710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426767" y="1887680"/>
            <a:ext cx="7767589" cy="295232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Although companies can influence demand, they must also: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Stay alert to new developments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Anticipate emerging trends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Adapt to accommodate these trends</a:t>
            </a:r>
          </a:p>
          <a:p>
            <a:pPr>
              <a:lnSpc>
                <a:spcPct val="150000"/>
              </a:lnSpc>
            </a:pPr>
            <a:r>
              <a:rPr lang="en-US" dirty="0"/>
              <a:t>- Failure to respond to changing demand can lead to business decline.</a:t>
            </a:r>
          </a:p>
        </p:txBody>
      </p:sp>
    </p:spTree>
    <p:extLst>
      <p:ext uri="{BB962C8B-B14F-4D97-AF65-F5344CB8AC3E}">
        <p14:creationId xmlns:p14="http://schemas.microsoft.com/office/powerpoint/2010/main" val="90941032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isekonzern FTI Group">
            <a:extLst>
              <a:ext uri="{FF2B5EF4-FFF2-40B4-BE49-F238E27FC236}">
                <a16:creationId xmlns:a16="http://schemas.microsoft.com/office/drawing/2014/main" id="{F87B1CCF-D84B-183F-15B9-5C9183362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" y="14090"/>
            <a:ext cx="12160998" cy="645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7045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5" y="2794597"/>
            <a:ext cx="2120037" cy="1066451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The Bankruptcy of FTI Group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2147804" y="2222866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642791" y="1962034"/>
            <a:ext cx="8559461" cy="3474578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Reasons Behind the FTI Bankruptcy: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State Aid and Repayment Issues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FTI received €595 million in state aid during the COVID-19 pandemic but managed to repay only a small portion.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- Funding Gap and Investor Refusal: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A major funding shortfall in the double-digit million range emerged.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The new investor declined to provide the additional funds needed.</a:t>
            </a:r>
          </a:p>
        </p:txBody>
      </p:sp>
    </p:spTree>
    <p:extLst>
      <p:ext uri="{BB962C8B-B14F-4D97-AF65-F5344CB8AC3E}">
        <p14:creationId xmlns:p14="http://schemas.microsoft.com/office/powerpoint/2010/main" val="4085927678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Reisekonzern FTI Group">
            <a:extLst>
              <a:ext uri="{FF2B5EF4-FFF2-40B4-BE49-F238E27FC236}">
                <a16:creationId xmlns:a16="http://schemas.microsoft.com/office/drawing/2014/main" id="{F87B1CCF-D84B-183F-15B9-5C9183362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" y="14090"/>
            <a:ext cx="12160998" cy="645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0" y="7045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5" y="2794597"/>
            <a:ext cx="2120037" cy="1066451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The Bankruptcy of FTI Group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2147804" y="2222866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642792" y="2060848"/>
            <a:ext cx="8208906" cy="3395539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Bankruptcy Filing: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Due to mounting financial challenges and insufficient capital, FTI was forced to file for bankruptcy.</a:t>
            </a:r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- Decline in Bookings and Liquidity Crisis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Booking numbers fell short of expectations.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Suppliers demanded advance payments, significantly increasing liquidity pressure.</a:t>
            </a:r>
          </a:p>
        </p:txBody>
      </p:sp>
    </p:spTree>
    <p:extLst>
      <p:ext uri="{BB962C8B-B14F-4D97-AF65-F5344CB8AC3E}">
        <p14:creationId xmlns:p14="http://schemas.microsoft.com/office/powerpoint/2010/main" val="189987621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indner Hotels: Deutsche Hotelgruppe ...">
            <a:extLst>
              <a:ext uri="{FF2B5EF4-FFF2-40B4-BE49-F238E27FC236}">
                <a16:creationId xmlns:a16="http://schemas.microsoft.com/office/drawing/2014/main" id="{316FAF4C-ABAC-44BD-9EDC-CD338FCDC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4" y="16184"/>
            <a:ext cx="12155203" cy="642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-2900" y="16184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5" y="2564903"/>
            <a:ext cx="2048052" cy="129614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B- </a:t>
            </a:r>
            <a:r>
              <a:rPr lang="en-US" b="1" dirty="0" err="1"/>
              <a:t>Competion</a:t>
            </a:r>
            <a:endParaRPr lang="en-US" b="1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2066727" y="2222866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786807" y="2153989"/>
            <a:ext cx="5832648" cy="234437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/>
              <a:t>- Tourism faces strong competition.</a:t>
            </a:r>
          </a:p>
          <a:p>
            <a:pPr>
              <a:lnSpc>
                <a:spcPct val="150000"/>
              </a:lnSpc>
            </a:pPr>
            <a:r>
              <a:rPr lang="en-US" dirty="0"/>
              <a:t>- This benefits customers but can harm businesses.</a:t>
            </a:r>
          </a:p>
          <a:p>
            <a:pPr>
              <a:lnSpc>
                <a:spcPct val="150000"/>
              </a:lnSpc>
            </a:pPr>
            <a:r>
              <a:rPr lang="en-US" dirty="0"/>
              <a:t>- Competition alone or with other factors can trigger crises.</a:t>
            </a:r>
          </a:p>
        </p:txBody>
      </p:sp>
    </p:spTree>
    <p:extLst>
      <p:ext uri="{BB962C8B-B14F-4D97-AF65-F5344CB8AC3E}">
        <p14:creationId xmlns:p14="http://schemas.microsoft.com/office/powerpoint/2010/main" val="2546655066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indner Hotels: Deutsche Hotelgruppe ...">
            <a:extLst>
              <a:ext uri="{FF2B5EF4-FFF2-40B4-BE49-F238E27FC236}">
                <a16:creationId xmlns:a16="http://schemas.microsoft.com/office/drawing/2014/main" id="{316FAF4C-ABAC-44BD-9EDC-CD338FCDC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4" y="16184"/>
            <a:ext cx="12155203" cy="642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0316CE-3102-ABFE-D295-0BBA819EC729}"/>
              </a:ext>
            </a:extLst>
          </p:cNvPr>
          <p:cNvSpPr/>
          <p:nvPr/>
        </p:nvSpPr>
        <p:spPr>
          <a:xfrm>
            <a:off x="-2900" y="16184"/>
            <a:ext cx="12198350" cy="6473105"/>
          </a:xfrm>
          <a:prstGeom prst="rect">
            <a:avLst/>
          </a:prstGeom>
          <a:solidFill>
            <a:schemeClr val="bg2">
              <a:alpha val="59717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3176" y="764704"/>
            <a:ext cx="4583832" cy="628302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/>
              <a:t>3.1- Forms of Commercial Crises</a:t>
            </a:r>
            <a:endParaRPr lang="en-DE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4E1A29-6201-52F2-BFD5-FAA7D47E96F6}"/>
              </a:ext>
            </a:extLst>
          </p:cNvPr>
          <p:cNvSpPr/>
          <p:nvPr/>
        </p:nvSpPr>
        <p:spPr>
          <a:xfrm>
            <a:off x="18675" y="2564903"/>
            <a:ext cx="2048052" cy="1296145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B- Competition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44C137C-C82C-E05E-95F1-11D6214F59A6}"/>
              </a:ext>
            </a:extLst>
          </p:cNvPr>
          <p:cNvCxnSpPr>
            <a:cxnSpLocks/>
          </p:cNvCxnSpPr>
          <p:nvPr/>
        </p:nvCxnSpPr>
        <p:spPr>
          <a:xfrm>
            <a:off x="2066727" y="2222866"/>
            <a:ext cx="0" cy="241226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8C8CF1F9-BDCD-2388-0442-2A472018C0E3}"/>
              </a:ext>
            </a:extLst>
          </p:cNvPr>
          <p:cNvSpPr/>
          <p:nvPr/>
        </p:nvSpPr>
        <p:spPr>
          <a:xfrm>
            <a:off x="2570783" y="1659401"/>
            <a:ext cx="7776857" cy="3579267"/>
          </a:xfrm>
          <a:prstGeom prst="rect">
            <a:avLst/>
          </a:prstGeom>
          <a:solidFill>
            <a:schemeClr val="accent4">
              <a:lumMod val="75000"/>
              <a:alpha val="3473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/>
              <a:t>- Lindner Hotels AG Operations: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Operates over 30 hotels in Europe, mostly in Germany.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Financial Struggles: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Unable to generate enough revenue to meet financial obligations.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- Impact of External Crises: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/>
              <a:t>The COVID-19 pandemic and the war in Ukraine created economic pressures. </a:t>
            </a:r>
          </a:p>
        </p:txBody>
      </p:sp>
    </p:spTree>
    <p:extLst>
      <p:ext uri="{BB962C8B-B14F-4D97-AF65-F5344CB8AC3E}">
        <p14:creationId xmlns:p14="http://schemas.microsoft.com/office/powerpoint/2010/main" val="316474338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1723</TotalTime>
  <Words>1316</Words>
  <Application>Microsoft Macintosh PowerPoint</Application>
  <PresentationFormat>Custom</PresentationFormat>
  <Paragraphs>249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Georgia</vt:lpstr>
      <vt:lpstr>Calibri</vt:lpstr>
      <vt:lpstr>Wingdings</vt:lpstr>
      <vt:lpstr>Arial</vt:lpstr>
      <vt:lpstr>Minion</vt:lpstr>
      <vt:lpstr>Corporate template-set Universiteit Leiden</vt:lpstr>
      <vt:lpstr>Planning and Management of Sustainable Tourism Spaces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212</cp:revision>
  <dcterms:created xsi:type="dcterms:W3CDTF">2023-10-18T00:40:52Z</dcterms:created>
  <dcterms:modified xsi:type="dcterms:W3CDTF">2025-12-03T10:49:20Z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