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132" autoAdjust="0"/>
  </p:normalViewPr>
  <p:slideViewPr>
    <p:cSldViewPr snapToGrid="0" snapToObjects="1">
      <p:cViewPr varScale="1">
        <p:scale>
          <a:sx n="56" d="100"/>
          <a:sy n="56" d="100"/>
        </p:scale>
        <p:origin x="2218"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tika Adhikari" userId="e934d592ad00bcca" providerId="LiveId" clId="{0EB651D0-3611-4CD4-93BD-7170144771F8}"/>
    <pc:docChg chg="undo custSel modSld">
      <pc:chgData name="Ritika Adhikari" userId="e934d592ad00bcca" providerId="LiveId" clId="{0EB651D0-3611-4CD4-93BD-7170144771F8}" dt="2025-04-09T10:00:10.940" v="209"/>
      <pc:docMkLst>
        <pc:docMk/>
      </pc:docMkLst>
      <pc:sldChg chg="modSp mod modNotesTx">
        <pc:chgData name="Ritika Adhikari" userId="e934d592ad00bcca" providerId="LiveId" clId="{0EB651D0-3611-4CD4-93BD-7170144771F8}" dt="2025-04-09T09:03:33.659" v="67" actId="27636"/>
        <pc:sldMkLst>
          <pc:docMk/>
          <pc:sldMk cId="0" sldId="257"/>
        </pc:sldMkLst>
        <pc:spChg chg="mod">
          <ac:chgData name="Ritika Adhikari" userId="e934d592ad00bcca" providerId="LiveId" clId="{0EB651D0-3611-4CD4-93BD-7170144771F8}" dt="2025-04-09T09:03:33.659" v="67" actId="27636"/>
          <ac:spMkLst>
            <pc:docMk/>
            <pc:sldMk cId="0" sldId="257"/>
            <ac:spMk id="3" creationId="{00000000-0000-0000-0000-000000000000}"/>
          </ac:spMkLst>
        </pc:spChg>
      </pc:sldChg>
      <pc:sldChg chg="modSp mod modNotesTx">
        <pc:chgData name="Ritika Adhikari" userId="e934d592ad00bcca" providerId="LiveId" clId="{0EB651D0-3611-4CD4-93BD-7170144771F8}" dt="2025-04-09T09:05:29.313" v="93"/>
        <pc:sldMkLst>
          <pc:docMk/>
          <pc:sldMk cId="0" sldId="258"/>
        </pc:sldMkLst>
        <pc:spChg chg="mod">
          <ac:chgData name="Ritika Adhikari" userId="e934d592ad00bcca" providerId="LiveId" clId="{0EB651D0-3611-4CD4-93BD-7170144771F8}" dt="2025-04-09T09:04:36.457" v="92" actId="27636"/>
          <ac:spMkLst>
            <pc:docMk/>
            <pc:sldMk cId="0" sldId="258"/>
            <ac:spMk id="3" creationId="{00000000-0000-0000-0000-000000000000}"/>
          </ac:spMkLst>
        </pc:spChg>
      </pc:sldChg>
      <pc:sldChg chg="modNotesTx">
        <pc:chgData name="Ritika Adhikari" userId="e934d592ad00bcca" providerId="LiveId" clId="{0EB651D0-3611-4CD4-93BD-7170144771F8}" dt="2025-04-09T07:41:57.448" v="5" actId="2711"/>
        <pc:sldMkLst>
          <pc:docMk/>
          <pc:sldMk cId="0" sldId="259"/>
        </pc:sldMkLst>
      </pc:sldChg>
      <pc:sldChg chg="modNotesTx">
        <pc:chgData name="Ritika Adhikari" userId="e934d592ad00bcca" providerId="LiveId" clId="{0EB651D0-3611-4CD4-93BD-7170144771F8}" dt="2025-04-09T07:42:03.883" v="7" actId="2711"/>
        <pc:sldMkLst>
          <pc:docMk/>
          <pc:sldMk cId="0" sldId="260"/>
        </pc:sldMkLst>
      </pc:sldChg>
      <pc:sldChg chg="modNotesTx">
        <pc:chgData name="Ritika Adhikari" userId="e934d592ad00bcca" providerId="LiveId" clId="{0EB651D0-3611-4CD4-93BD-7170144771F8}" dt="2025-04-09T07:42:11.253" v="9" actId="2711"/>
        <pc:sldMkLst>
          <pc:docMk/>
          <pc:sldMk cId="0" sldId="261"/>
        </pc:sldMkLst>
      </pc:sldChg>
      <pc:sldChg chg="modNotesTx">
        <pc:chgData name="Ritika Adhikari" userId="e934d592ad00bcca" providerId="LiveId" clId="{0EB651D0-3611-4CD4-93BD-7170144771F8}" dt="2025-04-09T07:42:17.509" v="11" actId="2711"/>
        <pc:sldMkLst>
          <pc:docMk/>
          <pc:sldMk cId="0" sldId="262"/>
        </pc:sldMkLst>
      </pc:sldChg>
      <pc:sldChg chg="modNotesTx">
        <pc:chgData name="Ritika Adhikari" userId="e934d592ad00bcca" providerId="LiveId" clId="{0EB651D0-3611-4CD4-93BD-7170144771F8}" dt="2025-04-09T07:42:23.118" v="13" actId="2711"/>
        <pc:sldMkLst>
          <pc:docMk/>
          <pc:sldMk cId="0" sldId="263"/>
        </pc:sldMkLst>
      </pc:sldChg>
      <pc:sldChg chg="modNotesTx">
        <pc:chgData name="Ritika Adhikari" userId="e934d592ad00bcca" providerId="LiveId" clId="{0EB651D0-3611-4CD4-93BD-7170144771F8}" dt="2025-04-09T07:42:30.071" v="15" actId="2711"/>
        <pc:sldMkLst>
          <pc:docMk/>
          <pc:sldMk cId="0" sldId="264"/>
        </pc:sldMkLst>
      </pc:sldChg>
      <pc:sldChg chg="modNotesTx">
        <pc:chgData name="Ritika Adhikari" userId="e934d592ad00bcca" providerId="LiveId" clId="{0EB651D0-3611-4CD4-93BD-7170144771F8}" dt="2025-04-09T07:42:36.189" v="17" actId="2711"/>
        <pc:sldMkLst>
          <pc:docMk/>
          <pc:sldMk cId="0" sldId="265"/>
        </pc:sldMkLst>
      </pc:sldChg>
      <pc:sldChg chg="modNotesTx">
        <pc:chgData name="Ritika Adhikari" userId="e934d592ad00bcca" providerId="LiveId" clId="{0EB651D0-3611-4CD4-93BD-7170144771F8}" dt="2025-04-09T07:42:41.761" v="19" actId="2711"/>
        <pc:sldMkLst>
          <pc:docMk/>
          <pc:sldMk cId="0" sldId="266"/>
        </pc:sldMkLst>
      </pc:sldChg>
      <pc:sldChg chg="modNotesTx">
        <pc:chgData name="Ritika Adhikari" userId="e934d592ad00bcca" providerId="LiveId" clId="{0EB651D0-3611-4CD4-93BD-7170144771F8}" dt="2025-04-09T07:42:49.456" v="21" actId="2711"/>
        <pc:sldMkLst>
          <pc:docMk/>
          <pc:sldMk cId="0" sldId="267"/>
        </pc:sldMkLst>
      </pc:sldChg>
      <pc:sldChg chg="modSp mod modNotesTx">
        <pc:chgData name="Ritika Adhikari" userId="e934d592ad00bcca" providerId="LiveId" clId="{0EB651D0-3611-4CD4-93BD-7170144771F8}" dt="2025-04-09T10:00:10.940" v="209"/>
        <pc:sldMkLst>
          <pc:docMk/>
          <pc:sldMk cId="0" sldId="268"/>
        </pc:sldMkLst>
        <pc:spChg chg="mod">
          <ac:chgData name="Ritika Adhikari" userId="e934d592ad00bcca" providerId="LiveId" clId="{0EB651D0-3611-4CD4-93BD-7170144771F8}" dt="2025-04-09T09:37:55.053" v="137" actId="20577"/>
          <ac:spMkLst>
            <pc:docMk/>
            <pc:sldMk cId="0" sldId="268"/>
            <ac:spMk id="3" creationId="{00000000-0000-0000-0000-000000000000}"/>
          </ac:spMkLst>
        </pc:spChg>
      </pc:sldChg>
      <pc:sldChg chg="addSp modSp mod modNotesTx">
        <pc:chgData name="Ritika Adhikari" userId="e934d592ad00bcca" providerId="LiveId" clId="{0EB651D0-3611-4CD4-93BD-7170144771F8}" dt="2025-04-09T09:53:32.274" v="186"/>
        <pc:sldMkLst>
          <pc:docMk/>
          <pc:sldMk cId="0" sldId="269"/>
        </pc:sldMkLst>
        <pc:spChg chg="mod">
          <ac:chgData name="Ritika Adhikari" userId="e934d592ad00bcca" providerId="LiveId" clId="{0EB651D0-3611-4CD4-93BD-7170144771F8}" dt="2025-04-09T09:52:49.599" v="182" actId="255"/>
          <ac:spMkLst>
            <pc:docMk/>
            <pc:sldMk cId="0" sldId="269"/>
            <ac:spMk id="3" creationId="{00000000-0000-0000-0000-000000000000}"/>
          </ac:spMkLst>
        </pc:spChg>
        <pc:spChg chg="add">
          <ac:chgData name="Ritika Adhikari" userId="e934d592ad00bcca" providerId="LiveId" clId="{0EB651D0-3611-4CD4-93BD-7170144771F8}" dt="2025-04-09T09:51:15.164" v="142"/>
          <ac:spMkLst>
            <pc:docMk/>
            <pc:sldMk cId="0" sldId="269"/>
            <ac:spMk id="4" creationId="{FEBA8483-DFD6-6EC0-0340-3E4AA4B37172}"/>
          </ac:spMkLst>
        </pc:spChg>
        <pc:spChg chg="mod">
          <ac:chgData name="Ritika Adhikari" userId="e934d592ad00bcca" providerId="LiveId" clId="{0EB651D0-3611-4CD4-93BD-7170144771F8}" dt="2025-04-09T09:53:01.062" v="184" actId="1076"/>
          <ac:spMkLst>
            <pc:docMk/>
            <pc:sldMk cId="0" sldId="269"/>
            <ac:spMk id="6" creationId="{4E36FF92-8796-175A-11E3-1838B3037D15}"/>
          </ac:spMkLst>
        </pc:spChg>
        <pc:picChg chg="mod">
          <ac:chgData name="Ritika Adhikari" userId="e934d592ad00bcca" providerId="LiveId" clId="{0EB651D0-3611-4CD4-93BD-7170144771F8}" dt="2025-04-09T09:52:54.832" v="183" actId="1076"/>
          <ac:picMkLst>
            <pc:docMk/>
            <pc:sldMk cId="0" sldId="269"/>
            <ac:picMk id="5" creationId="{FA6FDC17-E042-9065-E9E5-8E27EC8C4194}"/>
          </ac:picMkLst>
        </pc:picChg>
      </pc:sldChg>
      <pc:sldChg chg="modSp mod modNotesTx">
        <pc:chgData name="Ritika Adhikari" userId="e934d592ad00bcca" providerId="LiveId" clId="{0EB651D0-3611-4CD4-93BD-7170144771F8}" dt="2025-04-09T09:56:40.389" v="208"/>
        <pc:sldMkLst>
          <pc:docMk/>
          <pc:sldMk cId="0" sldId="270"/>
        </pc:sldMkLst>
        <pc:spChg chg="mod">
          <ac:chgData name="Ritika Adhikari" userId="e934d592ad00bcca" providerId="LiveId" clId="{0EB651D0-3611-4CD4-93BD-7170144771F8}" dt="2025-04-09T09:55:45.292" v="204" actId="20577"/>
          <ac:spMkLst>
            <pc:docMk/>
            <pc:sldMk cId="0" sldId="270"/>
            <ac:spMk id="3" creationId="{00000000-0000-0000-0000-000000000000}"/>
          </ac:spMkLst>
        </pc:spChg>
        <pc:spChg chg="mod">
          <ac:chgData name="Ritika Adhikari" userId="e934d592ad00bcca" providerId="LiveId" clId="{0EB651D0-3611-4CD4-93BD-7170144771F8}" dt="2025-04-09T09:55:58.997" v="206" actId="1076"/>
          <ac:spMkLst>
            <pc:docMk/>
            <pc:sldMk cId="0" sldId="270"/>
            <ac:spMk id="6" creationId="{1994FC3A-BF4A-B0A4-4E27-7C7A6568F818}"/>
          </ac:spMkLst>
        </pc:spChg>
        <pc:picChg chg="mod">
          <ac:chgData name="Ritika Adhikari" userId="e934d592ad00bcca" providerId="LiveId" clId="{0EB651D0-3611-4CD4-93BD-7170144771F8}" dt="2025-04-09T09:55:53.105" v="205" actId="14100"/>
          <ac:picMkLst>
            <pc:docMk/>
            <pc:sldMk cId="0" sldId="270"/>
            <ac:picMk id="5" creationId="{CE605E48-49A5-9259-0A8F-39EF0AA9C6BE}"/>
          </ac:picMkLst>
        </pc:picChg>
      </pc:sldChg>
      <pc:sldChg chg="modNotesTx">
        <pc:chgData name="Ritika Adhikari" userId="e934d592ad00bcca" providerId="LiveId" clId="{0EB651D0-3611-4CD4-93BD-7170144771F8}" dt="2025-04-09T07:43:19.373" v="29" actId="2711"/>
        <pc:sldMkLst>
          <pc:docMk/>
          <pc:sldMk cId="0"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393289-E6E8-443A-8404-19379F8BA5FA}" type="datetimeFigureOut">
              <a:rPr lang="en-US" smtClean="0"/>
              <a:t>4/10/2025</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A17B07-AAEF-43CA-998A-10CF27B7F6AE}" type="slidenum">
              <a:rPr lang="en-US" smtClean="0"/>
              <a:t>‹#›</a:t>
            </a:fld>
            <a:endParaRPr lang="en-US" dirty="0"/>
          </a:p>
        </p:txBody>
      </p:sp>
    </p:spTree>
    <p:extLst>
      <p:ext uri="{BB962C8B-B14F-4D97-AF65-F5344CB8AC3E}">
        <p14:creationId xmlns:p14="http://schemas.microsoft.com/office/powerpoint/2010/main" val="2122992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slide emphasizes customer service operations as essential in tourism while stressing multicultural sensitivity as an essential component. The central goal consists of providing essential communication and cultural competence training to staff members. The training combines with a report to teach five main competencies including Cultural Awareness, Empathy, Effective Communication, Openness &amp; Flexibility and Respect for Differences </a:t>
            </a:r>
            <a:r>
              <a:rPr lang="en-US" sz="1800" dirty="0">
                <a:effectLst/>
                <a:latin typeface="Times New Roman" panose="02020603050405020304" pitchFamily="18" charset="0"/>
                <a:cs typeface="Times New Roman" panose="02020603050405020304" pitchFamily="18" charset="0"/>
              </a:rPr>
              <a:t>(Santos et al., 2021)</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The delivery of quality inclusive services in diverse global tourism requires these fundamental elements to help employees provide effective customer interaction across different cultural groups. A fundamental structure follows from the overview to develop training methods which will boost service quality and satisfaction levels.</a:t>
            </a:r>
          </a:p>
          <a:p>
            <a:endParaRPr lang="en-US" dirty="0"/>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2</a:t>
            </a:fld>
            <a:endParaRPr lang="en-US" dirty="0"/>
          </a:p>
        </p:txBody>
      </p:sp>
    </p:spTree>
    <p:extLst>
      <p:ext uri="{BB962C8B-B14F-4D97-AF65-F5344CB8AC3E}">
        <p14:creationId xmlns:p14="http://schemas.microsoft.com/office/powerpoint/2010/main" val="439707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slide presents cultural sensitivity as an ability to identify how cultures communicate and behave differently from each other. Hospitality development mandates a dual focus on neutrality as well as respect toward cultural diversity and environment creation for everyone. A service operation which displays cultural sensitivity results in better guest satisfaction rates together with improved service quality outcomes. The multiple advantages of cultural sensitivity become apparent to guests when they establish trust with customers through increased guest engagement which leads to loyalty improvement and new client acquisition (Safaeimanesh et al., 2021). The understanding of guests leads to improved staff education and builds enterprise advantages that boost sales of service operations. Strong relationships between the hospitality and tourism industries and their guests depend on cultural sensitivity as their basic necessity to ensure business success.</a:t>
            </a:r>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3</a:t>
            </a:fld>
            <a:endParaRPr lang="en-US" dirty="0"/>
          </a:p>
        </p:txBody>
      </p:sp>
    </p:spTree>
    <p:extLst>
      <p:ext uri="{BB962C8B-B14F-4D97-AF65-F5344CB8AC3E}">
        <p14:creationId xmlns:p14="http://schemas.microsoft.com/office/powerpoint/2010/main" val="2119039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slide demonstrates several typical cases of cultural misunderstandings which occur between employees and customers at work. Language barriers together with different cultural meanings of gestures and distinct opinions regarding eye contact and space perceptions and differing views on punctuality can result in unintentional offenses. The illustration includes adaptable communication methods as well as cultural background education while providing diversity training and acknowledging cultural observances. Enhanced workplace understanding alongside prevention of miscommunication and promotion of respect and inclusion create an environment needed for productive service delivery and harmonious relations in multicultural workplaces </a:t>
            </a:r>
            <a:r>
              <a:rPr lang="en-US" sz="1800" dirty="0">
                <a:effectLst/>
                <a:latin typeface="Times New Roman" panose="02020603050405020304" pitchFamily="18" charset="0"/>
                <a:cs typeface="Times New Roman" panose="02020603050405020304" pitchFamily="18" charset="0"/>
              </a:rPr>
              <a:t>(Hsiao et al., 2023)</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4</a:t>
            </a:fld>
            <a:endParaRPr lang="en-US" dirty="0"/>
          </a:p>
        </p:txBody>
      </p:sp>
    </p:spTree>
    <p:extLst>
      <p:ext uri="{BB962C8B-B14F-4D97-AF65-F5344CB8AC3E}">
        <p14:creationId xmlns:p14="http://schemas.microsoft.com/office/powerpoint/2010/main" val="46369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slide demonstrates that respect combined with empathy stands vital for exceptional customer service. Guests experience better emotions recognition through empathy while a respectful communication style can establish an inclusive environment and setting. By eliminating stereotypes combined with active listening services achieve better quality and create a more comfortable environment for guests </a:t>
            </a:r>
            <a:r>
              <a:rPr lang="en-US" sz="1800" dirty="0">
                <a:effectLst/>
                <a:latin typeface="Times New Roman" panose="02020603050405020304" pitchFamily="18" charset="0"/>
                <a:cs typeface="Times New Roman" panose="02020603050405020304" pitchFamily="18" charset="0"/>
              </a:rPr>
              <a:t>(Helena Margarida Alves et al., 2022)</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The image demonstrates four essential advantages namely personalized service delivery produces satisfied customers while staff establish trust through personalized care which leads to effective conflict resolution and results in positive word-of-mouth from content customers sharing their positive experiences. Culture-sensitive and exceptional tourism services require respect together with empathy to establish deep guest relationships within the hospitality sector.</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5</a:t>
            </a:fld>
            <a:endParaRPr lang="en-US" dirty="0"/>
          </a:p>
        </p:txBody>
      </p:sp>
    </p:spTree>
    <p:extLst>
      <p:ext uri="{BB962C8B-B14F-4D97-AF65-F5344CB8AC3E}">
        <p14:creationId xmlns:p14="http://schemas.microsoft.com/office/powerpoint/2010/main" val="4001681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presentation shows Hofstede’s six cultural dimensions which serves as a model for interpreting cultural variations. The cultural framework consists of six dimensions that analyze power difference and the contrast between individualistic and collective societies in addition to masculine-feminine dynamics along with uncertainty avoidance and short-term and long-term strategic perspectives and restraint versus indulgence. The dimensional framework enables understanding between individuals who represent diverse cultures regarding their thinking patterns and communication styles and behavioral patterns </a:t>
            </a:r>
            <a:r>
              <a:rPr lang="en-US" sz="1800" dirty="0">
                <a:effectLst/>
                <a:latin typeface="Times New Roman" panose="02020603050405020304" pitchFamily="18" charset="0"/>
                <a:cs typeface="Times New Roman" panose="02020603050405020304" pitchFamily="18" charset="0"/>
              </a:rPr>
              <a:t>(Fan, Tsaur, et al., 2021)</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Staff members increase their guest service effectiveness by applying these concepts in the tourism industry. Business success stems from employee ability to act with personalized service delivery methods which leads to better guest satisfaction and enhanced inclusivity. A better understanding of local customs enables staff members to connect with different visitors while increasing their ability to function in various hospitality settings.</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6</a:t>
            </a:fld>
            <a:endParaRPr lang="en-US" dirty="0"/>
          </a:p>
        </p:txBody>
      </p:sp>
    </p:spTree>
    <p:extLst>
      <p:ext uri="{BB962C8B-B14F-4D97-AF65-F5344CB8AC3E}">
        <p14:creationId xmlns:p14="http://schemas.microsoft.com/office/powerpoint/2010/main" val="1472190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presentation emphasizes how employees must adopt both a professional attitude and inclusive wording whenever they deal with visitors. Professional conduct along with formal and respectful service helps develop confidence between guests and employees while successfully managing conflicts. The purpose of both gender-neutral language and cultural non-bias terminology is to prevent any one group from feeling left out or discriminated against </a:t>
            </a:r>
            <a:r>
              <a:rPr lang="nl-NL" sz="1800" dirty="0">
                <a:effectLst/>
                <a:latin typeface="Times New Roman" panose="02020603050405020304" pitchFamily="18" charset="0"/>
                <a:cs typeface="Times New Roman" panose="02020603050405020304" pitchFamily="18" charset="0"/>
              </a:rPr>
              <a:t>(Fan, Van Hoof, et al., 2021)</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The integration of consistent communication approaches creates both clear and professional dialogue and the implementation of inclusive language builds empowerment among all people and builds group unity. The visual display illustrates core service principles that involve both inclusion instead of exclusion and Trust development and Guest comfort and Respect throughout their experience. Service quality improvement along with a welcoming environment comes mainly from effective tone and language usage.</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7</a:t>
            </a:fld>
            <a:endParaRPr lang="en-US" dirty="0"/>
          </a:p>
        </p:txBody>
      </p:sp>
    </p:spTree>
    <p:extLst>
      <p:ext uri="{BB962C8B-B14F-4D97-AF65-F5344CB8AC3E}">
        <p14:creationId xmlns:p14="http://schemas.microsoft.com/office/powerpoint/2010/main" val="2617353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use of idioms and slang must be avoided for precise communication because non-native speakers struggle to understand these expressions. The usage of common idioms combined with informal expressions produces confusion among guests who do not have familiarity with these expressions. The staff should employ basic language terms together with concrete explanations to improve comprehension while minimizing misunderstandings </a:t>
            </a:r>
            <a:r>
              <a:rPr lang="en-US" sz="1800" dirty="0">
                <a:effectLst/>
                <a:latin typeface="Times New Roman" panose="02020603050405020304" pitchFamily="18" charset="0"/>
                <a:cs typeface="Times New Roman" panose="02020603050405020304" pitchFamily="18" charset="0"/>
              </a:rPr>
              <a:t>(Erose Sthapit et al., 2023)</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Guest satisfaction improves when slang disappears through literal phrase replacements which improves understanding and prevents frustration. The visual presents three main barriers which include confusing instructions and language differences together with listening difficulties but these issues become manageable through careful communication practices. Service quality enhancement and establishment of a welcoming professional environment stem from incorporating clear and inclusive language.</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8</a:t>
            </a:fld>
            <a:endParaRPr lang="en-US" dirty="0"/>
          </a:p>
        </p:txBody>
      </p:sp>
    </p:spTree>
    <p:extLst>
      <p:ext uri="{BB962C8B-B14F-4D97-AF65-F5344CB8AC3E}">
        <p14:creationId xmlns:p14="http://schemas.microsoft.com/office/powerpoint/2010/main" val="2911338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use of straightforward instead of complex verbalization methods produces better communication results particularly in multicultural and international scenarios. Non-native speakers fail to understand expressions which include "piece of cake" when spoken with native speakers. The substitution of unclear phrases with specific language which functions universally helps create both professional and easy-to-understand messaging. The method minimizes communication failures while building global comprehension and trust among people </a:t>
            </a:r>
            <a:r>
              <a:rPr lang="en-US" sz="1800" dirty="0">
                <a:effectLst/>
                <a:latin typeface="Times New Roman" panose="02020603050405020304" pitchFamily="18" charset="0"/>
                <a:cs typeface="Times New Roman" panose="02020603050405020304" pitchFamily="18" charset="0"/>
              </a:rPr>
              <a:t>(Chen &amp; Yu, 2023)</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The illustration demonstrates why easy-to-understand communication becomes vital for strategic execution together with product development and company expansion since employees must relay information efficiently between departments and international teams. Transparency in verbal communication serves as the foundation for credible operations which also deliver efficient service.</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9</a:t>
            </a:fld>
            <a:endParaRPr lang="en-US" dirty="0"/>
          </a:p>
        </p:txBody>
      </p:sp>
    </p:spTree>
    <p:extLst>
      <p:ext uri="{BB962C8B-B14F-4D97-AF65-F5344CB8AC3E}">
        <p14:creationId xmlns:p14="http://schemas.microsoft.com/office/powerpoint/2010/main" val="2494638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Positive Communication Phrasebook demonstrates how organizations should replace indecisive or laid-back verbalizations through specific supportive verbalization methods. The correct approach when facing uncertainty would be to say "Let me check that for you" which demonstrates your drive to resolve issues. Customers should wait for a moment while you say "Please wait a moment" for polite communication and "How may I assist you today?" initiates their involvement. Such alternatives create communication that stands out with respect and empathy </a:t>
            </a:r>
            <a:r>
              <a:rPr lang="en-US" sz="1800" dirty="0">
                <a:effectLst/>
                <a:latin typeface="Times New Roman" panose="02020603050405020304" pitchFamily="18" charset="0"/>
                <a:cs typeface="Times New Roman" panose="02020603050405020304" pitchFamily="18" charset="0"/>
              </a:rPr>
              <a:t>(Ayyildiz et al., 2023)</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Modes of professional communication can enhance trust by helping staff members use appropriate language that replaces ambiguities like “To be honest” and “Per my last email” through the visual presentation of common phrases. Such language improvements help build better relationships with guests and customers in hospitality and service industries.</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10</a:t>
            </a:fld>
            <a:endParaRPr lang="en-US" dirty="0"/>
          </a:p>
        </p:txBody>
      </p:sp>
    </p:spTree>
    <p:extLst>
      <p:ext uri="{BB962C8B-B14F-4D97-AF65-F5344CB8AC3E}">
        <p14:creationId xmlns:p14="http://schemas.microsoft.com/office/powerpoint/2010/main" val="577060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Handling Inquiries slide presents guidelines for assisting guests who require directions specifically through effective assistance strategies. The presentation stresses both the need for polite language and visual or written directional tools to help guests understand instructions better. Staff members who do not make assumptions about guests' language abilities deliver service more inclusively to their customers </a:t>
            </a:r>
            <a:r>
              <a:rPr lang="en-US" sz="1800" dirty="0">
                <a:effectLst/>
                <a:latin typeface="Times New Roman" panose="02020603050405020304" pitchFamily="18" charset="0"/>
                <a:cs typeface="Times New Roman" panose="02020603050405020304" pitchFamily="18" charset="0"/>
              </a:rPr>
              <a:t>(Amr Saad, 2022)</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A communication framework called Request – Resolve - Report - Reuse guides staff to deliver standardized service through object-based operations that produce better data for service enhancement while meeting guest needs. Such organization enhances communication while decreasing service errors and helps build trust throughout staff and guest interactions in hospitality businesses serving diverse cultural backgrounds.</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11</a:t>
            </a:fld>
            <a:endParaRPr lang="en-US" dirty="0"/>
          </a:p>
        </p:txBody>
      </p:sp>
    </p:spTree>
    <p:extLst>
      <p:ext uri="{BB962C8B-B14F-4D97-AF65-F5344CB8AC3E}">
        <p14:creationId xmlns:p14="http://schemas.microsoft.com/office/powerpoint/2010/main" val="725618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presentation shows essential strategies that serve customers for complaint resolution specifically when check-in delays or booking mistakes occur. The strategy stresses staff should first acknowledge concerns followed by sincere apologies together with immediate alternatives or solutions </a:t>
            </a:r>
            <a:r>
              <a:rPr lang="en-US" sz="1800" dirty="0">
                <a:effectLst/>
                <a:latin typeface="Times New Roman" panose="02020603050405020304" pitchFamily="18" charset="0"/>
                <a:cs typeface="Times New Roman" panose="02020603050405020304" pitchFamily="18" charset="0"/>
              </a:rPr>
              <a:t>(Akram et al., 2024)</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Staff should identify direct complaints together with those that present themselves indirectly. Poor complaint handling generates multiple unfavorable effects on a hotel operation including degraded reputation and lead abandonment and employee departure whereas customers leave and profits decrease significantly. A business needs proficient complaint management to defend both customer contentment and its lasting economic success as well as reputation preservation.</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12</a:t>
            </a:fld>
            <a:endParaRPr lang="en-US" dirty="0"/>
          </a:p>
        </p:txBody>
      </p:sp>
    </p:spTree>
    <p:extLst>
      <p:ext uri="{BB962C8B-B14F-4D97-AF65-F5344CB8AC3E}">
        <p14:creationId xmlns:p14="http://schemas.microsoft.com/office/powerpoint/2010/main" val="574455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r>
              <a:rPr lang="en-US" sz="1800" dirty="0">
                <a:effectLst/>
                <a:latin typeface="Times New Roman" panose="02020603050405020304" pitchFamily="18" charset="0"/>
                <a:ea typeface="Times New Roman" panose="02020603050405020304" pitchFamily="18" charset="0"/>
              </a:rPr>
              <a:t>The presentation teaches essential techniques to handle guest incidents that stem from their frustration together with their upset state. To handle difficult situations people should maintain their composure by using respectful language and non-threatening body movements. Hospital personnel who provide guest care need to detect patient emotions so they can deliver the required assurance to patients (Pu et al., 2022). Hospital personnel learn effective strategies for workplace honesty through video presentations and understand systems for handling issues as well as absolute accountability structures. Partnership between communication methods allows task processes to detect risks which prevent the growth of problems. </a:t>
            </a:r>
            <a:r>
              <a:rPr lang="en-US" sz="1800">
                <a:effectLst/>
                <a:latin typeface="Times New Roman" panose="02020603050405020304" pitchFamily="18" charset="0"/>
                <a:ea typeface="Times New Roman" panose="02020603050405020304" pitchFamily="18" charset="0"/>
              </a:rPr>
              <a:t>Hotels create better work environments that yield fewer guest complaints thanks to their defusion method deployment.</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FA17B07-AAEF-43CA-998A-10CF27B7F6AE}" type="slidenum">
              <a:rPr lang="en-US" smtClean="0"/>
              <a:t>13</a:t>
            </a:fld>
            <a:endParaRPr lang="en-US" dirty="0"/>
          </a:p>
        </p:txBody>
      </p:sp>
    </p:spTree>
    <p:extLst>
      <p:ext uri="{BB962C8B-B14F-4D97-AF65-F5344CB8AC3E}">
        <p14:creationId xmlns:p14="http://schemas.microsoft.com/office/powerpoint/2010/main" val="3756116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buNone/>
            </a:pPr>
            <a:r>
              <a:rPr lang="en-US" sz="1800" dirty="0">
                <a:effectLst/>
                <a:latin typeface="Times New Roman" panose="02020603050405020304" pitchFamily="18" charset="0"/>
                <a:ea typeface="Times New Roman" panose="02020603050405020304" pitchFamily="18" charset="0"/>
              </a:rPr>
              <a:t>The presentation explains professional methods that help employees manage painful interactions between customers which lead to angry or upset guests. The core components needed to face difficult situations involve staying composed along with using polite language and showing non-aggressive physical expressions. Staff members must understand guest emotions to lower tension during services through reassurance (Pu et al., 2022). The visual materials show integration techniques between honesty and negative prevention in order to fulfill complete responsibility. Using conscience both improves work success and stabilizes situations before they become worse than intended. The combined approaches utilize defusion methods to minimize both guest complaints and improve workplace environment at the same time.</a:t>
            </a:r>
          </a:p>
          <a:p>
            <a:pPr marL="0" marR="0" algn="just">
              <a:buNone/>
            </a:pPr>
            <a:endParaRPr lang="en-US" sz="1800" dirty="0">
              <a:effectLst/>
              <a:latin typeface="Times New Roman" panose="02020603050405020304" pitchFamily="18" charset="0"/>
              <a:ea typeface="Times New Roman" panose="02020603050405020304" pitchFamily="18" charset="0"/>
            </a:endParaRPr>
          </a:p>
          <a:p>
            <a:pPr>
              <a:buNone/>
            </a:pPr>
            <a:br>
              <a:rPr lang="en-US" sz="1800" dirty="0">
                <a:effectLst/>
                <a:latin typeface="Times New Roman" panose="02020603050405020304" pitchFamily="18" charset="0"/>
                <a:ea typeface="Times New Roman" panose="02020603050405020304" pitchFamily="18" charset="0"/>
              </a:rPr>
            </a:br>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14</a:t>
            </a:fld>
            <a:endParaRPr lang="en-US" dirty="0"/>
          </a:p>
        </p:txBody>
      </p:sp>
    </p:spTree>
    <p:extLst>
      <p:ext uri="{BB962C8B-B14F-4D97-AF65-F5344CB8AC3E}">
        <p14:creationId xmlns:p14="http://schemas.microsoft.com/office/powerpoint/2010/main" val="2477793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subsequent presentation enumerates essential competencies required for personal and professional advancement within customer service and hospitality work environments. The training curriculum teaches language abilities along with pronunciation methods together with emotional competence and active listening for building personal confidence and communication skills. These competencies establish minimum requirements needed to develop organizations that foster welcome and support (Liu et al., 2022). Practice evaluation with bias training and inclusive recruitment methods and psychological security programs and equal wage compensation make up activities in the right checklist section. Service quality and employee connection to both clients and colleagues from mixed backgrounds improve through educational investments and relationship-building strategies.</a:t>
            </a:r>
            <a:endParaRPr lang="en-US" dirty="0"/>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15</a:t>
            </a:fld>
            <a:endParaRPr lang="en-US" dirty="0"/>
          </a:p>
        </p:txBody>
      </p:sp>
    </p:spTree>
    <p:extLst>
      <p:ext uri="{BB962C8B-B14F-4D97-AF65-F5344CB8AC3E}">
        <p14:creationId xmlns:p14="http://schemas.microsoft.com/office/powerpoint/2010/main" val="1563383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The important advantages of successful hospitality training and staff development programs can be found on this presentation slide. This section details four essential outcomes which include superior staff engagement alongside employee retention rates as well as happier guests who remain loyal to the brand and improved review scores and organizational reputation which together deliver market dominance in international tourism </a:t>
            </a:r>
            <a:r>
              <a:rPr lang="en-US" sz="1800" dirty="0">
                <a:effectLst/>
                <a:latin typeface="Times New Roman" panose="02020603050405020304" pitchFamily="18" charset="0"/>
                <a:cs typeface="Times New Roman" panose="02020603050405020304" pitchFamily="18" charset="0"/>
              </a:rPr>
              <a:t>(Riva &amp; Agostino, 2022)</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Staff augmentation provides multiple advantages shown in visual graphics including the ability to adapt safely and pay special attention to employees instead of vendors as well as maintaining budget-friendly operations without quality compromise and promoting objective insights that generate operational excellence with new inventive perspectives. The service and tourism industry achieves lasting success and sustainability through investment in staff according to these important elements.</a:t>
            </a:r>
          </a:p>
          <a:p>
            <a:endParaRPr lang="en-US" dirty="0"/>
          </a:p>
        </p:txBody>
      </p:sp>
      <p:sp>
        <p:nvSpPr>
          <p:cNvPr id="4" name="Slide Number Placeholder 3"/>
          <p:cNvSpPr>
            <a:spLocks noGrp="1"/>
          </p:cNvSpPr>
          <p:nvPr>
            <p:ph type="sldNum" sz="quarter" idx="5"/>
          </p:nvPr>
        </p:nvSpPr>
        <p:spPr/>
        <p:txBody>
          <a:bodyPr/>
          <a:lstStyle/>
          <a:p>
            <a:fld id="{7FA17B07-AAEF-43CA-998A-10CF27B7F6AE}" type="slidenum">
              <a:rPr lang="en-US" smtClean="0"/>
              <a:t>16</a:t>
            </a:fld>
            <a:endParaRPr lang="en-US" dirty="0"/>
          </a:p>
        </p:txBody>
      </p:sp>
    </p:spTree>
    <p:extLst>
      <p:ext uri="{BB962C8B-B14F-4D97-AF65-F5344CB8AC3E}">
        <p14:creationId xmlns:p14="http://schemas.microsoft.com/office/powerpoint/2010/main" val="2384864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946404" y="758952"/>
            <a:ext cx="7063740" cy="4041648"/>
          </a:xfrm>
        </p:spPr>
        <p:txBody>
          <a:bodyPr anchor="b">
            <a:normAutofit/>
          </a:bodyPr>
          <a:lstStyle>
            <a:lvl1pPr algn="l">
              <a:lnSpc>
                <a:spcPct val="85000"/>
              </a:lnSpc>
              <a:defRPr sz="6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946404" y="4800600"/>
            <a:ext cx="7063740" cy="1691640"/>
          </a:xfrm>
        </p:spPr>
        <p:txBody>
          <a:bodyPr>
            <a:normAutofit/>
          </a:bodyPr>
          <a:lstStyle>
            <a:lvl1pPr marL="0" indent="0" algn="l">
              <a:buNone/>
              <a:defRPr sz="2000" spc="30" baseline="0">
                <a:solidFill>
                  <a:schemeClr val="tx1">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Rectangle 6"/>
          <p:cNvSpPr/>
          <p:nvPr/>
        </p:nvSpPr>
        <p:spPr>
          <a:xfrm>
            <a:off x="0" y="0"/>
            <a:ext cx="3429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126954168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90611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6404" y="758952"/>
            <a:ext cx="7063740" cy="4041648"/>
          </a:xfrm>
        </p:spPr>
        <p:txBody>
          <a:bodyPr anchor="b">
            <a:normAutofit/>
          </a:bodyPr>
          <a:lstStyle>
            <a:lvl1pPr>
              <a:lnSpc>
                <a:spcPct val="85000"/>
              </a:lnSpc>
              <a:defRPr sz="6200" b="1" baseline="0"/>
            </a:lvl1pPr>
          </a:lstStyle>
          <a:p>
            <a:r>
              <a:rPr lang="en-US"/>
              <a:t>Click to edit Master title style</a:t>
            </a:r>
            <a:endParaRPr lang="en-US" dirty="0"/>
          </a:p>
        </p:txBody>
      </p:sp>
      <p:sp>
        <p:nvSpPr>
          <p:cNvPr id="3" name="Text Placeholder 2"/>
          <p:cNvSpPr>
            <a:spLocks noGrp="1"/>
          </p:cNvSpPr>
          <p:nvPr>
            <p:ph type="body" idx="1"/>
          </p:nvPr>
        </p:nvSpPr>
        <p:spPr>
          <a:xfrm>
            <a:off x="946404" y="4800600"/>
            <a:ext cx="7063740" cy="1691640"/>
          </a:xfrm>
        </p:spPr>
        <p:txBody>
          <a:bodyPr anchor="t">
            <a:normAutofit/>
          </a:bodyPr>
          <a:lstStyle>
            <a:lvl1pPr marL="0" indent="0">
              <a:buNone/>
              <a:defRPr sz="20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12748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6404"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94860"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
        <p:nvSpPr>
          <p:cNvPr id="8" name="Rectangle 7"/>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86558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946404" y="1713655"/>
            <a:ext cx="336042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46404"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594860" y="1713655"/>
            <a:ext cx="336042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4594860"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dirty="0"/>
          </a:p>
        </p:txBody>
      </p:sp>
      <p:sp>
        <p:nvSpPr>
          <p:cNvPr id="11" name="Rectangle 10"/>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42096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dirty="0"/>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1172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dirty="0"/>
          </a:p>
        </p:txBody>
      </p:sp>
      <p:sp>
        <p:nvSpPr>
          <p:cNvPr id="5" name="Rectangle 4"/>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89447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400300" cy="1600197"/>
          </a:xfrm>
        </p:spPr>
        <p:txBody>
          <a:bodyPr anchor="b">
            <a:normAutofit/>
          </a:bodyPr>
          <a:lstStyle>
            <a:lvl1pPr>
              <a:defRPr sz="2800" b="1" baseline="0"/>
            </a:lvl1pPr>
          </a:lstStyle>
          <a:p>
            <a:r>
              <a:rPr lang="en-US"/>
              <a:t>Click to edit Master title style</a:t>
            </a:r>
            <a:endParaRPr lang="en-US" dirty="0"/>
          </a:p>
        </p:txBody>
      </p:sp>
      <p:sp>
        <p:nvSpPr>
          <p:cNvPr id="3" name="Content Placeholder 2"/>
          <p:cNvSpPr>
            <a:spLocks noGrp="1"/>
          </p:cNvSpPr>
          <p:nvPr>
            <p:ph idx="1"/>
          </p:nvPr>
        </p:nvSpPr>
        <p:spPr>
          <a:xfrm>
            <a:off x="3378200" y="685800"/>
            <a:ext cx="4559300" cy="5486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0936" y="2099735"/>
            <a:ext cx="24003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4079044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846963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5257800"/>
            <a:ext cx="7486650" cy="914400"/>
          </a:xfrm>
        </p:spPr>
        <p:txBody>
          <a:bodyPr anchor="b">
            <a:normAutofit/>
          </a:bodyPr>
          <a:lstStyle>
            <a:lvl1pPr>
              <a:defRPr sz="2800" b="1">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846963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800" y="6108590"/>
            <a:ext cx="7486650" cy="597011"/>
          </a:xfrm>
        </p:spPr>
        <p:txBody>
          <a:bodyPr>
            <a:normAutofit/>
          </a:bodyPr>
          <a:lstStyle>
            <a:lvl1pPr marL="0" indent="0">
              <a:lnSpc>
                <a:spcPct val="100000"/>
              </a:lnSpc>
              <a:spcBef>
                <a:spcPts val="800"/>
              </a:spcBef>
              <a:buNone/>
              <a:defRPr sz="140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dirty="0"/>
          </a:p>
        </p:txBody>
      </p:sp>
    </p:spTree>
    <p:extLst>
      <p:ext uri="{BB962C8B-B14F-4D97-AF65-F5344CB8AC3E}">
        <p14:creationId xmlns:p14="http://schemas.microsoft.com/office/powerpoint/2010/main" val="1534366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4799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6525" y="381000"/>
            <a:ext cx="1857375"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1500" y="381000"/>
            <a:ext cx="5800725"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4/10/2025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dirty="0"/>
          </a:p>
        </p:txBody>
      </p:sp>
      <p:sp>
        <p:nvSpPr>
          <p:cNvPr id="7" name="Rectangle 6"/>
          <p:cNvSpPr/>
          <p:nvPr/>
        </p:nvSpPr>
        <p:spPr>
          <a:xfrm>
            <a:off x="0" y="0"/>
            <a:ext cx="3429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3666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8418195" y="0"/>
            <a:ext cx="7315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46404" y="365760"/>
            <a:ext cx="726948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46404" y="1828801"/>
            <a:ext cx="644652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7831456" y="1044178"/>
            <a:ext cx="1904999" cy="273844"/>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5BCAD085-E8A6-8845-BD4E-CB4CCA059FC4}" type="datetimeFigureOut">
              <a:rPr lang="en-US" smtClean="0"/>
              <a:t>4/10/2025</a:t>
            </a:fld>
            <a:endParaRPr lang="en-US" dirty="0"/>
          </a:p>
        </p:txBody>
      </p:sp>
      <p:sp>
        <p:nvSpPr>
          <p:cNvPr id="5" name="Footer Placeholder 4"/>
          <p:cNvSpPr>
            <a:spLocks noGrp="1"/>
          </p:cNvSpPr>
          <p:nvPr>
            <p:ph type="ftr" sz="quarter" idx="3"/>
          </p:nvPr>
        </p:nvSpPr>
        <p:spPr>
          <a:xfrm rot="16200000">
            <a:off x="6993255" y="4092178"/>
            <a:ext cx="3581400" cy="273844"/>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8441055" y="6172201"/>
            <a:ext cx="685800" cy="593725"/>
          </a:xfrm>
          <a:prstGeom prst="rect">
            <a:avLst/>
          </a:prstGeom>
        </p:spPr>
        <p:txBody>
          <a:bodyPr vert="horz" lIns="27432" tIns="45720" rIns="27432" bIns="45720" rtlCol="0" anchor="ctr">
            <a:normAutofit/>
          </a:bodyPr>
          <a:lstStyle>
            <a:lvl1pPr algn="ctr">
              <a:defRPr sz="3200">
                <a:solidFill>
                  <a:schemeClr val="accent1">
                    <a:lumMod val="60000"/>
                    <a:lumOff val="40000"/>
                  </a:schemeClr>
                </a:solidFill>
                <a:latin typeface="+mj-lt"/>
              </a:defRPr>
            </a:lvl1pPr>
          </a:lstStyle>
          <a:p>
            <a:fld id="{C1FF6DA9-008F-8B48-92A6-B652298478BF}" type="slidenum">
              <a:rPr lang="en-US" smtClean="0"/>
              <a:t>‹#›</a:t>
            </a:fld>
            <a:endParaRPr lang="en-US" dirty="0"/>
          </a:p>
        </p:txBody>
      </p:sp>
    </p:spTree>
    <p:extLst>
      <p:ext uri="{BB962C8B-B14F-4D97-AF65-F5344CB8AC3E}">
        <p14:creationId xmlns:p14="http://schemas.microsoft.com/office/powerpoint/2010/main" val="115169633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000" b="1" kern="1200" spc="-7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1080/19368623.2023.2184439" TargetMode="External"/><Relationship Id="rId13" Type="http://schemas.openxmlformats.org/officeDocument/2006/relationships/hyperlink" Target="https://doi.org/10.1007/s13132-023-01598-x" TargetMode="External"/><Relationship Id="rId3" Type="http://schemas.openxmlformats.org/officeDocument/2006/relationships/hyperlink" Target="https://doi.org/10.1108/jhti-04-2022-0157" TargetMode="External"/><Relationship Id="rId7" Type="http://schemas.openxmlformats.org/officeDocument/2006/relationships/hyperlink" Target="https://doi.org/10.3390/su13052604" TargetMode="External"/><Relationship Id="rId12" Type="http://schemas.openxmlformats.org/officeDocument/2006/relationships/hyperlink" Target="https://doi.org/10.1080/10548408.2023.2255881" TargetMode="External"/><Relationship Id="rId2" Type="http://schemas.openxmlformats.org/officeDocument/2006/relationships/hyperlink" Target="https://doi.org/10.1108/tr-04-2022-0182" TargetMode="External"/><Relationship Id="rId16" Type="http://schemas.openxmlformats.org/officeDocument/2006/relationships/hyperlink" Target="https://doi.org/10.1080/10548408.2023.2293022" TargetMode="External"/><Relationship Id="rId1" Type="http://schemas.openxmlformats.org/officeDocument/2006/relationships/slideLayout" Target="../slideLayouts/slideLayout2.xml"/><Relationship Id="rId6" Type="http://schemas.openxmlformats.org/officeDocument/2006/relationships/hyperlink" Target="https://doi.org/10.1108/jocm-11-2020-0362" TargetMode="External"/><Relationship Id="rId11" Type="http://schemas.openxmlformats.org/officeDocument/2006/relationships/hyperlink" Target="https://doi.org/10.1108/ihr-04-2021-0028" TargetMode="External"/><Relationship Id="rId5" Type="http://schemas.openxmlformats.org/officeDocument/2006/relationships/hyperlink" Target="https://doi.org/10.1080/09647775.2022.2073560" TargetMode="External"/><Relationship Id="rId15" Type="http://schemas.openxmlformats.org/officeDocument/2006/relationships/hyperlink" Target="https://doi.org/10.21608/ijmae.2023.214688.1001" TargetMode="External"/><Relationship Id="rId10" Type="http://schemas.openxmlformats.org/officeDocument/2006/relationships/hyperlink" Target="https://doi.org/10.1177/0047287520982372" TargetMode="External"/><Relationship Id="rId4" Type="http://schemas.openxmlformats.org/officeDocument/2006/relationships/hyperlink" Target="https://doi.org/10.1080/1528008x.2022.2135163" TargetMode="External"/><Relationship Id="rId9" Type="http://schemas.openxmlformats.org/officeDocument/2006/relationships/hyperlink" Target="https://doi.org/10.5281/zenodo.7357978" TargetMode="External"/><Relationship Id="rId14" Type="http://schemas.openxmlformats.org/officeDocument/2006/relationships/hyperlink" Target="https://doi.org/10.1007/s12144-023-04292-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2230655"/>
            <a:ext cx="7269480" cy="1325562"/>
          </a:xfrm>
        </p:spPr>
        <p:txBody>
          <a:bodyPr>
            <a:normAutofit/>
          </a:bodyPr>
          <a:lstStyle/>
          <a:p>
            <a:pPr algn="ctr"/>
            <a:r>
              <a:rPr sz="3400" dirty="0">
                <a:latin typeface="Times New Roman" panose="02020603050405020304" pitchFamily="18" charset="0"/>
                <a:cs typeface="Times New Roman" panose="02020603050405020304" pitchFamily="18" charset="0"/>
              </a:rPr>
              <a:t>Customer Service in Multicultural Tourism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12030"/>
            <a:ext cx="7269480" cy="644575"/>
          </a:xfrm>
        </p:spPr>
        <p:txBody>
          <a:bodyPr>
            <a:normAutofit/>
          </a:bodyPr>
          <a:lstStyle/>
          <a:p>
            <a:pPr algn="ctr"/>
            <a:r>
              <a:rPr sz="3400" dirty="0">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a:xfrm>
            <a:off x="549894" y="1169675"/>
            <a:ext cx="5237828" cy="2021304"/>
          </a:xfrm>
        </p:spPr>
        <p:txBody>
          <a:bodyPr>
            <a:normAutofit fontScale="85000" lnSpcReduction="20000"/>
          </a:bodyPr>
          <a:lstStyle/>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Importance	of	customer	service	in tourism industry</a:t>
            </a:r>
          </a:p>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Multicultural sensitivity as a key service component</a:t>
            </a:r>
          </a:p>
          <a:p>
            <a:pPr marL="457200" indent="-457200" algn="just">
              <a:buFont typeface="+mj-lt"/>
              <a:buAutoNum type="arabicPeriod"/>
            </a:pPr>
            <a:r>
              <a:rPr lang="en-US" sz="1800" b="1" dirty="0">
                <a:latin typeface="Times New Roman" panose="02020603050405020304" pitchFamily="18" charset="0"/>
                <a:cs typeface="Times New Roman" panose="02020603050405020304" pitchFamily="18" charset="0"/>
              </a:rPr>
              <a:t>Objective: </a:t>
            </a:r>
            <a:r>
              <a:rPr lang="en-US" sz="1800" dirty="0">
                <a:latin typeface="Times New Roman" panose="02020603050405020304" pitchFamily="18" charset="0"/>
                <a:cs typeface="Times New Roman" panose="02020603050405020304" pitchFamily="18" charset="0"/>
              </a:rPr>
              <a:t>Equip staff with communication	and cultural skills (Santos et al., 2021).</a:t>
            </a:r>
          </a:p>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The report provides overview information about its structure followed by the main training objectives.</a:t>
            </a:r>
            <a:endParaRPr sz="1800" dirty="0">
              <a:latin typeface="Times New Roman" panose="02020603050405020304" pitchFamily="18" charset="0"/>
              <a:cs typeface="Times New Roman" panose="02020603050405020304" pitchFamily="18" charset="0"/>
            </a:endParaRPr>
          </a:p>
        </p:txBody>
      </p:sp>
      <p:pic>
        <p:nvPicPr>
          <p:cNvPr id="5" name="Picture 4" descr="A diagram of a five key components&#10;&#10;AI-generated content may be incorrect.">
            <a:extLst>
              <a:ext uri="{FF2B5EF4-FFF2-40B4-BE49-F238E27FC236}">
                <a16:creationId xmlns:a16="http://schemas.microsoft.com/office/drawing/2014/main" id="{E2EB8351-99F9-5A04-7CE5-F242C000F6E3}"/>
              </a:ext>
            </a:extLst>
          </p:cNvPr>
          <p:cNvPicPr>
            <a:picLocks noChangeAspect="1"/>
          </p:cNvPicPr>
          <p:nvPr/>
        </p:nvPicPr>
        <p:blipFill>
          <a:blip r:embed="rId3"/>
          <a:srcRect l="11316" t="34211" r="12105" b="6892"/>
          <a:stretch/>
        </p:blipFill>
        <p:spPr>
          <a:xfrm>
            <a:off x="2581544" y="3190979"/>
            <a:ext cx="5625196" cy="2271343"/>
          </a:xfrm>
          <a:prstGeom prst="rect">
            <a:avLst/>
          </a:prstGeom>
        </p:spPr>
      </p:pic>
      <p:sp>
        <p:nvSpPr>
          <p:cNvPr id="6" name="TextBox 5">
            <a:extLst>
              <a:ext uri="{FF2B5EF4-FFF2-40B4-BE49-F238E27FC236}">
                <a16:creationId xmlns:a16="http://schemas.microsoft.com/office/drawing/2014/main" id="{EBD092B1-3B57-3C81-65D1-21ED0B35CE7B}"/>
              </a:ext>
            </a:extLst>
          </p:cNvPr>
          <p:cNvSpPr txBox="1"/>
          <p:nvPr/>
        </p:nvSpPr>
        <p:spPr>
          <a:xfrm>
            <a:off x="3555864" y="5457492"/>
            <a:ext cx="4463716"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 </a:t>
            </a:r>
            <a:r>
              <a:rPr lang="en-US" sz="1200" dirty="0">
                <a:latin typeface="Times New Roman" panose="02020603050405020304" pitchFamily="18" charset="0"/>
                <a:cs typeface="Times New Roman" panose="02020603050405020304" pitchFamily="18" charset="0"/>
              </a:rPr>
              <a:t>Key Components for Cultural Sensitivity</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(Santos et al., 2021)</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748046"/>
          </a:xfrm>
        </p:spPr>
        <p:txBody>
          <a:bodyPr>
            <a:normAutofit/>
          </a:bodyPr>
          <a:lstStyle/>
          <a:p>
            <a:pPr algn="ctr"/>
            <a:r>
              <a:rPr sz="3400" dirty="0">
                <a:latin typeface="Times New Roman" panose="02020603050405020304" pitchFamily="18" charset="0"/>
                <a:cs typeface="Times New Roman" panose="02020603050405020304" pitchFamily="18" charset="0"/>
              </a:rPr>
              <a:t>What is Cultural Sensitivity?</a:t>
            </a:r>
          </a:p>
        </p:txBody>
      </p:sp>
      <p:sp>
        <p:nvSpPr>
          <p:cNvPr id="3" name="Content Placeholder 2"/>
          <p:cNvSpPr>
            <a:spLocks noGrp="1"/>
          </p:cNvSpPr>
          <p:nvPr>
            <p:ph idx="1"/>
          </p:nvPr>
        </p:nvSpPr>
        <p:spPr>
          <a:xfrm>
            <a:off x="573426" y="1145497"/>
            <a:ext cx="5887532" cy="1826303"/>
          </a:xfrm>
        </p:spPr>
        <p:txBody>
          <a:bodyPr>
            <a:normAutofit fontScale="85000" lnSpcReduction="20000"/>
          </a:bodyPr>
          <a:lstStyle/>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Awareness of cultural differences in communication and behavior (Safaeimanesh et al., 2021).</a:t>
            </a:r>
          </a:p>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Avoiding assumptions and respecting diversity</a:t>
            </a:r>
          </a:p>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Building inclusive and welcoming environments.</a:t>
            </a:r>
          </a:p>
          <a:p>
            <a:pPr marL="457200" indent="-457200" algn="just">
              <a:buFont typeface="+mj-lt"/>
              <a:buAutoNum type="arabicPeriod"/>
            </a:pPr>
            <a:r>
              <a:rPr lang="en-US" sz="1800" dirty="0">
                <a:latin typeface="Times New Roman" panose="02020603050405020304" pitchFamily="18" charset="0"/>
                <a:cs typeface="Times New Roman" panose="02020603050405020304" pitchFamily="18" charset="0"/>
              </a:rPr>
              <a:t>Service quality together with positive guest experiences require it as an essential element</a:t>
            </a:r>
            <a:endParaRPr sz="1800" dirty="0">
              <a:latin typeface="Times New Roman" panose="02020603050405020304" pitchFamily="18" charset="0"/>
              <a:cs typeface="Times New Roman" panose="02020603050405020304" pitchFamily="18" charset="0"/>
            </a:endParaRPr>
          </a:p>
        </p:txBody>
      </p:sp>
      <p:pic>
        <p:nvPicPr>
          <p:cNvPr id="5" name="Picture 4" descr="A diagram of a hotel&#10;&#10;AI-generated content may be incorrect.">
            <a:extLst>
              <a:ext uri="{FF2B5EF4-FFF2-40B4-BE49-F238E27FC236}">
                <a16:creationId xmlns:a16="http://schemas.microsoft.com/office/drawing/2014/main" id="{CF65D016-F0CC-951C-AE54-B6D5875518CF}"/>
              </a:ext>
            </a:extLst>
          </p:cNvPr>
          <p:cNvPicPr>
            <a:picLocks noChangeAspect="1"/>
          </p:cNvPicPr>
          <p:nvPr/>
        </p:nvPicPr>
        <p:blipFill>
          <a:blip r:embed="rId3"/>
          <a:srcRect t="13877" b="7895"/>
          <a:stretch/>
        </p:blipFill>
        <p:spPr>
          <a:xfrm>
            <a:off x="4084420" y="2971800"/>
            <a:ext cx="4122320" cy="3106014"/>
          </a:xfrm>
          <a:prstGeom prst="rect">
            <a:avLst/>
          </a:prstGeom>
        </p:spPr>
      </p:pic>
      <p:sp>
        <p:nvSpPr>
          <p:cNvPr id="6" name="TextBox 5">
            <a:extLst>
              <a:ext uri="{FF2B5EF4-FFF2-40B4-BE49-F238E27FC236}">
                <a16:creationId xmlns:a16="http://schemas.microsoft.com/office/drawing/2014/main" id="{FE5F0DFB-CE01-70D4-D778-19AD50A66AF7}"/>
              </a:ext>
            </a:extLst>
          </p:cNvPr>
          <p:cNvSpPr txBox="1"/>
          <p:nvPr/>
        </p:nvSpPr>
        <p:spPr>
          <a:xfrm>
            <a:off x="4475747" y="6244389"/>
            <a:ext cx="3513221"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2. </a:t>
            </a:r>
            <a:r>
              <a:rPr lang="en-US" sz="1200" dirty="0">
                <a:latin typeface="Times New Roman" panose="02020603050405020304" pitchFamily="18" charset="0"/>
                <a:cs typeface="Times New Roman" panose="02020603050405020304" pitchFamily="18" charset="0"/>
              </a:rPr>
              <a:t>Importance of Guest Experience</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(Safaeimanesh et al., 2021)</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1005522"/>
          </a:xfrm>
        </p:spPr>
        <p:txBody>
          <a:bodyPr>
            <a:normAutofit fontScale="90000"/>
          </a:bodyPr>
          <a:lstStyle/>
          <a:p>
            <a:pPr algn="ctr"/>
            <a:r>
              <a:rPr sz="3400" dirty="0">
                <a:latin typeface="Times New Roman" panose="02020603050405020304" pitchFamily="18" charset="0"/>
                <a:cs typeface="Times New Roman" panose="02020603050405020304" pitchFamily="18" charset="0"/>
              </a:rPr>
              <a:t>Examples of Cultural Misunderstandings</a:t>
            </a:r>
          </a:p>
        </p:txBody>
      </p:sp>
      <p:sp>
        <p:nvSpPr>
          <p:cNvPr id="3" name="Content Placeholder 2"/>
          <p:cNvSpPr>
            <a:spLocks noGrp="1"/>
          </p:cNvSpPr>
          <p:nvPr>
            <p:ph idx="1"/>
          </p:nvPr>
        </p:nvSpPr>
        <p:spPr>
          <a:xfrm>
            <a:off x="636471" y="1382312"/>
            <a:ext cx="6847171" cy="2046688"/>
          </a:xfrm>
        </p:spPr>
        <p:txBody>
          <a:bodyPr>
            <a:noAutofit/>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Gestures that have different meanings across cultures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Varied perceptions of personal space and eye contact</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Differences in attitudes toward time and punctuality</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(Hsiao et al., 2023)</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Language barriers and unintentional offense</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poster of a person and person talking&#10;&#10;AI-generated content may be incorrect.">
            <a:extLst>
              <a:ext uri="{FF2B5EF4-FFF2-40B4-BE49-F238E27FC236}">
                <a16:creationId xmlns:a16="http://schemas.microsoft.com/office/drawing/2014/main" id="{3681B814-E727-24B2-DC51-18C3C88BADE2}"/>
              </a:ext>
            </a:extLst>
          </p:cNvPr>
          <p:cNvPicPr>
            <a:picLocks noChangeAspect="1"/>
          </p:cNvPicPr>
          <p:nvPr/>
        </p:nvPicPr>
        <p:blipFill>
          <a:blip r:embed="rId3"/>
          <a:srcRect t="23070"/>
          <a:stretch/>
        </p:blipFill>
        <p:spPr>
          <a:xfrm>
            <a:off x="2148239" y="3686859"/>
            <a:ext cx="6058501" cy="2664412"/>
          </a:xfrm>
          <a:prstGeom prst="rect">
            <a:avLst/>
          </a:prstGeom>
        </p:spPr>
      </p:pic>
      <p:sp>
        <p:nvSpPr>
          <p:cNvPr id="6" name="TextBox 5">
            <a:extLst>
              <a:ext uri="{FF2B5EF4-FFF2-40B4-BE49-F238E27FC236}">
                <a16:creationId xmlns:a16="http://schemas.microsoft.com/office/drawing/2014/main" id="{1A9269D3-39A5-1006-4510-9486E053B5E3}"/>
              </a:ext>
            </a:extLst>
          </p:cNvPr>
          <p:cNvSpPr txBox="1"/>
          <p:nvPr/>
        </p:nvSpPr>
        <p:spPr>
          <a:xfrm>
            <a:off x="2995863" y="6401376"/>
            <a:ext cx="5017169"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3. </a:t>
            </a:r>
            <a:r>
              <a:rPr lang="en-US" sz="1200" dirty="0">
                <a:latin typeface="Times New Roman" panose="02020603050405020304" pitchFamily="18" charset="0"/>
                <a:cs typeface="Times New Roman" panose="02020603050405020304" pitchFamily="18" charset="0"/>
              </a:rPr>
              <a:t>Examples of Cultural Differences</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(Hsiao et al., 2023)</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12031"/>
            <a:ext cx="7269480" cy="603667"/>
          </a:xfrm>
        </p:spPr>
        <p:txBody>
          <a:bodyPr>
            <a:normAutofit/>
          </a:bodyPr>
          <a:lstStyle/>
          <a:p>
            <a:pPr algn="ctr"/>
            <a:r>
              <a:rPr sz="3400" dirty="0">
                <a:latin typeface="Times New Roman" panose="02020603050405020304" pitchFamily="18" charset="0"/>
                <a:cs typeface="Times New Roman" panose="02020603050405020304" pitchFamily="18" charset="0"/>
              </a:rPr>
              <a:t>Importance of Respect and Empathy</a:t>
            </a:r>
          </a:p>
        </p:txBody>
      </p:sp>
      <p:sp>
        <p:nvSpPr>
          <p:cNvPr id="3" name="Content Placeholder 2"/>
          <p:cNvSpPr>
            <a:spLocks noGrp="1"/>
          </p:cNvSpPr>
          <p:nvPr>
            <p:ph idx="1"/>
          </p:nvPr>
        </p:nvSpPr>
        <p:spPr>
          <a:xfrm>
            <a:off x="698243" y="1263315"/>
            <a:ext cx="5288068" cy="2538664"/>
          </a:xfrm>
        </p:spPr>
        <p:txBody>
          <a:bodyPr>
            <a:normAutofit/>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Empathy enables understanding of guest needs and emotions</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(Helena Margarida Alves et al., 2022)</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Respectful language promotes inclusivity</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Avoiding stereotypes and cultural generalizations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Active listening as a tool for better service</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screenshot of a customer service&#10;&#10;AI-generated content may be incorrect.">
            <a:extLst>
              <a:ext uri="{FF2B5EF4-FFF2-40B4-BE49-F238E27FC236}">
                <a16:creationId xmlns:a16="http://schemas.microsoft.com/office/drawing/2014/main" id="{24ACC33B-DE64-3765-F707-4769D00D7AE0}"/>
              </a:ext>
            </a:extLst>
          </p:cNvPr>
          <p:cNvPicPr>
            <a:picLocks noChangeAspect="1"/>
          </p:cNvPicPr>
          <p:nvPr/>
        </p:nvPicPr>
        <p:blipFill>
          <a:blip r:embed="rId3"/>
          <a:srcRect t="21403" b="13333"/>
          <a:stretch/>
        </p:blipFill>
        <p:spPr>
          <a:xfrm>
            <a:off x="3604706" y="3429000"/>
            <a:ext cx="4763210" cy="2948123"/>
          </a:xfrm>
          <a:prstGeom prst="rect">
            <a:avLst/>
          </a:prstGeom>
        </p:spPr>
      </p:pic>
      <p:sp>
        <p:nvSpPr>
          <p:cNvPr id="6" name="TextBox 5">
            <a:extLst>
              <a:ext uri="{FF2B5EF4-FFF2-40B4-BE49-F238E27FC236}">
                <a16:creationId xmlns:a16="http://schemas.microsoft.com/office/drawing/2014/main" id="{34EEAD99-CAAC-2A05-87DD-390DAB227723}"/>
              </a:ext>
            </a:extLst>
          </p:cNvPr>
          <p:cNvSpPr txBox="1"/>
          <p:nvPr/>
        </p:nvSpPr>
        <p:spPr>
          <a:xfrm>
            <a:off x="3826454" y="6377123"/>
            <a:ext cx="4763210"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4. </a:t>
            </a:r>
            <a:r>
              <a:rPr lang="en-US" sz="1200" dirty="0">
                <a:latin typeface="Times New Roman" panose="02020603050405020304" pitchFamily="18" charset="0"/>
                <a:cs typeface="Times New Roman" panose="02020603050405020304" pitchFamily="18" charset="0"/>
              </a:rPr>
              <a:t>Ways to Show Empathy in Customer Service</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(Helena Margarida Alves et al., 2022)</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678906"/>
          </a:xfrm>
        </p:spPr>
        <p:txBody>
          <a:bodyPr>
            <a:normAutofit/>
          </a:bodyPr>
          <a:lstStyle/>
          <a:p>
            <a:pPr algn="ctr"/>
            <a:r>
              <a:rPr sz="3400" dirty="0">
                <a:latin typeface="Times New Roman" panose="02020603050405020304" pitchFamily="18" charset="0"/>
                <a:cs typeface="Times New Roman" panose="02020603050405020304" pitchFamily="18" charset="0"/>
              </a:rPr>
              <a:t>Hofstede’s Cultural Dimensions</a:t>
            </a:r>
          </a:p>
        </p:txBody>
      </p:sp>
      <p:sp>
        <p:nvSpPr>
          <p:cNvPr id="3" name="Content Placeholder 2"/>
          <p:cNvSpPr>
            <a:spLocks noGrp="1"/>
          </p:cNvSpPr>
          <p:nvPr>
            <p:ph idx="1"/>
          </p:nvPr>
        </p:nvSpPr>
        <p:spPr>
          <a:xfrm>
            <a:off x="937260" y="1208296"/>
            <a:ext cx="5690935" cy="1871789"/>
          </a:xfrm>
        </p:spPr>
        <p:txBody>
          <a:bodyPr>
            <a:normAutofit fontScale="92500" lnSpcReduction="10000"/>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Overview of six key cultural dimensions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Application to real-life tourism scenarios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Understanding guest expectations based on culture</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(Fan, Tsaur, et al., 2021)</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Enhancing adaptability and personalized service</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different values&#10;&#10;AI-generated content may be incorrect.">
            <a:extLst>
              <a:ext uri="{FF2B5EF4-FFF2-40B4-BE49-F238E27FC236}">
                <a16:creationId xmlns:a16="http://schemas.microsoft.com/office/drawing/2014/main" id="{B6E15B00-B154-336A-DB1F-CCF741666D98}"/>
              </a:ext>
            </a:extLst>
          </p:cNvPr>
          <p:cNvPicPr>
            <a:picLocks noChangeAspect="1"/>
          </p:cNvPicPr>
          <p:nvPr/>
        </p:nvPicPr>
        <p:blipFill>
          <a:blip r:embed="rId3"/>
          <a:stretch>
            <a:fillRect/>
          </a:stretch>
        </p:blipFill>
        <p:spPr>
          <a:xfrm>
            <a:off x="4572001" y="3080085"/>
            <a:ext cx="3634740" cy="3105843"/>
          </a:xfrm>
          <a:prstGeom prst="rect">
            <a:avLst/>
          </a:prstGeom>
        </p:spPr>
      </p:pic>
      <p:sp>
        <p:nvSpPr>
          <p:cNvPr id="6" name="TextBox 5">
            <a:extLst>
              <a:ext uri="{FF2B5EF4-FFF2-40B4-BE49-F238E27FC236}">
                <a16:creationId xmlns:a16="http://schemas.microsoft.com/office/drawing/2014/main" id="{586B1272-564E-FCB2-908D-E647C6760B26}"/>
              </a:ext>
            </a:extLst>
          </p:cNvPr>
          <p:cNvSpPr txBox="1"/>
          <p:nvPr/>
        </p:nvSpPr>
        <p:spPr>
          <a:xfrm>
            <a:off x="5090561" y="6236286"/>
            <a:ext cx="3116179"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5. </a:t>
            </a:r>
            <a:r>
              <a:rPr lang="en-US" sz="1200" dirty="0">
                <a:latin typeface="Times New Roman" panose="02020603050405020304" pitchFamily="18" charset="0"/>
                <a:cs typeface="Times New Roman" panose="02020603050405020304" pitchFamily="18" charset="0"/>
              </a:rPr>
              <a:t>Hofstede’s Cultural Dimensions</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(Fan, Tsaur, et al., 2021)</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008" y="0"/>
            <a:ext cx="7269480" cy="543508"/>
          </a:xfrm>
        </p:spPr>
        <p:txBody>
          <a:bodyPr>
            <a:normAutofit fontScale="90000"/>
          </a:bodyPr>
          <a:lstStyle/>
          <a:p>
            <a:pPr algn="ctr"/>
            <a:r>
              <a:rPr sz="3400" dirty="0">
                <a:latin typeface="Times New Roman" panose="02020603050405020304" pitchFamily="18" charset="0"/>
                <a:cs typeface="Times New Roman" panose="02020603050405020304" pitchFamily="18" charset="0"/>
              </a:rPr>
              <a:t>Professional Tone and Inclusive Language</a:t>
            </a:r>
          </a:p>
        </p:txBody>
      </p:sp>
      <p:sp>
        <p:nvSpPr>
          <p:cNvPr id="3" name="Content Placeholder 2"/>
          <p:cNvSpPr>
            <a:spLocks noGrp="1"/>
          </p:cNvSpPr>
          <p:nvPr>
            <p:ph idx="1"/>
          </p:nvPr>
        </p:nvSpPr>
        <p:spPr>
          <a:xfrm>
            <a:off x="660534" y="666366"/>
            <a:ext cx="6113245" cy="1937083"/>
          </a:xfrm>
        </p:spPr>
        <p:txBody>
          <a:bodyPr>
            <a:noAutofit/>
          </a:bodyPr>
          <a:lstStyle/>
          <a:p>
            <a:pPr marL="342900" indent="-342900" algn="just">
              <a:buFont typeface="+mj-lt"/>
              <a:buAutoNum type="arabicPeriod"/>
            </a:pPr>
            <a:r>
              <a:rPr sz="1800" dirty="0">
                <a:latin typeface="Times New Roman" panose="02020603050405020304" pitchFamily="18" charset="0"/>
                <a:cs typeface="Times New Roman" panose="02020603050405020304" pitchFamily="18" charset="0"/>
              </a:rPr>
              <a:t>Maintaining polite and formal tone with all guests</a:t>
            </a:r>
          </a:p>
          <a:p>
            <a:pPr marL="342900" indent="-342900" algn="just">
              <a:buFont typeface="+mj-lt"/>
              <a:buAutoNum type="arabicPeriod"/>
            </a:pPr>
            <a:r>
              <a:rPr sz="1800" dirty="0">
                <a:latin typeface="Times New Roman" panose="02020603050405020304" pitchFamily="18" charset="0"/>
                <a:cs typeface="Times New Roman" panose="02020603050405020304" pitchFamily="18" charset="0"/>
              </a:rPr>
              <a:t>Using gender-neutral and culturally neutral terms</a:t>
            </a:r>
          </a:p>
          <a:p>
            <a:pPr marL="342900" indent="-342900" algn="just">
              <a:buFont typeface="+mj-lt"/>
              <a:buAutoNum type="arabicPeriod"/>
            </a:pPr>
            <a:r>
              <a:rPr sz="1800" dirty="0">
                <a:latin typeface="Times New Roman" panose="02020603050405020304" pitchFamily="18" charset="0"/>
                <a:cs typeface="Times New Roman" panose="02020603050405020304" pitchFamily="18" charset="0"/>
              </a:rPr>
              <a:t>Importance of consistency in communication</a:t>
            </a:r>
          </a:p>
          <a:p>
            <a:pPr marL="342900" indent="-342900" algn="just">
              <a:buFont typeface="+mj-lt"/>
              <a:buAutoNum type="arabicPeriod"/>
            </a:pPr>
            <a:r>
              <a:rPr sz="1800" dirty="0">
                <a:latin typeface="Times New Roman" panose="02020603050405020304" pitchFamily="18" charset="0"/>
                <a:cs typeface="Times New Roman" panose="02020603050405020304" pitchFamily="18" charset="0"/>
              </a:rPr>
              <a:t>Role of tone in conflict resolution and trust building</a:t>
            </a:r>
            <a:r>
              <a:rPr lang="en-US" sz="1800" dirty="0">
                <a:latin typeface="Times New Roman" panose="02020603050405020304" pitchFamily="18" charset="0"/>
                <a:cs typeface="Times New Roman" panose="02020603050405020304" pitchFamily="18" charset="0"/>
              </a:rPr>
              <a:t> </a:t>
            </a:r>
            <a:r>
              <a:rPr lang="nl-NL" sz="1800" dirty="0">
                <a:effectLst/>
                <a:latin typeface="Times New Roman" panose="02020603050405020304" pitchFamily="18" charset="0"/>
              </a:rPr>
              <a:t>(Fan, Van Hoof, et al., 2021)</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screenshot of a cell phone&#10;&#10;AI-generated content may be incorrect.">
            <a:extLst>
              <a:ext uri="{FF2B5EF4-FFF2-40B4-BE49-F238E27FC236}">
                <a16:creationId xmlns:a16="http://schemas.microsoft.com/office/drawing/2014/main" id="{C831B108-AE47-CAFA-9BB4-8D4F000D5A16}"/>
              </a:ext>
            </a:extLst>
          </p:cNvPr>
          <p:cNvPicPr>
            <a:picLocks noChangeAspect="1"/>
          </p:cNvPicPr>
          <p:nvPr/>
        </p:nvPicPr>
        <p:blipFill>
          <a:blip r:embed="rId3"/>
          <a:srcRect t="14386" b="6140"/>
          <a:stretch/>
        </p:blipFill>
        <p:spPr>
          <a:xfrm>
            <a:off x="4572000" y="2397579"/>
            <a:ext cx="3550518" cy="3713945"/>
          </a:xfrm>
          <a:prstGeom prst="rect">
            <a:avLst/>
          </a:prstGeom>
        </p:spPr>
      </p:pic>
      <p:sp>
        <p:nvSpPr>
          <p:cNvPr id="6" name="TextBox 5">
            <a:extLst>
              <a:ext uri="{FF2B5EF4-FFF2-40B4-BE49-F238E27FC236}">
                <a16:creationId xmlns:a16="http://schemas.microsoft.com/office/drawing/2014/main" id="{5B794D73-A9D6-8F2A-AD7D-CD85E3E5758C}"/>
              </a:ext>
            </a:extLst>
          </p:cNvPr>
          <p:cNvSpPr txBox="1"/>
          <p:nvPr/>
        </p:nvSpPr>
        <p:spPr>
          <a:xfrm>
            <a:off x="4524475" y="6149303"/>
            <a:ext cx="3645568"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6. </a:t>
            </a:r>
            <a:r>
              <a:rPr lang="en-US" sz="1200" dirty="0">
                <a:latin typeface="Times New Roman" panose="02020603050405020304" pitchFamily="18" charset="0"/>
                <a:cs typeface="Times New Roman" panose="02020603050405020304" pitchFamily="18" charset="0"/>
              </a:rPr>
              <a:t>Benefits of an Inclusive Language</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nl-NL" sz="1200" dirty="0">
                <a:effectLst/>
                <a:latin typeface="Times New Roman" panose="02020603050405020304" pitchFamily="18" charset="0"/>
              </a:rPr>
              <a:t>(Fan, Van Hoof, et al., 2021)</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543509"/>
          </a:xfrm>
        </p:spPr>
        <p:txBody>
          <a:bodyPr>
            <a:normAutofit fontScale="90000"/>
          </a:bodyPr>
          <a:lstStyle/>
          <a:p>
            <a:pPr algn="ctr"/>
            <a:r>
              <a:rPr sz="3400" dirty="0">
                <a:latin typeface="Times New Roman" panose="02020603050405020304" pitchFamily="18" charset="0"/>
                <a:cs typeface="Times New Roman" panose="02020603050405020304" pitchFamily="18" charset="0"/>
              </a:rPr>
              <a:t>Avoiding Idioms and Slang</a:t>
            </a:r>
          </a:p>
        </p:txBody>
      </p:sp>
      <p:sp>
        <p:nvSpPr>
          <p:cNvPr id="3" name="Content Placeholder 2"/>
          <p:cNvSpPr>
            <a:spLocks noGrp="1"/>
          </p:cNvSpPr>
          <p:nvPr>
            <p:ph idx="1"/>
          </p:nvPr>
        </p:nvSpPr>
        <p:spPr>
          <a:xfrm>
            <a:off x="937260" y="1347983"/>
            <a:ext cx="5415414" cy="2311849"/>
          </a:xfrm>
        </p:spPr>
        <p:txBody>
          <a:bodyPr>
            <a:normAutofit/>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Common idioms that confuse non-native speakers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Clear alternatives for better understanding</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Replacing slang with direct, literal phrases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Enhancing clarity and avoiding miscommunication</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(Erose Sthapit et al., 2023)</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a diagram&#10;&#10;AI-generated content may be incorrect.">
            <a:extLst>
              <a:ext uri="{FF2B5EF4-FFF2-40B4-BE49-F238E27FC236}">
                <a16:creationId xmlns:a16="http://schemas.microsoft.com/office/drawing/2014/main" id="{12357E56-FEE3-8724-E689-8AF2FFEF473A}"/>
              </a:ext>
            </a:extLst>
          </p:cNvPr>
          <p:cNvPicPr>
            <a:picLocks noChangeAspect="1"/>
          </p:cNvPicPr>
          <p:nvPr/>
        </p:nvPicPr>
        <p:blipFill>
          <a:blip r:embed="rId3"/>
          <a:srcRect l="6973" t="27084" r="4605" b="16759"/>
          <a:stretch/>
        </p:blipFill>
        <p:spPr>
          <a:xfrm>
            <a:off x="1419726" y="3531035"/>
            <a:ext cx="6581274" cy="2183964"/>
          </a:xfrm>
          <a:prstGeom prst="rect">
            <a:avLst/>
          </a:prstGeom>
        </p:spPr>
      </p:pic>
      <p:sp>
        <p:nvSpPr>
          <p:cNvPr id="6" name="TextBox 5">
            <a:extLst>
              <a:ext uri="{FF2B5EF4-FFF2-40B4-BE49-F238E27FC236}">
                <a16:creationId xmlns:a16="http://schemas.microsoft.com/office/drawing/2014/main" id="{ACECFDB5-5448-9FC2-5CFF-A7778F9EC626}"/>
              </a:ext>
            </a:extLst>
          </p:cNvPr>
          <p:cNvSpPr txBox="1"/>
          <p:nvPr/>
        </p:nvSpPr>
        <p:spPr>
          <a:xfrm>
            <a:off x="2568742" y="5878979"/>
            <a:ext cx="4006516"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7. </a:t>
            </a:r>
            <a:r>
              <a:rPr lang="en-US" sz="1200" dirty="0">
                <a:latin typeface="Times New Roman" panose="02020603050405020304" pitchFamily="18" charset="0"/>
                <a:cs typeface="Times New Roman" panose="02020603050405020304" pitchFamily="18" charset="0"/>
              </a:rPr>
              <a:t>Examples of Workplace miscommunication</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(Erose Sthapit et al., 2023)</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608480"/>
          </a:xfrm>
        </p:spPr>
        <p:txBody>
          <a:bodyPr>
            <a:normAutofit/>
          </a:bodyPr>
          <a:lstStyle/>
          <a:p>
            <a:pPr algn="ctr"/>
            <a:r>
              <a:rPr sz="3400" dirty="0">
                <a:latin typeface="Times New Roman" panose="02020603050405020304" pitchFamily="18" charset="0"/>
                <a:cs typeface="Times New Roman" panose="02020603050405020304" pitchFamily="18" charset="0"/>
              </a:rPr>
              <a:t>Clear vs. Confusing Expressions</a:t>
            </a:r>
          </a:p>
        </p:txBody>
      </p:sp>
      <p:sp>
        <p:nvSpPr>
          <p:cNvPr id="3" name="Content Placeholder 2"/>
          <p:cNvSpPr>
            <a:spLocks noGrp="1"/>
          </p:cNvSpPr>
          <p:nvPr>
            <p:ph idx="1"/>
          </p:nvPr>
        </p:nvSpPr>
        <p:spPr>
          <a:xfrm>
            <a:off x="937260" y="1181328"/>
            <a:ext cx="5213764" cy="2634915"/>
          </a:xfrm>
        </p:spPr>
        <p:txBody>
          <a:bodyPr>
            <a:normAutofit/>
          </a:bodyPr>
          <a:lstStyle/>
          <a:p>
            <a:pPr marL="457200" indent="-457200" algn="just">
              <a:buFont typeface="+mj-lt"/>
              <a:buAutoNum type="arabicPeriod"/>
            </a:pPr>
            <a:r>
              <a:rPr sz="1800" b="1" dirty="0">
                <a:latin typeface="Times New Roman" panose="02020603050405020304" pitchFamily="18" charset="0"/>
                <a:cs typeface="Times New Roman" panose="02020603050405020304" pitchFamily="18" charset="0"/>
              </a:rPr>
              <a:t>Examples: </a:t>
            </a:r>
            <a:r>
              <a:rPr sz="1800" dirty="0">
                <a:latin typeface="Times New Roman" panose="02020603050405020304" pitchFamily="18" charset="0"/>
                <a:cs typeface="Times New Roman" panose="02020603050405020304" pitchFamily="18" charset="0"/>
              </a:rPr>
              <a:t>'You’re all set' vs. 'Your reservation is confirmed'</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Idioms like 'piece of cake' can confuse guests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Using precise, universal terms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Helps build professionalism and global understanding</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(Chen &amp; Yu, 2023)</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business development&#10;&#10;AI-generated content may be incorrect.">
            <a:extLst>
              <a:ext uri="{FF2B5EF4-FFF2-40B4-BE49-F238E27FC236}">
                <a16:creationId xmlns:a16="http://schemas.microsoft.com/office/drawing/2014/main" id="{D836A3E9-BD3F-4843-DF07-0AD37B87ECBF}"/>
              </a:ext>
            </a:extLst>
          </p:cNvPr>
          <p:cNvPicPr>
            <a:picLocks noChangeAspect="1"/>
          </p:cNvPicPr>
          <p:nvPr/>
        </p:nvPicPr>
        <p:blipFill>
          <a:blip r:embed="rId3"/>
          <a:srcRect l="8288" r="8158" b="11953"/>
          <a:stretch/>
        </p:blipFill>
        <p:spPr>
          <a:xfrm>
            <a:off x="2598234" y="3429000"/>
            <a:ext cx="5608506" cy="2943272"/>
          </a:xfrm>
          <a:prstGeom prst="rect">
            <a:avLst/>
          </a:prstGeom>
        </p:spPr>
      </p:pic>
      <p:sp>
        <p:nvSpPr>
          <p:cNvPr id="6" name="TextBox 5">
            <a:extLst>
              <a:ext uri="{FF2B5EF4-FFF2-40B4-BE49-F238E27FC236}">
                <a16:creationId xmlns:a16="http://schemas.microsoft.com/office/drawing/2014/main" id="{6B9A40A5-935A-9F9D-5047-8B34D4D9E7A8}"/>
              </a:ext>
            </a:extLst>
          </p:cNvPr>
          <p:cNvSpPr txBox="1"/>
          <p:nvPr/>
        </p:nvSpPr>
        <p:spPr>
          <a:xfrm>
            <a:off x="3585718" y="6405930"/>
            <a:ext cx="3633537"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8. </a:t>
            </a:r>
            <a:r>
              <a:rPr lang="en-US" sz="1200" dirty="0">
                <a:latin typeface="Times New Roman" panose="02020603050405020304" pitchFamily="18" charset="0"/>
                <a:cs typeface="Times New Roman" panose="02020603050405020304" pitchFamily="18" charset="0"/>
              </a:rPr>
              <a:t>Business Development process</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(Chen &amp; Yu, 2023)</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584417"/>
          </a:xfrm>
        </p:spPr>
        <p:txBody>
          <a:bodyPr>
            <a:normAutofit/>
          </a:bodyPr>
          <a:lstStyle/>
          <a:p>
            <a:pPr algn="ctr"/>
            <a:r>
              <a:rPr sz="3400" dirty="0">
                <a:latin typeface="Times New Roman" panose="02020603050405020304" pitchFamily="18" charset="0"/>
                <a:cs typeface="Times New Roman" panose="02020603050405020304" pitchFamily="18" charset="0"/>
              </a:rPr>
              <a:t>Positive Communication Phrasebook</a:t>
            </a:r>
          </a:p>
        </p:txBody>
      </p:sp>
      <p:sp>
        <p:nvSpPr>
          <p:cNvPr id="3" name="Content Placeholder 2"/>
          <p:cNvSpPr>
            <a:spLocks noGrp="1"/>
          </p:cNvSpPr>
          <p:nvPr>
            <p:ph idx="1"/>
          </p:nvPr>
        </p:nvSpPr>
        <p:spPr>
          <a:xfrm>
            <a:off x="806115" y="914402"/>
            <a:ext cx="5310017" cy="2153652"/>
          </a:xfrm>
        </p:spPr>
        <p:txBody>
          <a:bodyPr>
            <a:normAutofit fontScale="92500"/>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'Let me check that for you' instead of 'I don’t know'</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'Please wait a moment' instead of 'Hold on'</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'How may I assist you today?' for polite interaction</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(Ayyildiz et al., 2023)</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'I understand your concern' for empathy and support</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63DDAE1-F1BA-D9D9-14B9-2B8D7C6ED428}"/>
              </a:ext>
            </a:extLst>
          </p:cNvPr>
          <p:cNvPicPr>
            <a:picLocks noChangeAspect="1"/>
          </p:cNvPicPr>
          <p:nvPr/>
        </p:nvPicPr>
        <p:blipFill>
          <a:blip r:embed="rId3"/>
          <a:srcRect l="9374" t="24737" r="7408" b="10350"/>
          <a:stretch/>
        </p:blipFill>
        <p:spPr>
          <a:xfrm>
            <a:off x="4572000" y="2610853"/>
            <a:ext cx="3765885" cy="3657159"/>
          </a:xfrm>
          <a:prstGeom prst="rect">
            <a:avLst/>
          </a:prstGeom>
        </p:spPr>
      </p:pic>
      <p:sp>
        <p:nvSpPr>
          <p:cNvPr id="6" name="TextBox 5">
            <a:extLst>
              <a:ext uri="{FF2B5EF4-FFF2-40B4-BE49-F238E27FC236}">
                <a16:creationId xmlns:a16="http://schemas.microsoft.com/office/drawing/2014/main" id="{D7F66EC9-8474-3A0B-285F-03372222DAAC}"/>
              </a:ext>
            </a:extLst>
          </p:cNvPr>
          <p:cNvSpPr txBox="1"/>
          <p:nvPr/>
        </p:nvSpPr>
        <p:spPr>
          <a:xfrm>
            <a:off x="4409573" y="6268012"/>
            <a:ext cx="4090738"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9. </a:t>
            </a:r>
            <a:r>
              <a:rPr lang="en-US" sz="1200" dirty="0">
                <a:latin typeface="Times New Roman" panose="02020603050405020304" pitchFamily="18" charset="0"/>
                <a:cs typeface="Times New Roman" panose="02020603050405020304" pitchFamily="18" charset="0"/>
              </a:rPr>
              <a:t>Phrases to avoid at work</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(Ayyildiz et al., 2023)</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615699"/>
          </a:xfrm>
        </p:spPr>
        <p:txBody>
          <a:bodyPr>
            <a:normAutofit/>
          </a:bodyPr>
          <a:lstStyle/>
          <a:p>
            <a:pPr algn="ctr"/>
            <a:r>
              <a:rPr sz="3400" dirty="0">
                <a:latin typeface="Times New Roman" panose="02020603050405020304" pitchFamily="18" charset="0"/>
                <a:cs typeface="Times New Roman" panose="02020603050405020304" pitchFamily="18" charset="0"/>
              </a:rPr>
              <a:t>Handling Inquiries</a:t>
            </a:r>
          </a:p>
        </p:txBody>
      </p:sp>
      <p:sp>
        <p:nvSpPr>
          <p:cNvPr id="3" name="Content Placeholder 2"/>
          <p:cNvSpPr>
            <a:spLocks noGrp="1"/>
          </p:cNvSpPr>
          <p:nvPr>
            <p:ph idx="1"/>
          </p:nvPr>
        </p:nvSpPr>
        <p:spPr>
          <a:xfrm>
            <a:off x="621550" y="914403"/>
            <a:ext cx="5213765" cy="2514598"/>
          </a:xfrm>
        </p:spPr>
        <p:txBody>
          <a:bodyPr>
            <a:normAutofit/>
          </a:bodyPr>
          <a:lstStyle/>
          <a:p>
            <a:pPr marL="457200" indent="-457200" algn="just">
              <a:buFont typeface="+mj-lt"/>
              <a:buAutoNum type="arabicPeriod"/>
            </a:pPr>
            <a:r>
              <a:rPr sz="1800" b="1" dirty="0">
                <a:latin typeface="Times New Roman" panose="02020603050405020304" pitchFamily="18" charset="0"/>
                <a:cs typeface="Times New Roman" panose="02020603050405020304" pitchFamily="18" charset="0"/>
              </a:rPr>
              <a:t>Example scenario: </a:t>
            </a:r>
            <a:r>
              <a:rPr sz="1800" dirty="0">
                <a:latin typeface="Times New Roman" panose="02020603050405020304" pitchFamily="18" charset="0"/>
                <a:cs typeface="Times New Roman" panose="02020603050405020304" pitchFamily="18" charset="0"/>
              </a:rPr>
              <a:t>guest asks for directions</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Use of clear and polite language</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Support with visual aids or written directions</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(Amr Saad, 2022)</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Avoid assumptions about language fluency</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a process&#10;&#10;AI-generated content may be incorrect.">
            <a:extLst>
              <a:ext uri="{FF2B5EF4-FFF2-40B4-BE49-F238E27FC236}">
                <a16:creationId xmlns:a16="http://schemas.microsoft.com/office/drawing/2014/main" id="{6B7C184D-6432-6D37-5187-793FBC059B06}"/>
              </a:ext>
            </a:extLst>
          </p:cNvPr>
          <p:cNvPicPr>
            <a:picLocks noChangeAspect="1"/>
          </p:cNvPicPr>
          <p:nvPr/>
        </p:nvPicPr>
        <p:blipFill>
          <a:blip r:embed="rId3"/>
          <a:stretch>
            <a:fillRect/>
          </a:stretch>
        </p:blipFill>
        <p:spPr>
          <a:xfrm>
            <a:off x="2073524" y="3045582"/>
            <a:ext cx="5987634" cy="2898015"/>
          </a:xfrm>
          <a:prstGeom prst="rect">
            <a:avLst/>
          </a:prstGeom>
        </p:spPr>
      </p:pic>
      <p:sp>
        <p:nvSpPr>
          <p:cNvPr id="6" name="TextBox 5">
            <a:extLst>
              <a:ext uri="{FF2B5EF4-FFF2-40B4-BE49-F238E27FC236}">
                <a16:creationId xmlns:a16="http://schemas.microsoft.com/office/drawing/2014/main" id="{9C45956F-B44F-E107-11B3-F92551FF9A06}"/>
              </a:ext>
            </a:extLst>
          </p:cNvPr>
          <p:cNvSpPr txBox="1"/>
          <p:nvPr/>
        </p:nvSpPr>
        <p:spPr>
          <a:xfrm>
            <a:off x="2622884" y="6087979"/>
            <a:ext cx="4872790"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10. </a:t>
            </a:r>
            <a:r>
              <a:rPr lang="en-US" sz="1200" dirty="0">
                <a:latin typeface="Times New Roman" panose="02020603050405020304" pitchFamily="18" charset="0"/>
                <a:cs typeface="Times New Roman" panose="02020603050405020304" pitchFamily="18" charset="0"/>
              </a:rPr>
              <a:t>Enquiry and Request Management System</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(Amr Saad, 2022)</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48126"/>
            <a:ext cx="7269480" cy="570622"/>
          </a:xfrm>
        </p:spPr>
        <p:txBody>
          <a:bodyPr>
            <a:normAutofit/>
          </a:bodyPr>
          <a:lstStyle/>
          <a:p>
            <a:pPr algn="ctr"/>
            <a:r>
              <a:rPr sz="3400" dirty="0">
                <a:latin typeface="Times New Roman" panose="02020603050405020304" pitchFamily="18" charset="0"/>
                <a:cs typeface="Times New Roman" panose="02020603050405020304" pitchFamily="18" charset="0"/>
              </a:rPr>
              <a:t>Handling Complaints</a:t>
            </a:r>
          </a:p>
        </p:txBody>
      </p:sp>
      <p:sp>
        <p:nvSpPr>
          <p:cNvPr id="3" name="Content Placeholder 2"/>
          <p:cNvSpPr>
            <a:spLocks noGrp="1"/>
          </p:cNvSpPr>
          <p:nvPr>
            <p:ph idx="1"/>
          </p:nvPr>
        </p:nvSpPr>
        <p:spPr>
          <a:xfrm>
            <a:off x="564281" y="1134897"/>
            <a:ext cx="5571824" cy="2065503"/>
          </a:xfrm>
        </p:spPr>
        <p:txBody>
          <a:bodyPr>
            <a:normAutofit/>
          </a:bodyPr>
          <a:lstStyle/>
          <a:p>
            <a:pPr marL="457200" indent="-457200" algn="just">
              <a:buFont typeface="+mj-lt"/>
              <a:buAutoNum type="arabicPeriod"/>
            </a:pPr>
            <a:r>
              <a:rPr sz="1800" b="1" dirty="0">
                <a:latin typeface="Times New Roman" panose="02020603050405020304" pitchFamily="18" charset="0"/>
                <a:cs typeface="Times New Roman" panose="02020603050405020304" pitchFamily="18" charset="0"/>
              </a:rPr>
              <a:t>Scenario: </a:t>
            </a:r>
            <a:r>
              <a:rPr sz="1800" dirty="0">
                <a:latin typeface="Times New Roman" panose="02020603050405020304" pitchFamily="18" charset="0"/>
                <a:cs typeface="Times New Roman" panose="02020603050405020304" pitchFamily="18" charset="0"/>
              </a:rPr>
              <a:t>delayed check-in or booking issue</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Acknowledge concern and apologize sincerely</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Offer immediate solutions or alternatives</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(Akram et al., 2024)</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Be aware of direct vs. indirect complaint styles</a:t>
            </a: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a bad company&#10;&#10;AI-generated content may be incorrect.">
            <a:extLst>
              <a:ext uri="{FF2B5EF4-FFF2-40B4-BE49-F238E27FC236}">
                <a16:creationId xmlns:a16="http://schemas.microsoft.com/office/drawing/2014/main" id="{E964E95B-62CE-1BB3-C644-AE9F2CFC8D84}"/>
              </a:ext>
            </a:extLst>
          </p:cNvPr>
          <p:cNvPicPr>
            <a:picLocks noChangeAspect="1"/>
          </p:cNvPicPr>
          <p:nvPr/>
        </p:nvPicPr>
        <p:blipFill>
          <a:blip r:embed="rId3"/>
          <a:stretch>
            <a:fillRect/>
          </a:stretch>
        </p:blipFill>
        <p:spPr>
          <a:xfrm>
            <a:off x="2762530" y="2921206"/>
            <a:ext cx="5444210" cy="2844600"/>
          </a:xfrm>
          <a:prstGeom prst="rect">
            <a:avLst/>
          </a:prstGeom>
        </p:spPr>
      </p:pic>
      <p:sp>
        <p:nvSpPr>
          <p:cNvPr id="6" name="TextBox 5">
            <a:extLst>
              <a:ext uri="{FF2B5EF4-FFF2-40B4-BE49-F238E27FC236}">
                <a16:creationId xmlns:a16="http://schemas.microsoft.com/office/drawing/2014/main" id="{99861F0B-F412-FFBD-3D23-65C232B57848}"/>
              </a:ext>
            </a:extLst>
          </p:cNvPr>
          <p:cNvSpPr txBox="1"/>
          <p:nvPr/>
        </p:nvSpPr>
        <p:spPr>
          <a:xfrm>
            <a:off x="3350193" y="5871411"/>
            <a:ext cx="4301891"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11. </a:t>
            </a:r>
            <a:r>
              <a:rPr lang="en-US" sz="1200" dirty="0">
                <a:latin typeface="Times New Roman" panose="02020603050405020304" pitchFamily="18" charset="0"/>
                <a:cs typeface="Times New Roman" panose="02020603050405020304" pitchFamily="18" charset="0"/>
              </a:rPr>
              <a:t>Ways to Handle Customer Complaints</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(Akram et al., 2024)</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30956"/>
            <a:ext cx="7269480" cy="654843"/>
          </a:xfrm>
        </p:spPr>
        <p:txBody>
          <a:bodyPr>
            <a:noAutofit/>
          </a:bodyPr>
          <a:lstStyle/>
          <a:p>
            <a:pPr algn="ctr"/>
            <a:r>
              <a:rPr sz="3400" dirty="0">
                <a:latin typeface="Times New Roman" panose="02020603050405020304" pitchFamily="18" charset="0"/>
                <a:cs typeface="Times New Roman" panose="02020603050405020304" pitchFamily="18" charset="0"/>
              </a:rPr>
              <a:t>Dealing with Difficult Situations</a:t>
            </a:r>
          </a:p>
        </p:txBody>
      </p:sp>
      <p:sp>
        <p:nvSpPr>
          <p:cNvPr id="3" name="Content Placeholder 2"/>
          <p:cNvSpPr>
            <a:spLocks noGrp="1"/>
          </p:cNvSpPr>
          <p:nvPr>
            <p:ph idx="1"/>
          </p:nvPr>
        </p:nvSpPr>
        <p:spPr>
          <a:xfrm>
            <a:off x="588345" y="986590"/>
            <a:ext cx="5346112" cy="2033336"/>
          </a:xfrm>
        </p:spPr>
        <p:txBody>
          <a:bodyPr>
            <a:normAutofit fontScale="92500" lnSpcReduction="10000"/>
          </a:bodyPr>
          <a:lstStyle/>
          <a:p>
            <a:pPr marL="160020" marR="0" indent="-342900" algn="just">
              <a:buFont typeface="+mj-lt"/>
              <a:buAutoNum type="arabicPeriod"/>
            </a:pPr>
            <a:r>
              <a:rPr lang="en-US" sz="1800" dirty="0">
                <a:solidFill>
                  <a:srgbClr val="585858"/>
                </a:solidFill>
                <a:effectLst/>
                <a:latin typeface="Times New Roman" panose="02020603050405020304" pitchFamily="18" charset="0"/>
                <a:ea typeface="Times New Roman" panose="02020603050405020304" pitchFamily="18" charset="0"/>
              </a:rPr>
              <a:t>Scenario: angry or frustrated guest</a:t>
            </a:r>
            <a:endParaRPr lang="en-US" sz="1800" dirty="0">
              <a:effectLst/>
              <a:latin typeface="Times New Roman" panose="02020603050405020304" pitchFamily="18" charset="0"/>
              <a:ea typeface="Times New Roman" panose="02020603050405020304" pitchFamily="18" charset="0"/>
            </a:endParaRPr>
          </a:p>
          <a:p>
            <a:pPr marL="160020" marR="0" indent="-342900" algn="just">
              <a:buFont typeface="+mj-lt"/>
              <a:buAutoNum type="arabicPeriod"/>
            </a:pPr>
            <a:r>
              <a:rPr lang="en-US" sz="1800" dirty="0">
                <a:solidFill>
                  <a:srgbClr val="585858"/>
                </a:solidFill>
                <a:latin typeface="Times New Roman" panose="02020603050405020304" pitchFamily="18" charset="0"/>
                <a:ea typeface="Times New Roman" panose="02020603050405020304" pitchFamily="18" charset="0"/>
              </a:rPr>
              <a:t>P</a:t>
            </a:r>
            <a:r>
              <a:rPr lang="en-US" sz="1800" dirty="0">
                <a:solidFill>
                  <a:srgbClr val="585858"/>
                </a:solidFill>
                <a:effectLst/>
                <a:latin typeface="Times New Roman" panose="02020603050405020304" pitchFamily="18" charset="0"/>
                <a:ea typeface="Times New Roman" panose="02020603050405020304" pitchFamily="18" charset="0"/>
              </a:rPr>
              <a:t>reserve your communication with the guest through a composed discussion approach.</a:t>
            </a:r>
            <a:endParaRPr lang="en-US" sz="1800" dirty="0">
              <a:effectLst/>
              <a:latin typeface="Times New Roman" panose="02020603050405020304" pitchFamily="18" charset="0"/>
              <a:ea typeface="Times New Roman" panose="02020603050405020304" pitchFamily="18" charset="0"/>
            </a:endParaRPr>
          </a:p>
          <a:p>
            <a:pPr marL="160020" marR="0" indent="-342900" algn="just">
              <a:buFont typeface="+mj-lt"/>
              <a:buAutoNum type="arabicPeriod"/>
            </a:pPr>
            <a:r>
              <a:rPr lang="en-US" sz="1800" dirty="0">
                <a:solidFill>
                  <a:srgbClr val="585858"/>
                </a:solidFill>
                <a:effectLst/>
                <a:latin typeface="Times New Roman" panose="02020603050405020304" pitchFamily="18" charset="0"/>
                <a:ea typeface="Times New Roman" panose="02020603050405020304" pitchFamily="18" charset="0"/>
              </a:rPr>
              <a:t>Use non-threatening body language</a:t>
            </a:r>
            <a:endParaRPr lang="en-US" sz="1800" dirty="0">
              <a:effectLst/>
              <a:latin typeface="Times New Roman" panose="02020603050405020304" pitchFamily="18" charset="0"/>
              <a:ea typeface="Times New Roman" panose="02020603050405020304" pitchFamily="18" charset="0"/>
            </a:endParaRPr>
          </a:p>
          <a:p>
            <a:pPr marL="342900" marR="0" indent="-342900" algn="just">
              <a:buFont typeface="+mj-lt"/>
              <a:buAutoNum type="arabicPeriod"/>
            </a:pPr>
            <a:r>
              <a:rPr lang="en-US" sz="1800" dirty="0">
                <a:solidFill>
                  <a:srgbClr val="585858"/>
                </a:solidFill>
                <a:effectLst/>
                <a:latin typeface="Times New Roman" panose="02020603050405020304" pitchFamily="18" charset="0"/>
                <a:ea typeface="Times New Roman" panose="02020603050405020304" pitchFamily="18" charset="0"/>
              </a:rPr>
              <a:t>The staff should display empathy and offer confidence to guests (Pu et al., 2022).</a:t>
            </a:r>
            <a:endParaRPr lang="en-US" sz="1800" dirty="0">
              <a:effectLst/>
              <a:latin typeface="Times New Roman" panose="02020603050405020304" pitchFamily="18" charset="0"/>
              <a:ea typeface="Times New Roman" panose="02020603050405020304" pitchFamily="18" charset="0"/>
            </a:endParaRPr>
          </a:p>
        </p:txBody>
      </p:sp>
      <p:pic>
        <p:nvPicPr>
          <p:cNvPr id="5" name="Picture 4" descr="A poster of a person at a desk&#10;&#10;AI-generated content may be incorrect.">
            <a:extLst>
              <a:ext uri="{FF2B5EF4-FFF2-40B4-BE49-F238E27FC236}">
                <a16:creationId xmlns:a16="http://schemas.microsoft.com/office/drawing/2014/main" id="{31424710-63EB-A219-781F-3096AD99C5B4}"/>
              </a:ext>
            </a:extLst>
          </p:cNvPr>
          <p:cNvPicPr>
            <a:picLocks noChangeAspect="1"/>
          </p:cNvPicPr>
          <p:nvPr/>
        </p:nvPicPr>
        <p:blipFill>
          <a:blip r:embed="rId3"/>
          <a:srcRect t="36891"/>
          <a:stretch/>
        </p:blipFill>
        <p:spPr>
          <a:xfrm>
            <a:off x="1923368" y="3320717"/>
            <a:ext cx="6283372" cy="2825863"/>
          </a:xfrm>
          <a:prstGeom prst="rect">
            <a:avLst/>
          </a:prstGeom>
        </p:spPr>
      </p:pic>
      <p:sp>
        <p:nvSpPr>
          <p:cNvPr id="6" name="TextBox 5">
            <a:extLst>
              <a:ext uri="{FF2B5EF4-FFF2-40B4-BE49-F238E27FC236}">
                <a16:creationId xmlns:a16="http://schemas.microsoft.com/office/drawing/2014/main" id="{5E79927A-D916-100C-C6F9-EB8C5BA27BFB}"/>
              </a:ext>
            </a:extLst>
          </p:cNvPr>
          <p:cNvSpPr txBox="1"/>
          <p:nvPr/>
        </p:nvSpPr>
        <p:spPr>
          <a:xfrm>
            <a:off x="2851484" y="6170643"/>
            <a:ext cx="5089358"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12. </a:t>
            </a:r>
            <a:r>
              <a:rPr lang="en-US" sz="1200" dirty="0">
                <a:latin typeface="Times New Roman" panose="02020603050405020304" pitchFamily="18" charset="0"/>
                <a:cs typeface="Times New Roman" panose="02020603050405020304" pitchFamily="18" charset="0"/>
              </a:rPr>
              <a:t>Tips to Handle Challenging Situation at Work</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(Pu et al., 2022)</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0"/>
            <a:ext cx="7269480" cy="663825"/>
          </a:xfrm>
        </p:spPr>
        <p:txBody>
          <a:bodyPr>
            <a:normAutofit/>
          </a:bodyPr>
          <a:lstStyle/>
          <a:p>
            <a:pPr algn="ctr"/>
            <a:r>
              <a:rPr sz="3400" dirty="0">
                <a:latin typeface="Times New Roman" panose="02020603050405020304" pitchFamily="18" charset="0"/>
                <a:cs typeface="Times New Roman" panose="02020603050405020304" pitchFamily="18" charset="0"/>
              </a:rPr>
              <a:t>Training Methods</a:t>
            </a:r>
          </a:p>
        </p:txBody>
      </p:sp>
      <p:sp>
        <p:nvSpPr>
          <p:cNvPr id="3" name="Content Placeholder 2"/>
          <p:cNvSpPr>
            <a:spLocks noGrp="1"/>
          </p:cNvSpPr>
          <p:nvPr>
            <p:ph idx="1"/>
          </p:nvPr>
        </p:nvSpPr>
        <p:spPr>
          <a:xfrm>
            <a:off x="649705" y="1046750"/>
            <a:ext cx="5370096" cy="1330690"/>
          </a:xfrm>
        </p:spPr>
        <p:txBody>
          <a:bodyPr>
            <a:noAutofit/>
          </a:bodyPr>
          <a:lstStyle/>
          <a:p>
            <a:pPr marL="342900" indent="-342900" algn="just">
              <a:buFont typeface="+mj-lt"/>
              <a:buAutoNum type="arabicPeriod"/>
            </a:pPr>
            <a:r>
              <a:rPr lang="en-US" sz="1200" dirty="0"/>
              <a:t>Allow learners to apply theoretical knowledge in a safe and controlled setting, improving problem-solving skills.</a:t>
            </a:r>
          </a:p>
          <a:p>
            <a:pPr marL="342900" indent="-342900" algn="just">
              <a:buFont typeface="+mj-lt"/>
              <a:buAutoNum type="arabicPeriod"/>
            </a:pPr>
            <a:r>
              <a:rPr lang="en-US" sz="1200" dirty="0"/>
              <a:t>Promote peer learning and diverse perspectives by working together to examine and solve realistic business or operational cases.</a:t>
            </a:r>
          </a:p>
          <a:p>
            <a:pPr marL="342900" indent="-342900" algn="just">
              <a:buFont typeface="+mj-lt"/>
              <a:buAutoNum type="arabicPeriod"/>
            </a:pPr>
            <a:r>
              <a:rPr lang="en-US" sz="1200" dirty="0"/>
              <a:t>Ensure uniform delivery of content while catering to various learning styles through videos, quizzes, and interactive content.</a:t>
            </a:r>
          </a:p>
          <a:p>
            <a:pPr marL="342900" indent="-342900" algn="just">
              <a:buFont typeface="+mj-lt"/>
              <a:buAutoNum type="arabicPeriod"/>
            </a:pPr>
            <a:r>
              <a:rPr lang="en-US" sz="1200" dirty="0"/>
              <a:t>Keep knowledge current and relevant by delivering short, focused updates that align with ongoing developments (Rodríguez-López et al., 2023).</a:t>
            </a:r>
          </a:p>
          <a:p>
            <a:pPr marL="342900" indent="-342900" algn="just">
              <a:buFont typeface="+mj-lt"/>
              <a:buAutoNum type="arabicPeriod"/>
            </a:pPr>
            <a:endParaRPr lang="en-US" sz="1200" dirty="0">
              <a:effectLst/>
              <a:latin typeface="Times New Roman" panose="02020603050405020304" pitchFamily="18" charset="0"/>
              <a:ea typeface="Times New Roman" panose="02020603050405020304" pitchFamily="18" charset="0"/>
            </a:endParaRPr>
          </a:p>
          <a:p>
            <a:pPr marL="0" indent="0" algn="just">
              <a:buNone/>
            </a:pPr>
            <a:br>
              <a:rPr lang="en-US" sz="1200" dirty="0">
                <a:effectLst/>
                <a:latin typeface="Times New Roman" panose="02020603050405020304" pitchFamily="18" charset="0"/>
                <a:ea typeface="Times New Roman" panose="02020603050405020304" pitchFamily="18" charset="0"/>
              </a:rPr>
            </a:br>
            <a:endParaRPr lang="en-US" sz="1200" dirty="0"/>
          </a:p>
        </p:txBody>
      </p:sp>
      <p:pic>
        <p:nvPicPr>
          <p:cNvPr id="5" name="Picture 4" descr="A diagram of a diagram&#10;&#10;AI-generated content may be incorrect.">
            <a:extLst>
              <a:ext uri="{FF2B5EF4-FFF2-40B4-BE49-F238E27FC236}">
                <a16:creationId xmlns:a16="http://schemas.microsoft.com/office/drawing/2014/main" id="{FA6FDC17-E042-9065-E9E5-8E27EC8C4194}"/>
              </a:ext>
            </a:extLst>
          </p:cNvPr>
          <p:cNvPicPr>
            <a:picLocks noChangeAspect="1"/>
          </p:cNvPicPr>
          <p:nvPr/>
        </p:nvPicPr>
        <p:blipFill>
          <a:blip r:embed="rId3"/>
          <a:stretch>
            <a:fillRect/>
          </a:stretch>
        </p:blipFill>
        <p:spPr>
          <a:xfrm>
            <a:off x="4956124" y="3429000"/>
            <a:ext cx="3250616" cy="3250616"/>
          </a:xfrm>
          <a:prstGeom prst="rect">
            <a:avLst/>
          </a:prstGeom>
        </p:spPr>
      </p:pic>
      <p:sp>
        <p:nvSpPr>
          <p:cNvPr id="6" name="TextBox 5">
            <a:extLst>
              <a:ext uri="{FF2B5EF4-FFF2-40B4-BE49-F238E27FC236}">
                <a16:creationId xmlns:a16="http://schemas.microsoft.com/office/drawing/2014/main" id="{4E36FF92-8796-175A-11E3-1838B3037D15}"/>
              </a:ext>
            </a:extLst>
          </p:cNvPr>
          <p:cNvSpPr txBox="1"/>
          <p:nvPr/>
        </p:nvSpPr>
        <p:spPr>
          <a:xfrm>
            <a:off x="1792705" y="4823475"/>
            <a:ext cx="2779295"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13. </a:t>
            </a:r>
            <a:r>
              <a:rPr lang="en-US" sz="1200" dirty="0">
                <a:latin typeface="Times New Roman" panose="02020603050405020304" pitchFamily="18" charset="0"/>
                <a:cs typeface="Times New Roman" panose="02020603050405020304" pitchFamily="18" charset="0"/>
              </a:rPr>
              <a:t>Gude to Planning a Workshop</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(Rodríguez-López et al., 2023)</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481" y="-49171"/>
            <a:ext cx="7269480" cy="627730"/>
          </a:xfrm>
        </p:spPr>
        <p:txBody>
          <a:bodyPr>
            <a:normAutofit/>
          </a:bodyPr>
          <a:lstStyle/>
          <a:p>
            <a:pPr algn="ctr"/>
            <a:r>
              <a:rPr sz="3400" dirty="0">
                <a:latin typeface="Times New Roman" panose="02020603050405020304" pitchFamily="18" charset="0"/>
                <a:cs typeface="Times New Roman" panose="02020603050405020304" pitchFamily="18" charset="0"/>
              </a:rPr>
              <a:t>Core Skills to Develop</a:t>
            </a:r>
          </a:p>
        </p:txBody>
      </p:sp>
      <p:sp>
        <p:nvSpPr>
          <p:cNvPr id="3" name="Content Placeholder 2"/>
          <p:cNvSpPr>
            <a:spLocks noGrp="1"/>
          </p:cNvSpPr>
          <p:nvPr>
            <p:ph idx="1"/>
          </p:nvPr>
        </p:nvSpPr>
        <p:spPr>
          <a:xfrm>
            <a:off x="624440" y="760852"/>
            <a:ext cx="4849928" cy="3237854"/>
          </a:xfrm>
        </p:spPr>
        <p:txBody>
          <a:bodyPr>
            <a:noAutofit/>
          </a:bodyPr>
          <a:lstStyle/>
          <a:p>
            <a:pPr marL="0" indent="0" algn="just">
              <a:buNone/>
            </a:pPr>
            <a:endParaRPr lang="en-US" sz="1200" dirty="0">
              <a:latin typeface="Times New Roman" panose="02020603050405020304" pitchFamily="18" charset="0"/>
              <a:cs typeface="Times New Roman" panose="02020603050405020304" pitchFamily="18" charset="0"/>
            </a:endParaRP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rPr>
              <a:t>Help learners refine their pronunciation and boost clarity in professional conversations.</a:t>
            </a: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rPr>
              <a:t>Encourage understanding of cultural norms and behaviors through immersive scenario-based activities.</a:t>
            </a: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rPr>
              <a:t>Foster deeper emotional intelligence by encouraging learners to view situations from multiple viewpoints.</a:t>
            </a:r>
          </a:p>
          <a:p>
            <a:pPr marL="228600" indent="-228600" algn="just">
              <a:buFont typeface="+mj-lt"/>
              <a:buAutoNum type="arabicPeriod"/>
            </a:pPr>
            <a:r>
              <a:rPr lang="en-US" sz="1200" dirty="0">
                <a:latin typeface="Times New Roman" panose="02020603050405020304" pitchFamily="18" charset="0"/>
                <a:cs typeface="Times New Roman" panose="02020603050405020304" pitchFamily="18" charset="0"/>
              </a:rPr>
              <a:t>Build communication confidence and active listening through guided conversational exercises (Liu et al., 2022).</a:t>
            </a:r>
          </a:p>
        </p:txBody>
      </p:sp>
      <p:pic>
        <p:nvPicPr>
          <p:cNvPr id="5" name="Picture 4" descr="A screenshot of a phone&#10;&#10;AI-generated content may be incorrect.">
            <a:extLst>
              <a:ext uri="{FF2B5EF4-FFF2-40B4-BE49-F238E27FC236}">
                <a16:creationId xmlns:a16="http://schemas.microsoft.com/office/drawing/2014/main" id="{CE605E48-49A5-9259-0A8F-39EF0AA9C6BE}"/>
              </a:ext>
            </a:extLst>
          </p:cNvPr>
          <p:cNvPicPr>
            <a:picLocks noChangeAspect="1"/>
          </p:cNvPicPr>
          <p:nvPr/>
        </p:nvPicPr>
        <p:blipFill>
          <a:blip r:embed="rId3"/>
          <a:srcRect l="10613" t="62481" r="11337" b="6806"/>
          <a:stretch/>
        </p:blipFill>
        <p:spPr>
          <a:xfrm>
            <a:off x="5390728" y="3055716"/>
            <a:ext cx="2562146" cy="3041432"/>
          </a:xfrm>
          <a:prstGeom prst="rect">
            <a:avLst/>
          </a:prstGeom>
        </p:spPr>
      </p:pic>
      <p:sp>
        <p:nvSpPr>
          <p:cNvPr id="6" name="TextBox 5">
            <a:extLst>
              <a:ext uri="{FF2B5EF4-FFF2-40B4-BE49-F238E27FC236}">
                <a16:creationId xmlns:a16="http://schemas.microsoft.com/office/drawing/2014/main" id="{1994FC3A-BF4A-B0A4-4E27-7C7A6568F818}"/>
              </a:ext>
            </a:extLst>
          </p:cNvPr>
          <p:cNvSpPr txBox="1"/>
          <p:nvPr/>
        </p:nvSpPr>
        <p:spPr>
          <a:xfrm>
            <a:off x="4807093" y="6245030"/>
            <a:ext cx="3718961"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14. </a:t>
            </a:r>
            <a:r>
              <a:rPr lang="en-US" sz="1200" dirty="0">
                <a:latin typeface="Times New Roman" panose="02020603050405020304" pitchFamily="18" charset="0"/>
                <a:cs typeface="Times New Roman" panose="02020603050405020304" pitchFamily="18" charset="0"/>
              </a:rPr>
              <a:t>Cultural Competency in the Workplace</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(Liu et al., 2022)</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260" y="17162"/>
            <a:ext cx="7269480" cy="668638"/>
          </a:xfrm>
        </p:spPr>
        <p:txBody>
          <a:bodyPr>
            <a:normAutofit/>
          </a:bodyPr>
          <a:lstStyle/>
          <a:p>
            <a:pPr algn="ctr"/>
            <a:r>
              <a:rPr lang="en-US" sz="3400" dirty="0">
                <a:latin typeface="Times New Roman" panose="02020603050405020304" pitchFamily="18" charset="0"/>
                <a:cs typeface="Times New Roman" panose="02020603050405020304" pitchFamily="18" charset="0"/>
              </a:rPr>
              <a:t>Conclusion</a:t>
            </a:r>
            <a:endParaRPr sz="3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92092" y="1058677"/>
            <a:ext cx="5045322" cy="2093494"/>
          </a:xfrm>
        </p:spPr>
        <p:txBody>
          <a:bodyPr>
            <a:normAutofit/>
          </a:bodyPr>
          <a:lstStyle/>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Boost in team morale and staff retention</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Higher guest satisfaction and loyalty</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Positive reviews and improved reputation</a:t>
            </a:r>
          </a:p>
          <a:p>
            <a:pPr marL="457200" indent="-457200" algn="just">
              <a:buFont typeface="+mj-lt"/>
              <a:buAutoNum type="arabicPeriod"/>
            </a:pPr>
            <a:r>
              <a:rPr sz="1800" dirty="0">
                <a:latin typeface="Times New Roman" panose="02020603050405020304" pitchFamily="18" charset="0"/>
                <a:cs typeface="Times New Roman" panose="02020603050405020304" pitchFamily="18" charset="0"/>
              </a:rPr>
              <a:t>Competitive edge in the global tourism market</a:t>
            </a:r>
            <a:r>
              <a:rPr lang="en-US" sz="1800" dirty="0">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rPr>
              <a:t>(Riva &amp; Agostino, 2022)</a:t>
            </a:r>
            <a:r>
              <a:rPr lang="en-US" sz="1800" kern="100" dirty="0">
                <a:latin typeface="Aptos" panose="020B0004020202020204" pitchFamily="34" charset="0"/>
                <a:cs typeface="Times New Roman" panose="02020603050405020304" pitchFamily="18" charset="0"/>
              </a:rPr>
              <a:t>.</a:t>
            </a:r>
            <a:endParaRPr sz="18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endParaRPr sz="1800" dirty="0">
              <a:latin typeface="Times New Roman" panose="02020603050405020304" pitchFamily="18" charset="0"/>
              <a:cs typeface="Times New Roman" panose="02020603050405020304" pitchFamily="18" charset="0"/>
            </a:endParaRPr>
          </a:p>
        </p:txBody>
      </p:sp>
      <p:pic>
        <p:nvPicPr>
          <p:cNvPr id="5" name="Picture 4" descr="A diagram of staff augmentation model&#10;&#10;AI-generated content may be incorrect.">
            <a:extLst>
              <a:ext uri="{FF2B5EF4-FFF2-40B4-BE49-F238E27FC236}">
                <a16:creationId xmlns:a16="http://schemas.microsoft.com/office/drawing/2014/main" id="{3A1BCB4D-6337-3E7B-367C-ABF5CD9C26EB}"/>
              </a:ext>
            </a:extLst>
          </p:cNvPr>
          <p:cNvPicPr>
            <a:picLocks noChangeAspect="1"/>
          </p:cNvPicPr>
          <p:nvPr/>
        </p:nvPicPr>
        <p:blipFill>
          <a:blip r:embed="rId3"/>
          <a:srcRect l="8422" t="25348" r="6447" b="10597"/>
          <a:stretch/>
        </p:blipFill>
        <p:spPr>
          <a:xfrm>
            <a:off x="1878128" y="3152171"/>
            <a:ext cx="6400801" cy="3007486"/>
          </a:xfrm>
          <a:prstGeom prst="rect">
            <a:avLst/>
          </a:prstGeom>
        </p:spPr>
      </p:pic>
      <p:sp>
        <p:nvSpPr>
          <p:cNvPr id="6" name="TextBox 5">
            <a:extLst>
              <a:ext uri="{FF2B5EF4-FFF2-40B4-BE49-F238E27FC236}">
                <a16:creationId xmlns:a16="http://schemas.microsoft.com/office/drawing/2014/main" id="{F97B937D-F8DB-242B-1A19-C98A409B2F11}"/>
              </a:ext>
            </a:extLst>
          </p:cNvPr>
          <p:cNvSpPr txBox="1"/>
          <p:nvPr/>
        </p:nvSpPr>
        <p:spPr>
          <a:xfrm>
            <a:off x="3014753" y="6159657"/>
            <a:ext cx="3915436" cy="461665"/>
          </a:xfrm>
          <a:prstGeom prst="rect">
            <a:avLst/>
          </a:prstGeom>
          <a:noFill/>
        </p:spPr>
        <p:txBody>
          <a:bodyPr wrap="square" rtlCol="0">
            <a:spAutoFit/>
          </a:bodyPr>
          <a:lstStyle/>
          <a:p>
            <a:pPr algn="ctr"/>
            <a:r>
              <a:rPr lang="en-US" sz="1200" b="1" dirty="0">
                <a:latin typeface="Times New Roman" panose="02020603050405020304" pitchFamily="18" charset="0"/>
                <a:cs typeface="Times New Roman" panose="02020603050405020304" pitchFamily="18" charset="0"/>
              </a:rPr>
              <a:t>Figure 15. </a:t>
            </a:r>
            <a:r>
              <a:rPr lang="en-US" sz="1200" dirty="0">
                <a:latin typeface="Times New Roman" panose="02020603050405020304" pitchFamily="18" charset="0"/>
                <a:cs typeface="Times New Roman" panose="02020603050405020304" pitchFamily="18" charset="0"/>
              </a:rPr>
              <a:t>Staff Augmentation Model</a:t>
            </a:r>
          </a:p>
          <a:p>
            <a:pPr algn="ctr"/>
            <a:r>
              <a:rPr lang="en-US" sz="1200" b="1" dirty="0">
                <a:latin typeface="Times New Roman" panose="02020603050405020304" pitchFamily="18" charset="0"/>
                <a:cs typeface="Times New Roman" panose="02020603050405020304" pitchFamily="18" charset="0"/>
              </a:rPr>
              <a:t>Source</a:t>
            </a:r>
            <a:r>
              <a:rPr lang="en-US" sz="1200" dirty="0">
                <a:latin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rPr>
              <a:t>(Riva &amp; Agostino, 2022)</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6404" y="0"/>
            <a:ext cx="7269480" cy="522089"/>
          </a:xfrm>
        </p:spPr>
        <p:txBody>
          <a:bodyPr>
            <a:normAutofit fontScale="90000"/>
          </a:bodyPr>
          <a:lstStyle/>
          <a:p>
            <a:pPr algn="ctr"/>
            <a:r>
              <a:rPr sz="3400" dirty="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486118" y="690880"/>
            <a:ext cx="7729766" cy="5750560"/>
          </a:xfrm>
        </p:spPr>
        <p:txBody>
          <a:bodyPr>
            <a:noAutofit/>
          </a:bodyPr>
          <a:lstStyle/>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Pu, P., Cheng, L., Samarathunga, W., &amp; Wall, G. (2022). Tour guides’ sustainable tourism practices in host-guest interactions: when Tibet meets the west.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Tourism Review</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78</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(3).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https://doi.org/10.1108/tr-04-2022-0182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Rodríguez-López, M. E., Alcántara-Pilar, J. M., &amp; Del Barrio-García, S. (2023). Satisfaction or delight? A cross-cultural study of loyalty formation linked to two restaurant types.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Hospitality and Tourism Insights</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https://doi.org/10.1108/jhti-04-2022-0157</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Liu, P., Tse, E. C.-Y., &amp; He, Z. (2022). Influence of Customer Satisfaction, Trust, and Brand Awareness in Health-related Corporate Social Responsibility Aspects of Customers Revisit Intention: A Comparison between US and China.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Quality Assurance in Hospitality &amp; Tourism</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1–27.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https://doi.org/10.1080/1528008x.2022.2135163</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Riva, P., &amp; Agostino, D. (2022). Latent dimensions of museum experience: assessing cross-cultural perspectives of visitors from tripadvisor reviews.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Museum Management and Curatorship</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1–25.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5"/>
              </a:rPr>
              <a:t>https://doi.org/10.1080/09647775.2022.2073560</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Santos, V., Ramos, P., Sousa, B., &amp; Valeri, M. (2021). Towards a framework for the global wine tourism system.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Organizational Change Management</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6"/>
              </a:rPr>
              <a:t>https://doi.org/10.1108/jocm-11-2020-0362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Safaeimanesh, F., Kılıç, H., Alipour, H., &amp; Safaeimanesh, S. (2021). Self-Service Technologies (SSTs)—The Next Frontier in Service Excellence: Implications for Tourism Industry.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Sustainability</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13</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(5), 2604.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7"/>
              </a:rPr>
              <a:t>https://doi.org/10.3390/su13052604</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Hsiao, A., Ma, E., Manfreda, A., Baker, M., &amp; Xu, J. (2023). A social exchange perspective on boosting customer loyalty through culturally competent servers.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Hospitality Marketing &amp; Management</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32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(4), 1–23.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8"/>
              </a:rPr>
              <a:t>https://doi.org/10.1080/19368623.2023.2184439</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Helena Margarida Alves, Sousa, B., Carvalho, A., Santos, V., Dias, Á., &amp; Valeri, M. (2022). Encouraging Brand Attachment on Consumer behaviour: Pet-friendly Tourism Segment.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Tourism, Heritage &amp; Services Marketing</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8</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(2).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9"/>
              </a:rPr>
              <a:t>https://doi.org/10.5281/zenodo.7357978</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Fan, D. X. F., Tsaur, S.-H., Lin, J.-H., Chang, T.-Y., &amp; Tsai, Y.-R. (2021). Tourist Intercultural Competence: A Multidimensional Measurement and Its Impact on Tourist Active Participation and Memorable Cultural Experiences.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Travel Research</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61</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(2), 004728752098237.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0"/>
              </a:rPr>
              <a:t>https://doi.org/10.1177/0047287520982372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Fan, A., Van Hoof, H. B., Dou, X., &amp; Serrano, A. L. (2021). The impact of linguistic style on customer satisfaction: A cross-cultural empirical study in ecuador.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International Hospitality Review</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37</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(1).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1"/>
              </a:rPr>
              <a:t>https://doi.org/10.1108/ihr-04-2021-0028</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Erose Sthapit, Garrod, B., Stone, M. J., Björk, P., &amp; Song, H. (2023). Value co-destruction in tourism and hospitality: a systematic literature review and future research agenda.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Travel &amp; Tourism Marketing</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40</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(5), 363–382.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2"/>
              </a:rPr>
              <a:t>https://doi.org/10.1080/10548408.2023.2255881</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Chen, X., &amp; Yu, S. (2023). Synergizing Culture and Tourism Talents: Empowering Tourism Enterprises for Success.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the Knowledge Economy</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3"/>
              </a:rPr>
              <a:t>https://doi.org/10.1007/s13132-023-01598-x</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Ayyildiz, T., Ayyildiz, A. Y., &amp; Koc, E. (2023). Illusion of control in service failure situations: customer satisfaction/dissatisfaction, complaints, and behavioural intentions.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Current Psychology</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4"/>
              </a:rPr>
              <a:t>https://doi.org/10.1007/s12144-023-04292-y</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Amr Saad, D. E. (2022). Rural Tourism.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International Journal of Modern Agriculture and Environment</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(1), 45–56.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5"/>
              </a:rPr>
              <a:t>https://doi.org/10.21608/ijmae.2023.214688.1001</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buNone/>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Akram, U., Rambabu Lavuri, Bilal, M., Hameed, I., &amp; Byun, J. (2024). Exploring the roles of green marketing tools and green motives on green purchase intention in sustainable tourism destinations: a cross-cultural study.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Journal of Travel &amp; Tourism Marketing</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500" i="1" kern="100" dirty="0">
                <a:effectLst/>
                <a:latin typeface="Times New Roman" panose="02020603050405020304" pitchFamily="18" charset="0"/>
                <a:ea typeface="Aptos" panose="020B0004020202020204" pitchFamily="34" charset="0"/>
                <a:cs typeface="Times New Roman" panose="02020603050405020304" pitchFamily="18" charset="0"/>
              </a:rPr>
              <a:t>41</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(4), 453–471. </a:t>
            </a:r>
            <a:r>
              <a:rPr lang="en-US" sz="5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16"/>
              </a:rPr>
              <a:t>https://doi.org/10.1080/10548408.2023.2293022</a:t>
            </a: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a:p>
            <a:pPr marL="0" marR="0" algn="just">
              <a:lnSpc>
                <a:spcPct val="115000"/>
              </a:lnSpc>
              <a:spcAft>
                <a:spcPts val="800"/>
              </a:spcAft>
            </a:pPr>
            <a:r>
              <a:rPr lang="en-US" sz="500" kern="100" dirty="0">
                <a:effectLst/>
                <a:latin typeface="Times New Roman" panose="02020603050405020304" pitchFamily="18" charset="0"/>
                <a:ea typeface="Aptos" panose="020B0004020202020204" pitchFamily="34" charset="0"/>
                <a:cs typeface="Times New Roman" panose="02020603050405020304" pitchFamily="18" charset="0"/>
              </a:rPr>
              <a:t> </a:t>
            </a:r>
          </a:p>
        </p:txBody>
      </p:sp>
    </p:spTree>
  </p:cSld>
  <p:clrMapOvr>
    <a:masterClrMapping/>
  </p:clrMapOvr>
</p:sld>
</file>

<file path=ppt/theme/theme1.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View</Template>
  <TotalTime>808</TotalTime>
  <Words>3631</Words>
  <Application>Microsoft Office PowerPoint</Application>
  <PresentationFormat>On-screen Show (4:3)</PresentationFormat>
  <Paragraphs>158</Paragraphs>
  <Slides>17</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Century Schoolbook</vt:lpstr>
      <vt:lpstr>Times New Roman</vt:lpstr>
      <vt:lpstr>Wingdings 2</vt:lpstr>
      <vt:lpstr>View</vt:lpstr>
      <vt:lpstr>Customer Service in Multicultural Tourism</vt:lpstr>
      <vt:lpstr>Introduction</vt:lpstr>
      <vt:lpstr>What is Cultural Sensitivity?</vt:lpstr>
      <vt:lpstr>Examples of Cultural Misunderstandings</vt:lpstr>
      <vt:lpstr>Importance of Respect and Empathy</vt:lpstr>
      <vt:lpstr>Hofstede’s Cultural Dimensions</vt:lpstr>
      <vt:lpstr>Professional Tone and Inclusive Language</vt:lpstr>
      <vt:lpstr>Avoiding Idioms and Slang</vt:lpstr>
      <vt:lpstr>Clear vs. Confusing Expressions</vt:lpstr>
      <vt:lpstr>Positive Communication Phrasebook</vt:lpstr>
      <vt:lpstr>Handling Inquiries</vt:lpstr>
      <vt:lpstr>Handling Complaints</vt:lpstr>
      <vt:lpstr>Dealing with Difficult Situations</vt:lpstr>
      <vt:lpstr>Training Methods</vt:lpstr>
      <vt:lpstr>Core Skills to Develop</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Ankit</dc:creator>
  <cp:keywords/>
  <dc:description>generated using python-pptx</dc:description>
  <cp:lastModifiedBy>Chavi VJ</cp:lastModifiedBy>
  <cp:revision>3</cp:revision>
  <dcterms:created xsi:type="dcterms:W3CDTF">2013-01-27T09:14:16Z</dcterms:created>
  <dcterms:modified xsi:type="dcterms:W3CDTF">2025-04-10T16:56:31Z</dcterms:modified>
  <cp:category/>
</cp:coreProperties>
</file>