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256" r:id="rId5"/>
    <p:sldId id="257" r:id="rId6"/>
    <p:sldId id="268" r:id="rId7"/>
    <p:sldId id="270" r:id="rId8"/>
    <p:sldId id="271" r:id="rId9"/>
    <p:sldId id="272" r:id="rId10"/>
    <p:sldId id="273" r:id="rId11"/>
    <p:sldId id="274" r:id="rId12"/>
    <p:sldId id="275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305" r:id="rId22"/>
    <p:sldId id="285" r:id="rId23"/>
    <p:sldId id="287" r:id="rId24"/>
    <p:sldId id="286" r:id="rId25"/>
    <p:sldId id="288" r:id="rId26"/>
    <p:sldId id="289" r:id="rId27"/>
    <p:sldId id="291" r:id="rId28"/>
    <p:sldId id="306" r:id="rId29"/>
    <p:sldId id="290" r:id="rId30"/>
    <p:sldId id="292" r:id="rId31"/>
    <p:sldId id="293" r:id="rId32"/>
    <p:sldId id="294" r:id="rId33"/>
    <p:sldId id="296" r:id="rId34"/>
    <p:sldId id="298" r:id="rId35"/>
    <p:sldId id="302" r:id="rId36"/>
    <p:sldId id="299" r:id="rId37"/>
    <p:sldId id="303" r:id="rId38"/>
    <p:sldId id="300" r:id="rId39"/>
    <p:sldId id="301" r:id="rId40"/>
    <p:sldId id="304" r:id="rId41"/>
    <p:sldId id="307" r:id="rId42"/>
    <p:sldId id="308" r:id="rId43"/>
    <p:sldId id="269" r:id="rId44"/>
  </p:sldIdLst>
  <p:sldSz cx="12198350" cy="6858000"/>
  <p:notesSz cx="6858000" cy="9144000"/>
  <p:embeddedFontLs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Georgia" panose="02040502050405020303" pitchFamily="18" charset="0"/>
      <p:regular r:id="rId51"/>
      <p:bold r:id="rId52"/>
      <p:italic r:id="rId53"/>
      <p:boldItalic r:id="rId54"/>
    </p:embeddedFont>
    <p:embeddedFont>
      <p:font typeface="Minion" panose="02000503070000020003" pitchFamily="2" charset="0"/>
      <p:regular r:id="rId55"/>
      <p:bold r:id="rId56"/>
      <p:italic r:id="rId57"/>
      <p:boldItalic r:id="rId58"/>
    </p:embeddedFont>
  </p:embeddedFontLst>
  <p:custDataLst>
    <p:tags r:id="rId5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19"/>
  </p:normalViewPr>
  <p:slideViewPr>
    <p:cSldViewPr>
      <p:cViewPr varScale="1">
        <p:scale>
          <a:sx n="109" d="100"/>
          <a:sy n="109" d="100"/>
        </p:scale>
        <p:origin x="664" y="12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4.xml"/><Relationship Id="rId51" Type="http://schemas.openxmlformats.org/officeDocument/2006/relationships/font" Target="fonts/font5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59" Type="http://schemas.openxmlformats.org/officeDocument/2006/relationships/tags" Target="tags/tag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8.fntdata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6.fntdata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15-05-2025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15-05-2025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measures or precautions can be taken to prevent deep vein thrombosis and alleviate discomfort and stiffness?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8777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1961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55558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21972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66458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0772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45814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89020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9698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50782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Noroviruses are a group of highly contagious viruses that cause acute gastroenteritis — which means inflammation of the stomach and intestines.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leads to vomiting, diarrhea, stomach pain, and nausea.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0886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Noroviruses are a group of highly contagious viruses that cause acute gastroenteritis — which means inflammation of the stomach and intestines.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leads to vomiting, diarrhea, stomach pain, and nausea.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0379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948550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686631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510583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138149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29498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29407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02460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007270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820523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933543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975089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46655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68297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measures or precautions can be taken to alleviate consequences of Jet Lag?</a:t>
            </a:r>
            <a:endParaRPr lang="en-DE" dirty="0"/>
          </a:p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38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0145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15-05-2025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br>
              <a:rPr lang="nl-NL" dirty="0"/>
            </a:br>
            <a:br>
              <a:rPr lang="nl-NL" dirty="0"/>
            </a:br>
            <a:br>
              <a:rPr lang="nl-NL" dirty="0"/>
            </a:br>
            <a:r>
              <a:rPr lang="nl-NL" dirty="0"/>
              <a:t>Health </a:t>
            </a:r>
            <a:r>
              <a:rPr lang="nl-NL" dirty="0" err="1"/>
              <a:t>Threats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An </a:t>
            </a:r>
            <a:r>
              <a:rPr lang="nl-NL" dirty="0" err="1"/>
              <a:t>Introduction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Health </a:t>
            </a:r>
            <a:r>
              <a:rPr lang="nl-NL" dirty="0" err="1"/>
              <a:t>Risks</a:t>
            </a:r>
            <a:r>
              <a:rPr lang="nl-NL" dirty="0"/>
              <a:t> of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- </a:t>
            </a:r>
            <a:r>
              <a:rPr lang="nl-NL" sz="2400" dirty="0" err="1"/>
              <a:t>Tourism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</a:t>
            </a:r>
            <a:r>
              <a:rPr lang="nl-NL" sz="2400" dirty="0" err="1"/>
              <a:t>the</a:t>
            </a:r>
            <a:r>
              <a:rPr lang="nl-NL" sz="2400" dirty="0"/>
              <a:t> Spread of </a:t>
            </a:r>
            <a:r>
              <a:rPr lang="nl-NL" sz="2400" dirty="0" err="1"/>
              <a:t>Disease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</a:t>
            </a:r>
            <a:r>
              <a:rPr lang="nl-NL" sz="2400" dirty="0" err="1"/>
              <a:t>Infection</a:t>
            </a:r>
            <a:endParaRPr lang="nl-NL" dirty="0"/>
          </a:p>
          <a:p>
            <a:r>
              <a:rPr lang="nl-NL" dirty="0"/>
              <a:t>- Food, Water, </a:t>
            </a:r>
            <a:r>
              <a:rPr lang="nl-NL" dirty="0" err="1"/>
              <a:t>and</a:t>
            </a:r>
            <a:r>
              <a:rPr lang="nl-NL" dirty="0"/>
              <a:t> Risk</a:t>
            </a:r>
          </a:p>
          <a:p>
            <a:r>
              <a:rPr lang="nl-NL" dirty="0"/>
              <a:t>- Vector-Borne </a:t>
            </a:r>
            <a:r>
              <a:rPr lang="nl-NL" dirty="0" err="1"/>
              <a:t>Risks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5D0ADD-6001-4A3D-3A69-8083E2A7E936}"/>
              </a:ext>
            </a:extLst>
          </p:cNvPr>
          <p:cNvSpPr txBox="1"/>
          <p:nvPr/>
        </p:nvSpPr>
        <p:spPr>
          <a:xfrm>
            <a:off x="1178805" y="14542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An </a:t>
            </a:r>
            <a:r>
              <a:rPr lang="nl-NL" sz="3200" dirty="0" err="1"/>
              <a:t>Introduction</a:t>
            </a:r>
            <a:r>
              <a:rPr lang="nl-NL" sz="3200" dirty="0"/>
              <a:t> </a:t>
            </a:r>
            <a:r>
              <a:rPr lang="nl-NL" sz="3200" dirty="0" err="1"/>
              <a:t>to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There are several factors to consider when exploring the relationship between health and tourism including: </a:t>
            </a:r>
          </a:p>
          <a:p>
            <a:pPr lvl="2"/>
            <a:endParaRPr lang="en-GB" b="1" dirty="0"/>
          </a:p>
          <a:p>
            <a:pPr lvl="2">
              <a:lnSpc>
                <a:spcPct val="150000"/>
              </a:lnSpc>
            </a:pPr>
            <a:r>
              <a:rPr lang="en-GB" b="1" dirty="0"/>
              <a:t>Communicable Diseases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Risk of exposure to illnesses such as respiratory infections, gastrointestinal diseases, or mosquito-borne viruses.</a:t>
            </a:r>
          </a:p>
          <a:p>
            <a:pPr lvl="2">
              <a:lnSpc>
                <a:spcPct val="150000"/>
              </a:lnSpc>
            </a:pPr>
            <a:r>
              <a:rPr lang="en-GB" b="1" dirty="0" err="1"/>
              <a:t>Behavioral</a:t>
            </a:r>
            <a:r>
              <a:rPr lang="en-GB" b="1" dirty="0"/>
              <a:t> Changes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Travelers may engage in riskier </a:t>
            </a:r>
            <a:r>
              <a:rPr lang="en-GB" dirty="0" err="1"/>
              <a:t>behaviors</a:t>
            </a:r>
            <a:r>
              <a:rPr lang="en-GB" dirty="0"/>
              <a:t> during trips, affecting their health and safety.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An </a:t>
            </a:r>
            <a:r>
              <a:rPr lang="nl-NL" sz="3200" dirty="0" err="1"/>
              <a:t>Introduction</a:t>
            </a:r>
            <a:r>
              <a:rPr lang="nl-NL" sz="3200" dirty="0"/>
              <a:t> </a:t>
            </a:r>
            <a:r>
              <a:rPr lang="nl-NL" sz="3200" dirty="0" err="1"/>
              <a:t>to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>
              <a:lnSpc>
                <a:spcPct val="150000"/>
              </a:lnSpc>
            </a:pPr>
            <a:r>
              <a:rPr lang="en-GB" b="1" dirty="0"/>
              <a:t>Hygiene and Sanitation Differences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Variations in cleanliness standards can increase vulnerability to infection and illness.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Social and Personal Factors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Stress, fatigue, and individual health conditions can influence tourists’ resilience.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External Environmental Factors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Climate, altitude, and pollution in destination areas may pose additional health challenges.</a:t>
            </a:r>
          </a:p>
          <a:p>
            <a:pPr lvl="2">
              <a:lnSpc>
                <a:spcPct val="150000"/>
              </a:lnSpc>
            </a:pP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60029618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An </a:t>
            </a:r>
            <a:r>
              <a:rPr lang="nl-NL" sz="3200" dirty="0" err="1"/>
              <a:t>Introduction</a:t>
            </a:r>
            <a:r>
              <a:rPr lang="nl-NL" sz="3200" dirty="0"/>
              <a:t> </a:t>
            </a:r>
            <a:r>
              <a:rPr lang="nl-NL" sz="3200" dirty="0" err="1"/>
              <a:t>to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50000"/>
              </a:lnSpc>
            </a:pPr>
            <a:r>
              <a:rPr lang="en-GB" b="1" dirty="0"/>
              <a:t>1.1. Health Risks in Tourism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Multiple Stakeholders Affected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Health risks impact not only tourists but also local communities, hotel staff, restaurant workers, and residents.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Exposure Through Various Settings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Tourists interact in public spaces, accommodations, and private homes—broadening the scope of health risk transmission.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18218127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An </a:t>
            </a:r>
            <a:r>
              <a:rPr lang="nl-NL" sz="3200" dirty="0" err="1"/>
              <a:t>Introduction</a:t>
            </a:r>
            <a:r>
              <a:rPr lang="nl-NL" sz="3200" dirty="0"/>
              <a:t> </a:t>
            </a:r>
            <a:r>
              <a:rPr lang="nl-NL" sz="3200" dirty="0" err="1"/>
              <a:t>to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2"/>
            <a:endParaRPr lang="en-GB" dirty="0"/>
          </a:p>
          <a:p>
            <a:pPr lvl="2">
              <a:lnSpc>
                <a:spcPct val="150000"/>
              </a:lnSpc>
            </a:pPr>
            <a:r>
              <a:rPr lang="en-GB" b="1" dirty="0"/>
              <a:t>1.1- Health Risks in Tourism: Impact on Stakeholders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International Tourism as a Vector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Cross-border movement through airports, seaports, and transit hubs facilitates the spread of diseases.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Variation in Destination Preparedness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Some destinations have robust health and tourism infrastructure; others lack the resources to effectively manage health risks.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Development Level Matters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Risk factors vary significantly between developed and developing destinations, influencing both tourist safety and public health.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5128966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800" dirty="0"/>
            </a:br>
            <a:r>
              <a:rPr lang="nl-NL" sz="2800" dirty="0"/>
              <a:t>2- </a:t>
            </a:r>
            <a:r>
              <a:rPr lang="nl-NL" sz="2800" dirty="0" err="1"/>
              <a:t>Tourism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the</a:t>
            </a:r>
            <a:r>
              <a:rPr lang="nl-NL" sz="2800" dirty="0"/>
              <a:t> Spread of </a:t>
            </a:r>
            <a:r>
              <a:rPr lang="nl-NL" sz="2800" dirty="0" err="1"/>
              <a:t>Disease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Infection</a:t>
            </a:r>
            <a:br>
              <a:rPr lang="nl-NL" sz="2800" dirty="0"/>
            </a:b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>
              <a:lnSpc>
                <a:spcPct val="150000"/>
              </a:lnSpc>
            </a:pPr>
            <a:r>
              <a:rPr lang="en-GB" b="1" dirty="0"/>
              <a:t>Rapid Growth of Global Tourism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Projected to reach 1.8 billion </a:t>
            </a:r>
            <a:r>
              <a:rPr lang="en-GB" dirty="0" err="1"/>
              <a:t>travelers</a:t>
            </a:r>
            <a:r>
              <a:rPr lang="en-GB" dirty="0"/>
              <a:t> by 2030 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Tourism as a Disease Vector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Increases the spread of communicable diseases 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Transmission can occur person-to-person or 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through animals, vectors, or environments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Exposure to New Environments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Tourists encounter unfamiliar environmental factors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Increased interaction with new people, cultures, and ecosystems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C3000B-CBD0-86C5-7737-B6F41BB0785D}"/>
              </a:ext>
            </a:extLst>
          </p:cNvPr>
          <p:cNvSpPr txBox="1"/>
          <p:nvPr/>
        </p:nvSpPr>
        <p:spPr>
          <a:xfrm>
            <a:off x="9617725" y="213727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5D308A-AFC2-BFC4-4306-9DA07DBB3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5119" y="1529353"/>
            <a:ext cx="6476256" cy="404837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6A09F0E-A5AE-2FDF-4EFB-C5792624B00F}"/>
              </a:ext>
            </a:extLst>
          </p:cNvPr>
          <p:cNvSpPr txBox="1"/>
          <p:nvPr/>
        </p:nvSpPr>
        <p:spPr>
          <a:xfrm>
            <a:off x="7539335" y="5484910"/>
            <a:ext cx="55401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Source: World Tourism Organization (2011)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16505D-404D-50D5-2785-6091BAE0ED63}"/>
              </a:ext>
            </a:extLst>
          </p:cNvPr>
          <p:cNvSpPr txBox="1"/>
          <p:nvPr/>
        </p:nvSpPr>
        <p:spPr>
          <a:xfrm>
            <a:off x="6459215" y="1344687"/>
            <a:ext cx="6097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International Tourist Arrivals, million</a:t>
            </a:r>
          </a:p>
        </p:txBody>
      </p:sp>
    </p:spTree>
    <p:extLst>
      <p:ext uri="{BB962C8B-B14F-4D97-AF65-F5344CB8AC3E}">
        <p14:creationId xmlns:p14="http://schemas.microsoft.com/office/powerpoint/2010/main" val="134815610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50000"/>
              </a:lnSpc>
            </a:pPr>
            <a:r>
              <a:rPr lang="en-GB" b="1" dirty="0"/>
              <a:t>Health Risks from Local Conditions</a:t>
            </a:r>
          </a:p>
          <a:p>
            <a:pPr lvl="2">
              <a:lnSpc>
                <a:spcPct val="110000"/>
              </a:lnSpc>
            </a:pPr>
            <a:r>
              <a:rPr lang="en-GB" dirty="0"/>
              <a:t>- Potential threats include:</a:t>
            </a:r>
          </a:p>
          <a:p>
            <a:pPr lvl="2">
              <a:lnSpc>
                <a:spcPct val="110000"/>
              </a:lnSpc>
            </a:pPr>
            <a:r>
              <a:rPr lang="en-GB" dirty="0"/>
              <a:t>- Air quality</a:t>
            </a:r>
          </a:p>
          <a:p>
            <a:pPr lvl="2">
              <a:lnSpc>
                <a:spcPct val="110000"/>
              </a:lnSpc>
            </a:pPr>
            <a:r>
              <a:rPr lang="en-GB" dirty="0"/>
              <a:t>- Food and water safety</a:t>
            </a:r>
          </a:p>
          <a:p>
            <a:pPr lvl="2">
              <a:lnSpc>
                <a:spcPct val="110000"/>
              </a:lnSpc>
            </a:pPr>
            <a:r>
              <a:rPr lang="en-GB" dirty="0"/>
              <a:t>- Exposure to native species</a:t>
            </a:r>
          </a:p>
          <a:p>
            <a:pPr lvl="2">
              <a:lnSpc>
                <a:spcPct val="110000"/>
              </a:lnSpc>
            </a:pPr>
            <a:r>
              <a:rPr lang="en-GB" dirty="0"/>
              <a:t>- Local sanitation standards</a:t>
            </a:r>
          </a:p>
          <a:p>
            <a:pPr lvl="2">
              <a:lnSpc>
                <a:spcPct val="150000"/>
              </a:lnSpc>
            </a:pPr>
            <a:r>
              <a:rPr lang="en-GB" b="1" dirty="0"/>
              <a:t>Dual Role of Tourists in Disease</a:t>
            </a:r>
          </a:p>
          <a:p>
            <a:pPr lvl="2">
              <a:lnSpc>
                <a:spcPct val="110000"/>
              </a:lnSpc>
            </a:pPr>
            <a:r>
              <a:rPr lang="en-GB" dirty="0"/>
              <a:t>- Tourists often fall ill abroad</a:t>
            </a:r>
          </a:p>
          <a:p>
            <a:pPr lvl="2">
              <a:lnSpc>
                <a:spcPct val="110000"/>
              </a:lnSpc>
            </a:pPr>
            <a:r>
              <a:rPr lang="en-GB" dirty="0"/>
              <a:t>- They may unknowingly contribute to disease transmission across borders</a:t>
            </a:r>
          </a:p>
          <a:p>
            <a:pPr lvl="2"/>
            <a:endParaRPr lang="en-GB" b="1" dirty="0"/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30AC2-37B0-D726-8B05-F913FF02C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474" y="1844824"/>
            <a:ext cx="6973591" cy="378545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1308FC-9CE9-3B9E-FA3D-E711A8CF823F}"/>
              </a:ext>
            </a:extLst>
          </p:cNvPr>
          <p:cNvSpPr txBox="1"/>
          <p:nvPr/>
        </p:nvSpPr>
        <p:spPr>
          <a:xfrm>
            <a:off x="8475439" y="5646810"/>
            <a:ext cx="38839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Source: World Tourism Organization (2011)</a:t>
            </a:r>
          </a:p>
        </p:txBody>
      </p:sp>
      <p:sp>
        <p:nvSpPr>
          <p:cNvPr id="10" name="Titel 6">
            <a:extLst>
              <a:ext uri="{FF2B5EF4-FFF2-40B4-BE49-F238E27FC236}">
                <a16:creationId xmlns:a16="http://schemas.microsoft.com/office/drawing/2014/main" id="{5D40CEF6-28A4-81F1-1449-9B338444D783}"/>
              </a:ext>
            </a:extLst>
          </p:cNvPr>
          <p:cNvSpPr txBox="1">
            <a:spLocks/>
          </p:cNvSpPr>
          <p:nvPr/>
        </p:nvSpPr>
        <p:spPr>
          <a:xfrm>
            <a:off x="488547" y="469202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nl-NL" sz="2800" dirty="0"/>
            </a:br>
            <a:r>
              <a:rPr lang="nl-NL" sz="2800" dirty="0"/>
              <a:t>2- </a:t>
            </a:r>
            <a:r>
              <a:rPr lang="nl-NL" sz="2800" dirty="0" err="1"/>
              <a:t>Tourism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the</a:t>
            </a:r>
            <a:r>
              <a:rPr lang="nl-NL" sz="2800" dirty="0"/>
              <a:t> Spread of </a:t>
            </a:r>
            <a:r>
              <a:rPr lang="nl-NL" sz="2800" dirty="0" err="1"/>
              <a:t>Disease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Infection</a:t>
            </a:r>
            <a:br>
              <a:rPr lang="nl-NL" sz="2800" dirty="0"/>
            </a:b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1530214464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2.1- Borders </a:t>
            </a:r>
            <a:r>
              <a:rPr lang="nl-NL" b="1" dirty="0" err="1"/>
              <a:t>and</a:t>
            </a:r>
            <a:r>
              <a:rPr lang="nl-NL" b="1" dirty="0"/>
              <a:t> Transportation: Health </a:t>
            </a:r>
            <a:r>
              <a:rPr lang="nl-NL" b="1" dirty="0" err="1"/>
              <a:t>Challenges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Transportation as a Health Risk</a:t>
            </a:r>
          </a:p>
          <a:p>
            <a:pPr lvl="2"/>
            <a:r>
              <a:rPr lang="nl-NL" dirty="0"/>
              <a:t>- Air, </a:t>
            </a:r>
            <a:r>
              <a:rPr lang="nl-NL" dirty="0" err="1"/>
              <a:t>sea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land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facilitate</a:t>
            </a:r>
            <a:r>
              <a:rPr lang="nl-NL" dirty="0"/>
              <a:t> </a:t>
            </a:r>
            <a:r>
              <a:rPr lang="nl-NL" dirty="0" err="1"/>
              <a:t>movement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transmission of </a:t>
            </a:r>
            <a:r>
              <a:rPr lang="nl-NL" dirty="0" err="1"/>
              <a:t>diseases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Increases</a:t>
            </a:r>
            <a:r>
              <a:rPr lang="nl-NL" dirty="0"/>
              <a:t> exposure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airborne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contact-</a:t>
            </a:r>
            <a:r>
              <a:rPr lang="nl-NL" dirty="0" err="1"/>
              <a:t>transmitted</a:t>
            </a:r>
            <a:r>
              <a:rPr lang="nl-NL" dirty="0"/>
              <a:t> </a:t>
            </a:r>
            <a:r>
              <a:rPr lang="nl-NL" dirty="0" err="1"/>
              <a:t>infections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/>
              <a:t>Influenza </a:t>
            </a:r>
            <a:r>
              <a:rPr lang="nl-NL" b="1" dirty="0" err="1"/>
              <a:t>and</a:t>
            </a:r>
            <a:r>
              <a:rPr lang="nl-NL" b="1" dirty="0"/>
              <a:t> Group Travel</a:t>
            </a:r>
          </a:p>
          <a:p>
            <a:pPr lvl="2"/>
            <a:r>
              <a:rPr lang="nl-NL" dirty="0"/>
              <a:t>- Large tour </a:t>
            </a:r>
            <a:r>
              <a:rPr lang="nl-NL" dirty="0" err="1"/>
              <a:t>groups</a:t>
            </a:r>
            <a:r>
              <a:rPr lang="nl-NL" dirty="0"/>
              <a:t> (e.g., </a:t>
            </a:r>
            <a:r>
              <a:rPr lang="nl-NL" dirty="0" err="1"/>
              <a:t>Hajj</a:t>
            </a:r>
            <a:r>
              <a:rPr lang="nl-NL" dirty="0"/>
              <a:t> </a:t>
            </a:r>
            <a:r>
              <a:rPr lang="nl-NL" dirty="0" err="1"/>
              <a:t>pilgrims</a:t>
            </a:r>
            <a:r>
              <a:rPr lang="nl-NL" dirty="0"/>
              <a:t>) are at risk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prolonged</a:t>
            </a:r>
            <a:r>
              <a:rPr lang="nl-NL" dirty="0"/>
              <a:t> close contact</a:t>
            </a:r>
          </a:p>
          <a:p>
            <a:pPr lvl="2"/>
            <a:r>
              <a:rPr lang="nl-NL" dirty="0"/>
              <a:t>- Influenza transmission is common in </a:t>
            </a:r>
            <a:r>
              <a:rPr lang="nl-NL" dirty="0" err="1"/>
              <a:t>such</a:t>
            </a:r>
            <a:r>
              <a:rPr lang="nl-NL" dirty="0"/>
              <a:t> </a:t>
            </a:r>
            <a:r>
              <a:rPr lang="nl-NL" dirty="0" err="1"/>
              <a:t>dense</a:t>
            </a:r>
            <a:r>
              <a:rPr lang="nl-NL" dirty="0"/>
              <a:t> </a:t>
            </a:r>
            <a:r>
              <a:rPr lang="nl-NL" dirty="0" err="1"/>
              <a:t>gatherings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5835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2.2- Air Travel–</a:t>
            </a:r>
            <a:r>
              <a:rPr lang="nl-NL" b="1" dirty="0" err="1"/>
              <a:t>Related</a:t>
            </a:r>
            <a:r>
              <a:rPr lang="nl-NL" b="1" dirty="0"/>
              <a:t> Health Concerns</a:t>
            </a:r>
          </a:p>
          <a:p>
            <a:pPr lvl="2"/>
            <a:r>
              <a:rPr lang="nl-NL" b="1" dirty="0" err="1"/>
              <a:t>Rising</a:t>
            </a:r>
            <a:r>
              <a:rPr lang="nl-NL" b="1" dirty="0"/>
              <a:t> Air Traffic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Continuous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in </a:t>
            </a:r>
            <a:r>
              <a:rPr lang="nl-NL" dirty="0" err="1"/>
              <a:t>global</a:t>
            </a:r>
            <a:r>
              <a:rPr lang="nl-NL" dirty="0"/>
              <a:t> air </a:t>
            </a:r>
            <a:r>
              <a:rPr lang="nl-NL" dirty="0" err="1"/>
              <a:t>travel</a:t>
            </a:r>
            <a:endParaRPr lang="nl-NL" dirty="0"/>
          </a:p>
          <a:p>
            <a:pPr lvl="2"/>
            <a:r>
              <a:rPr lang="nl-NL" dirty="0"/>
              <a:t>- Frequent flyers form a significant part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traveling</a:t>
            </a:r>
            <a:r>
              <a:rPr lang="nl-NL" dirty="0"/>
              <a:t> </a:t>
            </a:r>
            <a:r>
              <a:rPr lang="nl-NL" dirty="0" err="1"/>
              <a:t>population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Increase</a:t>
            </a:r>
            <a:r>
              <a:rPr lang="nl-NL" dirty="0"/>
              <a:t> in long-</a:t>
            </a:r>
            <a:r>
              <a:rPr lang="nl-NL" dirty="0" err="1"/>
              <a:t>haul</a:t>
            </a:r>
            <a:r>
              <a:rPr lang="nl-NL" dirty="0"/>
              <a:t> </a:t>
            </a:r>
            <a:r>
              <a:rPr lang="nl-NL" dirty="0" err="1"/>
              <a:t>flights</a:t>
            </a:r>
            <a:r>
              <a:rPr lang="nl-NL" dirty="0"/>
              <a:t> worldwide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Health Impacts of Long-</a:t>
            </a:r>
            <a:r>
              <a:rPr lang="nl-NL" b="1" dirty="0" err="1"/>
              <a:t>Distance</a:t>
            </a:r>
            <a:r>
              <a:rPr lang="nl-NL" b="1" dirty="0"/>
              <a:t> </a:t>
            </a:r>
            <a:r>
              <a:rPr lang="nl-NL" b="1" dirty="0" err="1"/>
              <a:t>Flights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Passengers</a:t>
            </a:r>
            <a:r>
              <a:rPr lang="nl-NL" dirty="0"/>
              <a:t> face </a:t>
            </a:r>
            <a:r>
              <a:rPr lang="nl-NL" dirty="0" err="1"/>
              <a:t>various</a:t>
            </a:r>
            <a:r>
              <a:rPr lang="nl-NL" dirty="0"/>
              <a:t> health </a:t>
            </a:r>
            <a:r>
              <a:rPr lang="nl-NL" dirty="0" err="1"/>
              <a:t>and</a:t>
            </a:r>
            <a:r>
              <a:rPr lang="nl-NL" dirty="0"/>
              <a:t> well-</a:t>
            </a:r>
            <a:r>
              <a:rPr lang="nl-NL" dirty="0" err="1"/>
              <a:t>being</a:t>
            </a:r>
            <a:r>
              <a:rPr lang="nl-NL" dirty="0"/>
              <a:t> </a:t>
            </a:r>
            <a:r>
              <a:rPr lang="nl-NL" dirty="0" err="1"/>
              <a:t>challenges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Prolonged</a:t>
            </a:r>
            <a:r>
              <a:rPr lang="nl-NL" dirty="0"/>
              <a:t> </a:t>
            </a:r>
            <a:r>
              <a:rPr lang="nl-NL" dirty="0" err="1"/>
              <a:t>sitting</a:t>
            </a:r>
            <a:r>
              <a:rPr lang="nl-NL" dirty="0"/>
              <a:t>, </a:t>
            </a:r>
            <a:r>
              <a:rPr lang="nl-NL" dirty="0" err="1"/>
              <a:t>cabin</a:t>
            </a:r>
            <a:r>
              <a:rPr lang="nl-NL" dirty="0"/>
              <a:t> </a:t>
            </a:r>
            <a:r>
              <a:rPr lang="nl-NL" dirty="0" err="1"/>
              <a:t>pressure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dry air are common concerns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76809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2.2.1- </a:t>
            </a:r>
            <a:r>
              <a:rPr lang="nl-NL" b="1" dirty="0" err="1"/>
              <a:t>Cabin</a:t>
            </a:r>
            <a:r>
              <a:rPr lang="nl-NL" b="1" dirty="0"/>
              <a:t> Air </a:t>
            </a:r>
            <a:r>
              <a:rPr lang="nl-NL" b="1" dirty="0" err="1"/>
              <a:t>Pressure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Reduced</a:t>
            </a:r>
            <a:r>
              <a:rPr lang="nl-NL" b="1" dirty="0"/>
              <a:t> </a:t>
            </a:r>
            <a:r>
              <a:rPr lang="nl-NL" b="1" dirty="0" err="1"/>
              <a:t>Cabin</a:t>
            </a:r>
            <a:r>
              <a:rPr lang="nl-NL" b="1" dirty="0"/>
              <a:t> </a:t>
            </a:r>
            <a:r>
              <a:rPr lang="nl-NL" b="1" dirty="0" err="1"/>
              <a:t>Pressure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Cabin</a:t>
            </a:r>
            <a:r>
              <a:rPr lang="nl-NL" dirty="0"/>
              <a:t> </a:t>
            </a:r>
            <a:r>
              <a:rPr lang="nl-NL" dirty="0" err="1"/>
              <a:t>pressure</a:t>
            </a:r>
            <a:r>
              <a:rPr lang="nl-NL" dirty="0"/>
              <a:t> at </a:t>
            </a:r>
            <a:r>
              <a:rPr lang="nl-NL" dirty="0" err="1"/>
              <a:t>cruising</a:t>
            </a:r>
            <a:r>
              <a:rPr lang="nl-NL" dirty="0"/>
              <a:t> </a:t>
            </a:r>
            <a:r>
              <a:rPr lang="nl-NL" dirty="0" err="1"/>
              <a:t>altitude</a:t>
            </a:r>
            <a:r>
              <a:rPr lang="nl-NL" dirty="0"/>
              <a:t> is </a:t>
            </a:r>
            <a:r>
              <a:rPr lang="nl-NL" dirty="0" err="1"/>
              <a:t>lower</a:t>
            </a:r>
            <a:r>
              <a:rPr lang="nl-NL" dirty="0"/>
              <a:t> </a:t>
            </a:r>
            <a:r>
              <a:rPr lang="nl-NL" dirty="0" err="1"/>
              <a:t>than</a:t>
            </a:r>
            <a:r>
              <a:rPr lang="nl-NL" dirty="0"/>
              <a:t> at </a:t>
            </a:r>
            <a:r>
              <a:rPr lang="nl-NL" dirty="0" err="1"/>
              <a:t>sea</a:t>
            </a:r>
            <a:r>
              <a:rPr lang="nl-NL" dirty="0"/>
              <a:t> level</a:t>
            </a:r>
          </a:p>
          <a:p>
            <a:pPr lvl="2"/>
            <a:r>
              <a:rPr lang="nl-NL" b="1" dirty="0"/>
              <a:t>Impact on </a:t>
            </a:r>
            <a:r>
              <a:rPr lang="nl-NL" b="1" dirty="0" err="1"/>
              <a:t>the</a:t>
            </a:r>
            <a:r>
              <a:rPr lang="nl-NL" b="1" dirty="0"/>
              <a:t> Body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Less</a:t>
            </a:r>
            <a:r>
              <a:rPr lang="nl-NL" dirty="0"/>
              <a:t> </a:t>
            </a:r>
            <a:r>
              <a:rPr lang="nl-NL" dirty="0" err="1"/>
              <a:t>oxygen</a:t>
            </a:r>
            <a:r>
              <a:rPr lang="nl-NL" dirty="0"/>
              <a:t> </a:t>
            </a:r>
            <a:r>
              <a:rPr lang="nl-NL" dirty="0" err="1"/>
              <a:t>absorbed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bloodstream</a:t>
            </a:r>
            <a:r>
              <a:rPr lang="nl-NL" dirty="0"/>
              <a:t> (</a:t>
            </a:r>
            <a:r>
              <a:rPr lang="nl-NL" dirty="0" err="1"/>
              <a:t>hypoxia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Expansion of </a:t>
            </a:r>
            <a:r>
              <a:rPr lang="nl-NL" dirty="0" err="1"/>
              <a:t>gases</a:t>
            </a:r>
            <a:r>
              <a:rPr lang="nl-NL" dirty="0"/>
              <a:t> </a:t>
            </a:r>
            <a:r>
              <a:rPr lang="nl-NL" dirty="0" err="1"/>
              <a:t>within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body (</a:t>
            </a:r>
            <a:r>
              <a:rPr lang="nl-NL" dirty="0" err="1"/>
              <a:t>stomach</a:t>
            </a:r>
            <a:r>
              <a:rPr lang="nl-NL" dirty="0"/>
              <a:t>, </a:t>
            </a:r>
            <a:r>
              <a:rPr lang="nl-NL" dirty="0" err="1"/>
              <a:t>sinuses</a:t>
            </a:r>
            <a:r>
              <a:rPr lang="nl-NL" dirty="0"/>
              <a:t>)</a:t>
            </a:r>
          </a:p>
          <a:p>
            <a:pPr lvl="2"/>
            <a:r>
              <a:rPr lang="nl-NL" b="1" dirty="0" err="1"/>
              <a:t>consequences</a:t>
            </a:r>
            <a:endParaRPr lang="nl-NL" b="1" dirty="0"/>
          </a:p>
          <a:p>
            <a:pPr lvl="2"/>
            <a:r>
              <a:rPr lang="nl-NL" dirty="0"/>
              <a:t>- Generally well </a:t>
            </a:r>
            <a:r>
              <a:rPr lang="nl-NL" dirty="0" err="1"/>
              <a:t>tolerated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healthy</a:t>
            </a:r>
            <a:r>
              <a:rPr lang="nl-NL" dirty="0"/>
              <a:t> </a:t>
            </a:r>
            <a:r>
              <a:rPr lang="nl-NL" dirty="0" err="1"/>
              <a:t>individuals</a:t>
            </a:r>
            <a:endParaRPr lang="nl-NL" dirty="0"/>
          </a:p>
          <a:p>
            <a:pPr lvl="2"/>
            <a:r>
              <a:rPr lang="nl-NL" dirty="0"/>
              <a:t>- May pose discomfort or risk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those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respiratory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or </a:t>
            </a:r>
            <a:r>
              <a:rPr lang="nl-NL" dirty="0" err="1"/>
              <a:t>cardiovascular</a:t>
            </a:r>
            <a:r>
              <a:rPr lang="nl-NL" dirty="0"/>
              <a:t> </a:t>
            </a:r>
            <a:r>
              <a:rPr lang="nl-NL" dirty="0" err="1"/>
              <a:t>conditions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No more cabin pressure: Tips to beat ...">
            <a:extLst>
              <a:ext uri="{FF2B5EF4-FFF2-40B4-BE49-F238E27FC236}">
                <a16:creationId xmlns:a16="http://schemas.microsoft.com/office/drawing/2014/main" id="{1730FFC5-F8AA-CDA1-1963-C7917C47A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360860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 case of loss of cabin pressure (time ...">
            <a:extLst>
              <a:ext uri="{FF2B5EF4-FFF2-40B4-BE49-F238E27FC236}">
                <a16:creationId xmlns:a16="http://schemas.microsoft.com/office/drawing/2014/main" id="{F684E847-B219-2A56-EB7E-2CFC1214A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015" y="934189"/>
            <a:ext cx="3453723" cy="271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64094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2.2.2- </a:t>
            </a:r>
            <a:r>
              <a:rPr lang="nl-NL" b="1" dirty="0" err="1"/>
              <a:t>Cabin</a:t>
            </a:r>
            <a:r>
              <a:rPr lang="nl-NL" b="1" dirty="0"/>
              <a:t> </a:t>
            </a:r>
            <a:r>
              <a:rPr lang="nl-NL" b="1" dirty="0" err="1"/>
              <a:t>Humidity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Dehydration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Humidity</a:t>
            </a:r>
            <a:r>
              <a:rPr lang="nl-NL" dirty="0"/>
              <a:t> levels in </a:t>
            </a:r>
            <a:r>
              <a:rPr lang="nl-NL" dirty="0" err="1"/>
              <a:t>aircraft</a:t>
            </a:r>
            <a:r>
              <a:rPr lang="nl-NL" dirty="0"/>
              <a:t> </a:t>
            </a:r>
            <a:r>
              <a:rPr lang="nl-NL" dirty="0" err="1"/>
              <a:t>cabins</a:t>
            </a:r>
            <a:r>
              <a:rPr lang="nl-NL" dirty="0"/>
              <a:t> are </a:t>
            </a:r>
            <a:r>
              <a:rPr lang="nl-NL" dirty="0" err="1"/>
              <a:t>typically</a:t>
            </a:r>
            <a:r>
              <a:rPr lang="nl-NL" dirty="0"/>
              <a:t> low—</a:t>
            </a:r>
            <a:r>
              <a:rPr lang="nl-NL" dirty="0" err="1"/>
              <a:t>usually</a:t>
            </a:r>
            <a:r>
              <a:rPr lang="nl-NL" dirty="0"/>
              <a:t> below 20%, </a:t>
            </a:r>
            <a:r>
              <a:rPr lang="nl-NL" dirty="0" err="1"/>
              <a:t>compared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over 30% in most homes.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This</a:t>
            </a:r>
            <a:r>
              <a:rPr lang="nl-NL" dirty="0"/>
              <a:t> low </a:t>
            </a:r>
            <a:r>
              <a:rPr lang="nl-NL" dirty="0" err="1"/>
              <a:t>humidity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lead </a:t>
            </a:r>
            <a:r>
              <a:rPr lang="nl-NL" dirty="0" err="1"/>
              <a:t>to</a:t>
            </a:r>
            <a:r>
              <a:rPr lang="nl-NL" dirty="0"/>
              <a:t> skin </a:t>
            </a:r>
            <a:r>
              <a:rPr lang="nl-NL" dirty="0" err="1"/>
              <a:t>dryness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discomfort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eyes</a:t>
            </a:r>
            <a:r>
              <a:rPr lang="nl-NL" dirty="0"/>
              <a:t>, </a:t>
            </a:r>
            <a:r>
              <a:rPr lang="nl-NL" dirty="0" err="1"/>
              <a:t>mouth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nasal</a:t>
            </a:r>
            <a:r>
              <a:rPr lang="nl-NL" dirty="0"/>
              <a:t> passages</a:t>
            </a:r>
          </a:p>
          <a:p>
            <a:pPr lvl="2"/>
            <a:r>
              <a:rPr lang="nl-NL" dirty="0" err="1"/>
              <a:t>However</a:t>
            </a:r>
            <a:r>
              <a:rPr lang="nl-NL" dirty="0"/>
              <a:t>, </a:t>
            </a:r>
            <a:r>
              <a:rPr lang="nl-NL" dirty="0" err="1"/>
              <a:t>it</a:t>
            </a:r>
            <a:r>
              <a:rPr lang="nl-NL" dirty="0"/>
              <a:t> does </a:t>
            </a:r>
            <a:r>
              <a:rPr lang="nl-NL" dirty="0" err="1"/>
              <a:t>not</a:t>
            </a:r>
            <a:r>
              <a:rPr lang="nl-NL" dirty="0"/>
              <a:t> pose a direct health risk.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To</a:t>
            </a:r>
            <a:r>
              <a:rPr lang="nl-NL" b="1" dirty="0"/>
              <a:t> </a:t>
            </a:r>
            <a:r>
              <a:rPr lang="nl-NL" b="1" dirty="0" err="1"/>
              <a:t>reduce</a:t>
            </a:r>
            <a:r>
              <a:rPr lang="nl-NL" b="1" dirty="0"/>
              <a:t> discomfort: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Use</a:t>
            </a:r>
            <a:r>
              <a:rPr lang="nl-NL" dirty="0"/>
              <a:t> </a:t>
            </a:r>
            <a:r>
              <a:rPr lang="nl-NL" dirty="0" err="1"/>
              <a:t>moisturizing</a:t>
            </a:r>
            <a:r>
              <a:rPr lang="nl-NL" dirty="0"/>
              <a:t> lotion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skin.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Apply</a:t>
            </a:r>
            <a:r>
              <a:rPr lang="nl-NL" dirty="0"/>
              <a:t> a saline </a:t>
            </a:r>
            <a:r>
              <a:rPr lang="nl-NL" dirty="0" err="1"/>
              <a:t>nasal</a:t>
            </a:r>
            <a:r>
              <a:rPr lang="nl-NL" dirty="0"/>
              <a:t> spray </a:t>
            </a:r>
            <a:r>
              <a:rPr lang="nl-NL" dirty="0" err="1"/>
              <a:t>to</a:t>
            </a:r>
            <a:r>
              <a:rPr lang="nl-NL" dirty="0"/>
              <a:t> keep </a:t>
            </a:r>
            <a:r>
              <a:rPr lang="nl-NL" dirty="0" err="1"/>
              <a:t>nasal</a:t>
            </a:r>
            <a:r>
              <a:rPr lang="nl-NL" dirty="0"/>
              <a:t> passages </a:t>
            </a:r>
            <a:r>
              <a:rPr lang="nl-NL" dirty="0" err="1"/>
              <a:t>moist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Consider</a:t>
            </a:r>
            <a:r>
              <a:rPr lang="nl-NL" dirty="0"/>
              <a:t> </a:t>
            </a:r>
            <a:r>
              <a:rPr lang="nl-NL" dirty="0" err="1"/>
              <a:t>wearing</a:t>
            </a:r>
            <a:r>
              <a:rPr lang="nl-NL" dirty="0"/>
              <a:t> </a:t>
            </a:r>
            <a:r>
              <a:rPr lang="nl-NL" dirty="0" err="1"/>
              <a:t>eyeglasses</a:t>
            </a:r>
            <a:r>
              <a:rPr lang="nl-NL" dirty="0"/>
              <a:t> </a:t>
            </a:r>
            <a:r>
              <a:rPr lang="nl-NL" dirty="0" err="1"/>
              <a:t>instead</a:t>
            </a:r>
            <a:r>
              <a:rPr lang="nl-NL" dirty="0"/>
              <a:t> of contact </a:t>
            </a:r>
            <a:r>
              <a:rPr lang="nl-NL" dirty="0" err="1"/>
              <a:t>lenses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reduce</a:t>
            </a:r>
            <a:r>
              <a:rPr lang="nl-NL" dirty="0"/>
              <a:t> </a:t>
            </a:r>
            <a:r>
              <a:rPr lang="nl-NL" dirty="0" err="1"/>
              <a:t>eye</a:t>
            </a:r>
            <a:r>
              <a:rPr lang="nl-NL" dirty="0"/>
              <a:t> </a:t>
            </a:r>
            <a:r>
              <a:rPr lang="nl-NL" dirty="0" err="1"/>
              <a:t>irritation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51862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2.2.3- Motion Sickness in Air Travel</a:t>
            </a:r>
          </a:p>
          <a:p>
            <a:pPr lvl="2"/>
            <a:r>
              <a:rPr lang="nl-NL" dirty="0"/>
              <a:t>- Motion sickness is </a:t>
            </a:r>
            <a:r>
              <a:rPr lang="nl-NL" dirty="0" err="1"/>
              <a:t>uncommon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air </a:t>
            </a:r>
            <a:r>
              <a:rPr lang="nl-NL" dirty="0" err="1"/>
              <a:t>travel</a:t>
            </a:r>
            <a:r>
              <a:rPr lang="nl-NL" dirty="0"/>
              <a:t>, </a:t>
            </a:r>
            <a:r>
              <a:rPr lang="nl-NL" dirty="0" err="1"/>
              <a:t>except</a:t>
            </a:r>
            <a:r>
              <a:rPr lang="nl-NL" dirty="0"/>
              <a:t> in cases of severe </a:t>
            </a:r>
            <a:r>
              <a:rPr lang="nl-NL" dirty="0" err="1"/>
              <a:t>turbulence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Passengers</a:t>
            </a:r>
            <a:r>
              <a:rPr lang="nl-NL" b="1" dirty="0"/>
              <a:t> </a:t>
            </a:r>
            <a:r>
              <a:rPr lang="nl-NL" b="1" dirty="0" err="1"/>
              <a:t>prone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 motion sickness </a:t>
            </a:r>
            <a:r>
              <a:rPr lang="nl-NL" b="1" dirty="0" err="1"/>
              <a:t>should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Sit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mid-section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cabin</a:t>
            </a:r>
            <a:r>
              <a:rPr lang="nl-NL" dirty="0"/>
              <a:t>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movement</a:t>
            </a:r>
            <a:r>
              <a:rPr lang="nl-NL" dirty="0"/>
              <a:t> is </a:t>
            </a:r>
            <a:r>
              <a:rPr lang="nl-NL" dirty="0" err="1"/>
              <a:t>less</a:t>
            </a:r>
            <a:r>
              <a:rPr lang="nl-NL" dirty="0"/>
              <a:t> </a:t>
            </a:r>
            <a:r>
              <a:rPr lang="nl-NL" dirty="0" err="1"/>
              <a:t>noticeable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Keep </a:t>
            </a:r>
            <a:r>
              <a:rPr lang="nl-NL" dirty="0" err="1"/>
              <a:t>the</a:t>
            </a:r>
            <a:r>
              <a:rPr lang="nl-NL" dirty="0"/>
              <a:t> motion sickness bag (</a:t>
            </a:r>
            <a:r>
              <a:rPr lang="nl-NL" dirty="0" err="1"/>
              <a:t>provided</a:t>
            </a:r>
            <a:r>
              <a:rPr lang="nl-NL" dirty="0"/>
              <a:t> at </a:t>
            </a:r>
            <a:r>
              <a:rPr lang="nl-NL" dirty="0" err="1"/>
              <a:t>each</a:t>
            </a:r>
            <a:r>
              <a:rPr lang="nl-NL" dirty="0"/>
              <a:t> </a:t>
            </a:r>
            <a:r>
              <a:rPr lang="nl-NL" dirty="0" err="1"/>
              <a:t>seat</a:t>
            </a:r>
            <a:r>
              <a:rPr lang="nl-NL" dirty="0"/>
              <a:t>) </a:t>
            </a:r>
            <a:r>
              <a:rPr lang="nl-NL" dirty="0" err="1"/>
              <a:t>easily</a:t>
            </a:r>
            <a:r>
              <a:rPr lang="nl-NL" dirty="0"/>
              <a:t> </a:t>
            </a:r>
            <a:r>
              <a:rPr lang="nl-NL" dirty="0" err="1"/>
              <a:t>accessible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Avoid</a:t>
            </a:r>
            <a:r>
              <a:rPr lang="nl-NL" dirty="0"/>
              <a:t> alcohol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flight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at </a:t>
            </a:r>
            <a:r>
              <a:rPr lang="nl-NL" dirty="0" err="1"/>
              <a:t>least</a:t>
            </a:r>
            <a:r>
              <a:rPr lang="nl-NL" dirty="0"/>
              <a:t> 24 </a:t>
            </a:r>
            <a:r>
              <a:rPr lang="nl-NL" dirty="0" err="1"/>
              <a:t>hours</a:t>
            </a:r>
            <a:r>
              <a:rPr lang="nl-NL" dirty="0"/>
              <a:t> </a:t>
            </a:r>
            <a:r>
              <a:rPr lang="nl-NL" dirty="0" err="1"/>
              <a:t>before</a:t>
            </a:r>
            <a:r>
              <a:rPr lang="nl-NL" dirty="0"/>
              <a:t> </a:t>
            </a:r>
            <a:r>
              <a:rPr lang="nl-NL" dirty="0" err="1"/>
              <a:t>flying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Consult a doctor or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medicine</a:t>
            </a:r>
            <a:r>
              <a:rPr lang="nl-NL" dirty="0"/>
              <a:t> specialist </a:t>
            </a:r>
          </a:p>
          <a:p>
            <a:pPr lvl="2"/>
            <a:r>
              <a:rPr lang="nl-NL" dirty="0" err="1"/>
              <a:t>about</a:t>
            </a:r>
            <a:r>
              <a:rPr lang="nl-NL" dirty="0"/>
              <a:t> </a:t>
            </a:r>
            <a:r>
              <a:rPr lang="nl-NL" dirty="0" err="1"/>
              <a:t>preventive</a:t>
            </a:r>
            <a:r>
              <a:rPr lang="nl-NL" dirty="0"/>
              <a:t> </a:t>
            </a:r>
            <a:r>
              <a:rPr lang="nl-NL" dirty="0" err="1"/>
              <a:t>medication</a:t>
            </a:r>
            <a:r>
              <a:rPr lang="nl-NL" dirty="0"/>
              <a:t> </a:t>
            </a:r>
            <a:r>
              <a:rPr lang="nl-NL" dirty="0" err="1"/>
              <a:t>before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flight.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How to Prevent Motion Sickness In A Plane">
            <a:extLst>
              <a:ext uri="{FF2B5EF4-FFF2-40B4-BE49-F238E27FC236}">
                <a16:creationId xmlns:a16="http://schemas.microsoft.com/office/drawing/2014/main" id="{57FA088C-A6AF-C60D-E834-15CA769F0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884" y="4792364"/>
            <a:ext cx="5003800" cy="162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otion Sickness On A Plane With These Tips">
            <a:extLst>
              <a:ext uri="{FF2B5EF4-FFF2-40B4-BE49-F238E27FC236}">
                <a16:creationId xmlns:a16="http://schemas.microsoft.com/office/drawing/2014/main" id="{142E3BE6-690D-7491-E601-E6D03D4C4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07" y="2271741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8480896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2.2.4- </a:t>
            </a:r>
            <a:r>
              <a:rPr lang="nl-NL" b="1" dirty="0" err="1"/>
              <a:t>Immobility</a:t>
            </a:r>
            <a:r>
              <a:rPr lang="nl-NL" b="1" dirty="0"/>
              <a:t>, </a:t>
            </a:r>
            <a:r>
              <a:rPr lang="nl-NL" b="1" dirty="0" err="1"/>
              <a:t>Circulatory</a:t>
            </a:r>
            <a:r>
              <a:rPr lang="nl-NL" b="1" dirty="0"/>
              <a:t> </a:t>
            </a:r>
            <a:r>
              <a:rPr lang="nl-NL" b="1" dirty="0" err="1"/>
              <a:t>Problems</a:t>
            </a:r>
            <a:r>
              <a:rPr lang="nl-NL" b="1" dirty="0"/>
              <a:t>,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Deep</a:t>
            </a:r>
            <a:r>
              <a:rPr lang="nl-NL" b="1" dirty="0"/>
              <a:t> </a:t>
            </a:r>
            <a:r>
              <a:rPr lang="nl-NL" b="1" dirty="0" err="1"/>
              <a:t>Vein</a:t>
            </a:r>
            <a:r>
              <a:rPr lang="nl-NL" b="1" dirty="0"/>
              <a:t> </a:t>
            </a:r>
            <a:r>
              <a:rPr lang="nl-NL" b="1" dirty="0" err="1"/>
              <a:t>Thrombosis</a:t>
            </a:r>
            <a:r>
              <a:rPr lang="nl-NL" b="1" dirty="0"/>
              <a:t> (DVT) in Travel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Muscle</a:t>
            </a:r>
            <a:r>
              <a:rPr lang="nl-NL" dirty="0"/>
              <a:t> </a:t>
            </a:r>
            <a:r>
              <a:rPr lang="nl-NL" dirty="0" err="1"/>
              <a:t>contraction</a:t>
            </a:r>
            <a:r>
              <a:rPr lang="nl-NL" dirty="0"/>
              <a:t> </a:t>
            </a:r>
            <a:r>
              <a:rPr lang="nl-NL" dirty="0" err="1"/>
              <a:t>helps</a:t>
            </a:r>
            <a:r>
              <a:rPr lang="nl-NL" dirty="0"/>
              <a:t> </a:t>
            </a:r>
            <a:r>
              <a:rPr lang="nl-NL" dirty="0" err="1"/>
              <a:t>maintain</a:t>
            </a:r>
            <a:r>
              <a:rPr lang="nl-NL" dirty="0"/>
              <a:t> </a:t>
            </a:r>
            <a:r>
              <a:rPr lang="nl-NL" dirty="0" err="1"/>
              <a:t>healthy</a:t>
            </a:r>
            <a:r>
              <a:rPr lang="nl-NL" dirty="0"/>
              <a:t> </a:t>
            </a:r>
            <a:r>
              <a:rPr lang="nl-NL" dirty="0" err="1"/>
              <a:t>blood</a:t>
            </a:r>
            <a:r>
              <a:rPr lang="nl-NL" dirty="0"/>
              <a:t> flow, </a:t>
            </a:r>
            <a:r>
              <a:rPr lang="nl-NL" dirty="0" err="1"/>
              <a:t>especially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legs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Prolonged</a:t>
            </a:r>
            <a:r>
              <a:rPr lang="nl-NL" b="1" dirty="0"/>
              <a:t> </a:t>
            </a:r>
            <a:r>
              <a:rPr lang="nl-NL" b="1" dirty="0" err="1"/>
              <a:t>immobility</a:t>
            </a:r>
            <a:r>
              <a:rPr lang="nl-NL" b="1" dirty="0"/>
              <a:t>, </a:t>
            </a:r>
            <a:r>
              <a:rPr lang="nl-NL" b="1" dirty="0" err="1"/>
              <a:t>particularly</a:t>
            </a:r>
            <a:r>
              <a:rPr lang="nl-NL" b="1" dirty="0"/>
              <a:t> </a:t>
            </a:r>
            <a:r>
              <a:rPr lang="nl-NL" b="1" dirty="0" err="1"/>
              <a:t>when</a:t>
            </a:r>
            <a:r>
              <a:rPr lang="nl-NL" b="1" dirty="0"/>
              <a:t> </a:t>
            </a:r>
            <a:r>
              <a:rPr lang="nl-NL" b="1" dirty="0" err="1"/>
              <a:t>seated</a:t>
            </a:r>
            <a:r>
              <a:rPr lang="nl-NL" b="1" dirty="0"/>
              <a:t> </a:t>
            </a:r>
            <a:r>
              <a:rPr lang="nl-NL" b="1" dirty="0" err="1"/>
              <a:t>for</a:t>
            </a:r>
            <a:r>
              <a:rPr lang="nl-NL" b="1" dirty="0"/>
              <a:t> long </a:t>
            </a:r>
            <a:r>
              <a:rPr lang="nl-NL" b="1" dirty="0" err="1"/>
              <a:t>periods</a:t>
            </a:r>
            <a:r>
              <a:rPr lang="nl-NL" b="1" dirty="0"/>
              <a:t>, </a:t>
            </a:r>
          </a:p>
          <a:p>
            <a:pPr lvl="2"/>
            <a:r>
              <a:rPr lang="nl-NL" b="1" dirty="0" err="1"/>
              <a:t>can</a:t>
            </a:r>
            <a:r>
              <a:rPr lang="nl-NL" b="1" dirty="0"/>
              <a:t> lead </a:t>
            </a:r>
            <a:r>
              <a:rPr lang="nl-NL" b="1" dirty="0" err="1"/>
              <a:t>to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Pooling of </a:t>
            </a:r>
            <a:r>
              <a:rPr lang="nl-NL" dirty="0" err="1"/>
              <a:t>blood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legs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Swelling</a:t>
            </a:r>
            <a:r>
              <a:rPr lang="nl-NL" dirty="0"/>
              <a:t>, </a:t>
            </a:r>
            <a:r>
              <a:rPr lang="nl-NL" dirty="0" err="1"/>
              <a:t>stiffness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discomfort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Deep</a:t>
            </a:r>
            <a:r>
              <a:rPr lang="nl-NL" b="1" dirty="0"/>
              <a:t> </a:t>
            </a:r>
            <a:r>
              <a:rPr lang="nl-NL" b="1" dirty="0" err="1"/>
              <a:t>vein</a:t>
            </a:r>
            <a:r>
              <a:rPr lang="nl-NL" b="1" dirty="0"/>
              <a:t> </a:t>
            </a:r>
            <a:r>
              <a:rPr lang="nl-NL" b="1" dirty="0" err="1"/>
              <a:t>thrombosis</a:t>
            </a:r>
            <a:r>
              <a:rPr lang="nl-NL" b="1" dirty="0"/>
              <a:t> (DVT) </a:t>
            </a:r>
            <a:r>
              <a:rPr lang="nl-NL" b="1" dirty="0" err="1"/>
              <a:t>may</a:t>
            </a:r>
            <a:r>
              <a:rPr lang="nl-NL" b="1" dirty="0"/>
              <a:t> </a:t>
            </a:r>
            <a:r>
              <a:rPr lang="nl-NL" b="1" dirty="0" err="1"/>
              <a:t>develop</a:t>
            </a:r>
            <a:r>
              <a:rPr lang="nl-NL" b="1" dirty="0"/>
              <a:t> </a:t>
            </a:r>
            <a:r>
              <a:rPr lang="nl-NL" b="1" dirty="0" err="1"/>
              <a:t>due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 </a:t>
            </a:r>
            <a:r>
              <a:rPr lang="nl-NL" b="1" dirty="0" err="1"/>
              <a:t>limited</a:t>
            </a:r>
            <a:r>
              <a:rPr lang="nl-NL" b="1" dirty="0"/>
              <a:t> </a:t>
            </a:r>
            <a:r>
              <a:rPr lang="nl-NL" b="1" dirty="0" err="1"/>
              <a:t>movement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DVT is a </a:t>
            </a:r>
            <a:r>
              <a:rPr lang="nl-NL" dirty="0" err="1"/>
              <a:t>blood</a:t>
            </a:r>
            <a:r>
              <a:rPr lang="nl-NL" dirty="0"/>
              <a:t> </a:t>
            </a:r>
            <a:r>
              <a:rPr lang="nl-NL" dirty="0" err="1"/>
              <a:t>clot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forms</a:t>
            </a:r>
            <a:r>
              <a:rPr lang="nl-NL" dirty="0"/>
              <a:t> in a </a:t>
            </a:r>
            <a:r>
              <a:rPr lang="nl-NL" dirty="0" err="1"/>
              <a:t>deep</a:t>
            </a:r>
            <a:r>
              <a:rPr lang="nl-NL" dirty="0"/>
              <a:t> </a:t>
            </a:r>
            <a:r>
              <a:rPr lang="nl-NL" dirty="0" err="1"/>
              <a:t>vein</a:t>
            </a:r>
            <a:r>
              <a:rPr lang="nl-NL" dirty="0"/>
              <a:t>, </a:t>
            </a:r>
            <a:r>
              <a:rPr lang="nl-NL" dirty="0" err="1"/>
              <a:t>usually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legs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Long-</a:t>
            </a:r>
            <a:r>
              <a:rPr lang="nl-NL" dirty="0" err="1"/>
              <a:t>distance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(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car</a:t>
            </a:r>
            <a:r>
              <a:rPr lang="nl-NL" dirty="0"/>
              <a:t>, bus, train, or air) </a:t>
            </a:r>
            <a:r>
              <a:rPr lang="nl-NL" dirty="0" err="1"/>
              <a:t>increases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risk of DVT.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Encouraging</a:t>
            </a:r>
            <a:r>
              <a:rPr lang="nl-NL" dirty="0"/>
              <a:t> </a:t>
            </a:r>
            <a:r>
              <a:rPr lang="nl-NL" dirty="0" err="1"/>
              <a:t>movement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leg </a:t>
            </a:r>
            <a:r>
              <a:rPr lang="nl-NL" dirty="0" err="1"/>
              <a:t>exercises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help </a:t>
            </a:r>
            <a:r>
              <a:rPr lang="nl-NL" dirty="0" err="1"/>
              <a:t>reduce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the</a:t>
            </a:r>
            <a:r>
              <a:rPr lang="nl-NL" dirty="0"/>
              <a:t> risk.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NaTHNaC - Venous thromboembolism">
            <a:extLst>
              <a:ext uri="{FF2B5EF4-FFF2-40B4-BE49-F238E27FC236}">
                <a16:creationId xmlns:a16="http://schemas.microsoft.com/office/drawing/2014/main" id="{A6DA10EF-6DEF-FCCC-709E-B1F451C0C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07" y="4443396"/>
            <a:ext cx="3984410" cy="1998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Veins Safe from Deep Vein Thrombosis ...">
            <a:extLst>
              <a:ext uri="{FF2B5EF4-FFF2-40B4-BE49-F238E27FC236}">
                <a16:creationId xmlns:a16="http://schemas.microsoft.com/office/drawing/2014/main" id="{EE4F3E57-05B3-0516-4F9C-19F4328E7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297" y="1988840"/>
            <a:ext cx="4157340" cy="233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736475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2.2.5- Jet Lag </a:t>
            </a:r>
          </a:p>
          <a:p>
            <a:pPr lvl="2"/>
            <a:r>
              <a:rPr lang="nl-NL" dirty="0"/>
              <a:t>- Definition: Jet lag </a:t>
            </a:r>
            <a:r>
              <a:rPr lang="nl-NL" dirty="0" err="1"/>
              <a:t>refers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symptoms</a:t>
            </a:r>
            <a:r>
              <a:rPr lang="nl-NL" dirty="0"/>
              <a:t>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disruption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body’s </a:t>
            </a:r>
            <a:r>
              <a:rPr lang="nl-NL" dirty="0" err="1"/>
              <a:t>internal</a:t>
            </a:r>
            <a:r>
              <a:rPr lang="nl-NL" dirty="0"/>
              <a:t> </a:t>
            </a:r>
            <a:r>
              <a:rPr lang="nl-NL" dirty="0" err="1"/>
              <a:t>clock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Cause</a:t>
            </a:r>
            <a:r>
              <a:rPr lang="nl-NL" dirty="0"/>
              <a:t>: </a:t>
            </a:r>
            <a:r>
              <a:rPr lang="nl-NL" dirty="0" err="1"/>
              <a:t>Occurs</a:t>
            </a:r>
            <a:r>
              <a:rPr lang="nl-NL" dirty="0"/>
              <a:t> </a:t>
            </a:r>
            <a:r>
              <a:rPr lang="nl-NL" dirty="0" err="1"/>
              <a:t>after</a:t>
            </a:r>
            <a:r>
              <a:rPr lang="nl-NL" dirty="0"/>
              <a:t> crossing multiple time zones (</a:t>
            </a:r>
            <a:r>
              <a:rPr lang="nl-NL" dirty="0" err="1"/>
              <a:t>east</a:t>
            </a:r>
            <a:r>
              <a:rPr lang="nl-NL" dirty="0"/>
              <a:t>–west or west–</a:t>
            </a:r>
            <a:r>
              <a:rPr lang="nl-NL" dirty="0" err="1"/>
              <a:t>east</a:t>
            </a:r>
            <a:r>
              <a:rPr lang="nl-NL" dirty="0"/>
              <a:t>).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Common </a:t>
            </a:r>
            <a:r>
              <a:rPr lang="nl-NL" b="1" dirty="0" err="1"/>
              <a:t>Symptoms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Indigestion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bowel</a:t>
            </a:r>
            <a:r>
              <a:rPr lang="nl-NL" dirty="0"/>
              <a:t> </a:t>
            </a:r>
            <a:r>
              <a:rPr lang="nl-NL" dirty="0" err="1"/>
              <a:t>disturbances</a:t>
            </a:r>
            <a:endParaRPr lang="nl-NL" dirty="0"/>
          </a:p>
          <a:p>
            <a:pPr lvl="2"/>
            <a:r>
              <a:rPr lang="nl-NL" dirty="0"/>
              <a:t>- General malaise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daytime</a:t>
            </a:r>
            <a:r>
              <a:rPr lang="nl-NL" dirty="0"/>
              <a:t> </a:t>
            </a:r>
            <a:r>
              <a:rPr lang="nl-NL" dirty="0" err="1"/>
              <a:t>sleepiness</a:t>
            </a:r>
            <a:endParaRPr lang="nl-NL" dirty="0"/>
          </a:p>
          <a:p>
            <a:pPr lvl="2"/>
            <a:r>
              <a:rPr lang="nl-NL" dirty="0"/>
              <a:t>- Insomnia or </a:t>
            </a:r>
            <a:r>
              <a:rPr lang="nl-NL" dirty="0" err="1"/>
              <a:t>difficulty</a:t>
            </a:r>
            <a:r>
              <a:rPr lang="nl-NL" dirty="0"/>
              <a:t> sleeping at </a:t>
            </a:r>
            <a:r>
              <a:rPr lang="nl-NL" dirty="0" err="1"/>
              <a:t>night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Reduced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performance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Additional</a:t>
            </a:r>
            <a:r>
              <a:rPr lang="nl-NL" dirty="0"/>
              <a:t> </a:t>
            </a:r>
            <a:r>
              <a:rPr lang="nl-NL" dirty="0" err="1"/>
              <a:t>Fatigue</a:t>
            </a:r>
            <a:r>
              <a:rPr lang="nl-NL" dirty="0"/>
              <a:t>: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combined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tiredness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itself</a:t>
            </a:r>
            <a:r>
              <a:rPr lang="nl-NL" dirty="0"/>
              <a:t>.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How to Beat Jet Lag, Once and for All | GQ">
            <a:extLst>
              <a:ext uri="{FF2B5EF4-FFF2-40B4-BE49-F238E27FC236}">
                <a16:creationId xmlns:a16="http://schemas.microsoft.com/office/drawing/2014/main" id="{4F0F7408-DB00-0AB4-D8D4-F19BE8BE4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763" y="2266950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void Jet Lag with Ayurveda">
            <a:extLst>
              <a:ext uri="{FF2B5EF4-FFF2-40B4-BE49-F238E27FC236}">
                <a16:creationId xmlns:a16="http://schemas.microsoft.com/office/drawing/2014/main" id="{1E8A3E2D-BC95-6372-E25B-6E02C5E63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404" y="4432522"/>
            <a:ext cx="37973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85608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2.2.6- Transmission of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on Aircraft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Research shows </a:t>
            </a:r>
            <a:r>
              <a:rPr lang="nl-NL" dirty="0" err="1"/>
              <a:t>minimal</a:t>
            </a:r>
            <a:r>
              <a:rPr lang="nl-NL" dirty="0"/>
              <a:t> risk of </a:t>
            </a:r>
            <a:r>
              <a:rPr lang="nl-NL" dirty="0" err="1"/>
              <a:t>communicable</a:t>
            </a:r>
            <a:r>
              <a:rPr lang="nl-NL" dirty="0"/>
              <a:t> </a:t>
            </a:r>
            <a:r>
              <a:rPr lang="nl-NL" dirty="0" err="1"/>
              <a:t>disease</a:t>
            </a:r>
            <a:r>
              <a:rPr lang="nl-NL" dirty="0"/>
              <a:t> transmission </a:t>
            </a:r>
            <a:r>
              <a:rPr lang="nl-NL" dirty="0" err="1"/>
              <a:t>during</a:t>
            </a:r>
            <a:r>
              <a:rPr lang="nl-NL" dirty="0"/>
              <a:t> air </a:t>
            </a:r>
            <a:r>
              <a:rPr lang="nl-NL" dirty="0" err="1"/>
              <a:t>travel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Primary</a:t>
            </a:r>
            <a:r>
              <a:rPr lang="nl-NL" b="1" dirty="0"/>
              <a:t> Transmission </a:t>
            </a:r>
            <a:r>
              <a:rPr lang="nl-NL" b="1" dirty="0" err="1"/>
              <a:t>Methods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Coughing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sneezing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infected</a:t>
            </a:r>
            <a:r>
              <a:rPr lang="nl-NL" dirty="0"/>
              <a:t> passenger.</a:t>
            </a:r>
          </a:p>
          <a:p>
            <a:pPr lvl="2"/>
            <a:r>
              <a:rPr lang="nl-NL" dirty="0"/>
              <a:t>- Direct contact or </a:t>
            </a:r>
            <a:r>
              <a:rPr lang="nl-NL" dirty="0" err="1"/>
              <a:t>touching</a:t>
            </a:r>
            <a:r>
              <a:rPr lang="nl-NL" dirty="0"/>
              <a:t> </a:t>
            </a:r>
            <a:r>
              <a:rPr lang="nl-NL" dirty="0" err="1"/>
              <a:t>contaminated</a:t>
            </a:r>
            <a:r>
              <a:rPr lang="nl-NL" dirty="0"/>
              <a:t> </a:t>
            </a:r>
            <a:r>
              <a:rPr lang="nl-NL" dirty="0" err="1"/>
              <a:t>surfaces</a:t>
            </a:r>
            <a:r>
              <a:rPr lang="nl-NL" dirty="0"/>
              <a:t> </a:t>
            </a:r>
            <a:r>
              <a:rPr lang="nl-NL" dirty="0" err="1"/>
              <a:t>within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cabin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Proximity</a:t>
            </a:r>
            <a:r>
              <a:rPr lang="nl-NL" dirty="0"/>
              <a:t> Factor: Risk </a:t>
            </a:r>
            <a:r>
              <a:rPr lang="nl-NL" dirty="0" err="1"/>
              <a:t>increases</a:t>
            </a:r>
            <a:r>
              <a:rPr lang="nl-NL" dirty="0"/>
              <a:t> </a:t>
            </a:r>
            <a:r>
              <a:rPr lang="nl-NL" dirty="0" err="1"/>
              <a:t>among</a:t>
            </a:r>
            <a:r>
              <a:rPr lang="nl-NL" dirty="0"/>
              <a:t> </a:t>
            </a:r>
            <a:r>
              <a:rPr lang="nl-NL" dirty="0" err="1"/>
              <a:t>passengers</a:t>
            </a:r>
            <a:r>
              <a:rPr lang="nl-NL" dirty="0"/>
              <a:t> </a:t>
            </a:r>
            <a:r>
              <a:rPr lang="nl-NL" dirty="0" err="1"/>
              <a:t>seated</a:t>
            </a:r>
            <a:r>
              <a:rPr lang="nl-NL" dirty="0"/>
              <a:t> close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infected</a:t>
            </a:r>
            <a:r>
              <a:rPr lang="nl-NL" dirty="0"/>
              <a:t> </a:t>
            </a:r>
            <a:r>
              <a:rPr lang="nl-NL" dirty="0" err="1"/>
              <a:t>individual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Comparable</a:t>
            </a:r>
            <a:r>
              <a:rPr lang="nl-NL" dirty="0"/>
              <a:t> </a:t>
            </a:r>
            <a:r>
              <a:rPr lang="nl-NL" dirty="0" err="1"/>
              <a:t>Settings</a:t>
            </a:r>
            <a:r>
              <a:rPr lang="nl-NL" dirty="0"/>
              <a:t>: </a:t>
            </a:r>
            <a:r>
              <a:rPr lang="nl-NL" dirty="0" err="1"/>
              <a:t>Similar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risks</a:t>
            </a:r>
            <a:r>
              <a:rPr lang="nl-NL" dirty="0"/>
              <a:t> in </a:t>
            </a:r>
            <a:r>
              <a:rPr lang="nl-NL" dirty="0" err="1"/>
              <a:t>trains</a:t>
            </a:r>
            <a:r>
              <a:rPr lang="nl-NL" dirty="0"/>
              <a:t>, </a:t>
            </a:r>
            <a:r>
              <a:rPr lang="nl-NL" dirty="0" err="1"/>
              <a:t>buses</a:t>
            </a:r>
            <a:r>
              <a:rPr lang="nl-NL" dirty="0"/>
              <a:t>, or </a:t>
            </a:r>
            <a:r>
              <a:rPr lang="nl-NL" dirty="0" err="1"/>
              <a:t>theatres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Ventilation</a:t>
            </a:r>
            <a:r>
              <a:rPr lang="nl-NL" dirty="0"/>
              <a:t> Systems: </a:t>
            </a:r>
            <a:r>
              <a:rPr lang="nl-NL" dirty="0" err="1"/>
              <a:t>Poorly</a:t>
            </a:r>
            <a:r>
              <a:rPr lang="nl-NL" dirty="0"/>
              <a:t> </a:t>
            </a:r>
            <a:r>
              <a:rPr lang="nl-NL" dirty="0" err="1"/>
              <a:t>functioning</a:t>
            </a:r>
            <a:r>
              <a:rPr lang="nl-NL" dirty="0"/>
              <a:t> </a:t>
            </a:r>
            <a:r>
              <a:rPr lang="nl-NL" dirty="0" err="1"/>
              <a:t>ventilation</a:t>
            </a:r>
            <a:r>
              <a:rPr lang="nl-NL" dirty="0"/>
              <a:t> </a:t>
            </a:r>
            <a:r>
              <a:rPr lang="nl-NL" dirty="0" err="1"/>
              <a:t>increases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likelihood</a:t>
            </a:r>
            <a:r>
              <a:rPr lang="nl-NL" dirty="0"/>
              <a:t> of </a:t>
            </a:r>
            <a:r>
              <a:rPr lang="nl-NL" dirty="0" err="1"/>
              <a:t>spreading</a:t>
            </a:r>
            <a:r>
              <a:rPr lang="nl-NL" dirty="0"/>
              <a:t> </a:t>
            </a:r>
            <a:r>
              <a:rPr lang="nl-NL" dirty="0" err="1"/>
              <a:t>airborne</a:t>
            </a:r>
            <a:r>
              <a:rPr lang="nl-NL" dirty="0"/>
              <a:t> </a:t>
            </a:r>
            <a:r>
              <a:rPr lang="nl-NL" dirty="0" err="1"/>
              <a:t>illnesses</a:t>
            </a:r>
            <a:r>
              <a:rPr lang="nl-NL" dirty="0"/>
              <a:t> like influenza.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5439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2.2.6- Transmission of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on Aircraft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Transmission of TB </a:t>
            </a:r>
            <a:r>
              <a:rPr lang="nl-NL" b="1" dirty="0" err="1"/>
              <a:t>and</a:t>
            </a:r>
            <a:r>
              <a:rPr lang="nl-NL" b="1" dirty="0"/>
              <a:t> SARS on Aircraft</a:t>
            </a:r>
            <a:endParaRPr lang="nl-NL" dirty="0"/>
          </a:p>
          <a:p>
            <a:pPr lvl="2"/>
            <a:r>
              <a:rPr lang="nl-NL" dirty="0" err="1"/>
              <a:t>Tuberculosis</a:t>
            </a:r>
            <a:r>
              <a:rPr lang="nl-NL" dirty="0"/>
              <a:t> (TB):</a:t>
            </a:r>
          </a:p>
          <a:p>
            <a:pPr lvl="2"/>
            <a:r>
              <a:rPr lang="nl-NL" dirty="0"/>
              <a:t>- Cases of TB transmission </a:t>
            </a:r>
            <a:r>
              <a:rPr lang="nl-NL" dirty="0" err="1"/>
              <a:t>reported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1980s on long-</a:t>
            </a:r>
            <a:r>
              <a:rPr lang="nl-NL" dirty="0" err="1"/>
              <a:t>haul</a:t>
            </a:r>
            <a:r>
              <a:rPr lang="nl-NL" dirty="0"/>
              <a:t> </a:t>
            </a:r>
            <a:r>
              <a:rPr lang="nl-NL" dirty="0" err="1"/>
              <a:t>flights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No </a:t>
            </a:r>
            <a:r>
              <a:rPr lang="nl-NL" dirty="0" err="1"/>
              <a:t>confirmed</a:t>
            </a:r>
            <a:r>
              <a:rPr lang="nl-NL" dirty="0"/>
              <a:t> cases of </a:t>
            </a:r>
            <a:r>
              <a:rPr lang="nl-NL" dirty="0" err="1"/>
              <a:t>active</a:t>
            </a:r>
            <a:r>
              <a:rPr lang="nl-NL" dirty="0"/>
              <a:t> TB </a:t>
            </a:r>
            <a:r>
              <a:rPr lang="nl-NL" dirty="0" err="1"/>
              <a:t>resulting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in-flight exposure </a:t>
            </a:r>
            <a:r>
              <a:rPr lang="nl-NL" dirty="0" err="1"/>
              <a:t>since</a:t>
            </a:r>
            <a:r>
              <a:rPr lang="nl-NL" dirty="0"/>
              <a:t> </a:t>
            </a:r>
            <a:r>
              <a:rPr lang="nl-NL" dirty="0" err="1"/>
              <a:t>then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Ongoing</a:t>
            </a:r>
            <a:r>
              <a:rPr lang="nl-NL" dirty="0"/>
              <a:t> </a:t>
            </a:r>
            <a:r>
              <a:rPr lang="nl-NL" dirty="0" err="1"/>
              <a:t>vigilance</a:t>
            </a:r>
            <a:r>
              <a:rPr lang="nl-NL" dirty="0"/>
              <a:t> is </a:t>
            </a:r>
            <a:r>
              <a:rPr lang="nl-NL" dirty="0" err="1"/>
              <a:t>essential</a:t>
            </a:r>
            <a:r>
              <a:rPr lang="nl-NL" dirty="0"/>
              <a:t>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Increased</a:t>
            </a:r>
            <a:r>
              <a:rPr lang="nl-NL" dirty="0"/>
              <a:t> </a:t>
            </a:r>
            <a:r>
              <a:rPr lang="nl-NL" dirty="0" err="1"/>
              <a:t>global</a:t>
            </a:r>
            <a:r>
              <a:rPr lang="nl-NL" dirty="0"/>
              <a:t> air </a:t>
            </a:r>
            <a:r>
              <a:rPr lang="nl-NL" dirty="0" err="1"/>
              <a:t>travel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Emergence</a:t>
            </a:r>
            <a:r>
              <a:rPr lang="nl-NL" dirty="0"/>
              <a:t> of drug-</a:t>
            </a:r>
            <a:r>
              <a:rPr lang="nl-NL" dirty="0" err="1"/>
              <a:t>resistant</a:t>
            </a:r>
            <a:r>
              <a:rPr lang="nl-NL" dirty="0"/>
              <a:t> TB.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41764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2.2.6- Transmission of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on Aircraft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Severe Acute </a:t>
            </a:r>
            <a:r>
              <a:rPr lang="nl-NL" b="1" dirty="0" err="1"/>
              <a:t>Respiratory</a:t>
            </a:r>
            <a:r>
              <a:rPr lang="nl-NL" b="1" dirty="0"/>
              <a:t> </a:t>
            </a:r>
            <a:r>
              <a:rPr lang="nl-NL" b="1" dirty="0" err="1"/>
              <a:t>Syndrome</a:t>
            </a:r>
            <a:r>
              <a:rPr lang="nl-NL" b="1" dirty="0"/>
              <a:t> (SARS):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2003 SARS </a:t>
            </a:r>
            <a:r>
              <a:rPr lang="nl-NL" dirty="0" err="1"/>
              <a:t>outbreak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risk </a:t>
            </a:r>
          </a:p>
          <a:p>
            <a:pPr lvl="2"/>
            <a:r>
              <a:rPr lang="nl-NL" dirty="0"/>
              <a:t>- Transmission: </a:t>
            </a:r>
            <a:r>
              <a:rPr lang="nl-NL" dirty="0" err="1"/>
              <a:t>Documented</a:t>
            </a:r>
            <a:r>
              <a:rPr lang="nl-NL" dirty="0"/>
              <a:t> in-flight spread of </a:t>
            </a:r>
            <a:r>
              <a:rPr lang="nl-NL" dirty="0" err="1"/>
              <a:t>infection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Geographic</a:t>
            </a:r>
            <a:r>
              <a:rPr lang="nl-NL" b="1" dirty="0"/>
              <a:t> Spread </a:t>
            </a:r>
            <a:r>
              <a:rPr lang="nl-NL" b="1" dirty="0" err="1"/>
              <a:t>within</a:t>
            </a:r>
            <a:r>
              <a:rPr lang="nl-NL" b="1" dirty="0"/>
              <a:t> Weeks: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Spreading</a:t>
            </a:r>
            <a:r>
              <a:rPr lang="nl-NL" dirty="0"/>
              <a:t> </a:t>
            </a:r>
            <a:r>
              <a:rPr lang="nl-NL" dirty="0" err="1"/>
              <a:t>within</a:t>
            </a:r>
            <a:r>
              <a:rPr lang="nl-NL" dirty="0"/>
              <a:t> weeks </a:t>
            </a:r>
            <a:r>
              <a:rPr lang="nl-NL" dirty="0" err="1"/>
              <a:t>from</a:t>
            </a:r>
            <a:r>
              <a:rPr lang="nl-NL" dirty="0"/>
              <a:t> China </a:t>
            </a:r>
            <a:r>
              <a:rPr lang="nl-NL" dirty="0" err="1"/>
              <a:t>to</a:t>
            </a:r>
            <a:r>
              <a:rPr lang="nl-NL" dirty="0"/>
              <a:t> Hong Kong, Vietnam, Singapore, </a:t>
            </a:r>
            <a:r>
              <a:rPr lang="nl-NL" dirty="0" err="1"/>
              <a:t>and</a:t>
            </a:r>
            <a:r>
              <a:rPr lang="nl-NL" dirty="0"/>
              <a:t> Canada.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911624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2.2.7- Aircraft </a:t>
            </a:r>
            <a:r>
              <a:rPr lang="nl-NL" b="1" dirty="0" err="1"/>
              <a:t>Disinsection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eliminate</a:t>
            </a:r>
            <a:r>
              <a:rPr lang="nl-NL" dirty="0"/>
              <a:t> </a:t>
            </a:r>
            <a:r>
              <a:rPr lang="nl-NL" dirty="0" err="1"/>
              <a:t>insects</a:t>
            </a:r>
            <a:r>
              <a:rPr lang="nl-NL" dirty="0"/>
              <a:t> on </a:t>
            </a:r>
            <a:r>
              <a:rPr lang="nl-NL" dirty="0" err="1"/>
              <a:t>aircraft</a:t>
            </a:r>
            <a:r>
              <a:rPr lang="nl-NL" dirty="0"/>
              <a:t> </a:t>
            </a:r>
            <a:r>
              <a:rPr lang="nl-NL" dirty="0" err="1"/>
              <a:t>arriving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where</a:t>
            </a:r>
            <a:r>
              <a:rPr lang="nl-NL" dirty="0"/>
              <a:t> insect-</a:t>
            </a:r>
            <a:r>
              <a:rPr lang="nl-NL" dirty="0" err="1"/>
              <a:t>borne</a:t>
            </a:r>
            <a:r>
              <a:rPr lang="nl-NL" dirty="0"/>
              <a:t> </a:t>
            </a:r>
            <a:r>
              <a:rPr lang="nl-NL" dirty="0" err="1"/>
              <a:t>diseases</a:t>
            </a:r>
            <a:r>
              <a:rPr lang="nl-NL" dirty="0"/>
              <a:t> (e.g., malaria, </a:t>
            </a:r>
            <a:r>
              <a:rPr lang="nl-NL" dirty="0" err="1"/>
              <a:t>yellow</a:t>
            </a:r>
            <a:r>
              <a:rPr lang="nl-NL" dirty="0"/>
              <a:t> </a:t>
            </a:r>
            <a:r>
              <a:rPr lang="nl-NL" dirty="0" err="1"/>
              <a:t>fever</a:t>
            </a:r>
            <a:r>
              <a:rPr lang="nl-NL" dirty="0"/>
              <a:t>) are present.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Health Risk </a:t>
            </a:r>
            <a:r>
              <a:rPr lang="nl-NL" b="1" dirty="0" err="1"/>
              <a:t>Example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Documented</a:t>
            </a:r>
            <a:r>
              <a:rPr lang="nl-NL" dirty="0"/>
              <a:t> malaria cases </a:t>
            </a:r>
            <a:r>
              <a:rPr lang="nl-NL" dirty="0" err="1"/>
              <a:t>near</a:t>
            </a:r>
            <a:r>
              <a:rPr lang="nl-NL" dirty="0"/>
              <a:t> airports in non-malaria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suggest</a:t>
            </a:r>
            <a:r>
              <a:rPr lang="nl-NL" dirty="0"/>
              <a:t> </a:t>
            </a:r>
            <a:r>
              <a:rPr lang="nl-NL" dirty="0" err="1"/>
              <a:t>mosquitoes</a:t>
            </a:r>
            <a:r>
              <a:rPr lang="nl-NL" dirty="0"/>
              <a:t> </a:t>
            </a:r>
            <a:r>
              <a:rPr lang="nl-NL" dirty="0" err="1"/>
              <a:t>escaped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aircraft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Mandatory</a:t>
            </a:r>
            <a:r>
              <a:rPr lang="nl-NL" b="1" dirty="0"/>
              <a:t> in </a:t>
            </a:r>
            <a:r>
              <a:rPr lang="nl-NL" b="1" dirty="0" err="1"/>
              <a:t>Some</a:t>
            </a:r>
            <a:r>
              <a:rPr lang="nl-NL" b="1" dirty="0"/>
              <a:t> </a:t>
            </a:r>
            <a:r>
              <a:rPr lang="nl-NL" b="1" dirty="0" err="1"/>
              <a:t>Countries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Australia </a:t>
            </a:r>
            <a:r>
              <a:rPr lang="nl-NL" dirty="0" err="1"/>
              <a:t>and</a:t>
            </a:r>
            <a:r>
              <a:rPr lang="nl-NL" dirty="0"/>
              <a:t> New </a:t>
            </a:r>
            <a:r>
              <a:rPr lang="nl-NL" dirty="0" err="1"/>
              <a:t>Zealand</a:t>
            </a:r>
            <a:r>
              <a:rPr lang="nl-NL" dirty="0"/>
              <a:t> </a:t>
            </a:r>
            <a:r>
              <a:rPr lang="nl-NL" dirty="0" err="1"/>
              <a:t>routinely</a:t>
            </a:r>
            <a:r>
              <a:rPr lang="nl-NL" dirty="0"/>
              <a:t> </a:t>
            </a:r>
            <a:r>
              <a:rPr lang="nl-NL" dirty="0" err="1"/>
              <a:t>enforce</a:t>
            </a:r>
            <a:r>
              <a:rPr lang="nl-NL" dirty="0"/>
              <a:t> </a:t>
            </a:r>
            <a:r>
              <a:rPr lang="nl-NL" dirty="0" err="1"/>
              <a:t>disinsection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Aimed</a:t>
            </a:r>
            <a:r>
              <a:rPr lang="nl-NL" dirty="0"/>
              <a:t> at </a:t>
            </a:r>
            <a:r>
              <a:rPr lang="nl-NL" dirty="0" err="1"/>
              <a:t>protecting</a:t>
            </a:r>
            <a:r>
              <a:rPr lang="nl-NL" dirty="0"/>
              <a:t> public health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agriculture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invasive</a:t>
            </a:r>
            <a:r>
              <a:rPr lang="nl-NL" dirty="0"/>
              <a:t> species.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Italy: New Disinsection Procedures ...">
            <a:extLst>
              <a:ext uri="{FF2B5EF4-FFF2-40B4-BE49-F238E27FC236}">
                <a16:creationId xmlns:a16="http://schemas.microsoft.com/office/drawing/2014/main" id="{F2B5D74C-1676-284C-6984-B3BAA5CC5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359" y="4005064"/>
            <a:ext cx="4467380" cy="244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930168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2.2.7- Aircraft </a:t>
            </a:r>
            <a:r>
              <a:rPr lang="nl-NL" b="1" dirty="0" err="1"/>
              <a:t>Disinsection</a:t>
            </a:r>
            <a:endParaRPr lang="nl-NL" dirty="0"/>
          </a:p>
          <a:p>
            <a:pPr lvl="2"/>
            <a:r>
              <a:rPr lang="nl-NL" b="1" dirty="0"/>
              <a:t>- </a:t>
            </a:r>
            <a:r>
              <a:rPr lang="nl-NL" b="1" dirty="0" err="1"/>
              <a:t>Meningococcal</a:t>
            </a:r>
            <a:r>
              <a:rPr lang="nl-NL" b="1" dirty="0"/>
              <a:t> </a:t>
            </a:r>
            <a:r>
              <a:rPr lang="nl-NL" b="1" dirty="0" err="1"/>
              <a:t>Disease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Border Health Control</a:t>
            </a:r>
          </a:p>
          <a:p>
            <a:pPr lvl="2"/>
            <a:r>
              <a:rPr lang="nl-NL" b="1" dirty="0" err="1"/>
              <a:t>Serious</a:t>
            </a:r>
            <a:r>
              <a:rPr lang="nl-NL" b="1" dirty="0"/>
              <a:t> Health Risk:</a:t>
            </a:r>
          </a:p>
          <a:p>
            <a:pPr lvl="2"/>
            <a:r>
              <a:rPr lang="nl-NL" dirty="0" err="1"/>
              <a:t>Meningococcal</a:t>
            </a:r>
            <a:r>
              <a:rPr lang="nl-NL" dirty="0"/>
              <a:t> </a:t>
            </a:r>
            <a:r>
              <a:rPr lang="nl-NL" dirty="0" err="1"/>
              <a:t>disease</a:t>
            </a:r>
            <a:r>
              <a:rPr lang="nl-NL" dirty="0"/>
              <a:t> is a </a:t>
            </a:r>
            <a:r>
              <a:rPr lang="nl-NL" dirty="0" err="1"/>
              <a:t>potentially</a:t>
            </a:r>
            <a:r>
              <a:rPr lang="nl-NL" dirty="0"/>
              <a:t> </a:t>
            </a:r>
            <a:r>
              <a:rPr lang="nl-NL" dirty="0" err="1"/>
              <a:t>fatal</a:t>
            </a:r>
            <a:r>
              <a:rPr lang="nl-NL" dirty="0"/>
              <a:t> </a:t>
            </a:r>
            <a:r>
              <a:rPr lang="nl-NL" dirty="0" err="1"/>
              <a:t>infection</a:t>
            </a:r>
            <a:r>
              <a:rPr lang="nl-NL" dirty="0"/>
              <a:t> spread </a:t>
            </a:r>
            <a:r>
              <a:rPr lang="nl-NL" dirty="0" err="1"/>
              <a:t>through</a:t>
            </a:r>
            <a:r>
              <a:rPr lang="nl-NL" dirty="0"/>
              <a:t> </a:t>
            </a:r>
            <a:r>
              <a:rPr lang="nl-NL" dirty="0" err="1"/>
              <a:t>respiratory</a:t>
            </a:r>
            <a:r>
              <a:rPr lang="nl-NL" dirty="0"/>
              <a:t> or </a:t>
            </a:r>
            <a:r>
              <a:rPr lang="nl-NL" dirty="0" err="1"/>
              <a:t>throat</a:t>
            </a:r>
            <a:r>
              <a:rPr lang="nl-NL" dirty="0"/>
              <a:t> </a:t>
            </a:r>
            <a:r>
              <a:rPr lang="nl-NL" dirty="0" err="1"/>
              <a:t>secretions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Transmission Risk: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Can</a:t>
            </a:r>
            <a:r>
              <a:rPr lang="nl-NL" dirty="0"/>
              <a:t> spread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 or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residents</a:t>
            </a:r>
            <a:r>
              <a:rPr lang="nl-NL" dirty="0"/>
              <a:t> </a:t>
            </a:r>
            <a:r>
              <a:rPr lang="nl-NL" dirty="0" err="1"/>
              <a:t>through</a:t>
            </a:r>
            <a:r>
              <a:rPr lang="nl-NL" dirty="0"/>
              <a:t> </a:t>
            </a:r>
            <a:r>
              <a:rPr lang="nl-NL" dirty="0" err="1"/>
              <a:t>everyday</a:t>
            </a:r>
            <a:r>
              <a:rPr lang="nl-NL" dirty="0"/>
              <a:t> </a:t>
            </a:r>
            <a:r>
              <a:rPr lang="nl-NL" dirty="0" err="1"/>
              <a:t>interactions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Example</a:t>
            </a:r>
            <a:r>
              <a:rPr lang="nl-NL" b="1" dirty="0"/>
              <a:t> – Saudi </a:t>
            </a:r>
            <a:r>
              <a:rPr lang="nl-NL" b="1" dirty="0" err="1"/>
              <a:t>Arabia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Requires</a:t>
            </a:r>
            <a:r>
              <a:rPr lang="nl-NL" dirty="0"/>
              <a:t> </a:t>
            </a:r>
            <a:r>
              <a:rPr lang="nl-NL" dirty="0" err="1"/>
              <a:t>mandatory</a:t>
            </a:r>
            <a:r>
              <a:rPr lang="nl-NL" dirty="0"/>
              <a:t> </a:t>
            </a:r>
            <a:r>
              <a:rPr lang="nl-NL" dirty="0" err="1"/>
              <a:t>meningococcal</a:t>
            </a:r>
            <a:r>
              <a:rPr lang="nl-NL" dirty="0"/>
              <a:t> </a:t>
            </a:r>
            <a:r>
              <a:rPr lang="nl-NL" dirty="0" err="1"/>
              <a:t>vaccination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incoming</a:t>
            </a:r>
            <a:r>
              <a:rPr lang="nl-NL" dirty="0"/>
              <a:t> </a:t>
            </a:r>
            <a:r>
              <a:rPr lang="nl-NL" dirty="0" err="1"/>
              <a:t>visitors</a:t>
            </a:r>
            <a:r>
              <a:rPr lang="nl-NL" dirty="0"/>
              <a:t>, </a:t>
            </a:r>
            <a:r>
              <a:rPr lang="nl-NL" dirty="0" err="1"/>
              <a:t>especially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events like </a:t>
            </a:r>
            <a:r>
              <a:rPr lang="nl-NL" dirty="0" err="1"/>
              <a:t>Hajj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30559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2.3- Health </a:t>
            </a:r>
            <a:r>
              <a:rPr lang="nl-NL" b="1" dirty="0" err="1"/>
              <a:t>Risks</a:t>
            </a:r>
            <a:r>
              <a:rPr lang="nl-NL" b="1" dirty="0"/>
              <a:t> </a:t>
            </a:r>
            <a:r>
              <a:rPr lang="nl-NL" b="1" dirty="0" err="1"/>
              <a:t>Associated</a:t>
            </a:r>
            <a:r>
              <a:rPr lang="nl-NL" b="1" dirty="0"/>
              <a:t> </a:t>
            </a:r>
            <a:r>
              <a:rPr lang="nl-NL" b="1" dirty="0" err="1"/>
              <a:t>with</a:t>
            </a:r>
            <a:r>
              <a:rPr lang="nl-NL" b="1" dirty="0"/>
              <a:t> Sea Travel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Rapid Port </a:t>
            </a:r>
            <a:r>
              <a:rPr lang="nl-NL" b="1" dirty="0" err="1"/>
              <a:t>Transits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Cruise </a:t>
            </a:r>
            <a:r>
              <a:rPr lang="nl-NL" dirty="0" err="1"/>
              <a:t>ships</a:t>
            </a:r>
            <a:r>
              <a:rPr lang="nl-NL" dirty="0"/>
              <a:t> </a:t>
            </a:r>
            <a:r>
              <a:rPr lang="nl-NL" dirty="0" err="1"/>
              <a:t>visit</a:t>
            </a:r>
            <a:r>
              <a:rPr lang="nl-NL" dirty="0"/>
              <a:t> multiple </a:t>
            </a:r>
            <a:r>
              <a:rPr lang="nl-NL" dirty="0" err="1"/>
              <a:t>ports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varying</a:t>
            </a:r>
            <a:r>
              <a:rPr lang="nl-NL" dirty="0"/>
              <a:t> </a:t>
            </a:r>
            <a:r>
              <a:rPr lang="nl-NL" dirty="0" err="1"/>
              <a:t>sanitation</a:t>
            </a:r>
            <a:r>
              <a:rPr lang="nl-NL" dirty="0"/>
              <a:t> </a:t>
            </a:r>
            <a:r>
              <a:rPr lang="nl-NL" dirty="0" err="1"/>
              <a:t>standards</a:t>
            </a:r>
            <a:endParaRPr lang="nl-NL" dirty="0"/>
          </a:p>
          <a:p>
            <a:pPr lvl="2"/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disease</a:t>
            </a:r>
            <a:r>
              <a:rPr lang="nl-NL" dirty="0"/>
              <a:t> exposure </a:t>
            </a:r>
            <a:r>
              <a:rPr lang="nl-NL" dirty="0" err="1"/>
              <a:t>risks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High Risk of </a:t>
            </a:r>
            <a:r>
              <a:rPr lang="nl-NL" b="1" dirty="0" err="1"/>
              <a:t>Disease</a:t>
            </a:r>
            <a:r>
              <a:rPr lang="nl-NL" b="1" dirty="0"/>
              <a:t> Spread:</a:t>
            </a:r>
          </a:p>
          <a:p>
            <a:pPr lvl="2"/>
            <a:r>
              <a:rPr lang="nl-NL" dirty="0"/>
              <a:t>- Closed, </a:t>
            </a:r>
            <a:r>
              <a:rPr lang="nl-NL" dirty="0" err="1"/>
              <a:t>crowded</a:t>
            </a:r>
            <a:r>
              <a:rPr lang="nl-NL" dirty="0"/>
              <a:t> environments on </a:t>
            </a:r>
            <a:r>
              <a:rPr lang="nl-NL" dirty="0" err="1"/>
              <a:t>ships</a:t>
            </a:r>
            <a:r>
              <a:rPr lang="nl-NL" dirty="0"/>
              <a:t> </a:t>
            </a:r>
            <a:r>
              <a:rPr lang="nl-NL" dirty="0" err="1"/>
              <a:t>facilitate</a:t>
            </a:r>
            <a:r>
              <a:rPr lang="nl-NL" dirty="0"/>
              <a:t> transmission </a:t>
            </a:r>
            <a:r>
              <a:rPr lang="nl-NL" dirty="0" err="1"/>
              <a:t>among</a:t>
            </a:r>
            <a:r>
              <a:rPr lang="nl-NL" dirty="0"/>
              <a:t> </a:t>
            </a:r>
            <a:r>
              <a:rPr lang="nl-NL" dirty="0" err="1"/>
              <a:t>passengers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crew.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Disembarking</a:t>
            </a:r>
            <a:r>
              <a:rPr lang="nl-NL" dirty="0"/>
              <a:t> </a:t>
            </a:r>
            <a:r>
              <a:rPr lang="nl-NL" dirty="0" err="1"/>
              <a:t>individuals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carry</a:t>
            </a:r>
            <a:r>
              <a:rPr lang="nl-NL" dirty="0"/>
              <a:t> </a:t>
            </a:r>
            <a:r>
              <a:rPr lang="nl-NL" dirty="0" err="1"/>
              <a:t>diseases</a:t>
            </a:r>
            <a:r>
              <a:rPr lang="nl-NL" dirty="0"/>
              <a:t> back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home </a:t>
            </a:r>
            <a:r>
              <a:rPr lang="nl-NL" dirty="0" err="1"/>
              <a:t>communities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8" name="Picture 4" descr="CDC Lifts COVID-19 Risk Warning for ...">
            <a:extLst>
              <a:ext uri="{FF2B5EF4-FFF2-40B4-BE49-F238E27FC236}">
                <a16:creationId xmlns:a16="http://schemas.microsoft.com/office/drawing/2014/main" id="{E56756DF-F4F3-807C-379B-BCD52425F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303" y="1700808"/>
            <a:ext cx="4886257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01328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2.3- Health </a:t>
            </a:r>
            <a:r>
              <a:rPr lang="nl-NL" b="1" dirty="0" err="1"/>
              <a:t>Risks</a:t>
            </a:r>
            <a:r>
              <a:rPr lang="nl-NL" b="1" dirty="0"/>
              <a:t> </a:t>
            </a:r>
            <a:r>
              <a:rPr lang="nl-NL" b="1" dirty="0" err="1"/>
              <a:t>Associated</a:t>
            </a:r>
            <a:r>
              <a:rPr lang="nl-NL" b="1" dirty="0"/>
              <a:t> </a:t>
            </a:r>
            <a:r>
              <a:rPr lang="nl-NL" b="1" dirty="0" err="1"/>
              <a:t>with</a:t>
            </a:r>
            <a:r>
              <a:rPr lang="nl-NL" b="1" dirty="0"/>
              <a:t> Sea Travel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Documented</a:t>
            </a:r>
            <a:r>
              <a:rPr lang="nl-NL" b="1" dirty="0"/>
              <a:t> </a:t>
            </a:r>
            <a:r>
              <a:rPr lang="nl-NL" b="1" dirty="0" err="1"/>
              <a:t>Outbreaks</a:t>
            </a:r>
            <a:r>
              <a:rPr lang="nl-NL" b="1" dirty="0"/>
              <a:t> (Past 30 </a:t>
            </a:r>
            <a:r>
              <a:rPr lang="nl-NL" b="1" dirty="0" err="1"/>
              <a:t>Years</a:t>
            </a:r>
            <a:r>
              <a:rPr lang="nl-NL" b="1" dirty="0"/>
              <a:t>):</a:t>
            </a:r>
          </a:p>
          <a:p>
            <a:pPr lvl="2"/>
            <a:r>
              <a:rPr lang="nl-NL" dirty="0"/>
              <a:t>- Over 100 </a:t>
            </a:r>
            <a:r>
              <a:rPr lang="nl-NL" dirty="0" err="1"/>
              <a:t>disease</a:t>
            </a:r>
            <a:r>
              <a:rPr lang="nl-NL" dirty="0"/>
              <a:t> </a:t>
            </a:r>
            <a:r>
              <a:rPr lang="nl-NL" dirty="0" err="1"/>
              <a:t>outbreaks</a:t>
            </a:r>
            <a:r>
              <a:rPr lang="nl-NL" dirty="0"/>
              <a:t>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cruise </a:t>
            </a:r>
            <a:r>
              <a:rPr lang="nl-NL" dirty="0" err="1"/>
              <a:t>ships</a:t>
            </a:r>
            <a:r>
              <a:rPr lang="nl-NL" dirty="0"/>
              <a:t> (</a:t>
            </a:r>
            <a:r>
              <a:rPr lang="nl-NL" dirty="0" err="1"/>
              <a:t>likely</a:t>
            </a:r>
            <a:r>
              <a:rPr lang="nl-NL" dirty="0"/>
              <a:t> </a:t>
            </a:r>
            <a:r>
              <a:rPr lang="nl-NL" dirty="0" err="1"/>
              <a:t>underreported</a:t>
            </a:r>
            <a:r>
              <a:rPr lang="nl-NL" dirty="0"/>
              <a:t>), </a:t>
            </a:r>
            <a:r>
              <a:rPr lang="nl-NL" dirty="0" err="1"/>
              <a:t>including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Measles</a:t>
            </a:r>
            <a:r>
              <a:rPr lang="nl-NL" dirty="0"/>
              <a:t>, rubella, varicella, </a:t>
            </a:r>
            <a:r>
              <a:rPr lang="nl-NL" dirty="0" err="1"/>
              <a:t>meningococcal</a:t>
            </a:r>
            <a:r>
              <a:rPr lang="nl-NL" dirty="0"/>
              <a:t> meningitis</a:t>
            </a:r>
          </a:p>
          <a:p>
            <a:pPr lvl="2"/>
            <a:r>
              <a:rPr lang="nl-NL" dirty="0"/>
              <a:t>- Hepatitis A, </a:t>
            </a:r>
            <a:r>
              <a:rPr lang="nl-NL" dirty="0" err="1"/>
              <a:t>legionellosis</a:t>
            </a:r>
            <a:r>
              <a:rPr lang="nl-NL" dirty="0"/>
              <a:t>, </a:t>
            </a:r>
            <a:r>
              <a:rPr lang="nl-NL" dirty="0" err="1"/>
              <a:t>respiratory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gastrointestinal</a:t>
            </a:r>
            <a:r>
              <a:rPr lang="nl-NL" dirty="0"/>
              <a:t> </a:t>
            </a:r>
            <a:r>
              <a:rPr lang="nl-NL" dirty="0" err="1"/>
              <a:t>illnesses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/>
              <a:t>Recent Public Health Concerns: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Notable</a:t>
            </a:r>
            <a:r>
              <a:rPr lang="nl-NL" dirty="0"/>
              <a:t> </a:t>
            </a:r>
            <a:r>
              <a:rPr lang="nl-NL" dirty="0" err="1"/>
              <a:t>outbreaks</a:t>
            </a:r>
            <a:r>
              <a:rPr lang="nl-NL" dirty="0"/>
              <a:t> of influenza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norovirus</a:t>
            </a:r>
            <a:r>
              <a:rPr lang="nl-NL" dirty="0"/>
              <a:t> pose </a:t>
            </a:r>
            <a:r>
              <a:rPr lang="nl-NL" dirty="0" err="1"/>
              <a:t>ongoing</a:t>
            </a:r>
            <a:r>
              <a:rPr lang="nl-NL" dirty="0"/>
              <a:t> </a:t>
            </a:r>
            <a:r>
              <a:rPr lang="nl-NL" dirty="0" err="1"/>
              <a:t>challenges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These </a:t>
            </a:r>
            <a:r>
              <a:rPr lang="nl-NL" dirty="0" err="1"/>
              <a:t>outbreaks</a:t>
            </a:r>
            <a:r>
              <a:rPr lang="nl-NL" dirty="0"/>
              <a:t> have </a:t>
            </a:r>
            <a:r>
              <a:rPr lang="nl-NL" dirty="0" err="1"/>
              <a:t>serious</a:t>
            </a:r>
            <a:r>
              <a:rPr lang="nl-NL" dirty="0"/>
              <a:t> health </a:t>
            </a:r>
            <a:r>
              <a:rPr lang="nl-NL" dirty="0" err="1"/>
              <a:t>implications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consequences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cruise </a:t>
            </a:r>
            <a:r>
              <a:rPr lang="nl-NL" dirty="0" err="1"/>
              <a:t>industry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17553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2.3.1-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</a:t>
            </a:r>
          </a:p>
          <a:p>
            <a:pPr lvl="2"/>
            <a:r>
              <a:rPr lang="nl-NL" b="1" dirty="0"/>
              <a:t>A- </a:t>
            </a:r>
            <a:r>
              <a:rPr lang="nl-NL" b="1" dirty="0" err="1"/>
              <a:t>Gastrointestinal</a:t>
            </a:r>
            <a:r>
              <a:rPr lang="nl-NL" b="1" dirty="0"/>
              <a:t> </a:t>
            </a:r>
            <a:r>
              <a:rPr lang="nl-NL" b="1" dirty="0" err="1"/>
              <a:t>Disease</a:t>
            </a:r>
            <a:r>
              <a:rPr lang="nl-NL" b="1" dirty="0"/>
              <a:t> 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Most </a:t>
            </a:r>
            <a:r>
              <a:rPr lang="nl-NL" b="1" dirty="0" err="1"/>
              <a:t>outbreaks</a:t>
            </a:r>
            <a:r>
              <a:rPr lang="nl-NL" b="1" dirty="0"/>
              <a:t> are </a:t>
            </a:r>
            <a:r>
              <a:rPr lang="nl-NL" b="1" dirty="0" err="1"/>
              <a:t>linked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 food or water </a:t>
            </a:r>
            <a:r>
              <a:rPr lang="nl-NL" b="1" dirty="0" err="1"/>
              <a:t>consumed</a:t>
            </a:r>
            <a:r>
              <a:rPr lang="nl-NL" b="1" dirty="0"/>
              <a:t> on board, </a:t>
            </a:r>
            <a:r>
              <a:rPr lang="nl-NL" b="1" dirty="0" err="1"/>
              <a:t>including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Contaminated</a:t>
            </a:r>
            <a:r>
              <a:rPr lang="nl-NL" dirty="0"/>
              <a:t> </a:t>
            </a:r>
            <a:r>
              <a:rPr lang="nl-NL" dirty="0" err="1"/>
              <a:t>bunkered</a:t>
            </a:r>
            <a:r>
              <a:rPr lang="nl-NL" dirty="0"/>
              <a:t> water</a:t>
            </a:r>
          </a:p>
          <a:p>
            <a:pPr lvl="2"/>
            <a:r>
              <a:rPr lang="nl-NL" dirty="0"/>
              <a:t>- Inadequate </a:t>
            </a:r>
            <a:r>
              <a:rPr lang="nl-NL" dirty="0" err="1"/>
              <a:t>disinfection</a:t>
            </a:r>
            <a:r>
              <a:rPr lang="nl-NL" dirty="0"/>
              <a:t> of </a:t>
            </a:r>
            <a:r>
              <a:rPr lang="nl-NL" dirty="0" err="1"/>
              <a:t>drinking</a:t>
            </a:r>
            <a:r>
              <a:rPr lang="nl-NL" dirty="0"/>
              <a:t> water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Sewage</a:t>
            </a:r>
            <a:r>
              <a:rPr lang="nl-NL" dirty="0"/>
              <a:t> </a:t>
            </a:r>
            <a:r>
              <a:rPr lang="nl-NL" dirty="0" err="1"/>
              <a:t>contamination</a:t>
            </a:r>
            <a:r>
              <a:rPr lang="nl-NL" dirty="0"/>
              <a:t> of </a:t>
            </a:r>
            <a:r>
              <a:rPr lang="nl-NL" dirty="0" err="1"/>
              <a:t>potable</a:t>
            </a:r>
            <a:r>
              <a:rPr lang="nl-NL" dirty="0"/>
              <a:t> water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Poor</a:t>
            </a:r>
            <a:r>
              <a:rPr lang="nl-NL" dirty="0"/>
              <a:t> design/</a:t>
            </a:r>
            <a:r>
              <a:rPr lang="nl-NL" dirty="0" err="1"/>
              <a:t>construction</a:t>
            </a:r>
            <a:r>
              <a:rPr lang="nl-NL" dirty="0"/>
              <a:t> of water storage tanks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Deficiencies</a:t>
            </a:r>
            <a:r>
              <a:rPr lang="nl-NL" dirty="0"/>
              <a:t> in food handling, </a:t>
            </a:r>
            <a:r>
              <a:rPr lang="nl-NL" dirty="0" err="1"/>
              <a:t>preparation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cooking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Use</a:t>
            </a:r>
            <a:r>
              <a:rPr lang="nl-NL" dirty="0"/>
              <a:t> of </a:t>
            </a:r>
            <a:r>
              <a:rPr lang="nl-NL" dirty="0" err="1"/>
              <a:t>seawater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galley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BDDD6A-AACA-CCB2-6B94-7D2AFBD5A608}"/>
              </a:ext>
            </a:extLst>
          </p:cNvPr>
          <p:cNvSpPr txBox="1"/>
          <p:nvPr/>
        </p:nvSpPr>
        <p:spPr>
          <a:xfrm>
            <a:off x="10480431" y="412652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" name="Picture 2" descr="Outbreaks on Cruise Ships in VSP's ...">
            <a:extLst>
              <a:ext uri="{FF2B5EF4-FFF2-40B4-BE49-F238E27FC236}">
                <a16:creationId xmlns:a16="http://schemas.microsoft.com/office/drawing/2014/main" id="{CAE7F838-AA21-4DBC-1BEB-D88FF099E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303" y="3650754"/>
            <a:ext cx="4756437" cy="267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597773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2.3.1-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</a:t>
            </a:r>
          </a:p>
          <a:p>
            <a:pPr lvl="2"/>
            <a:r>
              <a:rPr lang="nl-NL" b="1" dirty="0"/>
              <a:t>A- </a:t>
            </a:r>
            <a:r>
              <a:rPr lang="nl-NL" b="1" dirty="0" err="1"/>
              <a:t>Gastrointestinal</a:t>
            </a:r>
            <a:r>
              <a:rPr lang="nl-NL" b="1" dirty="0"/>
              <a:t> </a:t>
            </a:r>
            <a:r>
              <a:rPr lang="nl-NL" b="1" dirty="0" err="1"/>
              <a:t>Disease</a:t>
            </a:r>
            <a:endParaRPr lang="nl-NL" b="1" dirty="0"/>
          </a:p>
          <a:p>
            <a:pPr lvl="2"/>
            <a:r>
              <a:rPr lang="nl-NL" b="1" dirty="0"/>
              <a:t> </a:t>
            </a:r>
          </a:p>
          <a:p>
            <a:pPr lvl="2"/>
            <a:r>
              <a:rPr lang="nl-NL" b="1" dirty="0" err="1"/>
              <a:t>Norovirus</a:t>
            </a:r>
            <a:r>
              <a:rPr lang="nl-NL" b="1" dirty="0"/>
              <a:t> on Cruise </a:t>
            </a:r>
            <a:r>
              <a:rPr lang="nl-NL" b="1" dirty="0" err="1"/>
              <a:t>Ships</a:t>
            </a:r>
            <a:endParaRPr lang="nl-NL" dirty="0"/>
          </a:p>
          <a:p>
            <a:pPr lvl="2"/>
            <a:r>
              <a:rPr lang="nl-NL" b="1" dirty="0"/>
              <a:t>Most Common </a:t>
            </a:r>
            <a:r>
              <a:rPr lang="nl-NL" b="1" dirty="0" err="1"/>
              <a:t>Pathogen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Leading</a:t>
            </a:r>
            <a:r>
              <a:rPr lang="nl-NL" dirty="0"/>
              <a:t> </a:t>
            </a:r>
            <a:r>
              <a:rPr lang="nl-NL" dirty="0" err="1"/>
              <a:t>cause</a:t>
            </a:r>
            <a:r>
              <a:rPr lang="nl-NL" dirty="0"/>
              <a:t> of </a:t>
            </a:r>
            <a:r>
              <a:rPr lang="nl-NL" dirty="0" err="1"/>
              <a:t>outbreaks</a:t>
            </a:r>
            <a:r>
              <a:rPr lang="nl-NL" dirty="0"/>
              <a:t> on cruise </a:t>
            </a:r>
            <a:r>
              <a:rPr lang="nl-NL" dirty="0" err="1"/>
              <a:t>ships</a:t>
            </a:r>
            <a:endParaRPr lang="nl-NL" dirty="0"/>
          </a:p>
          <a:p>
            <a:pPr lvl="2"/>
            <a:r>
              <a:rPr lang="nl-NL" b="1" dirty="0" err="1"/>
              <a:t>Symptoms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Sudden</a:t>
            </a:r>
            <a:r>
              <a:rPr lang="nl-NL" dirty="0"/>
              <a:t> </a:t>
            </a:r>
            <a:r>
              <a:rPr lang="nl-NL" dirty="0" err="1"/>
              <a:t>onset</a:t>
            </a:r>
            <a:r>
              <a:rPr lang="nl-NL" dirty="0"/>
              <a:t> of </a:t>
            </a:r>
            <a:r>
              <a:rPr lang="nl-NL" dirty="0" err="1"/>
              <a:t>vomiting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/or </a:t>
            </a:r>
            <a:r>
              <a:rPr lang="nl-NL" dirty="0" err="1"/>
              <a:t>diarrhoea</a:t>
            </a:r>
            <a:endParaRPr lang="nl-NL" dirty="0"/>
          </a:p>
          <a:p>
            <a:pPr lvl="2"/>
            <a:r>
              <a:rPr lang="nl-NL" dirty="0"/>
              <a:t>- May </a:t>
            </a:r>
            <a:r>
              <a:rPr lang="nl-NL" dirty="0" err="1"/>
              <a:t>include</a:t>
            </a:r>
            <a:r>
              <a:rPr lang="nl-NL" dirty="0"/>
              <a:t> </a:t>
            </a:r>
            <a:r>
              <a:rPr lang="nl-NL" dirty="0" err="1"/>
              <a:t>fever</a:t>
            </a:r>
            <a:r>
              <a:rPr lang="nl-NL" dirty="0"/>
              <a:t>, </a:t>
            </a:r>
            <a:r>
              <a:rPr lang="nl-NL" dirty="0" err="1"/>
              <a:t>abdominal</a:t>
            </a:r>
            <a:r>
              <a:rPr lang="nl-NL" dirty="0"/>
              <a:t> </a:t>
            </a:r>
            <a:r>
              <a:rPr lang="nl-NL" dirty="0" err="1"/>
              <a:t>cramps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malaise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BDDD6A-AACA-CCB2-6B94-7D2AFBD5A608}"/>
              </a:ext>
            </a:extLst>
          </p:cNvPr>
          <p:cNvSpPr txBox="1"/>
          <p:nvPr/>
        </p:nvSpPr>
        <p:spPr>
          <a:xfrm>
            <a:off x="10480431" y="412652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Norovirus Upsets Spring Break for ...">
            <a:extLst>
              <a:ext uri="{FF2B5EF4-FFF2-40B4-BE49-F238E27FC236}">
                <a16:creationId xmlns:a16="http://schemas.microsoft.com/office/drawing/2014/main" id="{CE640C97-8DEC-9D1C-6216-9ECB522E4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199" y="1340768"/>
            <a:ext cx="5153316" cy="288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28711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2.3.1-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</a:t>
            </a:r>
          </a:p>
          <a:p>
            <a:pPr lvl="2"/>
            <a:r>
              <a:rPr lang="nl-NL" b="1" dirty="0"/>
              <a:t>A- </a:t>
            </a:r>
            <a:r>
              <a:rPr lang="nl-NL" b="1" dirty="0" err="1"/>
              <a:t>Gastrointestinal</a:t>
            </a:r>
            <a:r>
              <a:rPr lang="nl-NL" b="1" dirty="0"/>
              <a:t> </a:t>
            </a:r>
            <a:r>
              <a:rPr lang="nl-NL" b="1" dirty="0" err="1"/>
              <a:t>Disease</a:t>
            </a:r>
            <a:endParaRPr lang="nl-NL" b="1" dirty="0"/>
          </a:p>
          <a:p>
            <a:pPr lvl="2"/>
            <a:r>
              <a:rPr lang="nl-NL" b="1" dirty="0"/>
              <a:t> </a:t>
            </a:r>
          </a:p>
          <a:p>
            <a:pPr lvl="2"/>
            <a:r>
              <a:rPr lang="nl-NL" b="1" dirty="0" err="1"/>
              <a:t>Norovirus</a:t>
            </a:r>
            <a:r>
              <a:rPr lang="nl-NL" b="1" dirty="0"/>
              <a:t> on Cruise </a:t>
            </a:r>
            <a:r>
              <a:rPr lang="nl-NL" b="1" dirty="0" err="1"/>
              <a:t>Ships</a:t>
            </a:r>
            <a:endParaRPr lang="nl-NL" dirty="0"/>
          </a:p>
          <a:p>
            <a:pPr lvl="2"/>
            <a:r>
              <a:rPr lang="nl-NL" b="1" dirty="0"/>
              <a:t>Transmission Routes:</a:t>
            </a:r>
          </a:p>
          <a:p>
            <a:pPr lvl="2"/>
            <a:r>
              <a:rPr lang="nl-NL" dirty="0"/>
              <a:t>- Spread </a:t>
            </a:r>
            <a:r>
              <a:rPr lang="nl-NL" dirty="0" err="1"/>
              <a:t>through</a:t>
            </a:r>
            <a:r>
              <a:rPr lang="nl-NL" dirty="0"/>
              <a:t> </a:t>
            </a:r>
            <a:r>
              <a:rPr lang="nl-NL" dirty="0" err="1"/>
              <a:t>contaminated</a:t>
            </a:r>
            <a:r>
              <a:rPr lang="nl-NL" dirty="0"/>
              <a:t> food or water</a:t>
            </a:r>
          </a:p>
          <a:p>
            <a:pPr lvl="2"/>
            <a:r>
              <a:rPr lang="nl-NL" dirty="0"/>
              <a:t>- Person-</a:t>
            </a:r>
            <a:r>
              <a:rPr lang="nl-NL" dirty="0" err="1"/>
              <a:t>to</a:t>
            </a:r>
            <a:r>
              <a:rPr lang="nl-NL" dirty="0"/>
              <a:t>-person contact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Highly</a:t>
            </a:r>
            <a:r>
              <a:rPr lang="nl-NL" dirty="0"/>
              <a:t> </a:t>
            </a:r>
            <a:r>
              <a:rPr lang="nl-NL" dirty="0" err="1"/>
              <a:t>contagious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BDDD6A-AACA-CCB2-6B94-7D2AFBD5A608}"/>
              </a:ext>
            </a:extLst>
          </p:cNvPr>
          <p:cNvSpPr txBox="1"/>
          <p:nvPr/>
        </p:nvSpPr>
        <p:spPr>
          <a:xfrm>
            <a:off x="10480431" y="412652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Norovirus Upsets Spring Break for ...">
            <a:extLst>
              <a:ext uri="{FF2B5EF4-FFF2-40B4-BE49-F238E27FC236}">
                <a16:creationId xmlns:a16="http://schemas.microsoft.com/office/drawing/2014/main" id="{CE640C97-8DEC-9D1C-6216-9ECB522E4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199" y="1340768"/>
            <a:ext cx="5153316" cy="288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60058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2.3.1-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</a:t>
            </a:r>
          </a:p>
          <a:p>
            <a:pPr lvl="2"/>
            <a:r>
              <a:rPr lang="nl-NL" b="1" dirty="0"/>
              <a:t>B-  Influenza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Respiratory</a:t>
            </a:r>
            <a:r>
              <a:rPr lang="nl-NL" b="1" dirty="0"/>
              <a:t> </a:t>
            </a:r>
            <a:r>
              <a:rPr lang="nl-NL" b="1" dirty="0" err="1"/>
              <a:t>Infections</a:t>
            </a:r>
            <a:r>
              <a:rPr lang="nl-NL" b="1" dirty="0"/>
              <a:t> </a:t>
            </a:r>
            <a:r>
              <a:rPr lang="nl-NL" dirty="0"/>
              <a:t> </a:t>
            </a:r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Respiratory</a:t>
            </a:r>
            <a:r>
              <a:rPr lang="nl-NL" dirty="0"/>
              <a:t> </a:t>
            </a:r>
            <a:r>
              <a:rPr lang="nl-NL" dirty="0" err="1"/>
              <a:t>infections</a:t>
            </a:r>
            <a:r>
              <a:rPr lang="nl-NL" dirty="0"/>
              <a:t> are frequent </a:t>
            </a:r>
            <a:r>
              <a:rPr lang="nl-NL" dirty="0" err="1"/>
              <a:t>among</a:t>
            </a:r>
            <a:r>
              <a:rPr lang="nl-NL" dirty="0"/>
              <a:t> </a:t>
            </a:r>
            <a:r>
              <a:rPr lang="nl-NL" dirty="0" err="1"/>
              <a:t>passengers</a:t>
            </a:r>
            <a:r>
              <a:rPr lang="nl-NL" dirty="0"/>
              <a:t> on cruise </a:t>
            </a:r>
            <a:r>
              <a:rPr lang="nl-NL" dirty="0" err="1"/>
              <a:t>ships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Global Transmission Risk: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Travelers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introduce influenza </a:t>
            </a:r>
            <a:r>
              <a:rPr lang="nl-NL" dirty="0" err="1"/>
              <a:t>viruses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outside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cycle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Crew as Transmission </a:t>
            </a:r>
            <a:r>
              <a:rPr lang="nl-NL" b="1" dirty="0" err="1"/>
              <a:t>Vectors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Crew members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become</a:t>
            </a:r>
            <a:r>
              <a:rPr lang="nl-NL" dirty="0"/>
              <a:t> reservoirs of </a:t>
            </a:r>
            <a:r>
              <a:rPr lang="nl-NL" dirty="0" err="1"/>
              <a:t>infection</a:t>
            </a:r>
            <a:r>
              <a:rPr lang="nl-NL" dirty="0"/>
              <a:t>, </a:t>
            </a:r>
            <a:r>
              <a:rPr lang="nl-NL" dirty="0" err="1"/>
              <a:t>spreading</a:t>
            </a:r>
            <a:r>
              <a:rPr lang="nl-NL" dirty="0"/>
              <a:t> </a:t>
            </a:r>
            <a:r>
              <a:rPr lang="nl-NL" dirty="0" err="1"/>
              <a:t>viruses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passengers</a:t>
            </a:r>
            <a:r>
              <a:rPr lang="nl-NL" dirty="0"/>
              <a:t> on </a:t>
            </a:r>
            <a:r>
              <a:rPr lang="nl-NL" dirty="0" err="1"/>
              <a:t>subsequent</a:t>
            </a:r>
            <a:r>
              <a:rPr lang="nl-NL" dirty="0"/>
              <a:t> cruises.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3206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2.3.1-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</a:t>
            </a:r>
          </a:p>
          <a:p>
            <a:pPr lvl="2"/>
            <a:r>
              <a:rPr lang="nl-NL" b="1" dirty="0"/>
              <a:t>C- </a:t>
            </a:r>
            <a:r>
              <a:rPr lang="nl-NL" b="1" dirty="0" err="1"/>
              <a:t>Legionellosis</a:t>
            </a:r>
            <a:r>
              <a:rPr lang="nl-NL" b="1" dirty="0"/>
              <a:t> (</a:t>
            </a:r>
            <a:r>
              <a:rPr lang="nl-NL" b="1" dirty="0" err="1"/>
              <a:t>Legionnaires</a:t>
            </a:r>
            <a:r>
              <a:rPr lang="nl-NL" b="1" dirty="0"/>
              <a:t>’ </a:t>
            </a:r>
            <a:r>
              <a:rPr lang="nl-NL" b="1" dirty="0" err="1"/>
              <a:t>Disease</a:t>
            </a:r>
            <a:r>
              <a:rPr lang="nl-NL" b="1" dirty="0"/>
              <a:t>) on Cruise </a:t>
            </a:r>
            <a:r>
              <a:rPr lang="nl-NL" b="1" dirty="0" err="1"/>
              <a:t>Ships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Definition:</a:t>
            </a:r>
          </a:p>
          <a:p>
            <a:pPr lvl="2"/>
            <a:r>
              <a:rPr lang="nl-NL" dirty="0"/>
              <a:t>- A </a:t>
            </a:r>
            <a:r>
              <a:rPr lang="nl-NL" dirty="0" err="1"/>
              <a:t>potentially</a:t>
            </a:r>
            <a:r>
              <a:rPr lang="nl-NL" dirty="0"/>
              <a:t> </a:t>
            </a:r>
            <a:r>
              <a:rPr lang="nl-NL" dirty="0" err="1"/>
              <a:t>fatal</a:t>
            </a:r>
            <a:r>
              <a:rPr lang="nl-NL" dirty="0"/>
              <a:t> form of </a:t>
            </a:r>
            <a:r>
              <a:rPr lang="nl-NL" dirty="0" err="1"/>
              <a:t>pneumonia</a:t>
            </a:r>
            <a:r>
              <a:rPr lang="nl-NL" dirty="0"/>
              <a:t>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inhaling Legionella </a:t>
            </a:r>
            <a:r>
              <a:rPr lang="nl-NL" dirty="0" err="1"/>
              <a:t>bacteria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Transmission:</a:t>
            </a:r>
          </a:p>
          <a:p>
            <a:pPr lvl="2"/>
            <a:r>
              <a:rPr lang="nl-NL" dirty="0"/>
              <a:t>- Through </a:t>
            </a:r>
            <a:r>
              <a:rPr lang="nl-NL" dirty="0" err="1"/>
              <a:t>tiny</a:t>
            </a:r>
            <a:r>
              <a:rPr lang="nl-NL" dirty="0"/>
              <a:t> </a:t>
            </a:r>
            <a:r>
              <a:rPr lang="nl-NL" dirty="0" err="1"/>
              <a:t>droplets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contaminated</a:t>
            </a:r>
            <a:r>
              <a:rPr lang="nl-NL" dirty="0"/>
              <a:t> water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Not</a:t>
            </a:r>
            <a:r>
              <a:rPr lang="nl-NL" dirty="0"/>
              <a:t> spread person-</a:t>
            </a:r>
            <a:r>
              <a:rPr lang="nl-NL" dirty="0" err="1"/>
              <a:t>to</a:t>
            </a:r>
            <a:r>
              <a:rPr lang="nl-NL" dirty="0"/>
              <a:t>-person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48945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2.3.1-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</a:t>
            </a:r>
          </a:p>
          <a:p>
            <a:pPr lvl="2"/>
            <a:r>
              <a:rPr lang="nl-NL" b="1" dirty="0"/>
              <a:t>C- </a:t>
            </a:r>
            <a:r>
              <a:rPr lang="nl-NL" b="1" dirty="0" err="1"/>
              <a:t>Legionellosis</a:t>
            </a:r>
            <a:r>
              <a:rPr lang="nl-NL" b="1" dirty="0"/>
              <a:t> (</a:t>
            </a:r>
            <a:r>
              <a:rPr lang="nl-NL" b="1" dirty="0" err="1"/>
              <a:t>Legionnaires</a:t>
            </a:r>
            <a:r>
              <a:rPr lang="nl-NL" b="1" dirty="0"/>
              <a:t>’ </a:t>
            </a:r>
            <a:r>
              <a:rPr lang="nl-NL" b="1" dirty="0" err="1"/>
              <a:t>Disease</a:t>
            </a:r>
            <a:r>
              <a:rPr lang="nl-NL" b="1" dirty="0"/>
              <a:t>) on Cruise </a:t>
            </a:r>
            <a:r>
              <a:rPr lang="nl-NL" b="1" dirty="0" err="1"/>
              <a:t>Ships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Occurrence</a:t>
            </a:r>
            <a:r>
              <a:rPr lang="nl-NL" b="1" dirty="0"/>
              <a:t> on </a:t>
            </a:r>
            <a:r>
              <a:rPr lang="nl-NL" b="1" dirty="0" err="1"/>
              <a:t>Ships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Over 50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200+ cases </a:t>
            </a:r>
            <a:r>
              <a:rPr lang="nl-NL" dirty="0" err="1"/>
              <a:t>reported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past 30 </a:t>
            </a:r>
            <a:r>
              <a:rPr lang="nl-NL" dirty="0" err="1"/>
              <a:t>years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Example</a:t>
            </a:r>
            <a:r>
              <a:rPr lang="nl-NL" dirty="0"/>
              <a:t>: 1994 </a:t>
            </a:r>
            <a:r>
              <a:rPr lang="nl-NL" dirty="0" err="1"/>
              <a:t>outbreak</a:t>
            </a:r>
            <a:r>
              <a:rPr lang="nl-NL" dirty="0"/>
              <a:t> </a:t>
            </a:r>
            <a:r>
              <a:rPr lang="nl-NL" dirty="0" err="1"/>
              <a:t>infected</a:t>
            </a:r>
            <a:r>
              <a:rPr lang="nl-NL" dirty="0"/>
              <a:t> 50 </a:t>
            </a:r>
            <a:r>
              <a:rPr lang="nl-NL" dirty="0" err="1"/>
              <a:t>passengers</a:t>
            </a:r>
            <a:r>
              <a:rPr lang="nl-NL" dirty="0"/>
              <a:t> </a:t>
            </a:r>
            <a:r>
              <a:rPr lang="nl-NL" dirty="0" err="1"/>
              <a:t>across</a:t>
            </a:r>
            <a:r>
              <a:rPr lang="nl-NL" dirty="0"/>
              <a:t> </a:t>
            </a:r>
            <a:r>
              <a:rPr lang="nl-NL" dirty="0" err="1"/>
              <a:t>nine</a:t>
            </a:r>
            <a:r>
              <a:rPr lang="nl-NL" dirty="0"/>
              <a:t> cruises, </a:t>
            </a:r>
            <a:r>
              <a:rPr lang="nl-NL" dirty="0" err="1"/>
              <a:t>causing</a:t>
            </a:r>
            <a:r>
              <a:rPr lang="nl-NL" dirty="0"/>
              <a:t> </a:t>
            </a:r>
            <a:r>
              <a:rPr lang="nl-NL" dirty="0" err="1"/>
              <a:t>one</a:t>
            </a:r>
            <a:r>
              <a:rPr lang="nl-NL" dirty="0"/>
              <a:t> </a:t>
            </a:r>
            <a:r>
              <a:rPr lang="nl-NL" dirty="0" err="1"/>
              <a:t>death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disease</a:t>
            </a:r>
            <a:r>
              <a:rPr lang="nl-NL" b="1" dirty="0"/>
              <a:t> was </a:t>
            </a:r>
            <a:r>
              <a:rPr lang="nl-NL" b="1" dirty="0" err="1"/>
              <a:t>linked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Whirlpool </a:t>
            </a:r>
            <a:r>
              <a:rPr lang="nl-NL" dirty="0" err="1"/>
              <a:t>spas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Potable</a:t>
            </a:r>
            <a:r>
              <a:rPr lang="nl-NL" dirty="0"/>
              <a:t> water systems</a:t>
            </a:r>
          </a:p>
          <a:p>
            <a:pPr lvl="2"/>
            <a:r>
              <a:rPr lang="nl-NL" dirty="0"/>
              <a:t>- Exposure at </a:t>
            </a:r>
            <a:r>
              <a:rPr lang="nl-NL" dirty="0" err="1"/>
              <a:t>ports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layovers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280139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2.3.2- Non- 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on Cruise </a:t>
            </a:r>
            <a:r>
              <a:rPr lang="nl-NL" b="1" dirty="0" err="1"/>
              <a:t>Ships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Health </a:t>
            </a:r>
            <a:r>
              <a:rPr lang="nl-NL" b="1" dirty="0" err="1"/>
              <a:t>Risks</a:t>
            </a:r>
            <a:r>
              <a:rPr lang="nl-NL" b="1" dirty="0"/>
              <a:t> </a:t>
            </a:r>
            <a:r>
              <a:rPr lang="nl-NL" b="1" dirty="0" err="1"/>
              <a:t>from</a:t>
            </a:r>
            <a:r>
              <a:rPr lang="nl-NL" b="1" dirty="0"/>
              <a:t> Travel </a:t>
            </a:r>
            <a:r>
              <a:rPr lang="nl-NL" b="1" dirty="0" err="1"/>
              <a:t>Conditions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Temperature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weather</a:t>
            </a:r>
            <a:r>
              <a:rPr lang="nl-NL" dirty="0"/>
              <a:t> </a:t>
            </a:r>
            <a:r>
              <a:rPr lang="nl-NL" dirty="0" err="1"/>
              <a:t>variations</a:t>
            </a:r>
            <a:endParaRPr lang="nl-NL" dirty="0"/>
          </a:p>
          <a:p>
            <a:pPr lvl="2"/>
            <a:r>
              <a:rPr lang="nl-NL" dirty="0"/>
              <a:t>- Changes in </a:t>
            </a:r>
            <a:r>
              <a:rPr lang="nl-NL" dirty="0" err="1"/>
              <a:t>diet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activity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Vulnerable</a:t>
            </a:r>
            <a:r>
              <a:rPr lang="nl-NL" b="1" dirty="0"/>
              <a:t> </a:t>
            </a:r>
            <a:r>
              <a:rPr lang="nl-NL" b="1" dirty="0" err="1"/>
              <a:t>Groups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Especially</a:t>
            </a:r>
            <a:r>
              <a:rPr lang="nl-NL" dirty="0"/>
              <a:t> </a:t>
            </a:r>
            <a:r>
              <a:rPr lang="nl-NL" dirty="0" err="1"/>
              <a:t>affects</a:t>
            </a:r>
            <a:r>
              <a:rPr lang="nl-NL" dirty="0"/>
              <a:t> </a:t>
            </a:r>
            <a:r>
              <a:rPr lang="nl-NL" dirty="0" err="1"/>
              <a:t>elderly</a:t>
            </a:r>
            <a:r>
              <a:rPr lang="nl-NL" dirty="0"/>
              <a:t> </a:t>
            </a:r>
            <a:r>
              <a:rPr lang="nl-NL" dirty="0" err="1"/>
              <a:t>passengers</a:t>
            </a:r>
            <a:endParaRPr lang="nl-NL" dirty="0"/>
          </a:p>
          <a:p>
            <a:pPr lvl="2"/>
            <a:r>
              <a:rPr lang="nl-NL" dirty="0"/>
              <a:t>- Risk of </a:t>
            </a:r>
            <a:r>
              <a:rPr lang="nl-NL" dirty="0" err="1"/>
              <a:t>worsening</a:t>
            </a:r>
            <a:r>
              <a:rPr lang="nl-NL" dirty="0"/>
              <a:t> </a:t>
            </a:r>
            <a:r>
              <a:rPr lang="nl-NL" dirty="0" err="1"/>
              <a:t>chronic</a:t>
            </a:r>
            <a:r>
              <a:rPr lang="nl-NL" dirty="0"/>
              <a:t> </a:t>
            </a:r>
            <a:r>
              <a:rPr lang="nl-NL" dirty="0" err="1"/>
              <a:t>conditions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947657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Spread of </a:t>
            </a:r>
            <a:r>
              <a:rPr lang="nl-NL" sz="3200" dirty="0" err="1"/>
              <a:t>Disease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Infection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2.3.2- Non-</a:t>
            </a:r>
            <a:r>
              <a:rPr lang="nl-NL" b="1" dirty="0" err="1"/>
              <a:t>communicable</a:t>
            </a:r>
            <a:r>
              <a:rPr lang="nl-NL" b="1" dirty="0"/>
              <a:t> </a:t>
            </a:r>
            <a:r>
              <a:rPr lang="nl-NL" b="1" dirty="0" err="1"/>
              <a:t>Diseases</a:t>
            </a:r>
            <a:r>
              <a:rPr lang="nl-NL" b="1" dirty="0"/>
              <a:t> on Cruise </a:t>
            </a:r>
            <a:r>
              <a:rPr lang="nl-NL" b="1" dirty="0" err="1"/>
              <a:t>Ships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Leading</a:t>
            </a:r>
            <a:r>
              <a:rPr lang="nl-NL" b="1" dirty="0"/>
              <a:t> </a:t>
            </a:r>
            <a:r>
              <a:rPr lang="nl-NL" b="1" dirty="0" err="1"/>
              <a:t>Cause</a:t>
            </a:r>
            <a:r>
              <a:rPr lang="nl-NL" b="1" dirty="0"/>
              <a:t> of </a:t>
            </a:r>
            <a:r>
              <a:rPr lang="nl-NL" b="1" dirty="0" err="1"/>
              <a:t>Mortality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Cardiovascular</a:t>
            </a:r>
            <a:r>
              <a:rPr lang="nl-NL" dirty="0"/>
              <a:t> events are </a:t>
            </a:r>
            <a:r>
              <a:rPr lang="nl-NL" dirty="0" err="1"/>
              <a:t>the</a:t>
            </a:r>
            <a:r>
              <a:rPr lang="nl-NL" dirty="0"/>
              <a:t> most common </a:t>
            </a:r>
            <a:r>
              <a:rPr lang="nl-NL" dirty="0" err="1"/>
              <a:t>cause</a:t>
            </a:r>
            <a:r>
              <a:rPr lang="nl-NL" dirty="0"/>
              <a:t> of </a:t>
            </a:r>
            <a:r>
              <a:rPr lang="nl-NL" dirty="0" err="1"/>
              <a:t>death</a:t>
            </a:r>
            <a:r>
              <a:rPr lang="nl-NL" dirty="0"/>
              <a:t> on cruise </a:t>
            </a:r>
            <a:r>
              <a:rPr lang="nl-NL" dirty="0" err="1"/>
              <a:t>ships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Other</a:t>
            </a:r>
            <a:r>
              <a:rPr lang="nl-NL" b="1" dirty="0"/>
              <a:t> Health Issues:</a:t>
            </a:r>
          </a:p>
          <a:p>
            <a:pPr lvl="2"/>
            <a:r>
              <a:rPr lang="nl-NL" dirty="0"/>
              <a:t>- Motion sickness, </a:t>
            </a:r>
            <a:r>
              <a:rPr lang="nl-NL" dirty="0" err="1"/>
              <a:t>particularly</a:t>
            </a:r>
            <a:r>
              <a:rPr lang="nl-NL" dirty="0"/>
              <a:t> on smaller </a:t>
            </a:r>
            <a:r>
              <a:rPr lang="nl-NL" dirty="0" err="1"/>
              <a:t>vessels</a:t>
            </a:r>
            <a:r>
              <a:rPr lang="nl-NL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039289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Food, Water, </a:t>
            </a:r>
            <a:r>
              <a:rPr lang="nl-NL" sz="3200" dirty="0" err="1"/>
              <a:t>and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in </a:t>
            </a:r>
            <a:r>
              <a:rPr lang="nl-NL" sz="3200" dirty="0" err="1"/>
              <a:t>Tourism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Another</a:t>
            </a:r>
            <a:r>
              <a:rPr lang="nl-NL" dirty="0"/>
              <a:t> risk factor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' health is </a:t>
            </a:r>
            <a:r>
              <a:rPr lang="nl-NL" dirty="0" err="1"/>
              <a:t>the</a:t>
            </a:r>
            <a:r>
              <a:rPr lang="nl-NL" dirty="0"/>
              <a:t> food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consume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Contaminated</a:t>
            </a:r>
            <a:r>
              <a:rPr lang="nl-NL" dirty="0"/>
              <a:t> or </a:t>
            </a:r>
            <a:r>
              <a:rPr lang="nl-NL" dirty="0" err="1"/>
              <a:t>unfamiliar</a:t>
            </a:r>
            <a:r>
              <a:rPr lang="nl-NL" dirty="0"/>
              <a:t> water sources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increase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risk of </a:t>
            </a:r>
            <a:r>
              <a:rPr lang="nl-NL" dirty="0" err="1"/>
              <a:t>illness</a:t>
            </a:r>
            <a:r>
              <a:rPr lang="nl-NL" dirty="0"/>
              <a:t> or </a:t>
            </a:r>
            <a:r>
              <a:rPr lang="nl-NL" dirty="0" err="1"/>
              <a:t>infection</a:t>
            </a:r>
            <a:r>
              <a:rPr lang="nl-NL" dirty="0"/>
              <a:t>.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Legionella Risk Beyond Cruise </a:t>
            </a:r>
            <a:r>
              <a:rPr lang="nl-NL" b="1" dirty="0" err="1"/>
              <a:t>Ships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Legionella </a:t>
            </a:r>
            <a:r>
              <a:rPr lang="nl-NL" dirty="0" err="1"/>
              <a:t>outbreaks</a:t>
            </a:r>
            <a:r>
              <a:rPr lang="nl-NL" dirty="0"/>
              <a:t> </a:t>
            </a:r>
            <a:r>
              <a:rPr lang="nl-NL" dirty="0" err="1"/>
              <a:t>reported</a:t>
            </a:r>
            <a:r>
              <a:rPr lang="nl-NL" dirty="0"/>
              <a:t> in </a:t>
            </a:r>
            <a:r>
              <a:rPr lang="nl-NL" dirty="0" err="1"/>
              <a:t>both</a:t>
            </a:r>
            <a:r>
              <a:rPr lang="nl-NL" dirty="0"/>
              <a:t> </a:t>
            </a:r>
            <a:r>
              <a:rPr lang="nl-NL" dirty="0" err="1"/>
              <a:t>static</a:t>
            </a:r>
            <a:r>
              <a:rPr lang="nl-NL" dirty="0"/>
              <a:t> (hotels) </a:t>
            </a:r>
            <a:r>
              <a:rPr lang="nl-NL" dirty="0" err="1"/>
              <a:t>and</a:t>
            </a:r>
            <a:r>
              <a:rPr lang="nl-NL" dirty="0"/>
              <a:t> mobile (transport) </a:t>
            </a:r>
            <a:r>
              <a:rPr lang="nl-NL" dirty="0" err="1"/>
              <a:t>settings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951337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Case </a:t>
            </a:r>
            <a:r>
              <a:rPr lang="nl-NL" b="1" dirty="0" err="1"/>
              <a:t>Study</a:t>
            </a:r>
            <a:r>
              <a:rPr lang="nl-NL" b="1" dirty="0"/>
              <a:t>: Dubai (2016–2017):</a:t>
            </a:r>
          </a:p>
          <a:p>
            <a:pPr lvl="2"/>
            <a:r>
              <a:rPr lang="nl-NL" dirty="0"/>
              <a:t>- Legionella cases have been </a:t>
            </a:r>
            <a:r>
              <a:rPr lang="nl-NL" dirty="0" err="1"/>
              <a:t>reported</a:t>
            </a:r>
            <a:r>
              <a:rPr lang="nl-NL" dirty="0"/>
              <a:t> in </a:t>
            </a:r>
            <a:r>
              <a:rPr lang="nl-NL" dirty="0" err="1"/>
              <a:t>both</a:t>
            </a:r>
            <a:r>
              <a:rPr lang="nl-NL" dirty="0"/>
              <a:t> </a:t>
            </a:r>
            <a:r>
              <a:rPr lang="nl-NL" dirty="0" err="1"/>
              <a:t>static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mobile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contexts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A 2016–2017 </a:t>
            </a:r>
            <a:r>
              <a:rPr lang="nl-NL" dirty="0" err="1"/>
              <a:t>outbreak</a:t>
            </a:r>
            <a:r>
              <a:rPr lang="nl-NL" dirty="0"/>
              <a:t> </a:t>
            </a:r>
            <a:r>
              <a:rPr lang="nl-NL" dirty="0" err="1"/>
              <a:t>could</a:t>
            </a:r>
            <a:r>
              <a:rPr lang="nl-NL" dirty="0"/>
              <a:t>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traced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a single </a:t>
            </a:r>
            <a:r>
              <a:rPr lang="nl-NL" dirty="0" err="1"/>
              <a:t>accommodation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Notable</a:t>
            </a:r>
            <a:r>
              <a:rPr lang="nl-NL" dirty="0"/>
              <a:t> </a:t>
            </a:r>
            <a:r>
              <a:rPr lang="nl-NL" dirty="0" err="1"/>
              <a:t>increase</a:t>
            </a:r>
            <a:r>
              <a:rPr lang="nl-NL" dirty="0"/>
              <a:t> in </a:t>
            </a:r>
            <a:r>
              <a:rPr lang="nl-NL" dirty="0" err="1"/>
              <a:t>Legionnaires</a:t>
            </a:r>
            <a:r>
              <a:rPr lang="nl-NL" dirty="0"/>
              <a:t>’ </a:t>
            </a:r>
            <a:r>
              <a:rPr lang="nl-NL" dirty="0" err="1"/>
              <a:t>disease</a:t>
            </a:r>
            <a:r>
              <a:rPr lang="nl-NL" dirty="0"/>
              <a:t> </a:t>
            </a:r>
            <a:r>
              <a:rPr lang="nl-NL" dirty="0" err="1"/>
              <a:t>among</a:t>
            </a:r>
            <a:r>
              <a:rPr lang="nl-NL" dirty="0"/>
              <a:t>: British, </a:t>
            </a:r>
            <a:r>
              <a:rPr lang="nl-NL" dirty="0" err="1"/>
              <a:t>Swedish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Dutch </a:t>
            </a:r>
            <a:r>
              <a:rPr lang="nl-NL" dirty="0" err="1"/>
              <a:t>travelers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Indicates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source of risk was </a:t>
            </a:r>
            <a:r>
              <a:rPr lang="nl-NL" dirty="0" err="1"/>
              <a:t>destination-based</a:t>
            </a:r>
            <a:r>
              <a:rPr lang="nl-NL" dirty="0"/>
              <a:t>,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travel-specific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6">
            <a:extLst>
              <a:ext uri="{FF2B5EF4-FFF2-40B4-BE49-F238E27FC236}">
                <a16:creationId xmlns:a16="http://schemas.microsoft.com/office/drawing/2014/main" id="{B611912E-78EE-000C-F9CB-D233AF0ADA57}"/>
              </a:ext>
            </a:extLst>
          </p:cNvPr>
          <p:cNvSpPr txBox="1">
            <a:spLocks/>
          </p:cNvSpPr>
          <p:nvPr/>
        </p:nvSpPr>
        <p:spPr>
          <a:xfrm>
            <a:off x="557062" y="5570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nl-NL" sz="3200" dirty="0"/>
            </a:br>
            <a:r>
              <a:rPr lang="nl-NL" sz="3200" dirty="0"/>
              <a:t>3- Food, Water, </a:t>
            </a:r>
            <a:r>
              <a:rPr lang="nl-NL" sz="3200" dirty="0" err="1"/>
              <a:t>and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in </a:t>
            </a:r>
            <a:r>
              <a:rPr lang="nl-NL" sz="3200" dirty="0" err="1"/>
              <a:t>Tourism</a:t>
            </a:r>
            <a:br>
              <a:rPr lang="nl-NL" sz="3200" dirty="0"/>
            </a:br>
            <a:endParaRPr lang="nl-NL" sz="3200" dirty="0"/>
          </a:p>
        </p:txBody>
      </p:sp>
    </p:spTree>
    <p:extLst>
      <p:ext uri="{BB962C8B-B14F-4D97-AF65-F5344CB8AC3E}">
        <p14:creationId xmlns:p14="http://schemas.microsoft.com/office/powerpoint/2010/main" val="3545873559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Food, Water, </a:t>
            </a:r>
            <a:r>
              <a:rPr lang="nl-NL" sz="3200" dirty="0" err="1"/>
              <a:t>and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in </a:t>
            </a:r>
            <a:r>
              <a:rPr lang="nl-NL" sz="3200" dirty="0" err="1"/>
              <a:t>Tourism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Case </a:t>
            </a:r>
            <a:r>
              <a:rPr lang="nl-NL" b="1" dirty="0" err="1"/>
              <a:t>Study</a:t>
            </a:r>
            <a:r>
              <a:rPr lang="nl-NL" b="1" dirty="0"/>
              <a:t>: 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Cozumel, Mexico (2008–2010):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Outbreak</a:t>
            </a:r>
            <a:r>
              <a:rPr lang="nl-NL" dirty="0"/>
              <a:t>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potable</a:t>
            </a:r>
            <a:r>
              <a:rPr lang="nl-NL" dirty="0"/>
              <a:t> water system at a resort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Nine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over a 2-year span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30003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Food, Water, </a:t>
            </a:r>
            <a:r>
              <a:rPr lang="nl-NL" sz="3200" dirty="0" err="1"/>
              <a:t>and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in </a:t>
            </a:r>
            <a:r>
              <a:rPr lang="nl-NL" sz="3200" dirty="0" err="1"/>
              <a:t>Tourism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Case </a:t>
            </a:r>
            <a:r>
              <a:rPr lang="nl-NL" b="1" dirty="0" err="1"/>
              <a:t>Study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Turkish</a:t>
            </a:r>
            <a:r>
              <a:rPr lang="nl-NL" b="1" dirty="0"/>
              <a:t> Baths – Spa </a:t>
            </a:r>
            <a:r>
              <a:rPr lang="nl-NL" b="1" dirty="0" err="1"/>
              <a:t>Facilities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Hot water systems </a:t>
            </a:r>
            <a:r>
              <a:rPr lang="nl-NL" dirty="0" err="1"/>
              <a:t>identified</a:t>
            </a:r>
            <a:r>
              <a:rPr lang="nl-NL" dirty="0"/>
              <a:t> as a </a:t>
            </a:r>
            <a:r>
              <a:rPr lang="nl-NL" dirty="0" err="1"/>
              <a:t>potential</a:t>
            </a:r>
            <a:r>
              <a:rPr lang="nl-NL" dirty="0"/>
              <a:t> source of </a:t>
            </a:r>
            <a:r>
              <a:rPr lang="nl-NL" dirty="0" err="1"/>
              <a:t>Legionnaires</a:t>
            </a:r>
            <a:r>
              <a:rPr lang="nl-NL" dirty="0"/>
              <a:t>’ </a:t>
            </a:r>
            <a:r>
              <a:rPr lang="nl-NL" dirty="0" err="1"/>
              <a:t>disease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Evidence</a:t>
            </a:r>
            <a:r>
              <a:rPr lang="nl-NL" dirty="0"/>
              <a:t> </a:t>
            </a:r>
            <a:r>
              <a:rPr lang="nl-NL" dirty="0" err="1"/>
              <a:t>reviewed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a UK spa pool </a:t>
            </a:r>
            <a:r>
              <a:rPr lang="nl-NL" dirty="0" err="1"/>
              <a:t>outbreak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464504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Food, Water, </a:t>
            </a:r>
            <a:r>
              <a:rPr lang="nl-NL" sz="3200" dirty="0" err="1"/>
              <a:t>and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in </a:t>
            </a:r>
            <a:r>
              <a:rPr lang="nl-NL" sz="3200" dirty="0" err="1"/>
              <a:t>Tourism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dirty="0"/>
              <a:t>- Food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Hygiene</a:t>
            </a:r>
            <a:r>
              <a:rPr lang="nl-NL" dirty="0"/>
              <a:t> Standards at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</a:t>
            </a:r>
            <a:r>
              <a:rPr lang="nl-NL" dirty="0" err="1"/>
              <a:t>play</a:t>
            </a:r>
            <a:r>
              <a:rPr lang="nl-NL" dirty="0"/>
              <a:t> a </a:t>
            </a:r>
            <a:r>
              <a:rPr lang="nl-NL" dirty="0" err="1"/>
              <a:t>critical</a:t>
            </a:r>
            <a:r>
              <a:rPr lang="nl-NL" dirty="0"/>
              <a:t> </a:t>
            </a:r>
            <a:r>
              <a:rPr lang="nl-NL" dirty="0" err="1"/>
              <a:t>role</a:t>
            </a:r>
            <a:r>
              <a:rPr lang="nl-NL" dirty="0"/>
              <a:t> in </a:t>
            </a:r>
            <a:r>
              <a:rPr lang="nl-NL" dirty="0" err="1"/>
              <a:t>tourist</a:t>
            </a:r>
            <a:r>
              <a:rPr lang="nl-NL" dirty="0"/>
              <a:t> health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Travelers</a:t>
            </a:r>
            <a:r>
              <a:rPr lang="nl-NL" dirty="0"/>
              <a:t>’ </a:t>
            </a:r>
            <a:r>
              <a:rPr lang="nl-NL" dirty="0" err="1"/>
              <a:t>Diarrhea</a:t>
            </a:r>
            <a:r>
              <a:rPr lang="nl-NL" dirty="0"/>
              <a:t> ("Holiday Sickness"):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Common </a:t>
            </a:r>
            <a:r>
              <a:rPr lang="nl-NL" dirty="0" err="1"/>
              <a:t>during</a:t>
            </a:r>
            <a:r>
              <a:rPr lang="nl-NL" dirty="0"/>
              <a:t> or </a:t>
            </a:r>
            <a:r>
              <a:rPr lang="nl-NL" dirty="0" err="1"/>
              <a:t>shortly</a:t>
            </a:r>
            <a:r>
              <a:rPr lang="nl-NL" dirty="0"/>
              <a:t> </a:t>
            </a:r>
            <a:r>
              <a:rPr lang="nl-NL" dirty="0" err="1"/>
              <a:t>after</a:t>
            </a:r>
            <a:r>
              <a:rPr lang="nl-NL" dirty="0"/>
              <a:t> </a:t>
            </a:r>
            <a:r>
              <a:rPr lang="nl-NL" dirty="0" err="1"/>
              <a:t>travel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poor</a:t>
            </a:r>
            <a:r>
              <a:rPr lang="nl-NL" dirty="0"/>
              <a:t> </a:t>
            </a:r>
            <a:r>
              <a:rPr lang="nl-NL" dirty="0" err="1"/>
              <a:t>sanitation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food </a:t>
            </a:r>
            <a:r>
              <a:rPr lang="nl-NL" dirty="0" err="1"/>
              <a:t>hygiene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endParaRPr lang="nl-NL" dirty="0"/>
          </a:p>
          <a:p>
            <a:pPr lvl="2"/>
            <a:r>
              <a:rPr lang="nl-NL" b="1" dirty="0"/>
              <a:t>High-Risk Food Sources (</a:t>
            </a:r>
            <a:r>
              <a:rPr lang="nl-NL" b="1" dirty="0" err="1"/>
              <a:t>perceived</a:t>
            </a:r>
            <a:r>
              <a:rPr lang="nl-NL" b="1" dirty="0"/>
              <a:t> or </a:t>
            </a:r>
            <a:r>
              <a:rPr lang="nl-NL" b="1" dirty="0" err="1"/>
              <a:t>actual</a:t>
            </a:r>
            <a:r>
              <a:rPr lang="nl-NL" b="1" dirty="0"/>
              <a:t>):</a:t>
            </a:r>
          </a:p>
          <a:p>
            <a:pPr lvl="2"/>
            <a:r>
              <a:rPr lang="nl-NL" dirty="0"/>
              <a:t>- Street food </a:t>
            </a:r>
            <a:r>
              <a:rPr lang="nl-NL" dirty="0" err="1"/>
              <a:t>vendors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viewed</a:t>
            </a:r>
            <a:r>
              <a:rPr lang="nl-NL" dirty="0"/>
              <a:t> as </a:t>
            </a:r>
            <a:r>
              <a:rPr lang="nl-NL" dirty="0" err="1"/>
              <a:t>risky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tourists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Importance</a:t>
            </a:r>
            <a:r>
              <a:rPr lang="nl-NL" dirty="0"/>
              <a:t> of food handling, water source,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cleanliness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530415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Food, Water, </a:t>
            </a:r>
            <a:r>
              <a:rPr lang="nl-NL" sz="3200" dirty="0" err="1"/>
              <a:t>and</a:t>
            </a:r>
            <a:r>
              <a:rPr lang="nl-NL" sz="3200" dirty="0"/>
              <a:t> Health </a:t>
            </a:r>
            <a:r>
              <a:rPr lang="nl-NL" sz="3200" dirty="0" err="1"/>
              <a:t>Risks</a:t>
            </a:r>
            <a:r>
              <a:rPr lang="nl-NL" sz="3200" dirty="0"/>
              <a:t> in </a:t>
            </a:r>
            <a:r>
              <a:rPr lang="nl-NL" sz="3200" dirty="0" err="1"/>
              <a:t>Tourism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- Case </a:t>
            </a:r>
            <a:r>
              <a:rPr lang="nl-NL" b="1" dirty="0" err="1"/>
              <a:t>Study</a:t>
            </a:r>
            <a:r>
              <a:rPr lang="nl-NL" b="1" dirty="0"/>
              <a:t>: 2007 </a:t>
            </a:r>
            <a:r>
              <a:rPr lang="nl-NL" b="1" dirty="0" err="1"/>
              <a:t>Gastrointestinal</a:t>
            </a:r>
            <a:r>
              <a:rPr lang="nl-NL" b="1" dirty="0"/>
              <a:t> </a:t>
            </a:r>
            <a:r>
              <a:rPr lang="nl-NL" b="1" dirty="0" err="1"/>
              <a:t>Outbreak</a:t>
            </a:r>
            <a:r>
              <a:rPr lang="nl-NL" b="1" dirty="0"/>
              <a:t> – </a:t>
            </a:r>
            <a:r>
              <a:rPr lang="nl-NL" b="1" dirty="0" err="1"/>
              <a:t>Dominican</a:t>
            </a:r>
            <a:r>
              <a:rPr lang="nl-NL" b="1" dirty="0"/>
              <a:t> </a:t>
            </a:r>
            <a:r>
              <a:rPr lang="nl-NL" b="1" dirty="0" err="1"/>
              <a:t>Republic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Location</a:t>
            </a:r>
            <a:r>
              <a:rPr lang="nl-NL" dirty="0"/>
              <a:t>: Resort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Dominican</a:t>
            </a:r>
            <a:r>
              <a:rPr lang="nl-NL" dirty="0"/>
              <a:t> </a:t>
            </a:r>
            <a:r>
              <a:rPr lang="nl-NL" dirty="0" err="1"/>
              <a:t>Republic</a:t>
            </a:r>
            <a:endParaRPr lang="nl-NL" dirty="0"/>
          </a:p>
          <a:p>
            <a:pPr lvl="2"/>
            <a:r>
              <a:rPr lang="nl-NL" dirty="0"/>
              <a:t>- Impact: </a:t>
            </a:r>
            <a:r>
              <a:rPr lang="nl-NL" dirty="0" err="1"/>
              <a:t>Affected</a:t>
            </a:r>
            <a:r>
              <a:rPr lang="nl-NL" dirty="0"/>
              <a:t> 600+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travelers</a:t>
            </a:r>
            <a:endParaRPr lang="nl-NL" dirty="0"/>
          </a:p>
          <a:p>
            <a:pPr lvl="2"/>
            <a:r>
              <a:rPr lang="nl-NL" dirty="0"/>
              <a:t>- 2 UK return </a:t>
            </a:r>
            <a:r>
              <a:rPr lang="nl-NL" dirty="0" err="1"/>
              <a:t>flights</a:t>
            </a:r>
            <a:r>
              <a:rPr lang="nl-NL" dirty="0"/>
              <a:t> (August 9) </a:t>
            </a:r>
            <a:r>
              <a:rPr lang="nl-NL" dirty="0" err="1"/>
              <a:t>required</a:t>
            </a:r>
            <a:r>
              <a:rPr lang="nl-NL" dirty="0"/>
              <a:t> </a:t>
            </a:r>
            <a:r>
              <a:rPr lang="nl-NL" dirty="0" err="1"/>
              <a:t>disinfection</a:t>
            </a:r>
            <a:r>
              <a:rPr lang="nl-NL" dirty="0"/>
              <a:t> </a:t>
            </a:r>
            <a:r>
              <a:rPr lang="nl-NL" dirty="0" err="1"/>
              <a:t>before</a:t>
            </a:r>
            <a:r>
              <a:rPr lang="nl-NL" dirty="0"/>
              <a:t> </a:t>
            </a:r>
            <a:r>
              <a:rPr lang="nl-NL" dirty="0" err="1"/>
              <a:t>reuse</a:t>
            </a:r>
            <a:endParaRPr lang="nl-NL" dirty="0"/>
          </a:p>
          <a:p>
            <a:pPr lvl="2"/>
            <a:r>
              <a:rPr lang="nl-NL" dirty="0"/>
              <a:t>It led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outbreaks</a:t>
            </a:r>
            <a:r>
              <a:rPr lang="nl-NL" dirty="0"/>
              <a:t> of:</a:t>
            </a:r>
          </a:p>
          <a:p>
            <a:pPr lvl="2"/>
            <a:r>
              <a:rPr lang="nl-NL" dirty="0"/>
              <a:t>- Campylobacter                  - E. coli</a:t>
            </a:r>
          </a:p>
          <a:p>
            <a:pPr lvl="2"/>
            <a:r>
              <a:rPr lang="nl-NL" dirty="0"/>
              <a:t>- Listeria                                - Salmonella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162718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Vector-Borne </a:t>
            </a:r>
            <a:r>
              <a:rPr lang="nl-NL" sz="3200" dirty="0" err="1"/>
              <a:t>Risks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 err="1"/>
              <a:t>Transmitted</a:t>
            </a:r>
            <a:r>
              <a:rPr lang="nl-NL" b="1" dirty="0"/>
              <a:t> </a:t>
            </a:r>
            <a:r>
              <a:rPr lang="nl-NL" b="1" dirty="0" err="1"/>
              <a:t>by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Arthropods</a:t>
            </a:r>
            <a:r>
              <a:rPr lang="nl-NL" dirty="0"/>
              <a:t> (e.g., </a:t>
            </a:r>
            <a:r>
              <a:rPr lang="nl-NL" dirty="0" err="1"/>
              <a:t>mosquitoes</a:t>
            </a:r>
            <a:r>
              <a:rPr lang="nl-NL" dirty="0"/>
              <a:t>)</a:t>
            </a:r>
          </a:p>
          <a:p>
            <a:pPr lvl="2"/>
            <a:r>
              <a:rPr lang="nl-NL" b="1" dirty="0"/>
              <a:t>Major Concern:</a:t>
            </a:r>
          </a:p>
          <a:p>
            <a:pPr lvl="2"/>
            <a:r>
              <a:rPr lang="nl-NL" dirty="0"/>
              <a:t>- Malaria — </a:t>
            </a:r>
            <a:r>
              <a:rPr lang="nl-NL" dirty="0" err="1"/>
              <a:t>affects</a:t>
            </a:r>
            <a:r>
              <a:rPr lang="nl-NL" dirty="0"/>
              <a:t> 125 </a:t>
            </a:r>
            <a:r>
              <a:rPr lang="nl-NL" dirty="0" err="1"/>
              <a:t>million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 </a:t>
            </a:r>
            <a:r>
              <a:rPr lang="nl-NL" dirty="0" err="1"/>
              <a:t>yearly</a:t>
            </a:r>
            <a:endParaRPr lang="nl-NL" dirty="0"/>
          </a:p>
          <a:p>
            <a:pPr lvl="2"/>
            <a:r>
              <a:rPr lang="nl-NL" b="1" dirty="0" err="1"/>
              <a:t>Who</a:t>
            </a:r>
            <a:r>
              <a:rPr lang="nl-NL" b="1" dirty="0"/>
              <a:t> is at risk?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Travelers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tropical</a:t>
            </a:r>
            <a:r>
              <a:rPr lang="nl-NL" dirty="0"/>
              <a:t> &amp; </a:t>
            </a:r>
            <a:r>
              <a:rPr lang="nl-NL" dirty="0" err="1"/>
              <a:t>subtropical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transmission </a:t>
            </a:r>
            <a:r>
              <a:rPr lang="nl-NL" dirty="0" err="1"/>
              <a:t>season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Those</a:t>
            </a:r>
            <a:r>
              <a:rPr lang="nl-NL" dirty="0"/>
              <a:t> without </a:t>
            </a:r>
            <a:r>
              <a:rPr lang="nl-NL" dirty="0" err="1"/>
              <a:t>immunity</a:t>
            </a:r>
            <a:r>
              <a:rPr lang="nl-NL" dirty="0"/>
              <a:t> are </a:t>
            </a:r>
            <a:r>
              <a:rPr lang="nl-NL" dirty="0" err="1"/>
              <a:t>especially</a:t>
            </a:r>
            <a:r>
              <a:rPr lang="nl-NL" dirty="0"/>
              <a:t> </a:t>
            </a:r>
            <a:r>
              <a:rPr lang="nl-NL" dirty="0" err="1"/>
              <a:t>vulnerable</a:t>
            </a:r>
            <a:endParaRPr lang="nl-NL" dirty="0"/>
          </a:p>
          <a:p>
            <a:pPr lvl="2"/>
            <a:r>
              <a:rPr lang="nl-NL" dirty="0" err="1"/>
              <a:t>Symptoms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Headache</a:t>
            </a:r>
            <a:r>
              <a:rPr lang="nl-NL" dirty="0"/>
              <a:t>                  -</a:t>
            </a:r>
            <a:r>
              <a:rPr lang="nl-NL" dirty="0" err="1"/>
              <a:t>Vomiting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Organ</a:t>
            </a:r>
            <a:r>
              <a:rPr lang="nl-NL" dirty="0"/>
              <a:t> failure &amp; coma (severe cases)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Potentially</a:t>
            </a:r>
            <a:r>
              <a:rPr lang="nl-NL" dirty="0"/>
              <a:t> </a:t>
            </a:r>
            <a:r>
              <a:rPr lang="nl-NL" dirty="0" err="1"/>
              <a:t>fatal</a:t>
            </a:r>
            <a:r>
              <a:rPr lang="nl-NL" dirty="0"/>
              <a:t>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untreated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67FC742-6C26-D14F-95C3-56BF549A4D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7167" y="2204864"/>
            <a:ext cx="6016690" cy="305194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AD2AF49-2094-4ED8-F860-A8F0911AD24E}"/>
              </a:ext>
            </a:extLst>
          </p:cNvPr>
          <p:cNvSpPr txBox="1"/>
          <p:nvPr/>
        </p:nvSpPr>
        <p:spPr>
          <a:xfrm>
            <a:off x="6243191" y="5284358"/>
            <a:ext cx="580066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600" dirty="0"/>
              <a:t>Severity of malaria prevalence in 2009. Source, </a:t>
            </a:r>
            <a:r>
              <a:rPr lang="en-US" sz="1600" dirty="0" err="1"/>
              <a:t>Obonyo</a:t>
            </a:r>
            <a:r>
              <a:rPr lang="en-US" sz="1600" dirty="0"/>
              <a:t> et al. 2018</a:t>
            </a:r>
            <a:endParaRPr lang="en-DE" sz="1600" dirty="0"/>
          </a:p>
        </p:txBody>
      </p:sp>
    </p:spTree>
    <p:extLst>
      <p:ext uri="{BB962C8B-B14F-4D97-AF65-F5344CB8AC3E}">
        <p14:creationId xmlns:p14="http://schemas.microsoft.com/office/powerpoint/2010/main" val="2437544624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Vector-Borne </a:t>
            </a:r>
            <a:r>
              <a:rPr lang="nl-NL" sz="3200" dirty="0" err="1"/>
              <a:t>Risks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 err="1"/>
              <a:t>Monkey</a:t>
            </a:r>
            <a:r>
              <a:rPr lang="nl-NL" b="1" dirty="0"/>
              <a:t> Malaria: A </a:t>
            </a:r>
            <a:r>
              <a:rPr lang="nl-NL" b="1" dirty="0" err="1"/>
              <a:t>Growing</a:t>
            </a:r>
            <a:r>
              <a:rPr lang="nl-NL" b="1" dirty="0"/>
              <a:t> Risk </a:t>
            </a:r>
            <a:r>
              <a:rPr lang="nl-NL" b="1" dirty="0" err="1"/>
              <a:t>for</a:t>
            </a:r>
            <a:r>
              <a:rPr lang="nl-NL" b="1" dirty="0"/>
              <a:t> Adventure </a:t>
            </a:r>
            <a:r>
              <a:rPr lang="nl-NL" b="1" dirty="0" err="1"/>
              <a:t>Travelers</a:t>
            </a:r>
            <a:endParaRPr lang="nl-NL" b="1" dirty="0"/>
          </a:p>
          <a:p>
            <a:pPr lvl="2"/>
            <a:endParaRPr lang="nl-NL" dirty="0"/>
          </a:p>
          <a:p>
            <a:pPr lvl="2"/>
            <a:r>
              <a:rPr lang="nl-NL" dirty="0"/>
              <a:t>Adventure </a:t>
            </a:r>
            <a:r>
              <a:rPr lang="nl-NL" dirty="0" err="1"/>
              <a:t>seekers</a:t>
            </a:r>
            <a:r>
              <a:rPr lang="nl-NL" dirty="0"/>
              <a:t>, backpackers, </a:t>
            </a:r>
            <a:r>
              <a:rPr lang="nl-NL" dirty="0" err="1"/>
              <a:t>wildlife</a:t>
            </a:r>
            <a:r>
              <a:rPr lang="nl-NL" dirty="0"/>
              <a:t> </a:t>
            </a:r>
            <a:r>
              <a:rPr lang="nl-NL" dirty="0" err="1"/>
              <a:t>watchers</a:t>
            </a:r>
            <a:r>
              <a:rPr lang="nl-NL" dirty="0"/>
              <a:t> </a:t>
            </a:r>
            <a:r>
              <a:rPr lang="nl-NL" dirty="0" err="1"/>
              <a:t>visiting</a:t>
            </a:r>
            <a:r>
              <a:rPr lang="nl-NL" dirty="0"/>
              <a:t> </a:t>
            </a:r>
            <a:r>
              <a:rPr lang="nl-NL" dirty="0" err="1"/>
              <a:t>rainforests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monkey</a:t>
            </a:r>
            <a:r>
              <a:rPr lang="nl-NL" dirty="0"/>
              <a:t> </a:t>
            </a:r>
            <a:r>
              <a:rPr lang="nl-NL" dirty="0" err="1"/>
              <a:t>habitats</a:t>
            </a:r>
            <a:r>
              <a:rPr lang="nl-NL" dirty="0"/>
              <a:t> in:</a:t>
            </a:r>
          </a:p>
          <a:p>
            <a:pPr lvl="2"/>
            <a:r>
              <a:rPr lang="nl-NL" dirty="0"/>
              <a:t>Singapore, Malaysia, Philippines, Thailand, Vietnam</a:t>
            </a:r>
          </a:p>
          <a:p>
            <a:pPr lvl="2"/>
            <a:r>
              <a:rPr lang="nl-NL" b="1" dirty="0" err="1"/>
              <a:t>Cause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Parasite </a:t>
            </a:r>
            <a:r>
              <a:rPr lang="nl-NL" dirty="0" err="1"/>
              <a:t>transmitted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monkeys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humans</a:t>
            </a:r>
            <a:r>
              <a:rPr lang="nl-NL" dirty="0"/>
              <a:t> in </a:t>
            </a:r>
            <a:r>
              <a:rPr lang="nl-NL" dirty="0" err="1"/>
              <a:t>natural</a:t>
            </a:r>
            <a:r>
              <a:rPr lang="nl-NL" dirty="0"/>
              <a:t> </a:t>
            </a:r>
            <a:r>
              <a:rPr lang="nl-NL" dirty="0" err="1"/>
              <a:t>habitats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Monkey</a:t>
            </a:r>
            <a:r>
              <a:rPr lang="nl-NL" dirty="0"/>
              <a:t> Malaria: A </a:t>
            </a:r>
            <a:r>
              <a:rPr lang="nl-NL" dirty="0" err="1"/>
              <a:t>Growing</a:t>
            </a:r>
            <a:r>
              <a:rPr lang="nl-NL" dirty="0"/>
              <a:t> Risk </a:t>
            </a:r>
            <a:r>
              <a:rPr lang="nl-NL" dirty="0" err="1"/>
              <a:t>for</a:t>
            </a:r>
            <a:r>
              <a:rPr lang="nl-NL" dirty="0"/>
              <a:t> Adventure </a:t>
            </a:r>
            <a:r>
              <a:rPr lang="nl-NL" dirty="0" err="1"/>
              <a:t>Travelers</a:t>
            </a:r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021682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Vector-Borne </a:t>
            </a:r>
            <a:r>
              <a:rPr lang="nl-NL" sz="3200" dirty="0" err="1"/>
              <a:t>Risks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dirty="0" err="1"/>
              <a:t>Tourist</a:t>
            </a:r>
            <a:r>
              <a:rPr lang="nl-NL" dirty="0"/>
              <a:t> cases </a:t>
            </a:r>
            <a:r>
              <a:rPr lang="nl-NL" dirty="0" err="1"/>
              <a:t>reported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Malaysia → Finland</a:t>
            </a:r>
          </a:p>
          <a:p>
            <a:pPr lvl="2"/>
            <a:r>
              <a:rPr lang="nl-NL" dirty="0"/>
              <a:t>Borneo → Sweden</a:t>
            </a:r>
          </a:p>
          <a:p>
            <a:pPr lvl="2"/>
            <a:r>
              <a:rPr lang="nl-NL" dirty="0"/>
              <a:t>Thailand → Germany, France</a:t>
            </a:r>
          </a:p>
          <a:p>
            <a:pPr lvl="2"/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countries</a:t>
            </a:r>
            <a:r>
              <a:rPr lang="nl-NL" dirty="0"/>
              <a:t>: USA, Netherlands, Spain, Australia, New </a:t>
            </a:r>
            <a:r>
              <a:rPr lang="nl-NL" dirty="0" err="1"/>
              <a:t>Zealand</a:t>
            </a:r>
            <a:endParaRPr lang="nl-NL" dirty="0"/>
          </a:p>
          <a:p>
            <a:pPr lvl="2"/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practices</a:t>
            </a:r>
            <a:r>
              <a:rPr lang="nl-NL" b="1" dirty="0"/>
              <a:t> </a:t>
            </a:r>
            <a:r>
              <a:rPr lang="nl-NL" b="1" dirty="0" err="1"/>
              <a:t>increasing</a:t>
            </a:r>
            <a:r>
              <a:rPr lang="nl-NL" b="1" dirty="0"/>
              <a:t> risk:</a:t>
            </a:r>
          </a:p>
          <a:p>
            <a:pPr lvl="2"/>
            <a:r>
              <a:rPr lang="nl-NL" dirty="0"/>
              <a:t>- Wildlife </a:t>
            </a:r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projects</a:t>
            </a:r>
            <a:r>
              <a:rPr lang="nl-NL" dirty="0"/>
              <a:t> </a:t>
            </a:r>
            <a:r>
              <a:rPr lang="nl-NL" dirty="0" err="1"/>
              <a:t>bringing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closer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monkey</a:t>
            </a:r>
            <a:r>
              <a:rPr lang="nl-NL" dirty="0"/>
              <a:t> </a:t>
            </a:r>
            <a:r>
              <a:rPr lang="nl-NL" dirty="0" err="1"/>
              <a:t>habitats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Feeding</a:t>
            </a:r>
            <a:r>
              <a:rPr lang="nl-NL" dirty="0"/>
              <a:t> </a:t>
            </a:r>
            <a:r>
              <a:rPr lang="nl-NL" dirty="0" err="1"/>
              <a:t>animals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attract</a:t>
            </a:r>
            <a:r>
              <a:rPr lang="nl-NL" dirty="0"/>
              <a:t> </a:t>
            </a:r>
            <a:r>
              <a:rPr lang="nl-NL" dirty="0" err="1"/>
              <a:t>them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viewing</a:t>
            </a:r>
            <a:r>
              <a:rPr lang="nl-NL" dirty="0"/>
              <a:t> → </a:t>
            </a:r>
            <a:r>
              <a:rPr lang="nl-NL" dirty="0" err="1"/>
              <a:t>increased</a:t>
            </a:r>
            <a:r>
              <a:rPr lang="nl-NL" dirty="0"/>
              <a:t> </a:t>
            </a:r>
            <a:r>
              <a:rPr lang="nl-NL" dirty="0" err="1"/>
              <a:t>proximity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infection</a:t>
            </a:r>
            <a:r>
              <a:rPr lang="nl-NL" dirty="0"/>
              <a:t> risk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D3EF0-0E29-3086-42A3-5809F8BF251A}"/>
              </a:ext>
            </a:extLst>
          </p:cNvPr>
          <p:cNvSpPr txBox="1"/>
          <p:nvPr/>
        </p:nvSpPr>
        <p:spPr>
          <a:xfrm>
            <a:off x="1476260" y="16084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88A6F-6D9C-60C5-3816-2D9C385B92BF}"/>
              </a:ext>
            </a:extLst>
          </p:cNvPr>
          <p:cNvSpPr txBox="1"/>
          <p:nvPr/>
        </p:nvSpPr>
        <p:spPr>
          <a:xfrm>
            <a:off x="2974554" y="290845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942BF5-5776-4CA7-E32F-4A8676F0662E}"/>
              </a:ext>
            </a:extLst>
          </p:cNvPr>
          <p:cNvSpPr txBox="1"/>
          <p:nvPr/>
        </p:nvSpPr>
        <p:spPr>
          <a:xfrm>
            <a:off x="2225407" y="257794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490230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525</TotalTime>
  <Words>3271</Words>
  <Application>Microsoft Macintosh PowerPoint</Application>
  <PresentationFormat>Custom</PresentationFormat>
  <Paragraphs>504</Paragraphs>
  <Slides>40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Georgia</vt:lpstr>
      <vt:lpstr>Minion</vt:lpstr>
      <vt:lpstr>Calibri</vt:lpstr>
      <vt:lpstr>Wingdings</vt:lpstr>
      <vt:lpstr>Arial</vt:lpstr>
      <vt:lpstr>Corporate template-set Universiteit Leiden</vt:lpstr>
      <vt:lpstr>   Health Threats in Tourism    European Institute of Innovation, Entrepreneurship and Technology Lessingstraße 79, 13158 Berlin, Germany </vt:lpstr>
      <vt:lpstr>Index</vt:lpstr>
      <vt:lpstr>1- An Introduction to the Health Risks of Tourism</vt:lpstr>
      <vt:lpstr>1- An Introduction to the Health Risks of Tourism</vt:lpstr>
      <vt:lpstr>1- An Introduction to the Health Risks of Tourism</vt:lpstr>
      <vt:lpstr>1- An Introduction to the Health Risks of Tourism</vt:lpstr>
      <vt:lpstr> 2- Tourism and the Spread of Disease and Infection </vt:lpstr>
      <vt:lpstr>PowerPoint Presentation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2- Tourism and the Spread of Disease and Infection </vt:lpstr>
      <vt:lpstr> 3- Food, Water, and Health Risks in Tourism </vt:lpstr>
      <vt:lpstr>PowerPoint Presentation</vt:lpstr>
      <vt:lpstr> 3- Food, Water, and Health Risks in Tourism </vt:lpstr>
      <vt:lpstr> 3- Food, Water, and Health Risks in Tourism </vt:lpstr>
      <vt:lpstr> 3- Food, Water, and Health Risks in Tourism </vt:lpstr>
      <vt:lpstr> 3- Food, Water, and Health Risks in Tourism </vt:lpstr>
      <vt:lpstr>4- Vector-Borne Risks</vt:lpstr>
      <vt:lpstr>4- Vector-Borne Risks</vt:lpstr>
      <vt:lpstr>4- Vector-Borne Risks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197</cp:revision>
  <dcterms:created xsi:type="dcterms:W3CDTF">2023-10-18T00:40:52Z</dcterms:created>
  <dcterms:modified xsi:type="dcterms:W3CDTF">2025-05-15T21:19:25Z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