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57" r:id="rId6"/>
    <p:sldId id="280" r:id="rId7"/>
    <p:sldId id="287" r:id="rId8"/>
    <p:sldId id="282" r:id="rId9"/>
    <p:sldId id="281" r:id="rId10"/>
    <p:sldId id="283" r:id="rId11"/>
    <p:sldId id="284" r:id="rId12"/>
    <p:sldId id="285" r:id="rId13"/>
    <p:sldId id="286" r:id="rId14"/>
    <p:sldId id="288" r:id="rId15"/>
    <p:sldId id="289" r:id="rId16"/>
    <p:sldId id="290" r:id="rId17"/>
    <p:sldId id="291" r:id="rId18"/>
    <p:sldId id="293" r:id="rId19"/>
    <p:sldId id="339" r:id="rId20"/>
    <p:sldId id="340" r:id="rId21"/>
    <p:sldId id="341" r:id="rId22"/>
    <p:sldId id="342" r:id="rId23"/>
    <p:sldId id="343" r:id="rId24"/>
    <p:sldId id="352" r:id="rId25"/>
    <p:sldId id="353" r:id="rId26"/>
    <p:sldId id="354" r:id="rId27"/>
    <p:sldId id="355" r:id="rId28"/>
    <p:sldId id="356" r:id="rId29"/>
    <p:sldId id="269" r:id="rId30"/>
  </p:sldIdLst>
  <p:sldSz cx="1219835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Georgia" panose="02040502050405020303" pitchFamily="18" charset="0"/>
      <p:regular r:id="rId37"/>
      <p:bold r:id="rId38"/>
      <p:italic r:id="rId39"/>
      <p:boldItalic r:id="rId40"/>
    </p:embeddedFont>
    <p:embeddedFont>
      <p:font typeface="Minion" panose="02000503070000020003" pitchFamily="2" charset="0"/>
      <p:regular r:id="rId41"/>
      <p:bold r:id="rId42"/>
      <p:italic r:id="rId43"/>
      <p:boldItalic r:id="rId44"/>
    </p:embeddedFont>
  </p:embeddedFontLst>
  <p:custDataLst>
    <p:tags r:id="rId4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30-09-2026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30-09-2026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30-09-2026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Quality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Sustainability</a:t>
            </a:r>
            <a:r>
              <a:rPr lang="nl-NL" sz="4400" dirty="0"/>
              <a:t> in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Hospitality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 err="1"/>
              <a:t>Outline</a:t>
            </a:r>
            <a:r>
              <a:rPr lang="nl-NL" sz="3600" dirty="0"/>
              <a:t>: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32017" y="1628800"/>
            <a:ext cx="6846640" cy="3843808"/>
          </a:xfrm>
        </p:spPr>
        <p:txBody>
          <a:bodyPr>
            <a:normAutofit/>
          </a:bodyPr>
          <a:lstStyle/>
          <a:p>
            <a:r>
              <a:rPr lang="nl-NL" dirty="0"/>
              <a:t>Resource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Development</a:t>
            </a:r>
          </a:p>
          <a:p>
            <a:r>
              <a:rPr lang="nl-NL" dirty="0" err="1"/>
              <a:t>Destination</a:t>
            </a:r>
            <a:r>
              <a:rPr lang="nl-NL" dirty="0"/>
              <a:t> Development </a:t>
            </a:r>
            <a:r>
              <a:rPr lang="nl-NL" dirty="0" err="1"/>
              <a:t>Elements</a:t>
            </a:r>
            <a:endParaRPr lang="nl-NL" dirty="0"/>
          </a:p>
          <a:p>
            <a:r>
              <a:rPr lang="nl-NL" sz="2400" dirty="0" err="1">
                <a:solidFill>
                  <a:schemeClr val="bg2"/>
                </a:solidFill>
              </a:rPr>
              <a:t>Carrying</a:t>
            </a:r>
            <a:r>
              <a:rPr lang="nl-NL" sz="2400" dirty="0">
                <a:solidFill>
                  <a:schemeClr val="bg2"/>
                </a:solidFill>
              </a:rPr>
              <a:t> </a:t>
            </a:r>
            <a:r>
              <a:rPr lang="nl-NL" sz="2400" dirty="0" err="1">
                <a:solidFill>
                  <a:schemeClr val="bg2"/>
                </a:solidFill>
              </a:rPr>
              <a:t>capacity</a:t>
            </a:r>
            <a:r>
              <a:rPr lang="nl-NL" sz="2400" dirty="0">
                <a:solidFill>
                  <a:schemeClr val="bg2"/>
                </a:solidFill>
              </a:rPr>
              <a:t> </a:t>
            </a:r>
            <a:r>
              <a:rPr lang="nl-NL" sz="2400" dirty="0" err="1">
                <a:solidFill>
                  <a:schemeClr val="bg2"/>
                </a:solidFill>
              </a:rPr>
              <a:t>and</a:t>
            </a:r>
            <a:r>
              <a:rPr lang="nl-NL" sz="2400" dirty="0">
                <a:solidFill>
                  <a:schemeClr val="bg2"/>
                </a:solidFill>
              </a:rPr>
              <a:t> </a:t>
            </a:r>
            <a:r>
              <a:rPr lang="nl-NL" sz="2400" dirty="0" err="1">
                <a:solidFill>
                  <a:schemeClr val="bg2"/>
                </a:solidFill>
              </a:rPr>
              <a:t>Limits</a:t>
            </a:r>
            <a:r>
              <a:rPr lang="nl-NL" sz="2400" dirty="0">
                <a:solidFill>
                  <a:schemeClr val="bg2"/>
                </a:solidFill>
              </a:rPr>
              <a:t> of </a:t>
            </a:r>
            <a:r>
              <a:rPr lang="nl-NL" sz="2400" dirty="0" err="1">
                <a:solidFill>
                  <a:schemeClr val="bg2"/>
                </a:solidFill>
              </a:rPr>
              <a:t>Acceptable</a:t>
            </a:r>
            <a:r>
              <a:rPr lang="nl-NL" sz="2400" dirty="0">
                <a:solidFill>
                  <a:schemeClr val="bg2"/>
                </a:solidFill>
              </a:rPr>
              <a:t> Change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Sustainable tourism: how to travel responsibly">
            <a:extLst>
              <a:ext uri="{FF2B5EF4-FFF2-40B4-BE49-F238E27FC236}">
                <a16:creationId xmlns:a16="http://schemas.microsoft.com/office/drawing/2014/main" id="{7F21AB9F-F9CF-B7F6-77F9-EBEA90CCF5D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5" r="19785"/>
          <a:stretch>
            <a:fillRect/>
          </a:stretch>
        </p:blipFill>
        <p:spPr bwMode="auto">
          <a:xfrm>
            <a:off x="7970838" y="1484313"/>
            <a:ext cx="4213225" cy="465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698575" y="1052736"/>
            <a:ext cx="5544616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1" dirty="0">
                <a:solidFill>
                  <a:schemeClr val="bg2"/>
                </a:solidFill>
              </a:rPr>
              <a:t>1- Resource Planning </a:t>
            </a:r>
            <a:r>
              <a:rPr lang="nl-NL" sz="3200" b="1" dirty="0" err="1">
                <a:solidFill>
                  <a:schemeClr val="bg2"/>
                </a:solidFill>
              </a:rPr>
              <a:t>and</a:t>
            </a:r>
            <a:r>
              <a:rPr lang="nl-NL" sz="3200" b="1" dirty="0">
                <a:solidFill>
                  <a:schemeClr val="bg2"/>
                </a:solidFill>
              </a:rPr>
              <a:t> </a:t>
            </a:r>
            <a:r>
              <a:rPr lang="nl-NL" sz="3200" b="1" dirty="0" err="1">
                <a:solidFill>
                  <a:schemeClr val="bg2"/>
                </a:solidFill>
              </a:rPr>
              <a:t>Destination</a:t>
            </a:r>
            <a:r>
              <a:rPr lang="nl-NL" sz="3200" b="1" dirty="0">
                <a:solidFill>
                  <a:schemeClr val="bg2"/>
                </a:solidFill>
              </a:rPr>
              <a:t> Development</a:t>
            </a:r>
          </a:p>
        </p:txBody>
      </p:sp>
    </p:spTree>
    <p:extLst>
      <p:ext uri="{BB962C8B-B14F-4D97-AF65-F5344CB8AC3E}">
        <p14:creationId xmlns:p14="http://schemas.microsoft.com/office/powerpoint/2010/main" val="94229405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coordinated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of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CCEE96-D558-1831-1E7C-0788C8CC8364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287274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103816798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103739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Attractions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Amenities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6051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Access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420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Pricing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1061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8527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Mangement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Prevent</a:t>
            </a:r>
            <a:r>
              <a:rPr lang="nl-NL" dirty="0"/>
              <a:t> </a:t>
            </a:r>
            <a:r>
              <a:rPr lang="nl-NL" dirty="0" err="1"/>
              <a:t>duplication</a:t>
            </a:r>
            <a:r>
              <a:rPr lang="nl-NL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Promotion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Visitor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Training </a:t>
            </a:r>
            <a:r>
              <a:rPr lang="nl-NL" b="0" dirty="0" err="1"/>
              <a:t>and</a:t>
            </a:r>
            <a:r>
              <a:rPr lang="nl-NL" b="0" dirty="0"/>
              <a:t> business support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Identify</a:t>
            </a:r>
            <a:r>
              <a:rPr lang="nl-NL" dirty="0"/>
              <a:t> management </a:t>
            </a:r>
            <a:r>
              <a:rPr lang="nl-NL" dirty="0" err="1"/>
              <a:t>gaps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Unaddressed</a:t>
            </a:r>
            <a:r>
              <a:rPr lang="nl-NL" b="0" dirty="0"/>
              <a:t> issues or </a:t>
            </a:r>
            <a:r>
              <a:rPr lang="nl-NL" b="0" dirty="0" err="1"/>
              <a:t>underdeveloped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collaboration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sectors  </a:t>
            </a:r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292308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key</a:t>
            </a:r>
            <a:r>
              <a:rPr lang="nl-NL" b="0" dirty="0"/>
              <a:t> Benefits of </a:t>
            </a:r>
            <a:r>
              <a:rPr lang="nl-NL" b="0" dirty="0" err="1"/>
              <a:t>Destination</a:t>
            </a:r>
            <a:r>
              <a:rPr lang="nl-NL" b="0" dirty="0"/>
              <a:t> Management </a:t>
            </a:r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Establishing</a:t>
            </a:r>
            <a:r>
              <a:rPr lang="nl-NL" b="0" dirty="0"/>
              <a:t> a </a:t>
            </a:r>
            <a:r>
              <a:rPr lang="nl-NL" b="0" dirty="0" err="1"/>
              <a:t>competitive</a:t>
            </a:r>
            <a:r>
              <a:rPr lang="nl-NL" b="0" dirty="0"/>
              <a:t> </a:t>
            </a:r>
            <a:r>
              <a:rPr lang="nl-NL" b="0" dirty="0" err="1"/>
              <a:t>edge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Spreading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benefits of </a:t>
            </a:r>
            <a:r>
              <a:rPr lang="nl-NL" b="0" dirty="0" err="1"/>
              <a:t>tourism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Improving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yield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Building a strong </a:t>
            </a:r>
            <a:r>
              <a:rPr lang="nl-NL" b="0" dirty="0" err="1"/>
              <a:t>and</a:t>
            </a:r>
            <a:r>
              <a:rPr lang="nl-NL" b="0" dirty="0"/>
              <a:t> vibrant brand </a:t>
            </a:r>
            <a:r>
              <a:rPr lang="nl-NL" b="0" dirty="0" err="1"/>
              <a:t>identity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488719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Common Drivers </a:t>
            </a:r>
            <a:r>
              <a:rPr lang="nl-NL" dirty="0" err="1"/>
              <a:t>Behind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Management: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Improving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Yield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Lengthen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spending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usage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 </a:t>
            </a:r>
            <a:r>
              <a:rPr lang="nl-NL" dirty="0" err="1"/>
              <a:t>viable</a:t>
            </a:r>
            <a:r>
              <a:rPr lang="nl-NL" dirty="0"/>
              <a:t> </a:t>
            </a:r>
            <a:r>
              <a:rPr lang="nl-NL" dirty="0" err="1"/>
              <a:t>livelihoods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alternative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streams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Revitalizes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endParaRPr lang="nl-NL" b="0" dirty="0"/>
          </a:p>
          <a:p>
            <a:pPr lvl="3"/>
            <a:r>
              <a:rPr lang="nl-NL" b="0" dirty="0"/>
              <a:t>- Underpins community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173903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seasonality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Distribute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flow more </a:t>
            </a:r>
            <a:r>
              <a:rPr lang="nl-NL" b="0" dirty="0" err="1"/>
              <a:t>evenly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employment</a:t>
            </a:r>
            <a:r>
              <a:rPr lang="nl-NL" b="0" dirty="0"/>
              <a:t>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ROI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year-round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off-</a:t>
            </a:r>
            <a:r>
              <a:rPr lang="nl-NL" b="0" dirty="0" err="1"/>
              <a:t>season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D- </a:t>
            </a:r>
            <a:r>
              <a:rPr lang="nl-NL" dirty="0" err="1"/>
              <a:t>To</a:t>
            </a:r>
            <a:r>
              <a:rPr lang="nl-NL" dirty="0"/>
              <a:t> spread </a:t>
            </a:r>
            <a:r>
              <a:rPr lang="nl-NL" dirty="0" err="1"/>
              <a:t>the</a:t>
            </a:r>
            <a:r>
              <a:rPr lang="nl-NL" dirty="0"/>
              <a:t> benefits of </a:t>
            </a:r>
            <a:r>
              <a:rPr lang="nl-NL" dirty="0" err="1"/>
              <a:t>tourism</a:t>
            </a:r>
            <a:r>
              <a:rPr lang="nl-NL" dirty="0"/>
              <a:t> more </a:t>
            </a:r>
            <a:r>
              <a:rPr lang="nl-NL" dirty="0" err="1"/>
              <a:t>widely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broader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dispersal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under-visited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over-</a:t>
            </a:r>
            <a:r>
              <a:rPr lang="nl-NL" b="0" dirty="0" err="1"/>
              <a:t>visited</a:t>
            </a:r>
            <a:r>
              <a:rPr lang="nl-NL" b="0" dirty="0"/>
              <a:t> hotspots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907019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awareness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image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creatively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strategically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influencers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media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ensure</a:t>
            </a:r>
            <a:r>
              <a:rPr lang="nl-NL" dirty="0"/>
              <a:t> long term </a:t>
            </a:r>
            <a:r>
              <a:rPr lang="nl-NL" dirty="0" err="1"/>
              <a:t>sustainability</a:t>
            </a:r>
            <a:r>
              <a:rPr lang="nl-NL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Maintains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over time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have a </a:t>
            </a:r>
            <a:r>
              <a:rPr lang="nl-NL" b="0" dirty="0" err="1"/>
              <a:t>positive</a:t>
            </a:r>
            <a:r>
              <a:rPr lang="nl-NL" b="0" dirty="0"/>
              <a:t> or </a:t>
            </a:r>
            <a:r>
              <a:rPr lang="nl-NL" b="0" dirty="0" err="1"/>
              <a:t>regenerative</a:t>
            </a:r>
            <a:r>
              <a:rPr lang="nl-NL" b="0" dirty="0"/>
              <a:t> effect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76817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/>
              <a:t>G-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or </a:t>
            </a:r>
            <a:r>
              <a:rPr lang="nl-NL" dirty="0" err="1"/>
              <a:t>natural</a:t>
            </a:r>
            <a:r>
              <a:rPr lang="nl-NL" dirty="0"/>
              <a:t> assets </a:t>
            </a:r>
          </a:p>
          <a:p>
            <a:pPr lvl="3"/>
            <a:r>
              <a:rPr lang="nl-NL" b="0" dirty="0"/>
              <a:t>- Supports site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Stimulates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fund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efforts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access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963089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428465" y="889839"/>
            <a:ext cx="6840760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2- </a:t>
            </a:r>
            <a:r>
              <a:rPr lang="nl-NL" sz="2800" b="1" dirty="0" err="1">
                <a:solidFill>
                  <a:schemeClr val="bg2"/>
                </a:solidFill>
              </a:rPr>
              <a:t>Destination</a:t>
            </a:r>
            <a:r>
              <a:rPr lang="nl-NL" sz="2800" b="1" dirty="0">
                <a:solidFill>
                  <a:schemeClr val="bg2"/>
                </a:solidFill>
              </a:rPr>
              <a:t> Development </a:t>
            </a:r>
            <a:r>
              <a:rPr lang="nl-NL" sz="2800" b="1" dirty="0" err="1">
                <a:solidFill>
                  <a:schemeClr val="bg2"/>
                </a:solidFill>
              </a:rPr>
              <a:t>Elements</a:t>
            </a:r>
            <a:endParaRPr lang="en-DE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2238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facility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Roads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Signage</a:t>
            </a:r>
            <a:endParaRPr lang="nl-NL" dirty="0"/>
          </a:p>
          <a:p>
            <a:pPr lvl="3"/>
            <a:r>
              <a:rPr lang="nl-NL" b="0" dirty="0"/>
              <a:t>- Ensure well-</a:t>
            </a:r>
            <a:r>
              <a:rPr lang="nl-NL" b="0" dirty="0" err="1"/>
              <a:t>maintained</a:t>
            </a:r>
            <a:r>
              <a:rPr lang="nl-NL" b="0" dirty="0"/>
              <a:t>,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roads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,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orientation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Transportation Systems</a:t>
            </a:r>
          </a:p>
          <a:p>
            <a:pPr lvl="3"/>
            <a:r>
              <a:rPr lang="nl-NL" b="0" dirty="0"/>
              <a:t>- Plan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r>
              <a:rPr lang="nl-NL" b="0" dirty="0"/>
              <a:t> transport.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designated</a:t>
            </a:r>
            <a:r>
              <a:rPr lang="nl-NL" b="0" dirty="0"/>
              <a:t> parking zones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congestion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low-impact transport options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sustainability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714829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 C- Visitor Centers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maps</a:t>
            </a:r>
            <a:r>
              <a:rPr lang="nl-NL" b="0" dirty="0"/>
              <a:t>, brochures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info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rest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amenities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education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interpretation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Communication Networks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internet </a:t>
            </a:r>
            <a:r>
              <a:rPr lang="nl-NL" b="0" dirty="0" err="1"/>
              <a:t>and</a:t>
            </a:r>
            <a:r>
              <a:rPr lang="nl-NL" b="0" dirty="0"/>
              <a:t> mobile access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</a:t>
            </a:r>
            <a:r>
              <a:rPr lang="nl-NL" b="0" dirty="0"/>
              <a:t> digital </a:t>
            </a:r>
            <a:r>
              <a:rPr lang="nl-NL" b="0" dirty="0" err="1"/>
              <a:t>bookings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navigation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emergencies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reliable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368551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Accessibility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Inclusivity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Adapting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inclusive</a:t>
            </a:r>
            <a:r>
              <a:rPr lang="nl-NL" b="0" dirty="0"/>
              <a:t> programs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abilities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adaptive</a:t>
            </a:r>
            <a:r>
              <a:rPr lang="nl-NL" b="0" dirty="0"/>
              <a:t> equipment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modifications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underserved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diverse </a:t>
            </a:r>
            <a:r>
              <a:rPr lang="nl-NL" b="0" dirty="0" err="1"/>
              <a:t>groups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Inclusive</a:t>
            </a:r>
            <a:r>
              <a:rPr lang="nl-NL" dirty="0"/>
              <a:t> Design: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wheelchair</a:t>
            </a:r>
            <a:r>
              <a:rPr lang="nl-NL" b="0" dirty="0"/>
              <a:t> </a:t>
            </a:r>
            <a:r>
              <a:rPr lang="nl-NL" b="0" dirty="0" err="1"/>
              <a:t>accessibility</a:t>
            </a:r>
            <a:r>
              <a:rPr lang="nl-NL" b="0" dirty="0"/>
              <a:t> (</a:t>
            </a:r>
            <a:r>
              <a:rPr lang="nl-NL" b="0" dirty="0" err="1"/>
              <a:t>ramps</a:t>
            </a:r>
            <a:r>
              <a:rPr lang="nl-NL" b="0" dirty="0"/>
              <a:t>, </a:t>
            </a:r>
            <a:r>
              <a:rPr lang="nl-NL" b="0" dirty="0" err="1"/>
              <a:t>paths</a:t>
            </a:r>
            <a:r>
              <a:rPr lang="nl-NL" b="0" dirty="0"/>
              <a:t>, restrooms).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sensory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(</a:t>
            </a:r>
            <a:r>
              <a:rPr lang="nl-NL" b="0" dirty="0" err="1"/>
              <a:t>quiet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, </a:t>
            </a:r>
            <a:r>
              <a:rPr lang="nl-NL" b="0" dirty="0" err="1"/>
              <a:t>visual</a:t>
            </a:r>
            <a:r>
              <a:rPr lang="nl-NL" b="0" dirty="0"/>
              <a:t> cues, </a:t>
            </a:r>
            <a:r>
              <a:rPr lang="nl-NL" b="0" dirty="0" err="1"/>
              <a:t>tactile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/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barriers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896884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</a:t>
            </a:r>
            <a:r>
              <a:rPr lang="nl-NL" dirty="0" err="1"/>
              <a:t>Zoning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Land-</a:t>
            </a:r>
            <a:r>
              <a:rPr lang="nl-NL" dirty="0" err="1"/>
              <a:t>Use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Designated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Allocate</a:t>
            </a:r>
            <a:r>
              <a:rPr lang="nl-NL" b="0" dirty="0"/>
              <a:t> land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</a:t>
            </a:r>
            <a:r>
              <a:rPr lang="nl-NL" b="0" dirty="0"/>
              <a:t> land-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conflicts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organized</a:t>
            </a:r>
            <a:r>
              <a:rPr lang="nl-NL" b="0" dirty="0"/>
              <a:t> development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Sustainable</a:t>
            </a:r>
            <a:r>
              <a:rPr lang="nl-NL" dirty="0"/>
              <a:t>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goals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</a:t>
            </a:r>
            <a:r>
              <a:rPr lang="nl-NL" b="0" dirty="0"/>
              <a:t> nature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overdevelopment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966799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22 Places That Have Been Ruined by Tourists Over the Past Decade - Business  Insider">
            <a:extLst>
              <a:ext uri="{FF2B5EF4-FFF2-40B4-BE49-F238E27FC236}">
                <a16:creationId xmlns:a16="http://schemas.microsoft.com/office/drawing/2014/main" id="{BFE2E68A-DBA4-53E6-1C27-9DA78161F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A61D0C-BA43-3829-08DF-E0353DA51BA8}"/>
              </a:ext>
            </a:extLst>
          </p:cNvPr>
          <p:cNvSpPr txBox="1"/>
          <p:nvPr/>
        </p:nvSpPr>
        <p:spPr>
          <a:xfrm>
            <a:off x="1058615" y="1628800"/>
            <a:ext cx="6188926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3- </a:t>
            </a:r>
            <a:r>
              <a:rPr lang="nl-NL" sz="2800" b="1" dirty="0" err="1">
                <a:solidFill>
                  <a:schemeClr val="bg2"/>
                </a:solidFill>
              </a:rPr>
              <a:t>Carrying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capacity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and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Limits</a:t>
            </a:r>
            <a:r>
              <a:rPr lang="nl-NL" sz="2800" b="1" dirty="0">
                <a:solidFill>
                  <a:schemeClr val="bg2"/>
                </a:solidFill>
              </a:rPr>
              <a:t> of </a:t>
            </a:r>
            <a:r>
              <a:rPr lang="nl-NL" sz="2800" b="1" dirty="0" err="1">
                <a:solidFill>
                  <a:schemeClr val="bg2"/>
                </a:solidFill>
              </a:rPr>
              <a:t>Acceptable</a:t>
            </a:r>
            <a:r>
              <a:rPr lang="nl-NL" sz="2800" b="1" dirty="0">
                <a:solidFill>
                  <a:schemeClr val="bg2"/>
                </a:solidFill>
              </a:rPr>
              <a:t> Change</a:t>
            </a:r>
          </a:p>
        </p:txBody>
      </p:sp>
    </p:spTree>
    <p:extLst>
      <p:ext uri="{BB962C8B-B14F-4D97-AF65-F5344CB8AC3E}">
        <p14:creationId xmlns:p14="http://schemas.microsoft.com/office/powerpoint/2010/main" val="257216035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 err="1"/>
              <a:t>Defined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 World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 (UNWTO):</a:t>
            </a:r>
          </a:p>
          <a:p>
            <a:pPr lvl="3">
              <a:lnSpc>
                <a:spcPct val="160000"/>
              </a:lnSpc>
            </a:pPr>
            <a:r>
              <a:rPr lang="nl-NL" b="0" dirty="0"/>
              <a:t>- “The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time without </a:t>
            </a:r>
            <a:r>
              <a:rPr lang="nl-NL" b="0" dirty="0" err="1"/>
              <a:t>causing</a:t>
            </a:r>
            <a:r>
              <a:rPr lang="nl-NL" b="0" dirty="0"/>
              <a:t> </a:t>
            </a:r>
            <a:r>
              <a:rPr lang="nl-NL" b="0" dirty="0" err="1"/>
              <a:t>destruction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economic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socio-cultural</a:t>
            </a:r>
            <a:r>
              <a:rPr lang="nl-NL" b="0" dirty="0"/>
              <a:t> environment,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unacceptable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.”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Modern </a:t>
            </a:r>
            <a:r>
              <a:rPr lang="nl-NL" dirty="0" err="1"/>
              <a:t>Perspectives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Shift focus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acceptability</a:t>
            </a:r>
            <a:r>
              <a:rPr lang="nl-NL" b="0" dirty="0"/>
              <a:t> of impacts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visitation</a:t>
            </a:r>
            <a:r>
              <a:rPr lang="nl-NL" b="0" dirty="0"/>
              <a:t>. </a:t>
            </a:r>
          </a:p>
          <a:p>
            <a:pPr lvl="3"/>
            <a:r>
              <a:rPr lang="en-GB" b="0" dirty="0"/>
              <a:t>- They prioritize factors such as:</a:t>
            </a:r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Biophysical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 err="1"/>
              <a:t>Soil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, landscape/</a:t>
            </a:r>
            <a:r>
              <a:rPr lang="nl-NL" b="0" dirty="0" err="1"/>
              <a:t>topography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b="0" dirty="0"/>
              <a:t>Visitor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size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mode, </a:t>
            </a:r>
            <a:r>
              <a:rPr lang="nl-NL" b="0" dirty="0" err="1"/>
              <a:t>seasonality</a:t>
            </a:r>
            <a:r>
              <a:rPr lang="nl-NL" b="0" dirty="0"/>
              <a:t>, </a:t>
            </a:r>
            <a:r>
              <a:rPr lang="nl-NL" b="0" dirty="0" err="1"/>
              <a:t>crowding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dirty="0"/>
              <a:t>- Management </a:t>
            </a:r>
            <a:r>
              <a:rPr lang="nl-NL" dirty="0" err="1"/>
              <a:t>Policies</a:t>
            </a:r>
            <a:endParaRPr lang="nl-NL" dirty="0"/>
          </a:p>
          <a:p>
            <a:pPr lvl="3"/>
            <a:r>
              <a:rPr lang="nl-NL" b="0" dirty="0" err="1"/>
              <a:t>Zoning</a:t>
            </a:r>
            <a:r>
              <a:rPr lang="nl-NL" b="0" dirty="0"/>
              <a:t>,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, </a:t>
            </a:r>
            <a:r>
              <a:rPr lang="nl-NL" b="0" dirty="0" err="1"/>
              <a:t>regulations</a:t>
            </a:r>
            <a:r>
              <a:rPr lang="nl-NL" b="0" dirty="0"/>
              <a:t>,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992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3.1- Types of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A-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tourists</a:t>
            </a:r>
            <a:r>
              <a:rPr lang="nl-NL" b="0" dirty="0"/>
              <a:t> a site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accommodate</a:t>
            </a:r>
            <a:endParaRPr lang="nl-NL" b="0" dirty="0"/>
          </a:p>
          <a:p>
            <a:pPr lvl="3"/>
            <a:r>
              <a:rPr lang="nl-NL" b="0" dirty="0"/>
              <a:t>- Beyond </a:t>
            </a:r>
            <a:r>
              <a:rPr lang="nl-NL" b="0" dirty="0" err="1"/>
              <a:t>this</a:t>
            </a:r>
            <a:r>
              <a:rPr lang="nl-NL" b="0" dirty="0"/>
              <a:t> limit,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tourism’s</a:t>
            </a:r>
            <a:r>
              <a:rPr lang="nl-NL" b="0" dirty="0"/>
              <a:t> impact on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ecosystems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</a:t>
            </a:r>
            <a:r>
              <a:rPr lang="nl-NL" b="0" dirty="0" err="1"/>
              <a:t>sustainability</a:t>
            </a:r>
            <a:r>
              <a:rPr lang="nl-NL" b="0" dirty="0"/>
              <a:t> of resources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3502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Concerns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depending</a:t>
            </a:r>
            <a:r>
              <a:rPr lang="nl-NL" b="0" dirty="0"/>
              <a:t> on </a:t>
            </a:r>
            <a:r>
              <a:rPr lang="nl-NL" b="0" dirty="0" err="1"/>
              <a:t>tourist</a:t>
            </a:r>
            <a:r>
              <a:rPr lang="nl-NL" b="0" dirty="0"/>
              <a:t> type, </a:t>
            </a:r>
            <a:r>
              <a:rPr lang="nl-NL" b="0" dirty="0" err="1"/>
              <a:t>destination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crowd</a:t>
            </a:r>
            <a:r>
              <a:rPr lang="nl-NL" b="0" dirty="0"/>
              <a:t> levels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’ 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changes in </a:t>
            </a:r>
            <a:r>
              <a:rPr lang="nl-NL" b="0" dirty="0" err="1"/>
              <a:t>daily</a:t>
            </a:r>
            <a:r>
              <a:rPr lang="nl-NL" b="0" dirty="0"/>
              <a:t> life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0996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E-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tourism</a:t>
            </a:r>
            <a:r>
              <a:rPr lang="nl-NL" b="0" dirty="0"/>
              <a:t> without </a:t>
            </a:r>
            <a:r>
              <a:rPr lang="nl-NL" b="0" dirty="0" err="1"/>
              <a:t>harming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Weighs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opportunity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community well-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53992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Select a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/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 </a:t>
            </a:r>
            <a:r>
              <a:rPr lang="nl-NL" b="0" dirty="0" err="1"/>
              <a:t>that</a:t>
            </a:r>
            <a:r>
              <a:rPr lang="nl-NL" b="0" dirty="0"/>
              <a:t> is </a:t>
            </a:r>
            <a:r>
              <a:rPr lang="nl-NL" b="0" dirty="0" err="1"/>
              <a:t>opened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explain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light of </a:t>
            </a:r>
            <a:r>
              <a:rPr lang="nl-NL" b="0" dirty="0" err="1"/>
              <a:t>visitor</a:t>
            </a:r>
            <a:r>
              <a:rPr lang="nl-NL" b="0" dirty="0"/>
              <a:t> management aspect: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facing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/</a:t>
            </a:r>
            <a:r>
              <a:rPr lang="nl-NL" b="0" dirty="0" err="1"/>
              <a:t>decrease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different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select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overcome</a:t>
            </a:r>
            <a:r>
              <a:rPr lang="nl-NL" b="0" dirty="0"/>
              <a:t> these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adopt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visitors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944632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4.2-  </a:t>
            </a:r>
            <a:r>
              <a:rPr lang="nl-NL" dirty="0" err="1"/>
              <a:t>What</a:t>
            </a:r>
            <a:r>
              <a:rPr lang="nl-NL" dirty="0"/>
              <a:t> are Visitor </a:t>
            </a:r>
            <a:r>
              <a:rPr lang="nl-NL" dirty="0" err="1"/>
              <a:t>Limits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limits</a:t>
            </a:r>
            <a:r>
              <a:rPr lang="nl-NL" b="0" dirty="0"/>
              <a:t> help manage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a </a:t>
            </a:r>
            <a:r>
              <a:rPr lang="nl-NL" b="0" dirty="0" err="1"/>
              <a:t>sustainable</a:t>
            </a:r>
            <a:r>
              <a:rPr lang="nl-NL" b="0" dirty="0"/>
              <a:t>, safe,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Visitor </a:t>
            </a:r>
            <a:r>
              <a:rPr lang="nl-NL" dirty="0" err="1"/>
              <a:t>Limits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Visitor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, </a:t>
            </a:r>
            <a:r>
              <a:rPr lang="nl-NL" b="0" dirty="0" err="1"/>
              <a:t>noise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preserves </a:t>
            </a:r>
            <a:r>
              <a:rPr lang="nl-NL" b="0" dirty="0" err="1"/>
              <a:t>enjoyment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3488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Resource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adequate </a:t>
            </a:r>
            <a:r>
              <a:rPr lang="nl-NL" b="0" dirty="0" err="1"/>
              <a:t>capacity</a:t>
            </a:r>
            <a:r>
              <a:rPr lang="nl-NL" b="0" dirty="0"/>
              <a:t> of </a:t>
            </a:r>
            <a:r>
              <a:rPr lang="nl-NL" b="0" dirty="0" err="1"/>
              <a:t>trails</a:t>
            </a:r>
            <a:r>
              <a:rPr lang="nl-NL" b="0" dirty="0"/>
              <a:t>, parking,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Safety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accidents</a:t>
            </a:r>
            <a:r>
              <a:rPr lang="nl-NL" b="0" dirty="0"/>
              <a:t> in high-</a:t>
            </a:r>
            <a:r>
              <a:rPr lang="nl-NL" b="0" dirty="0" err="1"/>
              <a:t>use</a:t>
            </a:r>
            <a:r>
              <a:rPr lang="nl-NL" b="0" dirty="0"/>
              <a:t> or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69572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Permits: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Control access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requiring</a:t>
            </a:r>
            <a:r>
              <a:rPr lang="nl-NL" b="0" dirty="0"/>
              <a:t> advance </a:t>
            </a:r>
            <a:r>
              <a:rPr lang="nl-NL" b="0" dirty="0" err="1"/>
              <a:t>booking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Timed</a:t>
            </a:r>
            <a:r>
              <a:rPr lang="nl-NL" dirty="0"/>
              <a:t> Entry: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Stagger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crowding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Best Tombs to Visit in the Valley of the Kings, Luxor, Egypt">
            <a:extLst>
              <a:ext uri="{FF2B5EF4-FFF2-40B4-BE49-F238E27FC236}">
                <a16:creationId xmlns:a16="http://schemas.microsoft.com/office/drawing/2014/main" id="{74A4709C-D1BD-2D9A-DD3C-00CBFFF55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66" y="3192473"/>
            <a:ext cx="4889784" cy="326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8,034 Valley Of The Kings Luxor Egypt Stock Photos, High-Res Pictures, and  Images - Getty Images">
            <a:extLst>
              <a:ext uri="{FF2B5EF4-FFF2-40B4-BE49-F238E27FC236}">
                <a16:creationId xmlns:a16="http://schemas.microsoft.com/office/drawing/2014/main" id="{B48F5B88-BCA8-B01B-7A04-A7F50E954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809328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4834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Set max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per site/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Alternative</a:t>
            </a:r>
            <a:r>
              <a:rPr lang="nl-NL" dirty="0"/>
              <a:t> Options: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less-visited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Education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Inform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low-impact </a:t>
            </a:r>
            <a:r>
              <a:rPr lang="nl-NL" b="0" dirty="0" err="1"/>
              <a:t>behavior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590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1261</TotalTime>
  <Words>1206</Words>
  <Application>Microsoft Macintosh PowerPoint</Application>
  <PresentationFormat>Custom</PresentationFormat>
  <Paragraphs>279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Outline:</vt:lpstr>
      <vt:lpstr>PowerPoint Presentation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PowerPoint Presentation</vt:lpstr>
      <vt:lpstr>2- Destination Development Elements</vt:lpstr>
      <vt:lpstr>2- Destination Development Elements</vt:lpstr>
      <vt:lpstr>2- Destination Development Elements</vt:lpstr>
      <vt:lpstr>2- Destination Development Elements</vt:lpstr>
      <vt:lpstr>PowerPoint Presentation</vt:lpstr>
      <vt:lpstr>3- Carrying Capacity</vt:lpstr>
      <vt:lpstr>3- Carrying Capacity</vt:lpstr>
      <vt:lpstr>3- Carrying Capacity</vt:lpstr>
      <vt:lpstr>3- Carrying capacity</vt:lpstr>
      <vt:lpstr>3- Carrying capacity</vt:lpstr>
      <vt:lpstr>3- Carrying capacity</vt:lpstr>
      <vt:lpstr>3- Carrying capacity</vt:lpstr>
      <vt:lpstr>3- Carrying capacity</vt:lpstr>
      <vt:lpstr>3- Carrying capacity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2026-09-30T13:42:50Z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