
<file path=[Content_Types].xml><?xml version="1.0" encoding="utf-8"?>
<Types xmlns="http://schemas.openxmlformats.org/package/2006/content-types">
  <Override PartName="/customXml/itemProps2.xml" ContentType="application/vnd.openxmlformats-officedocument.customXmlProperties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Default Extension="fntdata" ContentType="application/x-fontdata"/>
  <Override PartName="/ppt/tags/tag1.xml" ContentType="application/vnd.openxmlformats-officedocument.presentationml.tags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embedTrueTypeFonts="1">
  <p:sldMasterIdLst>
    <p:sldMasterId id="2147483648" r:id="rId3"/>
  </p:sldMasterIdLst>
  <p:notesMasterIdLst>
    <p:notesMasterId r:id="rId15"/>
  </p:notesMasterIdLst>
  <p:handoutMasterIdLst>
    <p:handoutMasterId r:id="rId16"/>
  </p:handoutMasterIdLst>
  <p:sldIdLst>
    <p:sldId id="256" r:id="rId4"/>
    <p:sldId id="257" r:id="rId5"/>
    <p:sldId id="272" r:id="rId6"/>
    <p:sldId id="273" r:id="rId7"/>
    <p:sldId id="274" r:id="rId8"/>
    <p:sldId id="275" r:id="rId9"/>
    <p:sldId id="276" r:id="rId10"/>
    <p:sldId id="277" r:id="rId11"/>
    <p:sldId id="278" r:id="rId12"/>
    <p:sldId id="279" r:id="rId13"/>
    <p:sldId id="269" r:id="rId14"/>
  </p:sldIdLst>
  <p:sldSz cx="12198350" cy="6858000"/>
  <p:notesSz cx="6858000" cy="9144000"/>
  <p:embeddedFontLst>
    <p:embeddedFont>
      <p:font typeface="Georgia" pitchFamily="18" charset="0"/>
      <p:regular r:id="rId17"/>
      <p:bold r:id="rId18"/>
      <p:italic r:id="rId19"/>
      <p:boldItalic r:id="rId20"/>
    </p:embeddedFont>
    <p:embeddedFont>
      <p:font typeface="Calibri" pitchFamily="34" charset="0"/>
      <p:regular r:id="rId21"/>
      <p:bold r:id="rId22"/>
      <p:italic r:id="rId23"/>
      <p:boldItalic r:id="rId24"/>
    </p:embeddedFont>
    <p:embeddedFont>
      <p:font typeface="Minion"/>
      <p:regular r:id="rId25"/>
      <p:bold r:id="rId26"/>
      <p:italic r:id="rId27"/>
      <p:boldItalic r:id="rId28"/>
    </p:embeddedFont>
  </p:embeddedFontLst>
  <p:custDataLst>
    <p:tags r:id="rId29"/>
  </p:custDataLst>
  <p:defaultTextStyle>
    <a:defPPr>
      <a:defRPr lang="nl-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3842">
          <p15:clr>
            <a:srgbClr val="A4A3A4"/>
          </p15:clr>
        </p15:guide>
      </p15:sldGuideLst>
    </p:ext>
    <p:ext uri="{2D200454-40CA-4A62-9FC3-DE9A4176ACB9}">
      <p15:notesGuideLst xmlns=""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clrMru>
    <a:srgbClr val="8592BC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horzBarState="maximized">
    <p:restoredLeft sz="15987" autoAdjust="0"/>
    <p:restoredTop sz="94660"/>
  </p:normalViewPr>
  <p:slideViewPr>
    <p:cSldViewPr>
      <p:cViewPr varScale="1">
        <p:scale>
          <a:sx n="73" d="100"/>
          <a:sy n="73" d="100"/>
        </p:scale>
        <p:origin x="-576" y="-102"/>
      </p:cViewPr>
      <p:guideLst>
        <p:guide orient="horz" pos="2160"/>
        <p:guide pos="3842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101" d="100"/>
          <a:sy n="101" d="100"/>
        </p:scale>
        <p:origin x="-3528" y="-90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font" Target="fonts/font2.fntdata"/><Relationship Id="rId26" Type="http://schemas.openxmlformats.org/officeDocument/2006/relationships/font" Target="fonts/font10.fntdata"/><Relationship Id="rId3" Type="http://schemas.openxmlformats.org/officeDocument/2006/relationships/slideMaster" Target="slideMasters/slideMaster1.xml"/><Relationship Id="rId21" Type="http://schemas.openxmlformats.org/officeDocument/2006/relationships/font" Target="fonts/font5.fntdata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font" Target="fonts/font1.fntdata"/><Relationship Id="rId25" Type="http://schemas.openxmlformats.org/officeDocument/2006/relationships/font" Target="fonts/font9.fntdata"/><Relationship Id="rId33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handoutMaster" Target="handoutMasters/handoutMaster1.xml"/><Relationship Id="rId20" Type="http://schemas.openxmlformats.org/officeDocument/2006/relationships/font" Target="fonts/font4.fntdata"/><Relationship Id="rId29" Type="http://schemas.openxmlformats.org/officeDocument/2006/relationships/tags" Target="tags/tag1.xml"/><Relationship Id="rId1" Type="http://schemas.openxmlformats.org/officeDocument/2006/relationships/customXml" Target="../customXml/item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font" Target="fonts/font8.fntdata"/><Relationship Id="rId32" Type="http://schemas.openxmlformats.org/officeDocument/2006/relationships/theme" Target="theme/theme1.xml"/><Relationship Id="rId5" Type="http://schemas.openxmlformats.org/officeDocument/2006/relationships/slide" Target="slides/slide2.xml"/><Relationship Id="rId15" Type="http://schemas.openxmlformats.org/officeDocument/2006/relationships/notesMaster" Target="notesMasters/notesMaster1.xml"/><Relationship Id="rId23" Type="http://schemas.openxmlformats.org/officeDocument/2006/relationships/font" Target="fonts/font7.fntdata"/><Relationship Id="rId28" Type="http://schemas.openxmlformats.org/officeDocument/2006/relationships/font" Target="fonts/font12.fntdata"/><Relationship Id="rId10" Type="http://schemas.openxmlformats.org/officeDocument/2006/relationships/slide" Target="slides/slide7.xml"/><Relationship Id="rId19" Type="http://schemas.openxmlformats.org/officeDocument/2006/relationships/font" Target="fonts/font3.fntdata"/><Relationship Id="rId31" Type="http://schemas.openxmlformats.org/officeDocument/2006/relationships/viewProps" Target="viewProp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font" Target="fonts/font6.fntdata"/><Relationship Id="rId27" Type="http://schemas.openxmlformats.org/officeDocument/2006/relationships/font" Target="fonts/font11.fntdata"/><Relationship Id="rId30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F068446-54CF-4267-A5BD-FA01909E96A2}" type="datetimeFigureOut">
              <a:rPr lang="nl-NL" smtClean="0"/>
              <a:pPr/>
              <a:t>28-10-2024</a:t>
            </a:fld>
            <a:endParaRPr lang="nl-N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AF345F5-224F-42F7-8104-3FF77BEE4CD0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="" xmlns:p14="http://schemas.microsoft.com/office/powerpoint/2010/main" val="281083028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koptekst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5698784-F1F2-4D71-B346-94F94D5EBAA2}" type="datetimeFigureOut">
              <a:rPr lang="nl-NL" smtClean="0"/>
              <a:pPr/>
              <a:t>28-10-2024</a:t>
            </a:fld>
            <a:endParaRPr lang="nl-NL"/>
          </a:p>
        </p:txBody>
      </p:sp>
      <p:sp>
        <p:nvSpPr>
          <p:cNvPr id="4" name="Tijdelijke aanduiding voor dia-afbeelding 3"/>
          <p:cNvSpPr>
            <a:spLocks noGrp="1" noRot="1" noChangeAspect="1"/>
          </p:cNvSpPr>
          <p:nvPr>
            <p:ph type="sldImg" idx="2"/>
          </p:nvPr>
        </p:nvSpPr>
        <p:spPr>
          <a:xfrm>
            <a:off x="379413" y="685800"/>
            <a:ext cx="609917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nl-NL"/>
          </a:p>
        </p:txBody>
      </p:sp>
      <p:sp>
        <p:nvSpPr>
          <p:cNvPr id="5" name="Tijdelijke aanduiding voor notiti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12ECD43-08E5-4945-BC4F-4857758E978F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="" xmlns:p14="http://schemas.microsoft.com/office/powerpoint/2010/main" val="25635155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2ECD43-08E5-4945-BC4F-4857758E978F}" type="slidenum">
              <a:rPr lang="nl-NL" smtClean="0"/>
              <a:pPr/>
              <a:t>0</a:t>
            </a:fld>
            <a:endParaRPr lang="nl-NL"/>
          </a:p>
        </p:txBody>
      </p:sp>
    </p:spTree>
    <p:extLst>
      <p:ext uri="{BB962C8B-B14F-4D97-AF65-F5344CB8AC3E}">
        <p14:creationId xmlns="" xmlns:p14="http://schemas.microsoft.com/office/powerpoint/2010/main" val="155453441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jdelijke aanduiding voor tekst 5"/>
          <p:cNvSpPr>
            <a:spLocks noGrp="1"/>
          </p:cNvSpPr>
          <p:nvPr>
            <p:ph type="body" sz="quarter" idx="13" hasCustomPrompt="1"/>
          </p:nvPr>
        </p:nvSpPr>
        <p:spPr>
          <a:xfrm>
            <a:off x="0" y="-1"/>
            <a:ext cx="12198349" cy="4521941"/>
          </a:xfrm>
          <a:solidFill>
            <a:srgbClr val="8592BC"/>
          </a:solidFill>
        </p:spPr>
        <p:txBody>
          <a:bodyPr>
            <a:normAutofit/>
          </a:bodyPr>
          <a:lstStyle>
            <a:lvl1pPr marL="0" indent="0">
              <a:buNone/>
              <a:defRPr sz="100">
                <a:solidFill>
                  <a:schemeClr val="bg2"/>
                </a:solidFill>
              </a:defRPr>
            </a:lvl1pPr>
          </a:lstStyle>
          <a:p>
            <a:pPr lvl="0"/>
            <a:r>
              <a:rPr lang="en-GB" noProof="0" dirty="0"/>
              <a:t>..</a:t>
            </a:r>
          </a:p>
        </p:txBody>
      </p:sp>
      <p:sp>
        <p:nvSpPr>
          <p:cNvPr id="6" name="Tijdelijke aanduiding voor tekst 5"/>
          <p:cNvSpPr>
            <a:spLocks noGrp="1"/>
          </p:cNvSpPr>
          <p:nvPr>
            <p:ph type="body" sz="quarter" idx="12" hasCustomPrompt="1"/>
          </p:nvPr>
        </p:nvSpPr>
        <p:spPr>
          <a:xfrm>
            <a:off x="1" y="1"/>
            <a:ext cx="12198350" cy="3719335"/>
          </a:xfrm>
          <a:solidFill>
            <a:schemeClr val="bg2"/>
          </a:solidFill>
        </p:spPr>
        <p:txBody>
          <a:bodyPr>
            <a:normAutofit/>
          </a:bodyPr>
          <a:lstStyle>
            <a:lvl1pPr marL="0" indent="0">
              <a:buNone/>
              <a:defRPr sz="100">
                <a:solidFill>
                  <a:schemeClr val="bg2"/>
                </a:solidFill>
              </a:defRPr>
            </a:lvl1pPr>
          </a:lstStyle>
          <a:p>
            <a:pPr lvl="0"/>
            <a:r>
              <a:rPr lang="en-GB" noProof="0" dirty="0"/>
              <a:t>..</a:t>
            </a:r>
          </a:p>
        </p:txBody>
      </p:sp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1490663" y="1052736"/>
            <a:ext cx="10225136" cy="1656184"/>
          </a:xfrm>
        </p:spPr>
        <p:txBody>
          <a:bodyPr/>
          <a:lstStyle>
            <a:lvl1pPr algn="l">
              <a:defRPr sz="5400">
                <a:solidFill>
                  <a:schemeClr val="bg1"/>
                </a:solidFill>
              </a:defRPr>
            </a:lvl1pPr>
          </a:lstStyle>
          <a:p>
            <a:r>
              <a:rPr lang="en-GB" noProof="0" dirty="0"/>
              <a:t>Title presentation</a:t>
            </a:r>
          </a:p>
        </p:txBody>
      </p:sp>
      <p:sp>
        <p:nvSpPr>
          <p:cNvPr id="20" name="Tijdelijke aanduiding voor tekst 19"/>
          <p:cNvSpPr>
            <a:spLocks noGrp="1"/>
          </p:cNvSpPr>
          <p:nvPr>
            <p:ph type="body" sz="quarter" idx="14" hasCustomPrompt="1"/>
          </p:nvPr>
        </p:nvSpPr>
        <p:spPr>
          <a:xfrm>
            <a:off x="1490663" y="3934610"/>
            <a:ext cx="6918325" cy="393700"/>
          </a:xfrm>
        </p:spPr>
        <p:txBody>
          <a:bodyPr anchor="ctr">
            <a:normAutofit/>
          </a:bodyPr>
          <a:lstStyle>
            <a:lvl1pPr marL="0" indent="0">
              <a:buNone/>
              <a:defRPr sz="240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noProof="0" dirty="0"/>
              <a:t>Subtitle presentation</a:t>
            </a:r>
          </a:p>
        </p:txBody>
      </p:sp>
      <p:sp>
        <p:nvSpPr>
          <p:cNvPr id="8" name="Tijdelijke aanduiding voor datum 3"/>
          <p:cNvSpPr>
            <a:spLocks noGrp="1"/>
          </p:cNvSpPr>
          <p:nvPr>
            <p:ph type="dt" sz="half" idx="2"/>
          </p:nvPr>
        </p:nvSpPr>
        <p:spPr>
          <a:xfrm>
            <a:off x="7467327" y="3934684"/>
            <a:ext cx="4326359" cy="394127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r">
              <a:defRPr sz="2400">
                <a:solidFill>
                  <a:schemeClr val="bg1"/>
                </a:solidFill>
              </a:defRPr>
            </a:lvl1pPr>
          </a:lstStyle>
          <a:p>
            <a:fld id="{928F9493-D671-4F27-99EF-9D103FC79999}" type="datetime1">
              <a:rPr lang="nl-NL" noProof="0" smtClean="0"/>
              <a:pPr/>
              <a:t>28-10-2024</a:t>
            </a:fld>
            <a:endParaRPr lang="en-GB" noProof="0" dirty="0"/>
          </a:p>
        </p:txBody>
      </p:sp>
      <p:sp>
        <p:nvSpPr>
          <p:cNvPr id="19" name="Rechthoek 18"/>
          <p:cNvSpPr/>
          <p:nvPr userDrawn="1"/>
        </p:nvSpPr>
        <p:spPr bwMode="auto">
          <a:xfrm>
            <a:off x="0" y="6453336"/>
            <a:ext cx="12198350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grpSp>
        <p:nvGrpSpPr>
          <p:cNvPr id="11" name="Grid" hidden="1"/>
          <p:cNvGrpSpPr/>
          <p:nvPr userDrawn="1"/>
        </p:nvGrpSpPr>
        <p:grpSpPr>
          <a:xfrm>
            <a:off x="-3" y="-1"/>
            <a:ext cx="12198354" cy="6858004"/>
            <a:chOff x="-3" y="-1"/>
            <a:chExt cx="12198354" cy="6858004"/>
          </a:xfrm>
        </p:grpSpPr>
        <p:sp>
          <p:nvSpPr>
            <p:cNvPr id="12" name="Rechthoek 11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-3205847" y="3205844"/>
              <a:ext cx="6858003" cy="446316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4" name="Rechthoek 13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6" name="Rechthoek 15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8" name="Rechthoek 19"/>
          <p:cNvSpPr/>
          <p:nvPr userDrawn="1"/>
        </p:nvSpPr>
        <p:spPr bwMode="auto">
          <a:xfrm>
            <a:off x="6099174" y="6453336"/>
            <a:ext cx="6099175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="" xmlns:a16="http://schemas.microsoft.com/office/drawing/2014/main" id="{C42DA95D-231B-9D44-A78D-0A7A94EB9808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1478713" y="4797152"/>
            <a:ext cx="1668134" cy="1522756"/>
          </a:xfrm>
          <a:prstGeom prst="rect">
            <a:avLst/>
          </a:prstGeom>
        </p:spPr>
      </p:pic>
      <p:sp>
        <p:nvSpPr>
          <p:cNvPr id="22" name="Tijdelijke aanduiding voor tekst 19">
            <a:extLst>
              <a:ext uri="{FF2B5EF4-FFF2-40B4-BE49-F238E27FC236}">
                <a16:creationId xmlns="" xmlns:a16="http://schemas.microsoft.com/office/drawing/2014/main" id="{0E29121B-8495-55E8-780C-49244C24E89D}"/>
              </a:ext>
            </a:extLst>
          </p:cNvPr>
          <p:cNvSpPr txBox="1">
            <a:spLocks/>
          </p:cNvSpPr>
          <p:nvPr userDrawn="1"/>
        </p:nvSpPr>
        <p:spPr>
          <a:xfrm>
            <a:off x="986607" y="6491684"/>
            <a:ext cx="6918325" cy="393700"/>
          </a:xfrm>
          <a:prstGeom prst="rect">
            <a:avLst/>
          </a:prstGeom>
        </p:spPr>
        <p:txBody>
          <a:bodyPr anchor="ctr">
            <a:normAutofit lnSpcReduction="10000"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None/>
              <a:defRPr sz="2400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Discover the world of </a:t>
            </a:r>
            <a:r>
              <a:rPr lang="en-GB" dirty="0" err="1"/>
              <a:t>eiIET</a:t>
            </a:r>
            <a:endParaRPr lang="en-GB" dirty="0"/>
          </a:p>
        </p:txBody>
      </p:sp>
    </p:spTree>
    <p:extLst>
      <p:ext uri="{BB962C8B-B14F-4D97-AF65-F5344CB8AC3E}">
        <p14:creationId xmlns="" xmlns:p14="http://schemas.microsoft.com/office/powerpoint/2010/main" val="1036379758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0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75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75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 animBg="1">
        <p:tmplLst>
          <p:tmpl>
            <p:tnLst>
              <p:par>
                <p:cTn presetID="2" presetClass="entr" presetSubtype="1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1">
            <p:tnLst>
              <p:par>
                <p:cTn presetID="2" presetClass="entr" presetSubtype="1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6" grpId="0" build="p" animBg="1">
        <p:tmplLst>
          <p:tmpl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1"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" grpId="0"/>
      <p:bldP spid="20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20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8" grpId="0"/>
      <p:bldP spid="22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22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de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3" y="1252836"/>
            <a:ext cx="6846640" cy="4795836"/>
          </a:xfrm>
          <a:noFill/>
        </p:spPr>
        <p:txBody>
          <a:bodyPr vert="horz" wrap="none" lIns="0" tIns="0" rIns="0" bIns="0"/>
          <a:lstStyle>
            <a:lvl1pPr marL="361950" indent="-361950">
              <a:spcBef>
                <a:spcPts val="800"/>
              </a:spcBef>
              <a:spcAft>
                <a:spcPts val="800"/>
              </a:spcAft>
              <a:buClr>
                <a:schemeClr val="bg2"/>
              </a:buClr>
              <a:buFont typeface="+mj-lt"/>
              <a:buAutoNum type="arabicPeriod"/>
              <a:defRPr sz="2400">
                <a:solidFill>
                  <a:schemeClr val="bg2"/>
                </a:solidFill>
              </a:defRPr>
            </a:lvl1pPr>
            <a:lvl2pPr marL="542925" indent="-180975">
              <a:buClr>
                <a:schemeClr val="bg2"/>
              </a:buClr>
              <a:buFont typeface="Arial" panose="020B0604020202020204" pitchFamily="34" charset="0"/>
              <a:buChar char="•"/>
              <a:defRPr>
                <a:solidFill>
                  <a:schemeClr val="bg2"/>
                </a:solidFill>
              </a:defRPr>
            </a:lvl2pPr>
            <a:lvl3pPr>
              <a:defRPr>
                <a:solidFill>
                  <a:schemeClr val="bg2"/>
                </a:solidFill>
              </a:defRPr>
            </a:lvl3pPr>
            <a:lvl4pPr>
              <a:defRPr>
                <a:solidFill>
                  <a:schemeClr val="bg2"/>
                </a:solidFill>
              </a:defRPr>
            </a:lvl4pPr>
            <a:lvl5pPr>
              <a:defRPr>
                <a:solidFill>
                  <a:schemeClr val="accent1"/>
                </a:solidFill>
              </a:defRPr>
            </a:lvl5pPr>
            <a:lvl6pPr marL="361950" indent="-361950">
              <a:spcBef>
                <a:spcPts val="800"/>
              </a:spcBef>
              <a:spcAft>
                <a:spcPts val="800"/>
              </a:spcAft>
              <a:buClr>
                <a:schemeClr val="bg2"/>
              </a:buClr>
              <a:buFont typeface="+mj-lt"/>
              <a:buAutoNum type="arabicPeriod"/>
              <a:tabLst/>
              <a:defRPr sz="2400">
                <a:solidFill>
                  <a:schemeClr val="bg2"/>
                </a:solidFill>
              </a:defRPr>
            </a:lvl6pPr>
            <a:lvl7pPr marL="542925" indent="-180975">
              <a:buClr>
                <a:schemeClr val="bg2"/>
              </a:buClr>
              <a:buFont typeface="Arial" panose="020B0604020202020204" pitchFamily="34" charset="0"/>
              <a:buChar char="•"/>
              <a:defRPr>
                <a:solidFill>
                  <a:schemeClr val="bg2"/>
                </a:solidFill>
              </a:defRPr>
            </a:lvl7pPr>
            <a:lvl8pPr>
              <a:defRPr>
                <a:solidFill>
                  <a:schemeClr val="bg2"/>
                </a:solidFill>
              </a:defRPr>
            </a:lvl8pPr>
            <a:lvl9pPr>
              <a:defRPr>
                <a:solidFill>
                  <a:schemeClr val="bg2"/>
                </a:solidFill>
              </a:defRPr>
            </a:lvl9pPr>
          </a:lstStyle>
          <a:p>
            <a:pPr lvl="0"/>
            <a:r>
              <a:rPr lang="en-GB" noProof="0" dirty="0"/>
              <a:t>Numbering</a:t>
            </a:r>
          </a:p>
          <a:p>
            <a:pPr lvl="1"/>
            <a:r>
              <a:rPr lang="en-GB" noProof="0" dirty="0"/>
              <a:t>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yellow</a:t>
            </a:r>
          </a:p>
          <a:p>
            <a:pPr lvl="5"/>
            <a:r>
              <a:rPr lang="en-GB" noProof="0" dirty="0"/>
              <a:t>Numbering</a:t>
            </a:r>
          </a:p>
          <a:p>
            <a:pPr lvl="6"/>
            <a:r>
              <a:rPr lang="en-GB" noProof="0" dirty="0"/>
              <a:t>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sp>
        <p:nvSpPr>
          <p:cNvPr id="7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7453634" y="1252538"/>
            <a:ext cx="4339905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grpSp>
        <p:nvGrpSpPr>
          <p:cNvPr id="8" name="Grid" hidden="1"/>
          <p:cNvGrpSpPr/>
          <p:nvPr userDrawn="1"/>
        </p:nvGrpSpPr>
        <p:grpSpPr>
          <a:xfrm>
            <a:off x="0" y="0"/>
            <a:ext cx="12198353" cy="6858004"/>
            <a:chOff x="-2" y="-1"/>
            <a:chExt cx="12198353" cy="6858004"/>
          </a:xfrm>
        </p:grpSpPr>
        <p:sp>
          <p:nvSpPr>
            <p:cNvPr id="9" name="Rechthoek 8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4" name="Rechthoek 13"/>
            <p:cNvSpPr/>
            <p:nvPr userDrawn="1"/>
          </p:nvSpPr>
          <p:spPr bwMode="auto">
            <a:xfrm rot="5400000">
              <a:off x="3923465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 dirty="0"/>
          </a:p>
        </p:txBody>
      </p:sp>
    </p:spTree>
    <p:extLst>
      <p:ext uri="{BB962C8B-B14F-4D97-AF65-F5344CB8AC3E}">
        <p14:creationId xmlns="" xmlns:p14="http://schemas.microsoft.com/office/powerpoint/2010/main" val="54426134"/>
      </p:ext>
    </p:extLst>
  </p:cSld>
  <p:clrMapOvr>
    <a:masterClrMapping/>
  </p:clrMapOvr>
  <p:transition spd="slow">
    <p:wipe dir="r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sp>
        <p:nvSpPr>
          <p:cNvPr id="4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="" xmlns:p14="http://schemas.microsoft.com/office/powerpoint/2010/main" val="3592596851"/>
      </p:ext>
    </p:extLst>
  </p:cSld>
  <p:clrMapOvr>
    <a:masterClrMapping/>
  </p:clrMapOvr>
  <p:transition spd="slow">
    <p:wipe dir="r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75%/25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7926761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0" y="0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5003585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8533755" y="1252538"/>
            <a:ext cx="3259784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="" xmlns:p14="http://schemas.microsoft.com/office/powerpoint/2010/main" val="3590302820"/>
      </p:ext>
    </p:extLst>
  </p:cSld>
  <p:clrMapOvr>
    <a:masterClrMapping/>
  </p:clrMapOvr>
  <p:transition spd="slow">
    <p:wipe dir="r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50%/5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 b="1"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5593347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2670173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6200775" y="1252538"/>
            <a:ext cx="5592763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="" xmlns:p14="http://schemas.microsoft.com/office/powerpoint/2010/main" val="3682767422"/>
      </p:ext>
    </p:extLst>
  </p:cSld>
  <p:clrMapOvr>
    <a:masterClrMapping/>
  </p:clrMapOvr>
  <p:transition spd="slow">
    <p:wipe dir="r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25%/75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3534273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611099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4141267" y="1252538"/>
            <a:ext cx="7652271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="" xmlns:p14="http://schemas.microsoft.com/office/powerpoint/2010/main" val="4132317621"/>
      </p:ext>
    </p:extLst>
  </p:cSld>
  <p:clrMapOvr>
    <a:masterClrMapping/>
  </p:clrMapOvr>
  <p:transition spd="slow">
    <p:wipe dir="r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404663" y="1252538"/>
            <a:ext cx="11388876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3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="" xmlns:p14="http://schemas.microsoft.com/office/powerpoint/2010/main" val="3929258224"/>
      </p:ext>
    </p:extLst>
  </p:cSld>
  <p:clrMapOvr>
    <a:masterClrMapping/>
  </p:clrMapOvr>
  <p:transition spd="slow">
    <p:wipe dir="r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4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5593347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218777" cy="6858004"/>
            <a:chOff x="-2" y="-1"/>
            <a:chExt cx="12218777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2670173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 rot="5400000">
              <a:off x="5568012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6" name="Rechthoek 15"/>
            <p:cNvSpPr/>
            <p:nvPr userDrawn="1"/>
          </p:nvSpPr>
          <p:spPr bwMode="auto">
            <a:xfrm rot="10800000">
              <a:off x="5360772" y="3549589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6200776" y="1252538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7" name="Tijdelijke aanduiding voor afbeelding 13"/>
          <p:cNvSpPr>
            <a:spLocks noGrp="1"/>
          </p:cNvSpPr>
          <p:nvPr>
            <p:ph type="pic" sz="quarter" idx="14" hasCustomPrompt="1"/>
          </p:nvPr>
        </p:nvSpPr>
        <p:spPr>
          <a:xfrm>
            <a:off x="9098614" y="1252538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8" name="Tijdelijke aanduiding voor afbeelding 13"/>
          <p:cNvSpPr>
            <a:spLocks noGrp="1"/>
          </p:cNvSpPr>
          <p:nvPr>
            <p:ph type="pic" sz="quarter" idx="15" hasCustomPrompt="1"/>
          </p:nvPr>
        </p:nvSpPr>
        <p:spPr>
          <a:xfrm>
            <a:off x="6200776" y="3751623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9" name="Tijdelijke aanduiding voor afbeelding 13"/>
          <p:cNvSpPr>
            <a:spLocks noGrp="1"/>
          </p:cNvSpPr>
          <p:nvPr>
            <p:ph type="pic" sz="quarter" idx="16" hasCustomPrompt="1"/>
          </p:nvPr>
        </p:nvSpPr>
        <p:spPr>
          <a:xfrm>
            <a:off x="9098614" y="3751623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20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="" xmlns:p14="http://schemas.microsoft.com/office/powerpoint/2010/main" val="3673173449"/>
      </p:ext>
    </p:extLst>
  </p:cSld>
  <p:clrMapOvr>
    <a:masterClrMapping/>
  </p:clrMapOvr>
  <p:transition spd="slow">
    <p:wipe dir="r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2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5593347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2670173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 rot="5400000">
              <a:off x="5568012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6200341" y="1252538"/>
            <a:ext cx="2695072" cy="4796134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7" name="Tijdelijke aanduiding voor afbeelding 13"/>
          <p:cNvSpPr>
            <a:spLocks noGrp="1"/>
          </p:cNvSpPr>
          <p:nvPr>
            <p:ph type="pic" sz="quarter" idx="14" hasCustomPrompt="1"/>
          </p:nvPr>
        </p:nvSpPr>
        <p:spPr>
          <a:xfrm>
            <a:off x="9098179" y="1252538"/>
            <a:ext cx="2695072" cy="4796134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6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="" xmlns:p14="http://schemas.microsoft.com/office/powerpoint/2010/main" val="4146982251"/>
      </p:ext>
    </p:extLst>
  </p:cSld>
  <p:clrMapOvr>
    <a:masterClrMapping/>
  </p:clrMapOvr>
  <p:transition spd="slow">
    <p:wipe dir="r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raph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4" name="Tijdelijke aanduiding voor grafiek 3"/>
          <p:cNvSpPr>
            <a:spLocks noGrp="1"/>
          </p:cNvSpPr>
          <p:nvPr>
            <p:ph type="chart" sz="quarter" idx="13" hasCustomPrompt="1"/>
          </p:nvPr>
        </p:nvSpPr>
        <p:spPr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 graph</a:t>
            </a:r>
          </a:p>
        </p:txBody>
      </p:sp>
      <p:sp>
        <p:nvSpPr>
          <p:cNvPr id="13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="" xmlns:p14="http://schemas.microsoft.com/office/powerpoint/2010/main" val="2702950967"/>
      </p:ext>
    </p:extLst>
  </p:cSld>
  <p:clrMapOvr>
    <a:masterClrMapping/>
  </p:clrMapOvr>
  <p:transition spd="slow">
    <p:wipe dir="r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ideo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3" name="Tijdelijke aanduiding voor media 12"/>
          <p:cNvSpPr>
            <a:spLocks noGrp="1"/>
          </p:cNvSpPr>
          <p:nvPr>
            <p:ph type="media" sz="quarter" idx="13" hasCustomPrompt="1"/>
          </p:nvPr>
        </p:nvSpPr>
        <p:spPr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 video</a:t>
            </a:r>
          </a:p>
        </p:txBody>
      </p:sp>
      <p:sp>
        <p:nvSpPr>
          <p:cNvPr id="14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="" xmlns:p14="http://schemas.microsoft.com/office/powerpoint/2010/main" val="2653170741"/>
      </p:ext>
    </p:extLst>
  </p:cSld>
  <p:clrMapOvr>
    <a:masterClrMapping/>
  </p:clrMapOvr>
  <p:transition spd="slow">
    <p:wipe dir="r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hthoek 18"/>
          <p:cNvSpPr/>
          <p:nvPr userDrawn="1"/>
        </p:nvSpPr>
        <p:spPr bwMode="auto">
          <a:xfrm>
            <a:off x="0" y="6453336"/>
            <a:ext cx="12198350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sp>
        <p:nvSpPr>
          <p:cNvPr id="6" name="Tijdelijke aanduiding voor tekst 5"/>
          <p:cNvSpPr>
            <a:spLocks noGrp="1"/>
          </p:cNvSpPr>
          <p:nvPr>
            <p:ph type="body" sz="quarter" idx="12" hasCustomPrompt="1"/>
          </p:nvPr>
        </p:nvSpPr>
        <p:spPr>
          <a:xfrm>
            <a:off x="1" y="1"/>
            <a:ext cx="12198350" cy="4521939"/>
          </a:xfrm>
          <a:solidFill>
            <a:schemeClr val="bg2"/>
          </a:solidFill>
        </p:spPr>
        <p:txBody>
          <a:bodyPr>
            <a:normAutofit/>
          </a:bodyPr>
          <a:lstStyle>
            <a:lvl1pPr marL="0" indent="0">
              <a:buNone/>
              <a:defRPr sz="100">
                <a:solidFill>
                  <a:schemeClr val="bg2"/>
                </a:solidFill>
              </a:defRPr>
            </a:lvl1pPr>
          </a:lstStyle>
          <a:p>
            <a:pPr lvl="0"/>
            <a:r>
              <a:rPr lang="en-GB" noProof="0" dirty="0"/>
              <a:t>..</a:t>
            </a:r>
          </a:p>
        </p:txBody>
      </p:sp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1490663" y="1052736"/>
            <a:ext cx="10225136" cy="1656184"/>
          </a:xfrm>
        </p:spPr>
        <p:txBody>
          <a:bodyPr/>
          <a:lstStyle>
            <a:lvl1pPr algn="l">
              <a:defRPr sz="5400">
                <a:solidFill>
                  <a:schemeClr val="bg1"/>
                </a:solidFill>
              </a:defRPr>
            </a:lvl1pPr>
          </a:lstStyle>
          <a:p>
            <a:r>
              <a:rPr lang="en-GB" noProof="0" dirty="0"/>
              <a:t>Title closure</a:t>
            </a:r>
          </a:p>
        </p:txBody>
      </p:sp>
      <p:grpSp>
        <p:nvGrpSpPr>
          <p:cNvPr id="11" name="Grid" hidden="1"/>
          <p:cNvGrpSpPr/>
          <p:nvPr userDrawn="1"/>
        </p:nvGrpSpPr>
        <p:grpSpPr>
          <a:xfrm>
            <a:off x="-3" y="-1"/>
            <a:ext cx="12198354" cy="6858004"/>
            <a:chOff x="-3" y="-1"/>
            <a:chExt cx="12198354" cy="6858004"/>
          </a:xfrm>
        </p:grpSpPr>
        <p:sp>
          <p:nvSpPr>
            <p:cNvPr id="12" name="Rechthoek 11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-3205847" y="3205844"/>
              <a:ext cx="6858003" cy="446316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4" name="Rechthoek 13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6" name="Rechthoek 15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pic>
        <p:nvPicPr>
          <p:cNvPr id="4" name="Picture 3">
            <a:extLst>
              <a:ext uri="{FF2B5EF4-FFF2-40B4-BE49-F238E27FC236}">
                <a16:creationId xmlns="" xmlns:a16="http://schemas.microsoft.com/office/drawing/2014/main" id="{18048538-D4AE-5088-18C8-E4973733DB01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1478713" y="4797152"/>
            <a:ext cx="1668134" cy="1522756"/>
          </a:xfrm>
          <a:prstGeom prst="rect">
            <a:avLst/>
          </a:prstGeom>
        </p:spPr>
      </p:pic>
      <p:sp>
        <p:nvSpPr>
          <p:cNvPr id="5" name="Tijdelijke aanduiding voor tekst 19">
            <a:extLst>
              <a:ext uri="{FF2B5EF4-FFF2-40B4-BE49-F238E27FC236}">
                <a16:creationId xmlns="" xmlns:a16="http://schemas.microsoft.com/office/drawing/2014/main" id="{A5FD0683-31F6-0964-643E-E91B64949CFB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053058" y="6491684"/>
            <a:ext cx="6918325" cy="393700"/>
          </a:xfrm>
        </p:spPr>
        <p:txBody>
          <a:bodyPr anchor="ctr">
            <a:normAutofit/>
          </a:bodyPr>
          <a:lstStyle>
            <a:lvl1pPr marL="0" indent="0">
              <a:buNone/>
              <a:defRPr sz="2400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noProof="0" dirty="0"/>
              <a:t>Discover the world of </a:t>
            </a:r>
            <a:r>
              <a:rPr lang="en-GB" noProof="0" dirty="0" err="1"/>
              <a:t>eiIET</a:t>
            </a:r>
            <a:endParaRPr lang="en-GB" noProof="0" dirty="0"/>
          </a:p>
        </p:txBody>
      </p:sp>
    </p:spTree>
    <p:extLst>
      <p:ext uri="{BB962C8B-B14F-4D97-AF65-F5344CB8AC3E}">
        <p14:creationId xmlns="" xmlns:p14="http://schemas.microsoft.com/office/powerpoint/2010/main" val="3613011367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75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 animBg="1">
        <p:tmplLst>
          <p:tmpl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1"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" grpId="0"/>
      <p:bldP spid="5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5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/>
          <p:cNvSpPr>
            <a:spLocks noGrp="1"/>
          </p:cNvSpPr>
          <p:nvPr>
            <p:ph type="title"/>
          </p:nvPr>
        </p:nvSpPr>
        <p:spPr>
          <a:xfrm>
            <a:off x="404662" y="404664"/>
            <a:ext cx="11389024" cy="432048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/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404662" y="1252836"/>
            <a:ext cx="11389023" cy="4795836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11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7" name="Rechthoek 6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8" name="Rechthoek 7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20" name="Rechthoek 19"/>
          <p:cNvSpPr/>
          <p:nvPr userDrawn="1"/>
        </p:nvSpPr>
        <p:spPr bwMode="auto">
          <a:xfrm>
            <a:off x="0" y="6453336"/>
            <a:ext cx="12198350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sp>
        <p:nvSpPr>
          <p:cNvPr id="4" name="Tijdelijke aanduiding voor tekst 19">
            <a:extLst>
              <a:ext uri="{FF2B5EF4-FFF2-40B4-BE49-F238E27FC236}">
                <a16:creationId xmlns="" xmlns:a16="http://schemas.microsoft.com/office/drawing/2014/main" id="{530CFE0E-CEE1-AF16-0319-72803FFD8BDB}"/>
              </a:ext>
            </a:extLst>
          </p:cNvPr>
          <p:cNvSpPr txBox="1">
            <a:spLocks/>
          </p:cNvSpPr>
          <p:nvPr userDrawn="1"/>
        </p:nvSpPr>
        <p:spPr>
          <a:xfrm>
            <a:off x="986607" y="6491684"/>
            <a:ext cx="6918325" cy="393700"/>
          </a:xfrm>
          <a:prstGeom prst="rect">
            <a:avLst/>
          </a:prstGeom>
        </p:spPr>
        <p:txBody>
          <a:bodyPr anchor="ctr">
            <a:normAutofit lnSpcReduction="10000"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None/>
              <a:defRPr sz="2400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Discover the world of </a:t>
            </a:r>
            <a:r>
              <a:rPr lang="en-GB" dirty="0" err="1"/>
              <a:t>eiIET</a:t>
            </a:r>
            <a:endParaRPr lang="en-GB" dirty="0"/>
          </a:p>
        </p:txBody>
      </p:sp>
    </p:spTree>
    <p:extLst>
      <p:ext uri="{BB962C8B-B14F-4D97-AF65-F5344CB8AC3E}">
        <p14:creationId xmlns="" xmlns:p14="http://schemas.microsoft.com/office/powerpoint/2010/main" val="38398035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60" r:id="rId2"/>
    <p:sldLayoutId id="2147483658" r:id="rId3"/>
    <p:sldLayoutId id="2147483665" r:id="rId4"/>
    <p:sldLayoutId id="2147483661" r:id="rId5"/>
    <p:sldLayoutId id="2147483664" r:id="rId6"/>
    <p:sldLayoutId id="2147483666" r:id="rId7"/>
    <p:sldLayoutId id="2147483662" r:id="rId8"/>
    <p:sldLayoutId id="2147483663" r:id="rId9"/>
    <p:sldLayoutId id="2147483667" r:id="rId10"/>
    <p:sldLayoutId id="2147483668" r:id="rId11"/>
    <p:sldLayoutId id="2147483670" r:id="rId12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4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  <p:hf hdr="0" ftr="0" dt="0"/>
  <p:txStyles>
    <p:titleStyle>
      <a:lvl1pPr algn="l" defTabSz="914400" rtl="0" eaLnBrk="1" latinLnBrk="0" hangingPunct="1">
        <a:spcBef>
          <a:spcPct val="0"/>
        </a:spcBef>
        <a:buNone/>
        <a:defRPr sz="4000" b="1" i="0" kern="1200">
          <a:solidFill>
            <a:schemeClr val="bg2"/>
          </a:solidFill>
          <a:latin typeface="+mj-lt"/>
          <a:ea typeface="+mj-ea"/>
          <a:cs typeface="+mj-cs"/>
        </a:defRPr>
      </a:lvl1pPr>
    </p:titleStyle>
    <p:bodyStyle>
      <a:lvl1pPr marL="180975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•"/>
        <a:defRPr sz="1800" kern="1200">
          <a:solidFill>
            <a:schemeClr val="bg2"/>
          </a:solidFill>
          <a:latin typeface="+mn-lt"/>
          <a:ea typeface="+mn-ea"/>
          <a:cs typeface="+mn-cs"/>
        </a:defRPr>
      </a:lvl1pPr>
      <a:lvl2pPr marL="361950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-"/>
        <a:defRPr sz="1600" kern="1200">
          <a:solidFill>
            <a:schemeClr val="bg2"/>
          </a:solidFill>
          <a:latin typeface="+mn-lt"/>
          <a:ea typeface="+mn-ea"/>
          <a:cs typeface="+mn-cs"/>
        </a:defRPr>
      </a:lvl2pPr>
      <a:lvl3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kern="1200">
          <a:solidFill>
            <a:schemeClr val="bg2"/>
          </a:solidFill>
          <a:latin typeface="+mn-lt"/>
          <a:ea typeface="+mn-ea"/>
          <a:cs typeface="+mn-cs"/>
        </a:defRPr>
      </a:lvl3pPr>
      <a:lvl4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b="1" kern="1200">
          <a:solidFill>
            <a:schemeClr val="bg2"/>
          </a:solidFill>
          <a:latin typeface="+mn-lt"/>
          <a:ea typeface="+mn-ea"/>
          <a:cs typeface="+mn-cs"/>
        </a:defRPr>
      </a:lvl4pPr>
      <a:lvl5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b="1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80975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•"/>
        <a:defRPr sz="1800" kern="1200">
          <a:solidFill>
            <a:schemeClr val="bg2"/>
          </a:solidFill>
          <a:latin typeface="+mn-lt"/>
          <a:ea typeface="+mn-ea"/>
          <a:cs typeface="+mn-cs"/>
        </a:defRPr>
      </a:lvl6pPr>
      <a:lvl7pPr marL="361950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-"/>
        <a:defRPr sz="1600" kern="1200">
          <a:solidFill>
            <a:schemeClr val="bg2"/>
          </a:solidFill>
          <a:latin typeface="+mn-lt"/>
          <a:ea typeface="+mn-ea"/>
          <a:cs typeface="+mn-cs"/>
        </a:defRPr>
      </a:lvl7pPr>
      <a:lvl8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600" kern="1200">
          <a:solidFill>
            <a:schemeClr val="bg2"/>
          </a:solidFill>
          <a:latin typeface="+mn-lt"/>
          <a:ea typeface="+mn-ea"/>
          <a:cs typeface="+mn-cs"/>
        </a:defRPr>
      </a:lvl8pPr>
      <a:lvl9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b="1" kern="1200" baseline="0">
          <a:solidFill>
            <a:schemeClr val="bg2"/>
          </a:solidFill>
          <a:latin typeface="+mn-lt"/>
          <a:ea typeface="+mn-ea"/>
          <a:cs typeface="+mn-cs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jdelijke aanduiding voor tekst 12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Tijdelijke aanduiding voor tekst 11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en-US" b="1" dirty="0"/>
          </a:p>
          <a:p>
            <a:endParaRPr lang="en-US" b="1" dirty="0"/>
          </a:p>
        </p:txBody>
      </p:sp>
      <p:sp>
        <p:nvSpPr>
          <p:cNvPr id="4" name="Titel 3"/>
          <p:cNvSpPr>
            <a:spLocks noGrp="1"/>
          </p:cNvSpPr>
          <p:nvPr>
            <p:ph type="title"/>
          </p:nvPr>
        </p:nvSpPr>
        <p:spPr>
          <a:xfrm>
            <a:off x="169821" y="142852"/>
            <a:ext cx="11858708" cy="3500462"/>
          </a:xfrm>
        </p:spPr>
        <p:txBody>
          <a:bodyPr/>
          <a:lstStyle/>
          <a:p>
            <a:r>
              <a:rPr lang="en-US" sz="4000" dirty="0" smtClean="0"/>
              <a:t>Understanding Economics: Choices, Challenges, and Real-World Applications</a:t>
            </a:r>
            <a:r>
              <a:rPr lang="nl-NL" dirty="0"/>
              <a:t/>
            </a:r>
            <a:br>
              <a:rPr lang="nl-NL" dirty="0"/>
            </a:br>
            <a:r>
              <a:rPr lang="nl-NL" dirty="0"/>
              <a:t/>
            </a:r>
            <a:br>
              <a:rPr lang="nl-NL" dirty="0"/>
            </a:br>
            <a:r>
              <a:rPr lang="en-GB" sz="2000" dirty="0"/>
              <a:t>European Institute of Innovation, Entrepreneurship and Technology</a:t>
            </a:r>
            <a:br>
              <a:rPr lang="en-GB" sz="2000" dirty="0"/>
            </a:br>
            <a:r>
              <a:rPr lang="it-IT" sz="1600" dirty="0" err="1"/>
              <a:t>Lessingstraße</a:t>
            </a:r>
            <a:r>
              <a:rPr lang="it-IT" sz="1600" dirty="0"/>
              <a:t> 79, 13158 </a:t>
            </a:r>
            <a:r>
              <a:rPr lang="it-IT" sz="1600" dirty="0" err="1"/>
              <a:t>Berlin</a:t>
            </a:r>
            <a:r>
              <a:rPr lang="it-IT" sz="1600" dirty="0"/>
              <a:t>, Germany</a:t>
            </a:r>
            <a:br>
              <a:rPr lang="it-IT" sz="1600" dirty="0"/>
            </a:br>
            <a:endParaRPr lang="nl-NL" sz="1600" dirty="0"/>
          </a:p>
        </p:txBody>
      </p:sp>
      <p:sp>
        <p:nvSpPr>
          <p:cNvPr id="5" name="Tijdelijke aanduiding voor tekst 4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nl-NL" dirty="0" smtClean="0"/>
              <a:t>Presenter: RSS Vaibhav| </a:t>
            </a:r>
            <a:r>
              <a:rPr lang="nl-NL" dirty="0"/>
              <a:t>Berlin</a:t>
            </a:r>
          </a:p>
        </p:txBody>
      </p:sp>
      <p:sp>
        <p:nvSpPr>
          <p:cNvPr id="6" name="Tijdelijke aanduiding voor verticale tekst 6">
            <a:extLst>
              <a:ext uri="{FF2B5EF4-FFF2-40B4-BE49-F238E27FC236}">
                <a16:creationId xmlns="" xmlns:a16="http://schemas.microsoft.com/office/drawing/2014/main" id="{52305461-B21F-48B3-AB30-6DE069F98C3A}"/>
              </a:ext>
            </a:extLst>
          </p:cNvPr>
          <p:cNvSpPr txBox="1">
            <a:spLocks/>
          </p:cNvSpPr>
          <p:nvPr/>
        </p:nvSpPr>
        <p:spPr>
          <a:xfrm>
            <a:off x="8979495" y="4581128"/>
            <a:ext cx="3168353" cy="1728192"/>
          </a:xfrm>
          <a:prstGeom prst="rect">
            <a:avLst/>
          </a:prstGeom>
        </p:spPr>
        <p:txBody>
          <a:bodyPr/>
          <a:lstStyle>
            <a:lvl1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pPr lvl="3"/>
            <a:r>
              <a:rPr lang="en-GB" sz="1600" dirty="0" err="1"/>
              <a:t>Lessingstraße</a:t>
            </a:r>
            <a:r>
              <a:rPr lang="en-GB" sz="1600" dirty="0"/>
              <a:t> 79,</a:t>
            </a:r>
          </a:p>
          <a:p>
            <a:pPr lvl="3"/>
            <a:r>
              <a:rPr lang="en-GB" sz="1600" dirty="0"/>
              <a:t>13158 Berlin, Germany</a:t>
            </a:r>
          </a:p>
          <a:p>
            <a:pPr lvl="3"/>
            <a:r>
              <a:rPr lang="en-GB" sz="1600" dirty="0"/>
              <a:t>Phone: +49 30 233618555</a:t>
            </a:r>
          </a:p>
          <a:p>
            <a:pPr lvl="3"/>
            <a:r>
              <a:rPr lang="en-GB" sz="1600" dirty="0"/>
              <a:t>Fax: +49 30 233618556</a:t>
            </a:r>
          </a:p>
          <a:p>
            <a:pPr lvl="3"/>
            <a:r>
              <a:rPr lang="en-GB" sz="1600" dirty="0"/>
              <a:t>Email: info@eiiet.com</a:t>
            </a:r>
            <a:endParaRPr lang="nl-NL" sz="1600" b="0" dirty="0"/>
          </a:p>
        </p:txBody>
      </p:sp>
    </p:spTree>
    <p:extLst>
      <p:ext uri="{BB962C8B-B14F-4D97-AF65-F5344CB8AC3E}">
        <p14:creationId xmlns="" xmlns:p14="http://schemas.microsoft.com/office/powerpoint/2010/main" val="2977814846"/>
      </p:ext>
    </p:extLst>
  </p:cSld>
  <p:clrMapOvr>
    <a:masterClrMapping/>
  </p:clrMapOvr>
  <p:transition spd="slow">
    <p:wipe dir="r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Index</a:t>
            </a:r>
            <a:endParaRPr lang="nl-NL" dirty="0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/>
        <p:txBody>
          <a:bodyPr>
            <a:normAutofit/>
          </a:bodyPr>
          <a:lstStyle/>
          <a:p>
            <a:r>
              <a:rPr lang="nl-NL" dirty="0" smtClean="0"/>
              <a:t>Introduction to Economics </a:t>
            </a:r>
            <a:endParaRPr lang="en-US" dirty="0" smtClean="0"/>
          </a:p>
          <a:p>
            <a:r>
              <a:rPr lang="en-US" dirty="0" smtClean="0"/>
              <a:t>Why is Economics Important?</a:t>
            </a:r>
          </a:p>
          <a:p>
            <a:r>
              <a:rPr lang="en-US" dirty="0" smtClean="0"/>
              <a:t>Scarcity and Opportunity Cost  </a:t>
            </a:r>
          </a:p>
          <a:p>
            <a:r>
              <a:rPr lang="en-US" dirty="0" smtClean="0"/>
              <a:t>Microeconomics - Supply and Demand Dynamics   </a:t>
            </a:r>
          </a:p>
          <a:p>
            <a:r>
              <a:rPr lang="en-US" dirty="0" smtClean="0"/>
              <a:t>Macroeconomics - GDP and Inflation  </a:t>
            </a:r>
          </a:p>
          <a:p>
            <a:r>
              <a:rPr lang="en-US" dirty="0" smtClean="0"/>
              <a:t>Government Response and Monetary Policy</a:t>
            </a:r>
          </a:p>
          <a:p>
            <a:r>
              <a:rPr lang="en-US" dirty="0" smtClean="0"/>
              <a:t>Recap and Reflection</a:t>
            </a:r>
          </a:p>
          <a:p>
            <a:r>
              <a:rPr lang="en-US" dirty="0" smtClean="0"/>
              <a:t>Conclusion</a:t>
            </a:r>
            <a:endParaRPr lang="nl-NL" dirty="0" smtClean="0"/>
          </a:p>
          <a:p>
            <a:endParaRPr lang="nl-NL" dirty="0" smtClean="0"/>
          </a:p>
          <a:p>
            <a:pPr>
              <a:buNone/>
            </a:pPr>
            <a:endParaRPr lang="nl-NL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/>
          <a:lstStyle/>
          <a:p>
            <a:fld id="{5EE7099E-8998-4851-915A-4F4831808297}" type="slidenum">
              <a:rPr lang="nl-NL" smtClean="0"/>
              <a:pPr/>
              <a:t>1</a:t>
            </a:fld>
            <a:endParaRPr lang="nl-NL"/>
          </a:p>
        </p:txBody>
      </p:sp>
      <p:pic>
        <p:nvPicPr>
          <p:cNvPr id="10242" name="Picture 2" descr="https://wallpapercave.com/wp/wp3134771.jpg"/>
          <p:cNvPicPr>
            <a:picLocks noGrp="1" noChangeAspect="1" noChangeArrowheads="1"/>
          </p:cNvPicPr>
          <p:nvPr>
            <p:ph type="pic" sz="quarter" idx="13"/>
          </p:nvPr>
        </p:nvPicPr>
        <p:blipFill>
          <a:blip r:embed="rId2"/>
          <a:srcRect l="24547" r="24547"/>
          <a:stretch>
            <a:fillRect/>
          </a:stretch>
        </p:blipFill>
        <p:spPr bwMode="auto"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1662105023"/>
      </p:ext>
    </p:extLst>
  </p:cSld>
  <p:clrMapOvr>
    <a:masterClrMapping/>
  </p:clrMapOvr>
  <p:transition spd="slow">
    <p:wipe dir="r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Introduction to Economics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09553" cy="4176428"/>
          </a:xfrm>
        </p:spPr>
        <p:txBody>
          <a:bodyPr/>
          <a:lstStyle/>
          <a:p>
            <a:r>
              <a:rPr lang="en-US" sz="2000" b="1" dirty="0" smtClean="0"/>
              <a:t>Definition of Economics</a:t>
            </a:r>
          </a:p>
          <a:p>
            <a:pPr>
              <a:buFont typeface="Wingdings" pitchFamily="2" charset="2"/>
              <a:buChar char="q"/>
            </a:pPr>
            <a:r>
              <a:rPr lang="en-US" sz="2000" dirty="0" smtClean="0"/>
              <a:t>Economics is the study of how individuals, businesses, and governments make choices about allocating resources.</a:t>
            </a:r>
          </a:p>
          <a:p>
            <a:pPr>
              <a:buFont typeface="Wingdings" pitchFamily="2" charset="2"/>
              <a:buChar char="q"/>
            </a:pPr>
            <a:r>
              <a:rPr lang="en-US" sz="2000" dirty="0" smtClean="0"/>
              <a:t> Core Question: “How do we best use our limited resources to meet our needs and wants?”</a:t>
            </a:r>
          </a:p>
          <a:p>
            <a:pPr>
              <a:buFont typeface="Wingdings" pitchFamily="2" charset="2"/>
              <a:buChar char="q"/>
            </a:pPr>
            <a:r>
              <a:rPr lang="en-US" sz="2000" dirty="0" smtClean="0"/>
              <a:t> Economics addresses issues such as production, distribution, and consumption of goods and services in society.</a:t>
            </a:r>
          </a:p>
          <a:p>
            <a:pPr>
              <a:buNone/>
            </a:pPr>
            <a:endParaRPr lang="en-US" sz="2000" dirty="0" smtClean="0"/>
          </a:p>
          <a:p>
            <a:r>
              <a:rPr lang="en-US" sz="2000" b="1" dirty="0" smtClean="0"/>
              <a:t>Two Main Branches:</a:t>
            </a:r>
          </a:p>
          <a:p>
            <a:pPr>
              <a:buFont typeface="Wingdings" pitchFamily="2" charset="2"/>
              <a:buChar char="q"/>
            </a:pPr>
            <a:r>
              <a:rPr lang="en-US" sz="2000" dirty="0" smtClean="0"/>
              <a:t> Microeconomics: Focuses on individual consumers, businesses, and industries.</a:t>
            </a:r>
          </a:p>
          <a:p>
            <a:pPr>
              <a:buFont typeface="Wingdings" pitchFamily="2" charset="2"/>
              <a:buChar char="q"/>
            </a:pPr>
            <a:r>
              <a:rPr lang="en-US" sz="2000" dirty="0" smtClean="0"/>
              <a:t> Macroeconomics: Looks at the economy as a whole.</a:t>
            </a:r>
          </a:p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</a:t>
            </a:fld>
            <a:endParaRPr lang="nl-NL"/>
          </a:p>
        </p:txBody>
      </p:sp>
    </p:spTree>
  </p:cSld>
  <p:clrMapOvr>
    <a:masterClrMapping/>
  </p:clrMapOvr>
  <p:transition spd="slow">
    <p:wipe dir="r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Why is Economics Important?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04662" y="1500174"/>
            <a:ext cx="5593347" cy="4548498"/>
          </a:xfrm>
        </p:spPr>
        <p:txBody>
          <a:bodyPr>
            <a:normAutofit/>
          </a:bodyPr>
          <a:lstStyle/>
          <a:p>
            <a:r>
              <a:rPr lang="en-US" sz="2000" b="1" dirty="0" smtClean="0"/>
              <a:t>Relevance in Everyday Life:</a:t>
            </a:r>
          </a:p>
          <a:p>
            <a:pPr>
              <a:buNone/>
            </a:pPr>
            <a:r>
              <a:rPr lang="en-US" sz="2000" dirty="0" smtClean="0"/>
              <a:t>Economics helps individuals make informed choices.</a:t>
            </a:r>
          </a:p>
          <a:p>
            <a:pPr>
              <a:buNone/>
            </a:pPr>
            <a:endParaRPr lang="en-US" sz="2000" dirty="0" smtClean="0"/>
          </a:p>
          <a:p>
            <a:r>
              <a:rPr lang="en-US" sz="2000" b="1" dirty="0" smtClean="0"/>
              <a:t>Relevance for Businesses:</a:t>
            </a:r>
          </a:p>
          <a:p>
            <a:pPr>
              <a:buNone/>
            </a:pPr>
            <a:r>
              <a:rPr lang="en-US" sz="2000" dirty="0" smtClean="0"/>
              <a:t>Guides pricing, production, and resource management.</a:t>
            </a:r>
          </a:p>
          <a:p>
            <a:pPr>
              <a:buNone/>
            </a:pPr>
            <a:endParaRPr lang="en-US" sz="2000" dirty="0" smtClean="0"/>
          </a:p>
          <a:p>
            <a:r>
              <a:rPr lang="en-US" sz="2000" b="1" dirty="0" smtClean="0"/>
              <a:t>Relevance for Governments:</a:t>
            </a:r>
          </a:p>
          <a:p>
            <a:pPr>
              <a:buNone/>
            </a:pPr>
            <a:r>
              <a:rPr lang="en-US" sz="2000" dirty="0" smtClean="0"/>
              <a:t>Used for policy-making and economic stability.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</a:t>
            </a:fld>
            <a:endParaRPr lang="nl-NL"/>
          </a:p>
        </p:txBody>
      </p:sp>
      <p:pic>
        <p:nvPicPr>
          <p:cNvPr id="8194" name="Picture 2" descr="https://wallpapercave.com/wp/wp3134923.jpg"/>
          <p:cNvPicPr>
            <a:picLocks noGrp="1" noChangeAspect="1" noChangeArrowheads="1"/>
          </p:cNvPicPr>
          <p:nvPr>
            <p:ph type="pic" sz="quarter" idx="13"/>
          </p:nvPr>
        </p:nvPicPr>
        <p:blipFill>
          <a:blip r:embed="rId2"/>
          <a:srcRect l="17201" r="17201"/>
          <a:stretch>
            <a:fillRect/>
          </a:stretch>
        </p:blipFill>
        <p:spPr bwMode="auto">
          <a:prstGeom prst="rect">
            <a:avLst/>
          </a:prstGeom>
          <a:noFill/>
        </p:spPr>
      </p:pic>
    </p:spTree>
  </p:cSld>
  <p:clrMapOvr>
    <a:masterClrMapping/>
  </p:clrMapOvr>
  <p:transition spd="slow">
    <p:wipe dir="r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Scarcity and Opportunity Cost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04662" y="1500174"/>
            <a:ext cx="10195107" cy="4548498"/>
          </a:xfrm>
        </p:spPr>
        <p:txBody>
          <a:bodyPr>
            <a:normAutofit/>
          </a:bodyPr>
          <a:lstStyle/>
          <a:p>
            <a:r>
              <a:rPr lang="en-US" sz="2000" b="1" dirty="0" smtClean="0"/>
              <a:t>Scarcity</a:t>
            </a:r>
          </a:p>
          <a:p>
            <a:pPr>
              <a:buNone/>
            </a:pPr>
            <a:r>
              <a:rPr lang="en-US" sz="2000" dirty="0" smtClean="0"/>
              <a:t>Scarcity exists because resources are limited, but wants are unlimited.</a:t>
            </a:r>
          </a:p>
          <a:p>
            <a:pPr>
              <a:buNone/>
            </a:pPr>
            <a:endParaRPr lang="en-US" sz="2000" dirty="0" smtClean="0"/>
          </a:p>
          <a:p>
            <a:r>
              <a:rPr lang="en-US" sz="2000" b="1" dirty="0" smtClean="0"/>
              <a:t>Opportunity Cost</a:t>
            </a:r>
          </a:p>
          <a:p>
            <a:pPr>
              <a:buNone/>
            </a:pPr>
            <a:r>
              <a:rPr lang="en-US" sz="2000" dirty="0" smtClean="0"/>
              <a:t>The value of the next best alternative given up.</a:t>
            </a:r>
          </a:p>
          <a:p>
            <a:pPr>
              <a:buNone/>
            </a:pPr>
            <a:endParaRPr lang="en-US" sz="2000" dirty="0" smtClean="0"/>
          </a:p>
          <a:p>
            <a:r>
              <a:rPr lang="en-US" sz="2000" b="1" dirty="0" smtClean="0"/>
              <a:t>Case Study</a:t>
            </a:r>
            <a:endParaRPr lang="en-US" sz="2000" b="1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4</a:t>
            </a:fld>
            <a:endParaRPr lang="nl-NL"/>
          </a:p>
        </p:txBody>
      </p:sp>
    </p:spTree>
  </p:cSld>
  <p:clrMapOvr>
    <a:masterClrMapping/>
  </p:clrMapOvr>
  <p:transition spd="slow">
    <p:wipe dir="r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4662" y="404664"/>
            <a:ext cx="11389024" cy="1166948"/>
          </a:xfrm>
        </p:spPr>
        <p:txBody>
          <a:bodyPr/>
          <a:lstStyle/>
          <a:p>
            <a:r>
              <a:rPr lang="en-US" dirty="0" smtClean="0"/>
              <a:t>Microeconomics - Supply and Demand Dynamics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04662" y="1928802"/>
            <a:ext cx="6123141" cy="3929090"/>
          </a:xfrm>
        </p:spPr>
        <p:txBody>
          <a:bodyPr>
            <a:normAutofit/>
          </a:bodyPr>
          <a:lstStyle/>
          <a:p>
            <a:r>
              <a:rPr lang="en-US" sz="2000" b="1" dirty="0" smtClean="0"/>
              <a:t>Basics of Supply and Demand</a:t>
            </a:r>
            <a:endParaRPr lang="en-US" sz="2000" dirty="0" smtClean="0"/>
          </a:p>
          <a:p>
            <a:pPr>
              <a:buFont typeface="Wingdings" pitchFamily="2" charset="2"/>
              <a:buChar char="q"/>
            </a:pPr>
            <a:r>
              <a:rPr lang="en-US" sz="2000" dirty="0" smtClean="0"/>
              <a:t>Law of Demand: When prices increase, quantity demanded decreases.</a:t>
            </a:r>
          </a:p>
          <a:p>
            <a:pPr>
              <a:buFont typeface="Wingdings" pitchFamily="2" charset="2"/>
              <a:buChar char="q"/>
            </a:pPr>
            <a:r>
              <a:rPr lang="en-US" sz="2000" dirty="0" smtClean="0"/>
              <a:t>Law of Supply: When prices increase, quantity supplied increases.</a:t>
            </a:r>
          </a:p>
          <a:p>
            <a:pPr>
              <a:buFont typeface="Wingdings" pitchFamily="2" charset="2"/>
              <a:buChar char="q"/>
            </a:pPr>
            <a:r>
              <a:rPr lang="en-US" sz="2000" dirty="0" smtClean="0"/>
              <a:t>Market Equilibrium: Where supply equals demand.</a:t>
            </a:r>
          </a:p>
          <a:p>
            <a:pPr>
              <a:buNone/>
            </a:pPr>
            <a:endParaRPr lang="en-US" sz="2000" dirty="0" smtClean="0"/>
          </a:p>
          <a:p>
            <a:r>
              <a:rPr lang="en-US" sz="2000" b="1" dirty="0" smtClean="0"/>
              <a:t>Demand-Pull Inflation During COVID-19</a:t>
            </a:r>
            <a:endParaRPr lang="en-US" sz="2000" dirty="0" smtClean="0"/>
          </a:p>
          <a:p>
            <a:pPr>
              <a:buNone/>
            </a:pPr>
            <a:r>
              <a:rPr lang="en-US" sz="2000" dirty="0" smtClean="0"/>
              <a:t>Caused when demand outpaces supply.</a:t>
            </a:r>
            <a:endParaRPr lang="en-US" sz="2000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5</a:t>
            </a:fld>
            <a:endParaRPr lang="nl-NL"/>
          </a:p>
        </p:txBody>
      </p:sp>
      <p:pic>
        <p:nvPicPr>
          <p:cNvPr id="6148" name="Picture 4" descr="https://tse2.mm.bing.net/th?id=OIP.nqkXeG4jCP6ZWf1BpH-m6wHaEe&amp;pid=Api&amp;P=0&amp;h=180"/>
          <p:cNvPicPr>
            <a:picLocks noGrp="1" noChangeAspect="1" noChangeArrowheads="1"/>
          </p:cNvPicPr>
          <p:nvPr>
            <p:ph type="pic" sz="quarter" idx="13"/>
          </p:nvPr>
        </p:nvPicPr>
        <p:blipFill>
          <a:blip r:embed="rId2"/>
          <a:srcRect l="6031" r="6031"/>
          <a:stretch>
            <a:fillRect/>
          </a:stretch>
        </p:blipFill>
        <p:spPr bwMode="auto">
          <a:xfrm>
            <a:off x="6670678" y="1928813"/>
            <a:ext cx="5214975" cy="4119562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wipe dir="r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Macroeconomics - GDP and Inflation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5573" y="3857628"/>
            <a:ext cx="6266017" cy="1428760"/>
          </a:xfrm>
        </p:spPr>
        <p:txBody>
          <a:bodyPr>
            <a:normAutofit/>
          </a:bodyPr>
          <a:lstStyle/>
          <a:p>
            <a:r>
              <a:rPr lang="en-US" sz="2000" b="1" dirty="0" smtClean="0"/>
              <a:t>Case </a:t>
            </a:r>
            <a:r>
              <a:rPr lang="en-US" sz="2000" b="1" dirty="0" smtClean="0"/>
              <a:t>Study</a:t>
            </a:r>
            <a:r>
              <a:rPr lang="en-US" sz="2000" dirty="0" smtClean="0"/>
              <a:t> - Semiconductor Shortages and </a:t>
            </a:r>
            <a:r>
              <a:rPr lang="en-US" sz="2000" dirty="0" smtClean="0"/>
              <a:t>Car </a:t>
            </a:r>
            <a:r>
              <a:rPr lang="en-US" sz="2000" dirty="0" smtClean="0"/>
              <a:t>Prices</a:t>
            </a:r>
            <a:endParaRPr lang="en-US" sz="2000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6</a:t>
            </a:fld>
            <a:endParaRPr lang="nl-NL"/>
          </a:p>
        </p:txBody>
      </p:sp>
      <p:pic>
        <p:nvPicPr>
          <p:cNvPr id="5126" name="Picture 6" descr="https://quizizz.com/media/resource/gs/quizizz-media/quizzes/49789667-65d7-4d6a-9edf-4fe2a1ddcbdb"/>
          <p:cNvPicPr>
            <a:picLocks noGrp="1" noChangeAspect="1" noChangeArrowheads="1"/>
          </p:cNvPicPr>
          <p:nvPr>
            <p:ph type="pic" sz="quarter" idx="13"/>
          </p:nvPr>
        </p:nvPicPr>
        <p:blipFill>
          <a:blip r:embed="rId2"/>
          <a:srcRect t="5210" b="5210"/>
          <a:stretch>
            <a:fillRect/>
          </a:stretch>
        </p:blipFill>
        <p:spPr bwMode="auto">
          <a:xfrm>
            <a:off x="7242183" y="3786189"/>
            <a:ext cx="4500555" cy="2428873"/>
          </a:xfrm>
          <a:prstGeom prst="rect">
            <a:avLst/>
          </a:prstGeom>
          <a:noFill/>
        </p:spPr>
      </p:pic>
      <p:sp>
        <p:nvSpPr>
          <p:cNvPr id="9" name="Vertical Text Placeholder 2"/>
          <p:cNvSpPr txBox="1">
            <a:spLocks/>
          </p:cNvSpPr>
          <p:nvPr/>
        </p:nvSpPr>
        <p:spPr>
          <a:xfrm>
            <a:off x="557062" y="1652574"/>
            <a:ext cx="11114277" cy="1919302"/>
          </a:xfrm>
          <a:prstGeom prst="rect">
            <a:avLst/>
          </a:prstGeom>
        </p:spPr>
        <p:txBody>
          <a:bodyPr vert="horz" lIns="0" tIns="0" rIns="0" bIns="0" rtlCol="0">
            <a:normAutofit fontScale="92500" lnSpcReduction="20000"/>
          </a:bodyPr>
          <a:lstStyle/>
          <a:p>
            <a:pPr marL="180975" marR="0" lvl="0" indent="-180975" algn="l" defTabSz="914400" rtl="0" eaLnBrk="1" fontAlgn="auto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GDP and Economic Growth</a:t>
            </a:r>
          </a:p>
          <a:p>
            <a:pPr marL="180975" marR="0" lvl="0" indent="-180975" algn="l" defTabSz="914400" rtl="0" eaLnBrk="1" fontAlgn="auto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2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GDP: Total value of goods and services in a country.</a:t>
            </a:r>
          </a:p>
          <a:p>
            <a:pPr marL="180975" marR="0" lvl="0" indent="-180975" algn="l" defTabSz="914400" rtl="0" eaLnBrk="1" fontAlgn="auto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200" b="0" i="0" u="none" strike="noStrike" kern="1200" cap="none" spc="0" normalizeH="0" baseline="0" noProof="0" dirty="0" smtClean="0">
              <a:ln>
                <a:noFill/>
              </a:ln>
              <a:solidFill>
                <a:schemeClr val="bg2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180975" marR="0" lvl="0" indent="-180975" algn="l" defTabSz="914400" rtl="0" eaLnBrk="1" fontAlgn="auto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Cost-Push Inflation Due to Supply Chain Disruptions</a:t>
            </a:r>
          </a:p>
          <a:p>
            <a:pPr marL="180975" marR="0" lvl="0" indent="-180975" algn="l" defTabSz="914400" rtl="0" eaLnBrk="1" fontAlgn="auto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2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Occurs when rising production costs push up prices.</a:t>
            </a:r>
            <a:r>
              <a:rPr kumimoji="0" 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/>
            </a:r>
            <a:br>
              <a:rPr kumimoji="0" 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chemeClr val="bg2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 spd="slow">
    <p:wipe dir="r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4662" y="404664"/>
            <a:ext cx="11389024" cy="1381262"/>
          </a:xfrm>
        </p:spPr>
        <p:txBody>
          <a:bodyPr/>
          <a:lstStyle/>
          <a:p>
            <a:r>
              <a:rPr lang="en-US" dirty="0" smtClean="0"/>
              <a:t>Government Response and Monetary Policy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04662" y="2143116"/>
            <a:ext cx="10266545" cy="3905556"/>
          </a:xfrm>
        </p:spPr>
        <p:txBody>
          <a:bodyPr>
            <a:normAutofit/>
          </a:bodyPr>
          <a:lstStyle/>
          <a:p>
            <a:r>
              <a:rPr lang="en-US" sz="2000" b="1" dirty="0" smtClean="0"/>
              <a:t>Government Stimulus and Monetary Policy</a:t>
            </a:r>
          </a:p>
          <a:p>
            <a:pPr>
              <a:buNone/>
            </a:pPr>
            <a:r>
              <a:rPr lang="en-US" sz="2000" dirty="0" smtClean="0"/>
              <a:t>Central banks lowered interest rates and provided stimulus.</a:t>
            </a:r>
          </a:p>
          <a:p>
            <a:pPr>
              <a:buNone/>
            </a:pPr>
            <a:endParaRPr lang="en-US" sz="2000" dirty="0" smtClean="0"/>
          </a:p>
          <a:p>
            <a:r>
              <a:rPr lang="en-US" sz="2000" b="1" dirty="0" smtClean="0"/>
              <a:t>Demand-Pull Inflation from Stimulus Spending</a:t>
            </a:r>
          </a:p>
          <a:p>
            <a:pPr>
              <a:buNone/>
            </a:pPr>
            <a:r>
              <a:rPr lang="en-US" sz="2000" dirty="0" smtClean="0"/>
              <a:t>Increased demand due to raised household incomes.</a:t>
            </a:r>
          </a:p>
          <a:p>
            <a:pPr>
              <a:buNone/>
            </a:pPr>
            <a:endParaRPr lang="en-US" sz="2000" dirty="0" smtClean="0"/>
          </a:p>
          <a:p>
            <a:r>
              <a:rPr lang="en-US" sz="2000" b="1" dirty="0" smtClean="0"/>
              <a:t>Case Study </a:t>
            </a:r>
            <a:endParaRPr lang="en-US" sz="2000" b="1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7</a:t>
            </a:fld>
            <a:endParaRPr lang="nl-NL"/>
          </a:p>
        </p:txBody>
      </p:sp>
    </p:spTree>
  </p:cSld>
  <p:clrMapOvr>
    <a:masterClrMapping/>
  </p:clrMapOvr>
  <p:transition spd="slow">
    <p:wipe dir="r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Recap and Reflection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04662" y="1357298"/>
            <a:ext cx="11052363" cy="4691374"/>
          </a:xfrm>
        </p:spPr>
        <p:txBody>
          <a:bodyPr>
            <a:normAutofit/>
          </a:bodyPr>
          <a:lstStyle/>
          <a:p>
            <a:r>
              <a:rPr lang="en-US" sz="2000" b="1" dirty="0" smtClean="0"/>
              <a:t>Key Concepts</a:t>
            </a:r>
            <a:r>
              <a:rPr lang="en-US" sz="2000" dirty="0" smtClean="0"/>
              <a:t>:</a:t>
            </a:r>
          </a:p>
          <a:p>
            <a:pPr>
              <a:buNone/>
            </a:pPr>
            <a:endParaRPr lang="en-US" sz="2000" dirty="0" smtClean="0"/>
          </a:p>
          <a:p>
            <a:pPr>
              <a:buFont typeface="Wingdings" pitchFamily="2" charset="2"/>
              <a:buChar char="q"/>
            </a:pPr>
            <a:r>
              <a:rPr lang="en-US" sz="2000" dirty="0" smtClean="0"/>
              <a:t> </a:t>
            </a:r>
            <a:r>
              <a:rPr lang="en-US" sz="2000" b="1" dirty="0" smtClean="0"/>
              <a:t>Scarcity and Opportunity Cost</a:t>
            </a:r>
            <a:r>
              <a:rPr lang="en-US" sz="2000" dirty="0" smtClean="0"/>
              <a:t>: COVID-19 highlighted the importance of prioritizing limited resources.</a:t>
            </a:r>
          </a:p>
          <a:p>
            <a:pPr>
              <a:buFont typeface="Wingdings" pitchFamily="2" charset="2"/>
              <a:buChar char="q"/>
            </a:pPr>
            <a:r>
              <a:rPr lang="en-US" sz="2000" dirty="0" smtClean="0"/>
              <a:t> </a:t>
            </a:r>
            <a:r>
              <a:rPr lang="en-US" sz="2000" b="1" dirty="0" smtClean="0"/>
              <a:t>Demand-Pull and Cost-Push Inflation</a:t>
            </a:r>
            <a:r>
              <a:rPr lang="en-US" sz="2000" dirty="0" smtClean="0"/>
              <a:t>: Stimulus spending raised demand; supply chain issues raised production costs.</a:t>
            </a:r>
          </a:p>
          <a:p>
            <a:pPr>
              <a:buFont typeface="Wingdings" pitchFamily="2" charset="2"/>
              <a:buChar char="q"/>
            </a:pPr>
            <a:r>
              <a:rPr lang="en-US" sz="2000" dirty="0" smtClean="0"/>
              <a:t> </a:t>
            </a:r>
            <a:r>
              <a:rPr lang="en-US" sz="2000" b="1" dirty="0" smtClean="0"/>
              <a:t>Government Response: </a:t>
            </a:r>
            <a:r>
              <a:rPr lang="en-US" sz="2000" dirty="0" smtClean="0"/>
              <a:t>Central bank actions balanced spending but introduced inflationary pressures.</a:t>
            </a:r>
          </a:p>
          <a:p>
            <a:endParaRPr lang="en-US" sz="2000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8</a:t>
            </a:fld>
            <a:endParaRPr lang="nl-NL"/>
          </a:p>
        </p:txBody>
      </p:sp>
    </p:spTree>
  </p:cSld>
  <p:clrMapOvr>
    <a:masterClrMapping/>
  </p:clrMapOvr>
  <p:transition spd="slow">
    <p:wipe dir="r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Conclusion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04662" y="1571612"/>
            <a:ext cx="11409553" cy="4143404"/>
          </a:xfrm>
        </p:spPr>
        <p:txBody>
          <a:bodyPr>
            <a:normAutofit/>
          </a:bodyPr>
          <a:lstStyle/>
          <a:p>
            <a:r>
              <a:rPr lang="en-US" sz="2000" b="1" dirty="0" smtClean="0"/>
              <a:t>Summary: </a:t>
            </a:r>
            <a:r>
              <a:rPr lang="en-US" sz="2000" dirty="0" smtClean="0"/>
              <a:t>Economics shapes real-world decisions impacting everyone, especially in crisis situations. Through examples like COVID-19, we’ve seen how economic principles like scarcity, opportunity cost, and inflation play crucial roles.</a:t>
            </a:r>
          </a:p>
          <a:p>
            <a:pPr>
              <a:buNone/>
            </a:pPr>
            <a:r>
              <a:rPr lang="en-US" sz="2000" dirty="0" smtClean="0"/>
              <a:t>  </a:t>
            </a:r>
          </a:p>
          <a:p>
            <a:r>
              <a:rPr lang="en-US" sz="2000" b="1" dirty="0" smtClean="0"/>
              <a:t>Final Thought: </a:t>
            </a:r>
            <a:r>
              <a:rPr lang="en-US" sz="2000" dirty="0" smtClean="0"/>
              <a:t>By understanding economics, we can make informed decisions that maximize resources and improve societal outcomes. Economics equips us to address future challenges and create resilient economies that can withstand unexpected events.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9</a:t>
            </a:fld>
            <a:endParaRPr lang="nl-NL"/>
          </a:p>
        </p:txBody>
      </p:sp>
    </p:spTree>
  </p:cSld>
  <p:clrMapOvr>
    <a:masterClrMapping/>
  </p:clrMapOvr>
  <p:transition spd="slow">
    <p:wipe dir="r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jdelijke aanduiding voor tekst 5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Titel 3"/>
          <p:cNvSpPr>
            <a:spLocks noGrp="1"/>
          </p:cNvSpPr>
          <p:nvPr>
            <p:ph type="title"/>
          </p:nvPr>
        </p:nvSpPr>
        <p:spPr>
          <a:xfrm>
            <a:off x="1418655" y="1484784"/>
            <a:ext cx="10225136" cy="1656184"/>
          </a:xfrm>
        </p:spPr>
        <p:txBody>
          <a:bodyPr/>
          <a:lstStyle/>
          <a:p>
            <a:r>
              <a:rPr lang="nl-NL" dirty="0"/>
              <a:t>Thank you</a:t>
            </a:r>
          </a:p>
        </p:txBody>
      </p:sp>
      <p:sp>
        <p:nvSpPr>
          <p:cNvPr id="2" name="Tijdelijke aanduiding voor tekst 19">
            <a:extLst>
              <a:ext uri="{FF2B5EF4-FFF2-40B4-BE49-F238E27FC236}">
                <a16:creationId xmlns="" xmlns:a16="http://schemas.microsoft.com/office/drawing/2014/main" id="{0CF4AE47-0636-A619-0388-D4892A106F90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053058" y="6491684"/>
            <a:ext cx="6918325" cy="393700"/>
          </a:xfrm>
        </p:spPr>
        <p:txBody>
          <a:bodyPr anchor="ctr">
            <a:normAutofit/>
          </a:bodyPr>
          <a:lstStyle>
            <a:lvl1pPr marL="0" indent="0">
              <a:buNone/>
              <a:defRPr sz="2400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noProof="0" dirty="0"/>
              <a:t>Discover the world of </a:t>
            </a:r>
            <a:r>
              <a:rPr lang="en-GB" noProof="0" dirty="0" err="1"/>
              <a:t>eiIET</a:t>
            </a:r>
            <a:endParaRPr lang="en-GB" noProof="0" dirty="0"/>
          </a:p>
        </p:txBody>
      </p:sp>
      <p:sp>
        <p:nvSpPr>
          <p:cNvPr id="3" name="Tijdelijke aanduiding voor verticale tekst 6">
            <a:extLst>
              <a:ext uri="{FF2B5EF4-FFF2-40B4-BE49-F238E27FC236}">
                <a16:creationId xmlns="" xmlns:a16="http://schemas.microsoft.com/office/drawing/2014/main" id="{3F48EF97-ED79-4B37-6799-FDFA9B24C180}"/>
              </a:ext>
            </a:extLst>
          </p:cNvPr>
          <p:cNvSpPr txBox="1">
            <a:spLocks/>
          </p:cNvSpPr>
          <p:nvPr/>
        </p:nvSpPr>
        <p:spPr>
          <a:xfrm>
            <a:off x="7467326" y="4581128"/>
            <a:ext cx="4731023" cy="1728192"/>
          </a:xfrm>
          <a:prstGeom prst="rect">
            <a:avLst/>
          </a:prstGeom>
        </p:spPr>
        <p:txBody>
          <a:bodyPr/>
          <a:lstStyle>
            <a:lvl1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pPr lvl="3"/>
            <a:r>
              <a:rPr lang="en-GB" dirty="0"/>
              <a:t>European Institute of Innovation, Entrepreneurship and Technology</a:t>
            </a:r>
            <a:endParaRPr lang="nl-NL" dirty="0"/>
          </a:p>
          <a:p>
            <a:pPr lvl="3"/>
            <a:r>
              <a:rPr lang="it-IT" b="0" dirty="0" err="1"/>
              <a:t>Lessingstraße</a:t>
            </a:r>
            <a:r>
              <a:rPr lang="it-IT" b="0" dirty="0"/>
              <a:t> 79,</a:t>
            </a:r>
          </a:p>
          <a:p>
            <a:pPr lvl="3"/>
            <a:r>
              <a:rPr lang="it-IT" b="0" dirty="0"/>
              <a:t>13158 </a:t>
            </a:r>
            <a:r>
              <a:rPr lang="it-IT" b="0" dirty="0" err="1"/>
              <a:t>Berlin</a:t>
            </a:r>
            <a:r>
              <a:rPr lang="it-IT" b="0" dirty="0"/>
              <a:t>, Germany</a:t>
            </a:r>
          </a:p>
          <a:p>
            <a:pPr lvl="3"/>
            <a:r>
              <a:rPr lang="nl-NL" b="0" dirty="0"/>
              <a:t>Phone: +49 176 55524449</a:t>
            </a:r>
          </a:p>
          <a:p>
            <a:pPr lvl="3"/>
            <a:r>
              <a:rPr lang="nl-NL" b="0" dirty="0"/>
              <a:t>Email: info@eiiet.com</a:t>
            </a:r>
          </a:p>
        </p:txBody>
      </p:sp>
    </p:spTree>
    <p:extLst>
      <p:ext uri="{BB962C8B-B14F-4D97-AF65-F5344CB8AC3E}">
        <p14:creationId xmlns="" xmlns:p14="http://schemas.microsoft.com/office/powerpoint/2010/main" val="2746029914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2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PRESENTER" val="abce83e47c546ff6ac1b4b362eaa37f0f7a52c"/>
</p:tagLst>
</file>

<file path=ppt/theme/theme1.xml><?xml version="1.0" encoding="utf-8"?>
<a:theme xmlns:a="http://schemas.openxmlformats.org/drawingml/2006/main" name="Corporate template-set Universiteit Leiden">
  <a:themeElements>
    <a:clrScheme name="Universiteit Leiden">
      <a:dk1>
        <a:srgbClr val="000000"/>
      </a:dk1>
      <a:lt1>
        <a:srgbClr val="FFFFFF"/>
      </a:lt1>
      <a:dk2>
        <a:srgbClr val="8592BC"/>
      </a:dk2>
      <a:lt2>
        <a:srgbClr val="001158"/>
      </a:lt2>
      <a:accent1>
        <a:srgbClr val="9EBA2E"/>
      </a:accent1>
      <a:accent2>
        <a:srgbClr val="5CB1EB"/>
      </a:accent2>
      <a:accent3>
        <a:srgbClr val="34A3A9"/>
      </a:accent3>
      <a:accent4>
        <a:srgbClr val="F46E32"/>
      </a:accent4>
      <a:accent5>
        <a:srgbClr val="2C712D"/>
      </a:accent5>
      <a:accent6>
        <a:srgbClr val="B02079"/>
      </a:accent6>
      <a:hlink>
        <a:srgbClr val="0033CC"/>
      </a:hlink>
      <a:folHlink>
        <a:srgbClr val="7030A0"/>
      </a:folHlink>
    </a:clrScheme>
    <a:fontScheme name="Universiteit Leiden">
      <a:majorFont>
        <a:latin typeface="Georgia"/>
        <a:ea typeface=""/>
        <a:cs typeface=""/>
      </a:majorFont>
      <a:minorFont>
        <a:latin typeface="Georgia"/>
        <a:ea typeface=""/>
        <a:cs typeface="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bg2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12700">
          <a:solidFill>
            <a:schemeClr val="bg2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lIns="108000" tIns="108000" rIns="108000" bIns="108000" rtlCol="0">
        <a:noAutofit/>
      </a:bodyPr>
      <a:lstStyle>
        <a:defPPr>
          <a:defRPr noProof="0" dirty="0" err="1" smtClean="0">
            <a:solidFill>
              <a:schemeClr val="bg2"/>
            </a:solidFill>
          </a:defRPr>
        </a:defPPr>
      </a:lstStyle>
    </a:txDef>
  </a:objectDefaults>
  <a:extraClrSchemeLst/>
  <a:extLst>
    <a:ext uri="{05A4C25C-085E-4340-85A3-A5531E510DB2}">
      <thm15:themeFamily xmlns="" xmlns:thm15="http://schemas.microsoft.com/office/thememl/2012/main" name="16-9-windows-en-met-slidenr.potx" id="{AFEA357D-D7A1-4093-8F37-2903EA1E32B4}" vid="{CE1BFD01-A7D4-4F03-8ED9-8F286D333555}"/>
    </a:ext>
  </a:extLst>
</a:theme>
</file>

<file path=ppt/theme/theme2.xml><?xml version="1.0" encoding="utf-8"?>
<a:theme xmlns:a="http://schemas.openxmlformats.org/drawingml/2006/main" name="Kantoorthema">
  <a:themeElements>
    <a:clrScheme name="Kantoor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toor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8E77E9BB20574C88F1A51905EBD0AF" ma:contentTypeVersion="2" ma:contentTypeDescription="Create a new document." ma:contentTypeScope="" ma:versionID="2fd0fa924a9e82cd60e1feff1e189b11">
  <xsd:schema xmlns:xsd="http://www.w3.org/2001/XMLSchema" xmlns:xs="http://www.w3.org/2001/XMLSchema" xmlns:p="http://schemas.microsoft.com/office/2006/metadata/properties" xmlns:ns2="01a1795b-c314-4f6e-9e61-ae7877c66689" targetNamespace="http://schemas.microsoft.com/office/2006/metadata/properties" ma:root="true" ma:fieldsID="312e5ddb972235c6e69e0cbbfcd395b3" ns2:_="">
    <xsd:import namespace="01a1795b-c314-4f6e-9e61-ae7877c66689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1a1795b-c314-4f6e-9e61-ae7877c6668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46ABCAEF-D5A0-4535-AD83-587F03E189BF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0589FBFB-9829-4960-B574-BA25F32F531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01a1795b-c314-4f6e-9e61-ae7877c66689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16-9-windows-en-met-slidenr</Template>
  <TotalTime>61</TotalTime>
  <Words>535</Words>
  <Application>Microsoft Office PowerPoint</Application>
  <PresentationFormat>Custom</PresentationFormat>
  <Paragraphs>92</Paragraphs>
  <Slides>11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7" baseType="lpstr">
      <vt:lpstr>Arial</vt:lpstr>
      <vt:lpstr>Georgia</vt:lpstr>
      <vt:lpstr>Wingdings</vt:lpstr>
      <vt:lpstr>Calibri</vt:lpstr>
      <vt:lpstr>Minion</vt:lpstr>
      <vt:lpstr>Corporate template-set Universiteit Leiden</vt:lpstr>
      <vt:lpstr>Understanding Economics: Choices, Challenges, and Real-World Applications  European Institute of Innovation, Entrepreneurship and Technology Lessingstraße 79, 13158 Berlin, Germany </vt:lpstr>
      <vt:lpstr>Index</vt:lpstr>
      <vt:lpstr>Introduction to Economics</vt:lpstr>
      <vt:lpstr>Why is Economics Important?</vt:lpstr>
      <vt:lpstr>Scarcity and Opportunity Cost</vt:lpstr>
      <vt:lpstr>Microeconomics - Supply and Demand Dynamics</vt:lpstr>
      <vt:lpstr>Macroeconomics - GDP and Inflation</vt:lpstr>
      <vt:lpstr>Government Response and Monetary Policy</vt:lpstr>
      <vt:lpstr>Recap and Reflection</vt:lpstr>
      <vt:lpstr>Conclusion</vt:lpstr>
      <vt:lpstr>Thank you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Title presentation</dc:title>
  <dc:creator>vaclavlalik1968@gmail.com</dc:creator>
  <cp:lastModifiedBy>ANCHALIKA</cp:lastModifiedBy>
  <cp:revision>203</cp:revision>
  <dcterms:created xsi:type="dcterms:W3CDTF">2023-10-18T00:40:52Z</dcterms:created>
  <dcterms:modified xsi:type="dcterms:W3CDTF">2024-10-28T00:05:17Z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0x010100798E77E9BB20574C88F1A51905EBD0AF</vt:lpwstr>
  </property>
</Properties>
</file>