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8288000" cy="10287000"/>
  <p:notesSz cx="6858000" cy="9144000"/>
  <p:embeddedFontLst>
    <p:embeddedFont>
      <p:font typeface="Martel Bold" panose="020B0604020202020204" charset="0"/>
      <p:regular r:id="rId15"/>
    </p:embeddedFont>
    <p:embeddedFont>
      <p:font typeface="Martel Heavy" panose="020B0604020202020204" charset="0"/>
      <p:regular r:id="rId16"/>
    </p:embeddedFont>
    <p:embeddedFont>
      <p:font typeface="Montserrat" panose="00000500000000000000" pitchFamily="2" charset="0"/>
      <p:regular r:id="rId17"/>
    </p:embeddedFont>
    <p:embeddedFont>
      <p:font typeface="Montserrat Bold" panose="020B0604020202020204" charset="0"/>
      <p:regular r:id="rId18"/>
    </p:embeddedFont>
    <p:embeddedFont>
      <p:font typeface="Montserrat Semi-Bold" panose="020B0604020202020204" charset="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3" d="100"/>
          <a:sy n="43" d="100"/>
        </p:scale>
        <p:origin x="936"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01.10.2025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Sustainable tourism, as defined by UNWTO, emphasizes balancing current tourist needs with protecting future generations’ resources. Globally, it supports jobs, cultural understanding, and sustainable development goals (UNWTO, 2023). In Germany, tourism is vital for the economy and cultural heritage, but it also requires careful environmental management. Sustainable practices ensure that economic growth, social benefits, and environmental protection align effectively (Go and Kang, 2022).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Tourism is a key sector in Germany, contributing about 4% to the national GDP and generating millions of jobs across hospitality, transport, and culture (World, 2025). Over 30 million international travelers visit Germany annually (World, 2025). Its diverse appeal ranges from Berlin’s history, the Bavarian Alps, and fairytale castles, to the Black Forest’s eco-tourism and the scenic Rhine Valley (Churchill et al., 2022).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Sustainable tourism rests on three pillars: environmental, socio-cultural, and economic. It protects Germany’s natural landscapes, such as the Black Forest, while ensuring heritage sites like Cologne Cathedral are preserved (Khater et al., 2024). It also guarantees fair income for communities and long-term industry growth. The ultimate aim is maintaining a balance between tourism development and sustainability for future generations (Shekhar, 2024)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Germany has positioned itself as a European leader in sustainable tourism. The “Sustainable Tourism Germany” certification encourages eco-conscious businesses and destinations. Green transport, especially Deutsche Bahn and extensive cycling routes, helps reduce emissions Rural community tourism provides jobs and preserves traditions. Hotels increasingly use renewable energy and sustainable practices, aligning with Germany’s climate-neutral goals by 2045 (Diazzi, 2022).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Germany faces serious environmental challenges due to mass tourism. Popular destinations such as Berlin and Neuschwanstein Castle often suffer from over-tourism, creating congestion and pollution (Alsharif et al., 2025). Air and road travel contribute significantly to carbon emissions, while waste and water management remain major concerns. Climate change also threatens Alpine regions, with melting glaciers and biodiversity loss impacting tourism sustainability (Alsharif et al., 2025).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Germany’s cultural heritage faces challenges from increasing tourist numbers. UNESCO sites, including Cologne Cathedral, are under pressure from mass visitation. Traditions and events, such as Oktoberfest, risk being commercialized for tourists rather than preserved authentically. Revenue often stays in urban areas, leaving rural regions behind. Overcrowding and cultural differences can also create tensions between visitors and local communities (Pavani, 2025).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Economic challenges affect Germany’s tourism sector, particularly in rural and seasonal destinations. Ski resorts and coastal areas depend heavily on specific seasons, creating employment fluctuations. Small businesses face high costs to implement sustainable practices. Additionally, revenue often concentrates in major cities, leaving rural areas underfunded. Over-reliance on international tourists can also make destinations vulnerable to crises like pandemics (Mohamed, 2023).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To tackle challenges, Germany emphasizes eco-certifications for hospitality and tour operators, ensuring sustainable operations. Promoting slow travel and regional destinations reduces pressure on overcrowded cities. Green transport like trains, cycling, and electric vehicles lowers emissions. Local communities are involved in tourism planning to share economic benefits. Educating tourists encourages responsible behaviors, preserving both culture and environment (Sharma and Dada, 2022).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In conclusion, sustainable tourism requires balancing environmental protection, cultural preservation, and economic growth. Germany has implemented strong initiatives and is recognized for eco-friendly practices, but challenges like overcrowding and uneven revenue distribution remain. The future of tourism lies in promoting green travel, using technology, and fostering collaboration between government, businesses, and visitors to ensure long-term sustainability.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6.sv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6.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0.sv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4AB6F"/>
        </a:solidFill>
        <a:effectLst/>
      </p:bgPr>
    </p:bg>
    <p:spTree>
      <p:nvGrpSpPr>
        <p:cNvPr id="1" name=""/>
        <p:cNvGrpSpPr/>
        <p:nvPr/>
      </p:nvGrpSpPr>
      <p:grpSpPr>
        <a:xfrm>
          <a:off x="0" y="0"/>
          <a:ext cx="0" cy="0"/>
          <a:chOff x="0" y="0"/>
          <a:chExt cx="0" cy="0"/>
        </a:xfrm>
      </p:grpSpPr>
      <p:sp>
        <p:nvSpPr>
          <p:cNvPr id="2" name="Freeform 2"/>
          <p:cNvSpPr/>
          <p:nvPr/>
        </p:nvSpPr>
        <p:spPr>
          <a:xfrm>
            <a:off x="13833000" y="6172200"/>
            <a:ext cx="4455000" cy="4114800"/>
          </a:xfrm>
          <a:custGeom>
            <a:avLst/>
            <a:gdLst/>
            <a:ahLst/>
            <a:cxnLst/>
            <a:rect l="l" t="t" r="r" b="b"/>
            <a:pathLst>
              <a:path w="4455000" h="4114800">
                <a:moveTo>
                  <a:pt x="0" y="0"/>
                </a:moveTo>
                <a:lnTo>
                  <a:pt x="4455000" y="0"/>
                </a:lnTo>
                <a:lnTo>
                  <a:pt x="4455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a:off x="0" y="6172200"/>
            <a:ext cx="3881830" cy="4114800"/>
          </a:xfrm>
          <a:custGeom>
            <a:avLst/>
            <a:gdLst/>
            <a:ahLst/>
            <a:cxnLst/>
            <a:rect l="l" t="t" r="r" b="b"/>
            <a:pathLst>
              <a:path w="3881830" h="4114800">
                <a:moveTo>
                  <a:pt x="0" y="0"/>
                </a:moveTo>
                <a:lnTo>
                  <a:pt x="3881830" y="0"/>
                </a:lnTo>
                <a:lnTo>
                  <a:pt x="388183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TextBox 4"/>
          <p:cNvSpPr txBox="1"/>
          <p:nvPr/>
        </p:nvSpPr>
        <p:spPr>
          <a:xfrm>
            <a:off x="1056518" y="2717031"/>
            <a:ext cx="16202782" cy="2950071"/>
          </a:xfrm>
          <a:prstGeom prst="rect">
            <a:avLst/>
          </a:prstGeom>
        </p:spPr>
        <p:txBody>
          <a:bodyPr lIns="0" tIns="0" rIns="0" bIns="0" rtlCol="0" anchor="t">
            <a:spAutoFit/>
          </a:bodyPr>
          <a:lstStyle/>
          <a:p>
            <a:pPr algn="ctr">
              <a:lnSpc>
                <a:spcPts val="11627"/>
              </a:lnSpc>
            </a:pPr>
            <a:r>
              <a:rPr lang="en-US" sz="9609" b="1">
                <a:solidFill>
                  <a:srgbClr val="000000"/>
                </a:solidFill>
                <a:latin typeface="Martel Heavy"/>
                <a:ea typeface="Martel Heavy"/>
                <a:cs typeface="Martel Heavy"/>
                <a:sym typeface="Martel Heavy"/>
              </a:rPr>
              <a:t>Sustainable Tourism in Germany</a:t>
            </a:r>
          </a:p>
        </p:txBody>
      </p:sp>
      <p:sp>
        <p:nvSpPr>
          <p:cNvPr id="5" name="TextBox 5"/>
          <p:cNvSpPr txBox="1"/>
          <p:nvPr/>
        </p:nvSpPr>
        <p:spPr>
          <a:xfrm>
            <a:off x="3249501" y="6480593"/>
            <a:ext cx="12202958" cy="486858"/>
          </a:xfrm>
          <a:prstGeom prst="rect">
            <a:avLst/>
          </a:prstGeom>
        </p:spPr>
        <p:txBody>
          <a:bodyPr lIns="0" tIns="0" rIns="0" bIns="0" rtlCol="0" anchor="t">
            <a:spAutoFit/>
          </a:bodyPr>
          <a:lstStyle/>
          <a:p>
            <a:pPr algn="ctr">
              <a:lnSpc>
                <a:spcPts val="3634"/>
              </a:lnSpc>
            </a:pPr>
            <a:r>
              <a:rPr lang="en-US" sz="3785" b="1">
                <a:solidFill>
                  <a:srgbClr val="000000"/>
                </a:solidFill>
                <a:latin typeface="Martel Heavy"/>
                <a:ea typeface="Martel Heavy"/>
                <a:cs typeface="Martel Heavy"/>
                <a:sym typeface="Martel Heavy"/>
              </a:rPr>
              <a:t>Concept, Practices, and Challenges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4AB6F"/>
        </a:solidFill>
        <a:effectLst/>
      </p:bgPr>
    </p:bg>
    <p:spTree>
      <p:nvGrpSpPr>
        <p:cNvPr id="1" name=""/>
        <p:cNvGrpSpPr/>
        <p:nvPr/>
      </p:nvGrpSpPr>
      <p:grpSpPr>
        <a:xfrm>
          <a:off x="0" y="0"/>
          <a:ext cx="0" cy="0"/>
          <a:chOff x="0" y="0"/>
          <a:chExt cx="0" cy="0"/>
        </a:xfrm>
      </p:grpSpPr>
      <p:grpSp>
        <p:nvGrpSpPr>
          <p:cNvPr id="2" name="Group 2"/>
          <p:cNvGrpSpPr/>
          <p:nvPr/>
        </p:nvGrpSpPr>
        <p:grpSpPr>
          <a:xfrm>
            <a:off x="681399" y="698452"/>
            <a:ext cx="16925201" cy="8890096"/>
            <a:chOff x="0" y="0"/>
            <a:chExt cx="1506451" cy="791275"/>
          </a:xfrm>
        </p:grpSpPr>
        <p:sp>
          <p:nvSpPr>
            <p:cNvPr id="3" name="Freeform 3"/>
            <p:cNvSpPr/>
            <p:nvPr/>
          </p:nvSpPr>
          <p:spPr>
            <a:xfrm>
              <a:off x="0" y="0"/>
              <a:ext cx="1506451" cy="791275"/>
            </a:xfrm>
            <a:custGeom>
              <a:avLst/>
              <a:gdLst/>
              <a:ahLst/>
              <a:cxnLst/>
              <a:rect l="l" t="t" r="r" b="b"/>
              <a:pathLst>
                <a:path w="1506451" h="791275">
                  <a:moveTo>
                    <a:pt x="0" y="0"/>
                  </a:moveTo>
                  <a:lnTo>
                    <a:pt x="1506451" y="0"/>
                  </a:lnTo>
                  <a:lnTo>
                    <a:pt x="1506451" y="791275"/>
                  </a:lnTo>
                  <a:lnTo>
                    <a:pt x="0" y="791275"/>
                  </a:lnTo>
                  <a:close/>
                </a:path>
              </a:pathLst>
            </a:custGeom>
            <a:solidFill>
              <a:srgbClr val="FBF6F1"/>
            </a:solidFill>
          </p:spPr>
          <p:txBody>
            <a:bodyPr/>
            <a:lstStyle/>
            <a:p>
              <a:endParaRPr lang="en-US"/>
            </a:p>
          </p:txBody>
        </p:sp>
        <p:sp>
          <p:nvSpPr>
            <p:cNvPr id="4" name="TextBox 4"/>
            <p:cNvSpPr txBox="1"/>
            <p:nvPr/>
          </p:nvSpPr>
          <p:spPr>
            <a:xfrm>
              <a:off x="0" y="-38100"/>
              <a:ext cx="1506451" cy="829375"/>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5074849" y="-688282"/>
            <a:ext cx="3865031" cy="3997813"/>
          </a:xfrm>
          <a:custGeom>
            <a:avLst/>
            <a:gdLst/>
            <a:ahLst/>
            <a:cxnLst/>
            <a:rect l="l" t="t" r="r" b="b"/>
            <a:pathLst>
              <a:path w="3865031" h="3997813">
                <a:moveTo>
                  <a:pt x="0" y="0"/>
                </a:moveTo>
                <a:lnTo>
                  <a:pt x="3865032" y="0"/>
                </a:lnTo>
                <a:lnTo>
                  <a:pt x="3865032" y="3997813"/>
                </a:lnTo>
                <a:lnTo>
                  <a:pt x="0" y="399781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Freeform 6"/>
          <p:cNvSpPr/>
          <p:nvPr/>
        </p:nvSpPr>
        <p:spPr>
          <a:xfrm>
            <a:off x="-1834888" y="7097505"/>
            <a:ext cx="5032574" cy="4321589"/>
          </a:xfrm>
          <a:custGeom>
            <a:avLst/>
            <a:gdLst/>
            <a:ahLst/>
            <a:cxnLst/>
            <a:rect l="l" t="t" r="r" b="b"/>
            <a:pathLst>
              <a:path w="5032574" h="4321589">
                <a:moveTo>
                  <a:pt x="0" y="0"/>
                </a:moveTo>
                <a:lnTo>
                  <a:pt x="5032574" y="0"/>
                </a:lnTo>
                <a:lnTo>
                  <a:pt x="5032574" y="4321590"/>
                </a:lnTo>
                <a:lnTo>
                  <a:pt x="0" y="432159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TextBox 7"/>
          <p:cNvSpPr txBox="1"/>
          <p:nvPr/>
        </p:nvSpPr>
        <p:spPr>
          <a:xfrm>
            <a:off x="4089903" y="1348725"/>
            <a:ext cx="10058246" cy="1095375"/>
          </a:xfrm>
          <a:prstGeom prst="rect">
            <a:avLst/>
          </a:prstGeom>
        </p:spPr>
        <p:txBody>
          <a:bodyPr lIns="0" tIns="0" rIns="0" bIns="0" rtlCol="0" anchor="t">
            <a:spAutoFit/>
          </a:bodyPr>
          <a:lstStyle/>
          <a:p>
            <a:pPr algn="ctr">
              <a:lnSpc>
                <a:spcPts val="8699"/>
              </a:lnSpc>
            </a:pPr>
            <a:r>
              <a:rPr lang="en-US" sz="7499" b="1">
                <a:solidFill>
                  <a:srgbClr val="000000"/>
                </a:solidFill>
                <a:latin typeface="Martel Heavy"/>
                <a:ea typeface="Martel Heavy"/>
                <a:cs typeface="Martel Heavy"/>
                <a:sym typeface="Martel Heavy"/>
              </a:rPr>
              <a:t>Introduction </a:t>
            </a:r>
          </a:p>
        </p:txBody>
      </p:sp>
      <p:sp>
        <p:nvSpPr>
          <p:cNvPr id="8" name="TextBox 8"/>
          <p:cNvSpPr txBox="1"/>
          <p:nvPr/>
        </p:nvSpPr>
        <p:spPr>
          <a:xfrm>
            <a:off x="2504712" y="2903902"/>
            <a:ext cx="13278576" cy="6684646"/>
          </a:xfrm>
          <a:prstGeom prst="rect">
            <a:avLst/>
          </a:prstGeom>
        </p:spPr>
        <p:txBody>
          <a:bodyPr lIns="0" tIns="0" rIns="0" bIns="0" rtlCol="0" anchor="t">
            <a:spAutoFit/>
          </a:bodyPr>
          <a:lstStyle/>
          <a:p>
            <a:pPr marL="777230" lvl="1" indent="-388615" algn="l">
              <a:lnSpc>
                <a:spcPts val="4859"/>
              </a:lnSpc>
              <a:buFont typeface="Arial"/>
              <a:buChar char="•"/>
            </a:pPr>
            <a:r>
              <a:rPr lang="en-US" sz="3599" b="1" spc="215">
                <a:solidFill>
                  <a:srgbClr val="000000"/>
                </a:solidFill>
                <a:latin typeface="Montserrat Bold"/>
                <a:ea typeface="Montserrat Bold"/>
                <a:cs typeface="Montserrat Bold"/>
                <a:sym typeface="Montserrat Bold"/>
              </a:rPr>
              <a:t>Definition (UNWTO): </a:t>
            </a:r>
            <a:r>
              <a:rPr lang="en-US" sz="3599" spc="215">
                <a:solidFill>
                  <a:srgbClr val="000000"/>
                </a:solidFill>
                <a:latin typeface="Montserrat"/>
                <a:ea typeface="Montserrat"/>
                <a:cs typeface="Montserrat"/>
                <a:sym typeface="Montserrat"/>
              </a:rPr>
              <a:t>Tourism that meets present needs while protecting future opportunities.</a:t>
            </a:r>
          </a:p>
          <a:p>
            <a:pPr marL="777230" lvl="1" indent="-388615" algn="l">
              <a:lnSpc>
                <a:spcPts val="4859"/>
              </a:lnSpc>
              <a:buFont typeface="Arial"/>
              <a:buChar char="•"/>
            </a:pPr>
            <a:r>
              <a:rPr lang="en-US" sz="3599" b="1" spc="215">
                <a:solidFill>
                  <a:srgbClr val="000000"/>
                </a:solidFill>
                <a:latin typeface="Montserrat Bold"/>
                <a:ea typeface="Montserrat Bold"/>
                <a:cs typeface="Montserrat Bold"/>
                <a:sym typeface="Montserrat Bold"/>
              </a:rPr>
              <a:t>Global Importance:</a:t>
            </a:r>
            <a:r>
              <a:rPr lang="en-US" sz="3599" spc="215">
                <a:solidFill>
                  <a:srgbClr val="000000"/>
                </a:solidFill>
                <a:latin typeface="Montserrat"/>
                <a:ea typeface="Montserrat"/>
                <a:cs typeface="Montserrat"/>
                <a:sym typeface="Montserrat"/>
              </a:rPr>
              <a:t> Key driver of jobs, cultural exchange, and sustainable development.</a:t>
            </a:r>
          </a:p>
          <a:p>
            <a:pPr marL="777230" lvl="1" indent="-388615" algn="l">
              <a:lnSpc>
                <a:spcPts val="4859"/>
              </a:lnSpc>
              <a:buFont typeface="Arial"/>
              <a:buChar char="•"/>
            </a:pPr>
            <a:r>
              <a:rPr lang="en-US" sz="3599" b="1" spc="215">
                <a:solidFill>
                  <a:srgbClr val="000000"/>
                </a:solidFill>
                <a:latin typeface="Montserrat Bold"/>
                <a:ea typeface="Montserrat Bold"/>
                <a:cs typeface="Montserrat Bold"/>
                <a:sym typeface="Montserrat Bold"/>
              </a:rPr>
              <a:t>National Relevance (Germany): </a:t>
            </a:r>
            <a:r>
              <a:rPr lang="en-US" sz="3599" spc="215">
                <a:solidFill>
                  <a:srgbClr val="000000"/>
                </a:solidFill>
                <a:latin typeface="Montserrat"/>
                <a:ea typeface="Montserrat"/>
                <a:cs typeface="Montserrat"/>
                <a:sym typeface="Montserrat"/>
              </a:rPr>
              <a:t>Major contributor to GDP, heritage preservation, and green innovation.</a:t>
            </a:r>
          </a:p>
          <a:p>
            <a:pPr marL="777230" lvl="1" indent="-388615" algn="l">
              <a:lnSpc>
                <a:spcPts val="4859"/>
              </a:lnSpc>
              <a:buFont typeface="Arial"/>
              <a:buChar char="•"/>
            </a:pPr>
            <a:r>
              <a:rPr lang="en-US" sz="3599" b="1" spc="215">
                <a:solidFill>
                  <a:srgbClr val="000000"/>
                </a:solidFill>
                <a:latin typeface="Montserrat Bold"/>
                <a:ea typeface="Montserrat Bold"/>
                <a:cs typeface="Montserrat Bold"/>
                <a:sym typeface="Montserrat Bold"/>
              </a:rPr>
              <a:t>Triple Impact: </a:t>
            </a:r>
            <a:r>
              <a:rPr lang="en-US" sz="3599" spc="215">
                <a:solidFill>
                  <a:srgbClr val="000000"/>
                </a:solidFill>
                <a:latin typeface="Montserrat"/>
                <a:ea typeface="Montserrat"/>
                <a:cs typeface="Montserrat"/>
                <a:sym typeface="Montserrat"/>
              </a:rPr>
              <a:t>Economy, society, and environment must remain balanced.</a:t>
            </a:r>
          </a:p>
          <a:p>
            <a:pPr marL="0" lvl="0" indent="0" algn="l">
              <a:lnSpc>
                <a:spcPts val="4859"/>
              </a:lnSpc>
              <a:spcBef>
                <a:spcPct val="0"/>
              </a:spcBef>
            </a:pPr>
            <a:endParaRPr lang="en-US" sz="3599" spc="215">
              <a:solidFill>
                <a:srgbClr val="000000"/>
              </a:solidFill>
              <a:latin typeface="Montserrat"/>
              <a:ea typeface="Montserrat"/>
              <a:cs typeface="Montserrat"/>
              <a:sym typeface="Montserra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4AB6F"/>
        </a:solidFill>
        <a:effectLst/>
      </p:bgPr>
    </p:bg>
    <p:spTree>
      <p:nvGrpSpPr>
        <p:cNvPr id="1" name=""/>
        <p:cNvGrpSpPr/>
        <p:nvPr/>
      </p:nvGrpSpPr>
      <p:grpSpPr>
        <a:xfrm>
          <a:off x="0" y="0"/>
          <a:ext cx="0" cy="0"/>
          <a:chOff x="0" y="0"/>
          <a:chExt cx="0" cy="0"/>
        </a:xfrm>
      </p:grpSpPr>
      <p:grpSp>
        <p:nvGrpSpPr>
          <p:cNvPr id="2" name="Group 2"/>
          <p:cNvGrpSpPr/>
          <p:nvPr/>
        </p:nvGrpSpPr>
        <p:grpSpPr>
          <a:xfrm>
            <a:off x="10261239" y="1170261"/>
            <a:ext cx="6998061" cy="2561528"/>
            <a:chOff x="0" y="0"/>
            <a:chExt cx="2342659" cy="857492"/>
          </a:xfrm>
        </p:grpSpPr>
        <p:sp>
          <p:nvSpPr>
            <p:cNvPr id="3" name="Freeform 3"/>
            <p:cNvSpPr/>
            <p:nvPr/>
          </p:nvSpPr>
          <p:spPr>
            <a:xfrm>
              <a:off x="0" y="0"/>
              <a:ext cx="2342659" cy="857492"/>
            </a:xfrm>
            <a:custGeom>
              <a:avLst/>
              <a:gdLst/>
              <a:ahLst/>
              <a:cxnLst/>
              <a:rect l="l" t="t" r="r" b="b"/>
              <a:pathLst>
                <a:path w="2342659" h="857492">
                  <a:moveTo>
                    <a:pt x="16594" y="0"/>
                  </a:moveTo>
                  <a:lnTo>
                    <a:pt x="2326064" y="0"/>
                  </a:lnTo>
                  <a:cubicBezTo>
                    <a:pt x="2335229" y="0"/>
                    <a:pt x="2342659" y="7430"/>
                    <a:pt x="2342659" y="16594"/>
                  </a:cubicBezTo>
                  <a:lnTo>
                    <a:pt x="2342659" y="840898"/>
                  </a:lnTo>
                  <a:cubicBezTo>
                    <a:pt x="2342659" y="845299"/>
                    <a:pt x="2340910" y="849520"/>
                    <a:pt x="2337798" y="852632"/>
                  </a:cubicBezTo>
                  <a:cubicBezTo>
                    <a:pt x="2334686" y="855744"/>
                    <a:pt x="2330465" y="857492"/>
                    <a:pt x="2326064" y="857492"/>
                  </a:cubicBezTo>
                  <a:lnTo>
                    <a:pt x="16594" y="857492"/>
                  </a:lnTo>
                  <a:cubicBezTo>
                    <a:pt x="7430" y="857492"/>
                    <a:pt x="0" y="850063"/>
                    <a:pt x="0" y="840898"/>
                  </a:cubicBezTo>
                  <a:lnTo>
                    <a:pt x="0" y="16594"/>
                  </a:lnTo>
                  <a:cubicBezTo>
                    <a:pt x="0" y="7430"/>
                    <a:pt x="7430" y="0"/>
                    <a:pt x="16594" y="0"/>
                  </a:cubicBezTo>
                  <a:close/>
                </a:path>
              </a:pathLst>
            </a:custGeom>
            <a:solidFill>
              <a:srgbClr val="FBF6F1"/>
            </a:solidFill>
          </p:spPr>
          <p:txBody>
            <a:bodyPr/>
            <a:lstStyle/>
            <a:p>
              <a:endParaRPr lang="en-US"/>
            </a:p>
          </p:txBody>
        </p:sp>
        <p:sp>
          <p:nvSpPr>
            <p:cNvPr id="4" name="TextBox 4"/>
            <p:cNvSpPr txBox="1"/>
            <p:nvPr/>
          </p:nvSpPr>
          <p:spPr>
            <a:xfrm>
              <a:off x="0" y="85725"/>
              <a:ext cx="2342659" cy="771767"/>
            </a:xfrm>
            <a:prstGeom prst="rect">
              <a:avLst/>
            </a:prstGeom>
          </p:spPr>
          <p:txBody>
            <a:bodyPr lIns="50800" tIns="50800" rIns="50800" bIns="50800" rtlCol="0" anchor="ctr"/>
            <a:lstStyle/>
            <a:p>
              <a:pPr algn="ctr">
                <a:lnSpc>
                  <a:spcPts val="1925"/>
                </a:lnSpc>
              </a:pPr>
              <a:endParaRPr/>
            </a:p>
          </p:txBody>
        </p:sp>
      </p:grpSp>
      <p:grpSp>
        <p:nvGrpSpPr>
          <p:cNvPr id="5" name="Group 5"/>
          <p:cNvGrpSpPr/>
          <p:nvPr/>
        </p:nvGrpSpPr>
        <p:grpSpPr>
          <a:xfrm>
            <a:off x="10261239" y="3862348"/>
            <a:ext cx="6998061" cy="2561528"/>
            <a:chOff x="0" y="0"/>
            <a:chExt cx="2342659" cy="857492"/>
          </a:xfrm>
        </p:grpSpPr>
        <p:sp>
          <p:nvSpPr>
            <p:cNvPr id="6" name="Freeform 6"/>
            <p:cNvSpPr/>
            <p:nvPr/>
          </p:nvSpPr>
          <p:spPr>
            <a:xfrm>
              <a:off x="0" y="0"/>
              <a:ext cx="2342659" cy="857492"/>
            </a:xfrm>
            <a:custGeom>
              <a:avLst/>
              <a:gdLst/>
              <a:ahLst/>
              <a:cxnLst/>
              <a:rect l="l" t="t" r="r" b="b"/>
              <a:pathLst>
                <a:path w="2342659" h="857492">
                  <a:moveTo>
                    <a:pt x="16594" y="0"/>
                  </a:moveTo>
                  <a:lnTo>
                    <a:pt x="2326064" y="0"/>
                  </a:lnTo>
                  <a:cubicBezTo>
                    <a:pt x="2335229" y="0"/>
                    <a:pt x="2342659" y="7430"/>
                    <a:pt x="2342659" y="16594"/>
                  </a:cubicBezTo>
                  <a:lnTo>
                    <a:pt x="2342659" y="840898"/>
                  </a:lnTo>
                  <a:cubicBezTo>
                    <a:pt x="2342659" y="845299"/>
                    <a:pt x="2340910" y="849520"/>
                    <a:pt x="2337798" y="852632"/>
                  </a:cubicBezTo>
                  <a:cubicBezTo>
                    <a:pt x="2334686" y="855744"/>
                    <a:pt x="2330465" y="857492"/>
                    <a:pt x="2326064" y="857492"/>
                  </a:cubicBezTo>
                  <a:lnTo>
                    <a:pt x="16594" y="857492"/>
                  </a:lnTo>
                  <a:cubicBezTo>
                    <a:pt x="7430" y="857492"/>
                    <a:pt x="0" y="850063"/>
                    <a:pt x="0" y="840898"/>
                  </a:cubicBezTo>
                  <a:lnTo>
                    <a:pt x="0" y="16594"/>
                  </a:lnTo>
                  <a:cubicBezTo>
                    <a:pt x="0" y="7430"/>
                    <a:pt x="7430" y="0"/>
                    <a:pt x="16594" y="0"/>
                  </a:cubicBezTo>
                  <a:close/>
                </a:path>
              </a:pathLst>
            </a:custGeom>
            <a:solidFill>
              <a:srgbClr val="FBF6F1"/>
            </a:solidFill>
          </p:spPr>
          <p:txBody>
            <a:bodyPr/>
            <a:lstStyle/>
            <a:p>
              <a:endParaRPr lang="en-US"/>
            </a:p>
          </p:txBody>
        </p:sp>
        <p:sp>
          <p:nvSpPr>
            <p:cNvPr id="7" name="TextBox 7"/>
            <p:cNvSpPr txBox="1"/>
            <p:nvPr/>
          </p:nvSpPr>
          <p:spPr>
            <a:xfrm>
              <a:off x="0" y="85725"/>
              <a:ext cx="2342659" cy="771767"/>
            </a:xfrm>
            <a:prstGeom prst="rect">
              <a:avLst/>
            </a:prstGeom>
          </p:spPr>
          <p:txBody>
            <a:bodyPr lIns="50800" tIns="50800" rIns="50800" bIns="50800" rtlCol="0" anchor="ctr"/>
            <a:lstStyle/>
            <a:p>
              <a:pPr algn="ctr">
                <a:lnSpc>
                  <a:spcPts val="1925"/>
                </a:lnSpc>
              </a:pPr>
              <a:endParaRPr/>
            </a:p>
          </p:txBody>
        </p:sp>
      </p:grpSp>
      <p:grpSp>
        <p:nvGrpSpPr>
          <p:cNvPr id="8" name="Group 8"/>
          <p:cNvGrpSpPr/>
          <p:nvPr/>
        </p:nvGrpSpPr>
        <p:grpSpPr>
          <a:xfrm>
            <a:off x="10261239" y="6557226"/>
            <a:ext cx="6998061" cy="2908640"/>
            <a:chOff x="0" y="0"/>
            <a:chExt cx="2342659" cy="973691"/>
          </a:xfrm>
        </p:grpSpPr>
        <p:sp>
          <p:nvSpPr>
            <p:cNvPr id="9" name="Freeform 9"/>
            <p:cNvSpPr/>
            <p:nvPr/>
          </p:nvSpPr>
          <p:spPr>
            <a:xfrm>
              <a:off x="0" y="0"/>
              <a:ext cx="2342659" cy="973691"/>
            </a:xfrm>
            <a:custGeom>
              <a:avLst/>
              <a:gdLst/>
              <a:ahLst/>
              <a:cxnLst/>
              <a:rect l="l" t="t" r="r" b="b"/>
              <a:pathLst>
                <a:path w="2342659" h="973691">
                  <a:moveTo>
                    <a:pt x="16594" y="0"/>
                  </a:moveTo>
                  <a:lnTo>
                    <a:pt x="2326064" y="0"/>
                  </a:lnTo>
                  <a:cubicBezTo>
                    <a:pt x="2335229" y="0"/>
                    <a:pt x="2342659" y="7430"/>
                    <a:pt x="2342659" y="16594"/>
                  </a:cubicBezTo>
                  <a:lnTo>
                    <a:pt x="2342659" y="957097"/>
                  </a:lnTo>
                  <a:cubicBezTo>
                    <a:pt x="2342659" y="966262"/>
                    <a:pt x="2335229" y="973691"/>
                    <a:pt x="2326064" y="973691"/>
                  </a:cubicBezTo>
                  <a:lnTo>
                    <a:pt x="16594" y="973691"/>
                  </a:lnTo>
                  <a:cubicBezTo>
                    <a:pt x="7430" y="973691"/>
                    <a:pt x="0" y="966262"/>
                    <a:pt x="0" y="957097"/>
                  </a:cubicBezTo>
                  <a:lnTo>
                    <a:pt x="0" y="16594"/>
                  </a:lnTo>
                  <a:cubicBezTo>
                    <a:pt x="0" y="7430"/>
                    <a:pt x="7430" y="0"/>
                    <a:pt x="16594" y="0"/>
                  </a:cubicBezTo>
                  <a:close/>
                </a:path>
              </a:pathLst>
            </a:custGeom>
            <a:solidFill>
              <a:srgbClr val="FBF6F1"/>
            </a:solidFill>
          </p:spPr>
          <p:txBody>
            <a:bodyPr/>
            <a:lstStyle/>
            <a:p>
              <a:endParaRPr lang="en-US"/>
            </a:p>
          </p:txBody>
        </p:sp>
        <p:sp>
          <p:nvSpPr>
            <p:cNvPr id="10" name="TextBox 10"/>
            <p:cNvSpPr txBox="1"/>
            <p:nvPr/>
          </p:nvSpPr>
          <p:spPr>
            <a:xfrm>
              <a:off x="0" y="85725"/>
              <a:ext cx="2342659" cy="887966"/>
            </a:xfrm>
            <a:prstGeom prst="rect">
              <a:avLst/>
            </a:prstGeom>
          </p:spPr>
          <p:txBody>
            <a:bodyPr lIns="50800" tIns="50800" rIns="50800" bIns="50800" rtlCol="0" anchor="ctr"/>
            <a:lstStyle/>
            <a:p>
              <a:pPr algn="ctr">
                <a:lnSpc>
                  <a:spcPts val="1925"/>
                </a:lnSpc>
              </a:pPr>
              <a:endParaRPr/>
            </a:p>
          </p:txBody>
        </p:sp>
      </p:grpSp>
      <p:sp>
        <p:nvSpPr>
          <p:cNvPr id="11" name="Freeform 11"/>
          <p:cNvSpPr/>
          <p:nvPr/>
        </p:nvSpPr>
        <p:spPr>
          <a:xfrm>
            <a:off x="0" y="6186488"/>
            <a:ext cx="4017541" cy="4114800"/>
          </a:xfrm>
          <a:custGeom>
            <a:avLst/>
            <a:gdLst/>
            <a:ahLst/>
            <a:cxnLst/>
            <a:rect l="l" t="t" r="r" b="b"/>
            <a:pathLst>
              <a:path w="4017541" h="4114800">
                <a:moveTo>
                  <a:pt x="0" y="0"/>
                </a:moveTo>
                <a:lnTo>
                  <a:pt x="4017541" y="0"/>
                </a:lnTo>
                <a:lnTo>
                  <a:pt x="4017541"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2" name="TextBox 12"/>
          <p:cNvSpPr txBox="1"/>
          <p:nvPr/>
        </p:nvSpPr>
        <p:spPr>
          <a:xfrm>
            <a:off x="0" y="1804278"/>
            <a:ext cx="10261239" cy="3574922"/>
          </a:xfrm>
          <a:prstGeom prst="rect">
            <a:avLst/>
          </a:prstGeom>
        </p:spPr>
        <p:txBody>
          <a:bodyPr lIns="0" tIns="0" rIns="0" bIns="0" rtlCol="0" anchor="t">
            <a:spAutoFit/>
          </a:bodyPr>
          <a:lstStyle/>
          <a:p>
            <a:pPr algn="ctr">
              <a:lnSpc>
                <a:spcPts val="9395"/>
              </a:lnSpc>
            </a:pPr>
            <a:r>
              <a:rPr lang="en-US" sz="8099" b="1">
                <a:solidFill>
                  <a:srgbClr val="000000"/>
                </a:solidFill>
                <a:latin typeface="Martel Heavy"/>
                <a:ea typeface="Martel Heavy"/>
                <a:cs typeface="Martel Heavy"/>
                <a:sym typeface="Martel Heavy"/>
              </a:rPr>
              <a:t> Importance of Tourism in Germany</a:t>
            </a:r>
          </a:p>
        </p:txBody>
      </p:sp>
      <p:sp>
        <p:nvSpPr>
          <p:cNvPr id="13" name="TextBox 13"/>
          <p:cNvSpPr txBox="1"/>
          <p:nvPr/>
        </p:nvSpPr>
        <p:spPr>
          <a:xfrm>
            <a:off x="10691697" y="1975728"/>
            <a:ext cx="1578952" cy="1160145"/>
          </a:xfrm>
          <a:prstGeom prst="rect">
            <a:avLst/>
          </a:prstGeom>
        </p:spPr>
        <p:txBody>
          <a:bodyPr lIns="0" tIns="0" rIns="0" bIns="0" rtlCol="0" anchor="t">
            <a:spAutoFit/>
          </a:bodyPr>
          <a:lstStyle/>
          <a:p>
            <a:pPr algn="l">
              <a:lnSpc>
                <a:spcPts val="8640"/>
              </a:lnSpc>
            </a:pPr>
            <a:r>
              <a:rPr lang="en-US" sz="9000" b="1" spc="-738">
                <a:solidFill>
                  <a:srgbClr val="000000"/>
                </a:solidFill>
                <a:latin typeface="Martel Bold"/>
                <a:ea typeface="Martel Bold"/>
                <a:cs typeface="Martel Bold"/>
                <a:sym typeface="Martel Bold"/>
              </a:rPr>
              <a:t>01.</a:t>
            </a:r>
          </a:p>
        </p:txBody>
      </p:sp>
      <p:sp>
        <p:nvSpPr>
          <p:cNvPr id="14" name="TextBox 14"/>
          <p:cNvSpPr txBox="1"/>
          <p:nvPr/>
        </p:nvSpPr>
        <p:spPr>
          <a:xfrm>
            <a:off x="10691697" y="4645342"/>
            <a:ext cx="1578952" cy="1160145"/>
          </a:xfrm>
          <a:prstGeom prst="rect">
            <a:avLst/>
          </a:prstGeom>
        </p:spPr>
        <p:txBody>
          <a:bodyPr lIns="0" tIns="0" rIns="0" bIns="0" rtlCol="0" anchor="t">
            <a:spAutoFit/>
          </a:bodyPr>
          <a:lstStyle/>
          <a:p>
            <a:pPr algn="l">
              <a:lnSpc>
                <a:spcPts val="8640"/>
              </a:lnSpc>
            </a:pPr>
            <a:r>
              <a:rPr lang="en-US" sz="9000" b="1" spc="-738">
                <a:solidFill>
                  <a:srgbClr val="000000"/>
                </a:solidFill>
                <a:latin typeface="Martel Bold"/>
                <a:ea typeface="Martel Bold"/>
                <a:cs typeface="Martel Bold"/>
                <a:sym typeface="Martel Bold"/>
              </a:rPr>
              <a:t>02.</a:t>
            </a:r>
          </a:p>
        </p:txBody>
      </p:sp>
      <p:sp>
        <p:nvSpPr>
          <p:cNvPr id="15" name="TextBox 15"/>
          <p:cNvSpPr txBox="1"/>
          <p:nvPr/>
        </p:nvSpPr>
        <p:spPr>
          <a:xfrm>
            <a:off x="10691697" y="7362692"/>
            <a:ext cx="1578952" cy="1160145"/>
          </a:xfrm>
          <a:prstGeom prst="rect">
            <a:avLst/>
          </a:prstGeom>
        </p:spPr>
        <p:txBody>
          <a:bodyPr lIns="0" tIns="0" rIns="0" bIns="0" rtlCol="0" anchor="t">
            <a:spAutoFit/>
          </a:bodyPr>
          <a:lstStyle/>
          <a:p>
            <a:pPr algn="l">
              <a:lnSpc>
                <a:spcPts val="8640"/>
              </a:lnSpc>
            </a:pPr>
            <a:r>
              <a:rPr lang="en-US" sz="9000" b="1" spc="-738">
                <a:solidFill>
                  <a:srgbClr val="000000"/>
                </a:solidFill>
                <a:latin typeface="Martel Bold"/>
                <a:ea typeface="Martel Bold"/>
                <a:cs typeface="Martel Bold"/>
                <a:sym typeface="Martel Bold"/>
              </a:rPr>
              <a:t>03.</a:t>
            </a:r>
          </a:p>
        </p:txBody>
      </p:sp>
      <p:sp>
        <p:nvSpPr>
          <p:cNvPr id="16" name="TextBox 16"/>
          <p:cNvSpPr txBox="1"/>
          <p:nvPr/>
        </p:nvSpPr>
        <p:spPr>
          <a:xfrm>
            <a:off x="12580858" y="1721410"/>
            <a:ext cx="4132127" cy="1238250"/>
          </a:xfrm>
          <a:prstGeom prst="rect">
            <a:avLst/>
          </a:prstGeom>
        </p:spPr>
        <p:txBody>
          <a:bodyPr lIns="0" tIns="0" rIns="0" bIns="0" rtlCol="0" anchor="t">
            <a:spAutoFit/>
          </a:bodyPr>
          <a:lstStyle/>
          <a:p>
            <a:pPr algn="l">
              <a:lnSpc>
                <a:spcPts val="3374"/>
              </a:lnSpc>
            </a:pPr>
            <a:r>
              <a:rPr lang="en-US" sz="2499" spc="39">
                <a:solidFill>
                  <a:srgbClr val="000000"/>
                </a:solidFill>
                <a:latin typeface="Montserrat"/>
                <a:ea typeface="Montserrat"/>
                <a:cs typeface="Montserrat"/>
                <a:sym typeface="Montserrat"/>
              </a:rPr>
              <a:t>Tourism contributes ~4% of Germany’s GDP and supports millions of jobs.</a:t>
            </a:r>
          </a:p>
        </p:txBody>
      </p:sp>
      <p:sp>
        <p:nvSpPr>
          <p:cNvPr id="17" name="TextBox 17"/>
          <p:cNvSpPr txBox="1"/>
          <p:nvPr/>
        </p:nvSpPr>
        <p:spPr>
          <a:xfrm>
            <a:off x="12699275" y="4567237"/>
            <a:ext cx="4132127" cy="1238250"/>
          </a:xfrm>
          <a:prstGeom prst="rect">
            <a:avLst/>
          </a:prstGeom>
        </p:spPr>
        <p:txBody>
          <a:bodyPr lIns="0" tIns="0" rIns="0" bIns="0" rtlCol="0" anchor="t">
            <a:spAutoFit/>
          </a:bodyPr>
          <a:lstStyle/>
          <a:p>
            <a:pPr algn="l">
              <a:lnSpc>
                <a:spcPts val="3374"/>
              </a:lnSpc>
            </a:pPr>
            <a:r>
              <a:rPr lang="en-US" sz="2499" spc="39">
                <a:solidFill>
                  <a:srgbClr val="000000"/>
                </a:solidFill>
                <a:latin typeface="Montserrat"/>
                <a:ea typeface="Montserrat"/>
                <a:cs typeface="Montserrat"/>
                <a:sym typeface="Montserrat"/>
              </a:rPr>
              <a:t>Attracts 30+ million international visitors every year.</a:t>
            </a:r>
          </a:p>
        </p:txBody>
      </p:sp>
      <p:sp>
        <p:nvSpPr>
          <p:cNvPr id="18" name="TextBox 18"/>
          <p:cNvSpPr txBox="1"/>
          <p:nvPr/>
        </p:nvSpPr>
        <p:spPr>
          <a:xfrm>
            <a:off x="12270650" y="6665595"/>
            <a:ext cx="4988650" cy="3118485"/>
          </a:xfrm>
          <a:prstGeom prst="rect">
            <a:avLst/>
          </a:prstGeom>
        </p:spPr>
        <p:txBody>
          <a:bodyPr lIns="0" tIns="0" rIns="0" bIns="0" rtlCol="0" anchor="t">
            <a:spAutoFit/>
          </a:bodyPr>
          <a:lstStyle/>
          <a:p>
            <a:pPr marL="496567" lvl="1" indent="-248284" algn="l">
              <a:lnSpc>
                <a:spcPts val="3104"/>
              </a:lnSpc>
              <a:buFont typeface="Arial"/>
              <a:buChar char="•"/>
            </a:pPr>
            <a:r>
              <a:rPr lang="en-US" sz="2299" spc="36">
                <a:solidFill>
                  <a:srgbClr val="000000"/>
                </a:solidFill>
                <a:latin typeface="Montserrat"/>
                <a:ea typeface="Montserrat"/>
                <a:cs typeface="Montserrat"/>
                <a:sym typeface="Montserrat"/>
              </a:rPr>
              <a:t>Known for diverse attractions:</a:t>
            </a:r>
          </a:p>
          <a:p>
            <a:pPr marL="993135" lvl="2" indent="-331045" algn="l">
              <a:lnSpc>
                <a:spcPts val="3104"/>
              </a:lnSpc>
              <a:buFont typeface="Arial"/>
              <a:buChar char="⚬"/>
            </a:pPr>
            <a:r>
              <a:rPr lang="en-US" sz="2299" spc="36">
                <a:solidFill>
                  <a:srgbClr val="000000"/>
                </a:solidFill>
                <a:latin typeface="Montserrat"/>
                <a:ea typeface="Montserrat"/>
                <a:cs typeface="Montserrat"/>
                <a:sym typeface="Montserrat"/>
              </a:rPr>
              <a:t>Berlin’s cultural heritage</a:t>
            </a:r>
          </a:p>
          <a:p>
            <a:pPr marL="993135" lvl="2" indent="-331045" algn="l">
              <a:lnSpc>
                <a:spcPts val="3104"/>
              </a:lnSpc>
              <a:buFont typeface="Arial"/>
              <a:buChar char="⚬"/>
            </a:pPr>
            <a:r>
              <a:rPr lang="en-US" sz="2299" spc="36">
                <a:solidFill>
                  <a:srgbClr val="000000"/>
                </a:solidFill>
                <a:latin typeface="Montserrat"/>
                <a:ea typeface="Montserrat"/>
                <a:cs typeface="Montserrat"/>
                <a:sym typeface="Montserrat"/>
              </a:rPr>
              <a:t>Bavarian Alps and castles</a:t>
            </a:r>
          </a:p>
          <a:p>
            <a:pPr marL="993135" lvl="2" indent="-331045" algn="l">
              <a:lnSpc>
                <a:spcPts val="3104"/>
              </a:lnSpc>
              <a:buFont typeface="Arial"/>
              <a:buChar char="⚬"/>
            </a:pPr>
            <a:r>
              <a:rPr lang="en-US" sz="2299" spc="36">
                <a:solidFill>
                  <a:srgbClr val="000000"/>
                </a:solidFill>
                <a:latin typeface="Montserrat"/>
                <a:ea typeface="Montserrat"/>
                <a:cs typeface="Montserrat"/>
                <a:sym typeface="Montserrat"/>
              </a:rPr>
              <a:t>Black Forest eco-tourism</a:t>
            </a:r>
          </a:p>
          <a:p>
            <a:pPr marL="993135" lvl="2" indent="-331045" algn="l">
              <a:lnSpc>
                <a:spcPts val="3104"/>
              </a:lnSpc>
              <a:buFont typeface="Arial"/>
              <a:buChar char="⚬"/>
            </a:pPr>
            <a:r>
              <a:rPr lang="en-US" sz="2299" spc="36">
                <a:solidFill>
                  <a:srgbClr val="000000"/>
                </a:solidFill>
                <a:latin typeface="Montserrat"/>
                <a:ea typeface="Montserrat"/>
                <a:cs typeface="Montserrat"/>
                <a:sym typeface="Montserrat"/>
              </a:rPr>
              <a:t>Rhine Valley vineyards and river cruises</a:t>
            </a:r>
          </a:p>
          <a:p>
            <a:pPr marL="0" lvl="0" indent="0" algn="l">
              <a:lnSpc>
                <a:spcPts val="3104"/>
              </a:lnSpc>
              <a:spcBef>
                <a:spcPct val="0"/>
              </a:spcBef>
            </a:pPr>
            <a:endParaRPr lang="en-US" sz="2299" spc="36">
              <a:solidFill>
                <a:srgbClr val="000000"/>
              </a:solidFill>
              <a:latin typeface="Montserrat"/>
              <a:ea typeface="Montserrat"/>
              <a:cs typeface="Montserrat"/>
              <a:sym typeface="Montserra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Freeform 2"/>
          <p:cNvSpPr/>
          <p:nvPr/>
        </p:nvSpPr>
        <p:spPr>
          <a:xfrm>
            <a:off x="11370628" y="2832390"/>
            <a:ext cx="6425910" cy="6425910"/>
          </a:xfrm>
          <a:custGeom>
            <a:avLst/>
            <a:gdLst/>
            <a:ahLst/>
            <a:cxnLst/>
            <a:rect l="l" t="t" r="r" b="b"/>
            <a:pathLst>
              <a:path w="6425910" h="6425910">
                <a:moveTo>
                  <a:pt x="0" y="0"/>
                </a:moveTo>
                <a:lnTo>
                  <a:pt x="6425911" y="0"/>
                </a:lnTo>
                <a:lnTo>
                  <a:pt x="6425911" y="6425910"/>
                </a:lnTo>
                <a:lnTo>
                  <a:pt x="0" y="642591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675459" y="500063"/>
            <a:ext cx="16583841" cy="1095375"/>
          </a:xfrm>
          <a:prstGeom prst="rect">
            <a:avLst/>
          </a:prstGeom>
        </p:spPr>
        <p:txBody>
          <a:bodyPr lIns="0" tIns="0" rIns="0" bIns="0" rtlCol="0" anchor="t">
            <a:spAutoFit/>
          </a:bodyPr>
          <a:lstStyle/>
          <a:p>
            <a:pPr algn="l">
              <a:lnSpc>
                <a:spcPts val="8699"/>
              </a:lnSpc>
            </a:pPr>
            <a:r>
              <a:rPr lang="en-US" sz="7499" b="1">
                <a:solidFill>
                  <a:srgbClr val="000000"/>
                </a:solidFill>
                <a:latin typeface="Martel Heavy"/>
                <a:ea typeface="Martel Heavy"/>
                <a:cs typeface="Martel Heavy"/>
                <a:sym typeface="Martel Heavy"/>
              </a:rPr>
              <a:t> Concept of Sustainable Tourism</a:t>
            </a:r>
          </a:p>
        </p:txBody>
      </p:sp>
      <p:sp>
        <p:nvSpPr>
          <p:cNvPr id="4" name="TextBox 4"/>
          <p:cNvSpPr txBox="1"/>
          <p:nvPr/>
        </p:nvSpPr>
        <p:spPr>
          <a:xfrm>
            <a:off x="343898" y="2099482"/>
            <a:ext cx="10531731" cy="8017068"/>
          </a:xfrm>
          <a:prstGeom prst="rect">
            <a:avLst/>
          </a:prstGeom>
        </p:spPr>
        <p:txBody>
          <a:bodyPr lIns="0" tIns="0" rIns="0" bIns="0" rtlCol="0" anchor="t">
            <a:spAutoFit/>
          </a:bodyPr>
          <a:lstStyle/>
          <a:p>
            <a:pPr marL="712462" lvl="1" indent="-356231" algn="l">
              <a:lnSpc>
                <a:spcPts val="5312"/>
              </a:lnSpc>
              <a:buFont typeface="Arial"/>
              <a:buChar char="•"/>
            </a:pPr>
            <a:r>
              <a:rPr lang="en-US" sz="3299" b="1" spc="197">
                <a:solidFill>
                  <a:srgbClr val="000000"/>
                </a:solidFill>
                <a:latin typeface="Montserrat Bold"/>
                <a:ea typeface="Montserrat Bold"/>
                <a:cs typeface="Montserrat Bold"/>
                <a:sym typeface="Montserrat Bold"/>
              </a:rPr>
              <a:t>Environmental Dimension:</a:t>
            </a:r>
            <a:r>
              <a:rPr lang="en-US" sz="3299" spc="197">
                <a:solidFill>
                  <a:srgbClr val="000000"/>
                </a:solidFill>
                <a:latin typeface="Montserrat"/>
                <a:ea typeface="Montserrat"/>
                <a:cs typeface="Montserrat"/>
                <a:sym typeface="Montserrat"/>
              </a:rPr>
              <a:t> Conserves resources, reduces carbon footprint, protects biodiversity.</a:t>
            </a:r>
          </a:p>
          <a:p>
            <a:pPr marL="712462" lvl="1" indent="-356231" algn="l">
              <a:lnSpc>
                <a:spcPts val="5312"/>
              </a:lnSpc>
              <a:buFont typeface="Arial"/>
              <a:buChar char="•"/>
            </a:pPr>
            <a:r>
              <a:rPr lang="en-US" sz="3299" b="1" spc="197">
                <a:solidFill>
                  <a:srgbClr val="000000"/>
                </a:solidFill>
                <a:latin typeface="Montserrat Bold"/>
                <a:ea typeface="Montserrat Bold"/>
                <a:cs typeface="Montserrat Bold"/>
                <a:sym typeface="Montserrat Bold"/>
              </a:rPr>
              <a:t>Socio-Cultural Dimension</a:t>
            </a:r>
            <a:r>
              <a:rPr lang="en-US" sz="3299" spc="197">
                <a:solidFill>
                  <a:srgbClr val="000000"/>
                </a:solidFill>
                <a:latin typeface="Montserrat"/>
                <a:ea typeface="Montserrat"/>
                <a:cs typeface="Montserrat"/>
                <a:sym typeface="Montserrat"/>
              </a:rPr>
              <a:t>: Preserves heritage, supports cultural authenticity, empowers local communities.</a:t>
            </a:r>
          </a:p>
          <a:p>
            <a:pPr marL="712462" lvl="1" indent="-356231" algn="l">
              <a:lnSpc>
                <a:spcPts val="5312"/>
              </a:lnSpc>
              <a:buFont typeface="Arial"/>
              <a:buChar char="•"/>
            </a:pPr>
            <a:r>
              <a:rPr lang="en-US" sz="3299" b="1" spc="197">
                <a:solidFill>
                  <a:srgbClr val="000000"/>
                </a:solidFill>
                <a:latin typeface="Montserrat Bold"/>
                <a:ea typeface="Montserrat Bold"/>
                <a:cs typeface="Montserrat Bold"/>
                <a:sym typeface="Montserrat Bold"/>
              </a:rPr>
              <a:t>Economic Dimension:</a:t>
            </a:r>
            <a:r>
              <a:rPr lang="en-US" sz="3299" spc="197">
                <a:solidFill>
                  <a:srgbClr val="000000"/>
                </a:solidFill>
                <a:latin typeface="Montserrat"/>
                <a:ea typeface="Montserrat"/>
                <a:cs typeface="Montserrat"/>
                <a:sym typeface="Montserrat"/>
              </a:rPr>
              <a:t> Ensures fair distribution of income, long-term growth, and stable jobs.</a:t>
            </a:r>
          </a:p>
          <a:p>
            <a:pPr marL="734051" lvl="1" indent="-367026" algn="l">
              <a:lnSpc>
                <a:spcPts val="5473"/>
              </a:lnSpc>
              <a:buFont typeface="Arial"/>
              <a:buChar char="•"/>
            </a:pPr>
            <a:r>
              <a:rPr lang="en-US" sz="3399" b="1" spc="203">
                <a:solidFill>
                  <a:srgbClr val="000000"/>
                </a:solidFill>
                <a:latin typeface="Montserrat Bold"/>
                <a:ea typeface="Montserrat Bold"/>
                <a:cs typeface="Montserrat Bold"/>
                <a:sym typeface="Montserrat Bold"/>
              </a:rPr>
              <a:t>Goal: </a:t>
            </a:r>
            <a:r>
              <a:rPr lang="en-US" sz="3399" spc="203">
                <a:solidFill>
                  <a:srgbClr val="000000"/>
                </a:solidFill>
                <a:latin typeface="Montserrat"/>
                <a:ea typeface="Montserrat"/>
                <a:cs typeface="Montserrat"/>
                <a:sym typeface="Montserrat"/>
              </a:rPr>
              <a:t>Balance between tourism growth and sustainable development in Germany.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extBox 2"/>
          <p:cNvSpPr txBox="1"/>
          <p:nvPr/>
        </p:nvSpPr>
        <p:spPr>
          <a:xfrm>
            <a:off x="0" y="271628"/>
            <a:ext cx="17802554" cy="2190750"/>
          </a:xfrm>
          <a:prstGeom prst="rect">
            <a:avLst/>
          </a:prstGeom>
        </p:spPr>
        <p:txBody>
          <a:bodyPr lIns="0" tIns="0" rIns="0" bIns="0" rtlCol="0" anchor="t">
            <a:spAutoFit/>
          </a:bodyPr>
          <a:lstStyle/>
          <a:p>
            <a:pPr algn="ctr">
              <a:lnSpc>
                <a:spcPts val="8699"/>
              </a:lnSpc>
            </a:pPr>
            <a:r>
              <a:rPr lang="en-US" sz="7499" b="1">
                <a:solidFill>
                  <a:srgbClr val="000000"/>
                </a:solidFill>
                <a:latin typeface="Martel Heavy"/>
                <a:ea typeface="Martel Heavy"/>
                <a:cs typeface="Martel Heavy"/>
                <a:sym typeface="Martel Heavy"/>
              </a:rPr>
              <a:t>Germany’s Sustainable Tourism Initiatives</a:t>
            </a:r>
          </a:p>
        </p:txBody>
      </p:sp>
      <p:grpSp>
        <p:nvGrpSpPr>
          <p:cNvPr id="3" name="Group 3"/>
          <p:cNvGrpSpPr/>
          <p:nvPr/>
        </p:nvGrpSpPr>
        <p:grpSpPr>
          <a:xfrm>
            <a:off x="1223956" y="2586203"/>
            <a:ext cx="5070480" cy="3218971"/>
            <a:chOff x="0" y="0"/>
            <a:chExt cx="1959087" cy="1243717"/>
          </a:xfrm>
        </p:grpSpPr>
        <p:sp>
          <p:nvSpPr>
            <p:cNvPr id="4" name="Freeform 4"/>
            <p:cNvSpPr/>
            <p:nvPr/>
          </p:nvSpPr>
          <p:spPr>
            <a:xfrm>
              <a:off x="0" y="0"/>
              <a:ext cx="1959087" cy="1243717"/>
            </a:xfrm>
            <a:custGeom>
              <a:avLst/>
              <a:gdLst/>
              <a:ahLst/>
              <a:cxnLst/>
              <a:rect l="l" t="t" r="r" b="b"/>
              <a:pathLst>
                <a:path w="1959087" h="1243717">
                  <a:moveTo>
                    <a:pt x="22903" y="0"/>
                  </a:moveTo>
                  <a:lnTo>
                    <a:pt x="1936184" y="0"/>
                  </a:lnTo>
                  <a:cubicBezTo>
                    <a:pt x="1948833" y="0"/>
                    <a:pt x="1959087" y="10254"/>
                    <a:pt x="1959087" y="22903"/>
                  </a:cubicBezTo>
                  <a:lnTo>
                    <a:pt x="1959087" y="1220814"/>
                  </a:lnTo>
                  <a:cubicBezTo>
                    <a:pt x="1959087" y="1226889"/>
                    <a:pt x="1956674" y="1232714"/>
                    <a:pt x="1952379" y="1237009"/>
                  </a:cubicBezTo>
                  <a:cubicBezTo>
                    <a:pt x="1948083" y="1241304"/>
                    <a:pt x="1942258" y="1243717"/>
                    <a:pt x="1936184" y="1243717"/>
                  </a:cubicBezTo>
                  <a:lnTo>
                    <a:pt x="22903" y="1243717"/>
                  </a:lnTo>
                  <a:cubicBezTo>
                    <a:pt x="10254" y="1243717"/>
                    <a:pt x="0" y="1233463"/>
                    <a:pt x="0" y="1220814"/>
                  </a:cubicBezTo>
                  <a:lnTo>
                    <a:pt x="0" y="22903"/>
                  </a:lnTo>
                  <a:cubicBezTo>
                    <a:pt x="0" y="10254"/>
                    <a:pt x="10254" y="0"/>
                    <a:pt x="22903" y="0"/>
                  </a:cubicBezTo>
                  <a:close/>
                </a:path>
              </a:pathLst>
            </a:custGeom>
            <a:solidFill>
              <a:srgbClr val="94AB6F"/>
            </a:solidFill>
          </p:spPr>
          <p:txBody>
            <a:bodyPr/>
            <a:lstStyle/>
            <a:p>
              <a:endParaRPr lang="en-US"/>
            </a:p>
          </p:txBody>
        </p:sp>
        <p:sp>
          <p:nvSpPr>
            <p:cNvPr id="5" name="TextBox 5"/>
            <p:cNvSpPr txBox="1"/>
            <p:nvPr/>
          </p:nvSpPr>
          <p:spPr>
            <a:xfrm>
              <a:off x="0" y="85725"/>
              <a:ext cx="1959087" cy="1157992"/>
            </a:xfrm>
            <a:prstGeom prst="rect">
              <a:avLst/>
            </a:prstGeom>
          </p:spPr>
          <p:txBody>
            <a:bodyPr lIns="50800" tIns="50800" rIns="50800" bIns="50800" rtlCol="0" anchor="ctr"/>
            <a:lstStyle/>
            <a:p>
              <a:pPr algn="ctr">
                <a:lnSpc>
                  <a:spcPts val="1925"/>
                </a:lnSpc>
              </a:pPr>
              <a:endParaRPr/>
            </a:p>
          </p:txBody>
        </p:sp>
      </p:grpSp>
      <p:grpSp>
        <p:nvGrpSpPr>
          <p:cNvPr id="6" name="Group 6"/>
          <p:cNvGrpSpPr/>
          <p:nvPr/>
        </p:nvGrpSpPr>
        <p:grpSpPr>
          <a:xfrm>
            <a:off x="6608760" y="2586203"/>
            <a:ext cx="5070480" cy="3218971"/>
            <a:chOff x="0" y="0"/>
            <a:chExt cx="1959087" cy="1243717"/>
          </a:xfrm>
        </p:grpSpPr>
        <p:sp>
          <p:nvSpPr>
            <p:cNvPr id="7" name="Freeform 7"/>
            <p:cNvSpPr/>
            <p:nvPr/>
          </p:nvSpPr>
          <p:spPr>
            <a:xfrm>
              <a:off x="0" y="0"/>
              <a:ext cx="1959087" cy="1243717"/>
            </a:xfrm>
            <a:custGeom>
              <a:avLst/>
              <a:gdLst/>
              <a:ahLst/>
              <a:cxnLst/>
              <a:rect l="l" t="t" r="r" b="b"/>
              <a:pathLst>
                <a:path w="1959087" h="1243717">
                  <a:moveTo>
                    <a:pt x="22903" y="0"/>
                  </a:moveTo>
                  <a:lnTo>
                    <a:pt x="1936184" y="0"/>
                  </a:lnTo>
                  <a:cubicBezTo>
                    <a:pt x="1948833" y="0"/>
                    <a:pt x="1959087" y="10254"/>
                    <a:pt x="1959087" y="22903"/>
                  </a:cubicBezTo>
                  <a:lnTo>
                    <a:pt x="1959087" y="1220814"/>
                  </a:lnTo>
                  <a:cubicBezTo>
                    <a:pt x="1959087" y="1226889"/>
                    <a:pt x="1956674" y="1232714"/>
                    <a:pt x="1952379" y="1237009"/>
                  </a:cubicBezTo>
                  <a:cubicBezTo>
                    <a:pt x="1948083" y="1241304"/>
                    <a:pt x="1942258" y="1243717"/>
                    <a:pt x="1936184" y="1243717"/>
                  </a:cubicBezTo>
                  <a:lnTo>
                    <a:pt x="22903" y="1243717"/>
                  </a:lnTo>
                  <a:cubicBezTo>
                    <a:pt x="10254" y="1243717"/>
                    <a:pt x="0" y="1233463"/>
                    <a:pt x="0" y="1220814"/>
                  </a:cubicBezTo>
                  <a:lnTo>
                    <a:pt x="0" y="22903"/>
                  </a:lnTo>
                  <a:cubicBezTo>
                    <a:pt x="0" y="10254"/>
                    <a:pt x="10254" y="0"/>
                    <a:pt x="22903" y="0"/>
                  </a:cubicBezTo>
                  <a:close/>
                </a:path>
              </a:pathLst>
            </a:custGeom>
            <a:solidFill>
              <a:srgbClr val="94AB6F"/>
            </a:solidFill>
          </p:spPr>
          <p:txBody>
            <a:bodyPr/>
            <a:lstStyle/>
            <a:p>
              <a:endParaRPr lang="en-US"/>
            </a:p>
          </p:txBody>
        </p:sp>
        <p:sp>
          <p:nvSpPr>
            <p:cNvPr id="8" name="TextBox 8"/>
            <p:cNvSpPr txBox="1"/>
            <p:nvPr/>
          </p:nvSpPr>
          <p:spPr>
            <a:xfrm>
              <a:off x="0" y="85725"/>
              <a:ext cx="1959087" cy="1157992"/>
            </a:xfrm>
            <a:prstGeom prst="rect">
              <a:avLst/>
            </a:prstGeom>
          </p:spPr>
          <p:txBody>
            <a:bodyPr lIns="50800" tIns="50800" rIns="50800" bIns="50800" rtlCol="0" anchor="ctr"/>
            <a:lstStyle/>
            <a:p>
              <a:pPr algn="ctr">
                <a:lnSpc>
                  <a:spcPts val="1925"/>
                </a:lnSpc>
              </a:pPr>
              <a:endParaRPr/>
            </a:p>
          </p:txBody>
        </p:sp>
      </p:grpSp>
      <p:grpSp>
        <p:nvGrpSpPr>
          <p:cNvPr id="9" name="Group 9"/>
          <p:cNvGrpSpPr/>
          <p:nvPr/>
        </p:nvGrpSpPr>
        <p:grpSpPr>
          <a:xfrm>
            <a:off x="11993565" y="2586203"/>
            <a:ext cx="5070480" cy="3218971"/>
            <a:chOff x="0" y="0"/>
            <a:chExt cx="1959087" cy="1243717"/>
          </a:xfrm>
        </p:grpSpPr>
        <p:sp>
          <p:nvSpPr>
            <p:cNvPr id="10" name="Freeform 10"/>
            <p:cNvSpPr/>
            <p:nvPr/>
          </p:nvSpPr>
          <p:spPr>
            <a:xfrm>
              <a:off x="0" y="0"/>
              <a:ext cx="1959087" cy="1243717"/>
            </a:xfrm>
            <a:custGeom>
              <a:avLst/>
              <a:gdLst/>
              <a:ahLst/>
              <a:cxnLst/>
              <a:rect l="l" t="t" r="r" b="b"/>
              <a:pathLst>
                <a:path w="1959087" h="1243717">
                  <a:moveTo>
                    <a:pt x="22903" y="0"/>
                  </a:moveTo>
                  <a:lnTo>
                    <a:pt x="1936184" y="0"/>
                  </a:lnTo>
                  <a:cubicBezTo>
                    <a:pt x="1948833" y="0"/>
                    <a:pt x="1959087" y="10254"/>
                    <a:pt x="1959087" y="22903"/>
                  </a:cubicBezTo>
                  <a:lnTo>
                    <a:pt x="1959087" y="1220814"/>
                  </a:lnTo>
                  <a:cubicBezTo>
                    <a:pt x="1959087" y="1226889"/>
                    <a:pt x="1956674" y="1232714"/>
                    <a:pt x="1952379" y="1237009"/>
                  </a:cubicBezTo>
                  <a:cubicBezTo>
                    <a:pt x="1948083" y="1241304"/>
                    <a:pt x="1942258" y="1243717"/>
                    <a:pt x="1936184" y="1243717"/>
                  </a:cubicBezTo>
                  <a:lnTo>
                    <a:pt x="22903" y="1243717"/>
                  </a:lnTo>
                  <a:cubicBezTo>
                    <a:pt x="10254" y="1243717"/>
                    <a:pt x="0" y="1233463"/>
                    <a:pt x="0" y="1220814"/>
                  </a:cubicBezTo>
                  <a:lnTo>
                    <a:pt x="0" y="22903"/>
                  </a:lnTo>
                  <a:cubicBezTo>
                    <a:pt x="0" y="10254"/>
                    <a:pt x="10254" y="0"/>
                    <a:pt x="22903" y="0"/>
                  </a:cubicBezTo>
                  <a:close/>
                </a:path>
              </a:pathLst>
            </a:custGeom>
            <a:solidFill>
              <a:srgbClr val="94AB6F"/>
            </a:solidFill>
          </p:spPr>
          <p:txBody>
            <a:bodyPr/>
            <a:lstStyle/>
            <a:p>
              <a:endParaRPr lang="en-US"/>
            </a:p>
          </p:txBody>
        </p:sp>
        <p:sp>
          <p:nvSpPr>
            <p:cNvPr id="11" name="TextBox 11"/>
            <p:cNvSpPr txBox="1"/>
            <p:nvPr/>
          </p:nvSpPr>
          <p:spPr>
            <a:xfrm>
              <a:off x="0" y="85725"/>
              <a:ext cx="1959087" cy="1157992"/>
            </a:xfrm>
            <a:prstGeom prst="rect">
              <a:avLst/>
            </a:prstGeom>
          </p:spPr>
          <p:txBody>
            <a:bodyPr lIns="50800" tIns="50800" rIns="50800" bIns="50800" rtlCol="0" anchor="ctr"/>
            <a:lstStyle/>
            <a:p>
              <a:pPr algn="ctr">
                <a:lnSpc>
                  <a:spcPts val="1925"/>
                </a:lnSpc>
              </a:pPr>
              <a:endParaRPr/>
            </a:p>
          </p:txBody>
        </p:sp>
      </p:grpSp>
      <p:grpSp>
        <p:nvGrpSpPr>
          <p:cNvPr id="12" name="Group 12"/>
          <p:cNvGrpSpPr/>
          <p:nvPr/>
        </p:nvGrpSpPr>
        <p:grpSpPr>
          <a:xfrm>
            <a:off x="10051060" y="6393408"/>
            <a:ext cx="5070480" cy="3218971"/>
            <a:chOff x="0" y="0"/>
            <a:chExt cx="1959087" cy="1243717"/>
          </a:xfrm>
        </p:grpSpPr>
        <p:sp>
          <p:nvSpPr>
            <p:cNvPr id="13" name="Freeform 13"/>
            <p:cNvSpPr/>
            <p:nvPr/>
          </p:nvSpPr>
          <p:spPr>
            <a:xfrm>
              <a:off x="0" y="0"/>
              <a:ext cx="1959087" cy="1243717"/>
            </a:xfrm>
            <a:custGeom>
              <a:avLst/>
              <a:gdLst/>
              <a:ahLst/>
              <a:cxnLst/>
              <a:rect l="l" t="t" r="r" b="b"/>
              <a:pathLst>
                <a:path w="1959087" h="1243717">
                  <a:moveTo>
                    <a:pt x="22903" y="0"/>
                  </a:moveTo>
                  <a:lnTo>
                    <a:pt x="1936184" y="0"/>
                  </a:lnTo>
                  <a:cubicBezTo>
                    <a:pt x="1948833" y="0"/>
                    <a:pt x="1959087" y="10254"/>
                    <a:pt x="1959087" y="22903"/>
                  </a:cubicBezTo>
                  <a:lnTo>
                    <a:pt x="1959087" y="1220814"/>
                  </a:lnTo>
                  <a:cubicBezTo>
                    <a:pt x="1959087" y="1226889"/>
                    <a:pt x="1956674" y="1232714"/>
                    <a:pt x="1952379" y="1237009"/>
                  </a:cubicBezTo>
                  <a:cubicBezTo>
                    <a:pt x="1948083" y="1241304"/>
                    <a:pt x="1942258" y="1243717"/>
                    <a:pt x="1936184" y="1243717"/>
                  </a:cubicBezTo>
                  <a:lnTo>
                    <a:pt x="22903" y="1243717"/>
                  </a:lnTo>
                  <a:cubicBezTo>
                    <a:pt x="10254" y="1243717"/>
                    <a:pt x="0" y="1233463"/>
                    <a:pt x="0" y="1220814"/>
                  </a:cubicBezTo>
                  <a:lnTo>
                    <a:pt x="0" y="22903"/>
                  </a:lnTo>
                  <a:cubicBezTo>
                    <a:pt x="0" y="10254"/>
                    <a:pt x="10254" y="0"/>
                    <a:pt x="22903" y="0"/>
                  </a:cubicBezTo>
                  <a:close/>
                </a:path>
              </a:pathLst>
            </a:custGeom>
            <a:solidFill>
              <a:srgbClr val="94AB6F"/>
            </a:solidFill>
          </p:spPr>
          <p:txBody>
            <a:bodyPr/>
            <a:lstStyle/>
            <a:p>
              <a:endParaRPr lang="en-US"/>
            </a:p>
          </p:txBody>
        </p:sp>
        <p:sp>
          <p:nvSpPr>
            <p:cNvPr id="14" name="TextBox 14"/>
            <p:cNvSpPr txBox="1"/>
            <p:nvPr/>
          </p:nvSpPr>
          <p:spPr>
            <a:xfrm>
              <a:off x="0" y="85725"/>
              <a:ext cx="1959087" cy="1157992"/>
            </a:xfrm>
            <a:prstGeom prst="rect">
              <a:avLst/>
            </a:prstGeom>
          </p:spPr>
          <p:txBody>
            <a:bodyPr lIns="50800" tIns="50800" rIns="50800" bIns="50800" rtlCol="0" anchor="ctr"/>
            <a:lstStyle/>
            <a:p>
              <a:pPr algn="ctr">
                <a:lnSpc>
                  <a:spcPts val="1925"/>
                </a:lnSpc>
              </a:pPr>
              <a:endParaRPr/>
            </a:p>
          </p:txBody>
        </p:sp>
      </p:grpSp>
      <p:sp>
        <p:nvSpPr>
          <p:cNvPr id="15" name="TextBox 15"/>
          <p:cNvSpPr txBox="1"/>
          <p:nvPr/>
        </p:nvSpPr>
        <p:spPr>
          <a:xfrm>
            <a:off x="1520193" y="3018515"/>
            <a:ext cx="4221793" cy="2403095"/>
          </a:xfrm>
          <a:prstGeom prst="rect">
            <a:avLst/>
          </a:prstGeom>
        </p:spPr>
        <p:txBody>
          <a:bodyPr lIns="0" tIns="0" rIns="0" bIns="0" rtlCol="0" anchor="t">
            <a:spAutoFit/>
          </a:bodyPr>
          <a:lstStyle/>
          <a:p>
            <a:pPr marL="0" lvl="0" indent="0" algn="ctr">
              <a:lnSpc>
                <a:spcPts val="3847"/>
              </a:lnSpc>
            </a:pPr>
            <a:r>
              <a:rPr lang="en-US" sz="2599" b="1" spc="41">
                <a:solidFill>
                  <a:srgbClr val="000000"/>
                </a:solidFill>
                <a:latin typeface="Montserrat Semi-Bold"/>
                <a:ea typeface="Montserrat Semi-Bold"/>
                <a:cs typeface="Montserrat Semi-Bold"/>
                <a:sym typeface="Montserrat Semi-Bold"/>
              </a:rPr>
              <a:t>“S</a:t>
            </a:r>
            <a:r>
              <a:rPr lang="en-US" sz="2599" b="1" u="none" spc="41">
                <a:solidFill>
                  <a:srgbClr val="000000"/>
                </a:solidFill>
                <a:latin typeface="Montserrat Semi-Bold"/>
                <a:ea typeface="Montserrat Semi-Bold"/>
                <a:cs typeface="Montserrat Semi-Bold"/>
                <a:sym typeface="Montserrat Semi-Bold"/>
              </a:rPr>
              <a:t>ustainable Tourism Germany” certification for eco-friendly destinations and businesses.</a:t>
            </a:r>
          </a:p>
        </p:txBody>
      </p:sp>
      <p:sp>
        <p:nvSpPr>
          <p:cNvPr id="16" name="TextBox 16"/>
          <p:cNvSpPr txBox="1"/>
          <p:nvPr/>
        </p:nvSpPr>
        <p:spPr>
          <a:xfrm>
            <a:off x="7158430" y="3203692"/>
            <a:ext cx="3971140" cy="1917320"/>
          </a:xfrm>
          <a:prstGeom prst="rect">
            <a:avLst/>
          </a:prstGeom>
        </p:spPr>
        <p:txBody>
          <a:bodyPr lIns="0" tIns="0" rIns="0" bIns="0" rtlCol="0" anchor="t">
            <a:spAutoFit/>
          </a:bodyPr>
          <a:lstStyle/>
          <a:p>
            <a:pPr algn="ctr">
              <a:lnSpc>
                <a:spcPts val="3847"/>
              </a:lnSpc>
            </a:pPr>
            <a:r>
              <a:rPr lang="en-US" sz="2599" b="1" spc="41">
                <a:solidFill>
                  <a:srgbClr val="000000"/>
                </a:solidFill>
                <a:latin typeface="Montserrat Bold"/>
                <a:ea typeface="Montserrat Bold"/>
                <a:cs typeface="Montserrat Bold"/>
                <a:sym typeface="Montserrat Bold"/>
              </a:rPr>
              <a:t>Green mobility: Deutsche Bahn trains, cycling networks, electric transport.</a:t>
            </a:r>
          </a:p>
        </p:txBody>
      </p:sp>
      <p:sp>
        <p:nvSpPr>
          <p:cNvPr id="17" name="TextBox 17"/>
          <p:cNvSpPr txBox="1"/>
          <p:nvPr/>
        </p:nvSpPr>
        <p:spPr>
          <a:xfrm>
            <a:off x="12192321" y="3203692"/>
            <a:ext cx="4672968" cy="1917320"/>
          </a:xfrm>
          <a:prstGeom prst="rect">
            <a:avLst/>
          </a:prstGeom>
        </p:spPr>
        <p:txBody>
          <a:bodyPr lIns="0" tIns="0" rIns="0" bIns="0" rtlCol="0" anchor="t">
            <a:spAutoFit/>
          </a:bodyPr>
          <a:lstStyle/>
          <a:p>
            <a:pPr algn="ctr">
              <a:lnSpc>
                <a:spcPts val="3847"/>
              </a:lnSpc>
            </a:pPr>
            <a:r>
              <a:rPr lang="en-US" sz="2599" b="1" spc="41">
                <a:solidFill>
                  <a:srgbClr val="000000"/>
                </a:solidFill>
                <a:latin typeface="Montserrat Bold"/>
                <a:ea typeface="Montserrat Bold"/>
                <a:cs typeface="Montserrat Bold"/>
                <a:sym typeface="Montserrat Bold"/>
              </a:rPr>
              <a:t>Community-based tourism: Support for rural regions (Bavaria, Mecklenburg)</a:t>
            </a:r>
          </a:p>
        </p:txBody>
      </p:sp>
      <p:sp>
        <p:nvSpPr>
          <p:cNvPr id="18" name="TextBox 18"/>
          <p:cNvSpPr txBox="1"/>
          <p:nvPr/>
        </p:nvSpPr>
        <p:spPr>
          <a:xfrm>
            <a:off x="10467048" y="6768009"/>
            <a:ext cx="4238503" cy="2403095"/>
          </a:xfrm>
          <a:prstGeom prst="rect">
            <a:avLst/>
          </a:prstGeom>
        </p:spPr>
        <p:txBody>
          <a:bodyPr lIns="0" tIns="0" rIns="0" bIns="0" rtlCol="0" anchor="t">
            <a:spAutoFit/>
          </a:bodyPr>
          <a:lstStyle/>
          <a:p>
            <a:pPr algn="ctr">
              <a:lnSpc>
                <a:spcPts val="3847"/>
              </a:lnSpc>
            </a:pPr>
            <a:r>
              <a:rPr lang="en-US" sz="2599" b="1" spc="41">
                <a:solidFill>
                  <a:srgbClr val="000000"/>
                </a:solidFill>
                <a:latin typeface="Montserrat Semi-Bold"/>
                <a:ea typeface="Montserrat Semi-Bold"/>
                <a:cs typeface="Montserrat Semi-Bold"/>
                <a:sym typeface="Montserrat Semi-Bold"/>
              </a:rPr>
              <a:t>Government &amp; EU projects: Swadesh Darshan-like eco-schemes, climate-neutral goals.</a:t>
            </a:r>
          </a:p>
        </p:txBody>
      </p:sp>
      <p:grpSp>
        <p:nvGrpSpPr>
          <p:cNvPr id="19" name="Group 19"/>
          <p:cNvGrpSpPr/>
          <p:nvPr/>
        </p:nvGrpSpPr>
        <p:grpSpPr>
          <a:xfrm>
            <a:off x="3206745" y="6424300"/>
            <a:ext cx="5070480" cy="3218971"/>
            <a:chOff x="0" y="0"/>
            <a:chExt cx="1959087" cy="1243717"/>
          </a:xfrm>
        </p:grpSpPr>
        <p:sp>
          <p:nvSpPr>
            <p:cNvPr id="20" name="Freeform 20"/>
            <p:cNvSpPr/>
            <p:nvPr/>
          </p:nvSpPr>
          <p:spPr>
            <a:xfrm>
              <a:off x="0" y="0"/>
              <a:ext cx="1959087" cy="1243717"/>
            </a:xfrm>
            <a:custGeom>
              <a:avLst/>
              <a:gdLst/>
              <a:ahLst/>
              <a:cxnLst/>
              <a:rect l="l" t="t" r="r" b="b"/>
              <a:pathLst>
                <a:path w="1959087" h="1243717">
                  <a:moveTo>
                    <a:pt x="22903" y="0"/>
                  </a:moveTo>
                  <a:lnTo>
                    <a:pt x="1936184" y="0"/>
                  </a:lnTo>
                  <a:cubicBezTo>
                    <a:pt x="1948833" y="0"/>
                    <a:pt x="1959087" y="10254"/>
                    <a:pt x="1959087" y="22903"/>
                  </a:cubicBezTo>
                  <a:lnTo>
                    <a:pt x="1959087" y="1220814"/>
                  </a:lnTo>
                  <a:cubicBezTo>
                    <a:pt x="1959087" y="1226889"/>
                    <a:pt x="1956674" y="1232714"/>
                    <a:pt x="1952379" y="1237009"/>
                  </a:cubicBezTo>
                  <a:cubicBezTo>
                    <a:pt x="1948083" y="1241304"/>
                    <a:pt x="1942258" y="1243717"/>
                    <a:pt x="1936184" y="1243717"/>
                  </a:cubicBezTo>
                  <a:lnTo>
                    <a:pt x="22903" y="1243717"/>
                  </a:lnTo>
                  <a:cubicBezTo>
                    <a:pt x="10254" y="1243717"/>
                    <a:pt x="0" y="1233463"/>
                    <a:pt x="0" y="1220814"/>
                  </a:cubicBezTo>
                  <a:lnTo>
                    <a:pt x="0" y="22903"/>
                  </a:lnTo>
                  <a:cubicBezTo>
                    <a:pt x="0" y="10254"/>
                    <a:pt x="10254" y="0"/>
                    <a:pt x="22903" y="0"/>
                  </a:cubicBezTo>
                  <a:close/>
                </a:path>
              </a:pathLst>
            </a:custGeom>
            <a:solidFill>
              <a:srgbClr val="94AB6F"/>
            </a:solidFill>
          </p:spPr>
          <p:txBody>
            <a:bodyPr/>
            <a:lstStyle/>
            <a:p>
              <a:endParaRPr lang="en-US"/>
            </a:p>
          </p:txBody>
        </p:sp>
        <p:sp>
          <p:nvSpPr>
            <p:cNvPr id="21" name="TextBox 21"/>
            <p:cNvSpPr txBox="1"/>
            <p:nvPr/>
          </p:nvSpPr>
          <p:spPr>
            <a:xfrm>
              <a:off x="0" y="85725"/>
              <a:ext cx="1959087" cy="1157992"/>
            </a:xfrm>
            <a:prstGeom prst="rect">
              <a:avLst/>
            </a:prstGeom>
          </p:spPr>
          <p:txBody>
            <a:bodyPr lIns="50800" tIns="50800" rIns="50800" bIns="50800" rtlCol="0" anchor="ctr"/>
            <a:lstStyle/>
            <a:p>
              <a:pPr algn="ctr">
                <a:lnSpc>
                  <a:spcPts val="1925"/>
                </a:lnSpc>
              </a:pPr>
              <a:endParaRPr/>
            </a:p>
          </p:txBody>
        </p:sp>
      </p:grpSp>
      <p:sp>
        <p:nvSpPr>
          <p:cNvPr id="22" name="TextBox 22"/>
          <p:cNvSpPr txBox="1"/>
          <p:nvPr/>
        </p:nvSpPr>
        <p:spPr>
          <a:xfrm>
            <a:off x="3622734" y="7041788"/>
            <a:ext cx="4238503" cy="1917320"/>
          </a:xfrm>
          <a:prstGeom prst="rect">
            <a:avLst/>
          </a:prstGeom>
        </p:spPr>
        <p:txBody>
          <a:bodyPr lIns="0" tIns="0" rIns="0" bIns="0" rtlCol="0" anchor="t">
            <a:spAutoFit/>
          </a:bodyPr>
          <a:lstStyle/>
          <a:p>
            <a:pPr algn="ctr">
              <a:lnSpc>
                <a:spcPts val="3847"/>
              </a:lnSpc>
            </a:pPr>
            <a:r>
              <a:rPr lang="en-US" sz="2599" b="1" spc="41">
                <a:solidFill>
                  <a:srgbClr val="000000"/>
                </a:solidFill>
                <a:latin typeface="Montserrat Semi-Bold"/>
                <a:ea typeface="Montserrat Semi-Bold"/>
                <a:cs typeface="Montserrat Semi-Bold"/>
                <a:sym typeface="Montserrat Semi-Bold"/>
              </a:rPr>
              <a:t>Eco-friendly hospitality: Hotels adopting renewable energy and waste reduction.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Freeform 2"/>
          <p:cNvSpPr/>
          <p:nvPr/>
        </p:nvSpPr>
        <p:spPr>
          <a:xfrm>
            <a:off x="0" y="2223549"/>
            <a:ext cx="8366428" cy="6039040"/>
          </a:xfrm>
          <a:custGeom>
            <a:avLst/>
            <a:gdLst/>
            <a:ahLst/>
            <a:cxnLst/>
            <a:rect l="l" t="t" r="r" b="b"/>
            <a:pathLst>
              <a:path w="8366428" h="6039040">
                <a:moveTo>
                  <a:pt x="0" y="0"/>
                </a:moveTo>
                <a:lnTo>
                  <a:pt x="8366428" y="0"/>
                </a:lnTo>
                <a:lnTo>
                  <a:pt x="8366428" y="6039040"/>
                </a:lnTo>
                <a:lnTo>
                  <a:pt x="0" y="603904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9144000" y="1147224"/>
            <a:ext cx="8885916" cy="2190750"/>
          </a:xfrm>
          <a:prstGeom prst="rect">
            <a:avLst/>
          </a:prstGeom>
        </p:spPr>
        <p:txBody>
          <a:bodyPr lIns="0" tIns="0" rIns="0" bIns="0" rtlCol="0" anchor="t">
            <a:spAutoFit/>
          </a:bodyPr>
          <a:lstStyle/>
          <a:p>
            <a:pPr algn="ctr">
              <a:lnSpc>
                <a:spcPts val="8699"/>
              </a:lnSpc>
            </a:pPr>
            <a:r>
              <a:rPr lang="en-US" sz="7499" b="1">
                <a:solidFill>
                  <a:srgbClr val="000000"/>
                </a:solidFill>
                <a:latin typeface="Martel Heavy"/>
                <a:ea typeface="Martel Heavy"/>
                <a:cs typeface="Martel Heavy"/>
                <a:sym typeface="Martel Heavy"/>
              </a:rPr>
              <a:t>Environmental Challenges</a:t>
            </a:r>
          </a:p>
        </p:txBody>
      </p:sp>
      <p:sp>
        <p:nvSpPr>
          <p:cNvPr id="4" name="TextBox 4"/>
          <p:cNvSpPr txBox="1"/>
          <p:nvPr/>
        </p:nvSpPr>
        <p:spPr>
          <a:xfrm>
            <a:off x="9533704" y="4317333"/>
            <a:ext cx="8754296" cy="5722494"/>
          </a:xfrm>
          <a:prstGeom prst="rect">
            <a:avLst/>
          </a:prstGeom>
        </p:spPr>
        <p:txBody>
          <a:bodyPr lIns="0" tIns="0" rIns="0" bIns="0" rtlCol="0" anchor="t">
            <a:spAutoFit/>
          </a:bodyPr>
          <a:lstStyle/>
          <a:p>
            <a:pPr marL="561336" lvl="1" indent="-280668" algn="l">
              <a:lnSpc>
                <a:spcPts val="4185"/>
              </a:lnSpc>
              <a:buFont typeface="Arial"/>
              <a:buChar char="•"/>
            </a:pPr>
            <a:r>
              <a:rPr lang="en-US" sz="2599" spc="155">
                <a:solidFill>
                  <a:srgbClr val="000000"/>
                </a:solidFill>
                <a:latin typeface="Montserrat"/>
                <a:ea typeface="Montserrat"/>
                <a:cs typeface="Montserrat"/>
                <a:sym typeface="Montserrat"/>
              </a:rPr>
              <a:t>Over-tourism in hotspots like Berlin, Neuschwanstein Castle, and Oktoberfest.</a:t>
            </a:r>
          </a:p>
          <a:p>
            <a:pPr marL="561336" lvl="1" indent="-280668" algn="l">
              <a:lnSpc>
                <a:spcPts val="4185"/>
              </a:lnSpc>
              <a:buFont typeface="Arial"/>
              <a:buChar char="•"/>
            </a:pPr>
            <a:r>
              <a:rPr lang="en-US" sz="2599" spc="155">
                <a:solidFill>
                  <a:srgbClr val="000000"/>
                </a:solidFill>
                <a:latin typeface="Montserrat"/>
                <a:ea typeface="Montserrat"/>
                <a:cs typeface="Montserrat"/>
                <a:sym typeface="Montserrat"/>
              </a:rPr>
              <a:t>Carbon emissions from international air travel and road transport.</a:t>
            </a:r>
          </a:p>
          <a:p>
            <a:pPr marL="561336" lvl="1" indent="-280668" algn="l">
              <a:lnSpc>
                <a:spcPts val="4185"/>
              </a:lnSpc>
              <a:buFont typeface="Arial"/>
              <a:buChar char="•"/>
            </a:pPr>
            <a:r>
              <a:rPr lang="en-US" sz="2599" spc="155">
                <a:solidFill>
                  <a:srgbClr val="000000"/>
                </a:solidFill>
                <a:latin typeface="Montserrat"/>
                <a:ea typeface="Montserrat"/>
                <a:cs typeface="Montserrat"/>
                <a:sym typeface="Montserrat"/>
              </a:rPr>
              <a:t>Waste management issues in cities and tourist regions.</a:t>
            </a:r>
          </a:p>
          <a:p>
            <a:pPr marL="561336" lvl="1" indent="-280668" algn="l">
              <a:lnSpc>
                <a:spcPts val="4185"/>
              </a:lnSpc>
              <a:buFont typeface="Arial"/>
              <a:buChar char="•"/>
            </a:pPr>
            <a:r>
              <a:rPr lang="en-US" sz="2599" spc="155">
                <a:solidFill>
                  <a:srgbClr val="000000"/>
                </a:solidFill>
                <a:latin typeface="Montserrat"/>
                <a:ea typeface="Montserrat"/>
                <a:cs typeface="Montserrat"/>
                <a:sym typeface="Montserrat"/>
              </a:rPr>
              <a:t>Resource pressures: High water and energy demand in hotels/resorts.</a:t>
            </a:r>
          </a:p>
          <a:p>
            <a:pPr marL="561336" lvl="1" indent="-280668" algn="l">
              <a:lnSpc>
                <a:spcPts val="4185"/>
              </a:lnSpc>
              <a:buFont typeface="Arial"/>
              <a:buChar char="•"/>
            </a:pPr>
            <a:r>
              <a:rPr lang="en-US" sz="2599" spc="155">
                <a:solidFill>
                  <a:srgbClr val="000000"/>
                </a:solidFill>
                <a:latin typeface="Montserrat"/>
                <a:ea typeface="Montserrat"/>
                <a:cs typeface="Montserrat"/>
                <a:sym typeface="Montserrat"/>
              </a:rPr>
              <a:t>Climate change risks: Melting Alpine glaciers, biodiversity loss.</a:t>
            </a:r>
          </a:p>
          <a:p>
            <a:pPr marL="0" lvl="0" indent="0" algn="l">
              <a:lnSpc>
                <a:spcPts val="4185"/>
              </a:lnSpc>
            </a:pPr>
            <a:endParaRPr lang="en-US" sz="2599" spc="155">
              <a:solidFill>
                <a:srgbClr val="000000"/>
              </a:solidFill>
              <a:latin typeface="Montserrat"/>
              <a:ea typeface="Montserrat"/>
              <a:cs typeface="Montserrat"/>
              <a:sym typeface="Montserra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FE385"/>
        </a:solidFill>
        <a:effectLst/>
      </p:bgPr>
    </p:bg>
    <p:spTree>
      <p:nvGrpSpPr>
        <p:cNvPr id="1" name=""/>
        <p:cNvGrpSpPr/>
        <p:nvPr/>
      </p:nvGrpSpPr>
      <p:grpSpPr>
        <a:xfrm>
          <a:off x="0" y="0"/>
          <a:ext cx="0" cy="0"/>
          <a:chOff x="0" y="0"/>
          <a:chExt cx="0" cy="0"/>
        </a:xfrm>
      </p:grpSpPr>
      <p:sp>
        <p:nvSpPr>
          <p:cNvPr id="2" name="Freeform 2"/>
          <p:cNvSpPr/>
          <p:nvPr/>
        </p:nvSpPr>
        <p:spPr>
          <a:xfrm>
            <a:off x="11180288" y="2163512"/>
            <a:ext cx="7107712" cy="7094788"/>
          </a:xfrm>
          <a:custGeom>
            <a:avLst/>
            <a:gdLst/>
            <a:ahLst/>
            <a:cxnLst/>
            <a:rect l="l" t="t" r="r" b="b"/>
            <a:pathLst>
              <a:path w="7107712" h="7094788">
                <a:moveTo>
                  <a:pt x="0" y="0"/>
                </a:moveTo>
                <a:lnTo>
                  <a:pt x="7107712" y="0"/>
                </a:lnTo>
                <a:lnTo>
                  <a:pt x="7107712" y="7094788"/>
                </a:lnTo>
                <a:lnTo>
                  <a:pt x="0" y="709478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707298" y="399174"/>
            <a:ext cx="7459921" cy="2006219"/>
          </a:xfrm>
          <a:prstGeom prst="rect">
            <a:avLst/>
          </a:prstGeom>
        </p:spPr>
        <p:txBody>
          <a:bodyPr lIns="0" tIns="0" rIns="0" bIns="0" rtlCol="0" anchor="t">
            <a:spAutoFit/>
          </a:bodyPr>
          <a:lstStyle/>
          <a:p>
            <a:pPr algn="ctr">
              <a:lnSpc>
                <a:spcPts val="7888"/>
              </a:lnSpc>
            </a:pPr>
            <a:r>
              <a:rPr lang="en-US" sz="6800" b="1">
                <a:solidFill>
                  <a:srgbClr val="000000"/>
                </a:solidFill>
                <a:latin typeface="Martel Heavy"/>
                <a:ea typeface="Martel Heavy"/>
                <a:cs typeface="Martel Heavy"/>
                <a:sym typeface="Martel Heavy"/>
              </a:rPr>
              <a:t>Socio-Cultural Challenges</a:t>
            </a:r>
          </a:p>
        </p:txBody>
      </p:sp>
      <p:sp>
        <p:nvSpPr>
          <p:cNvPr id="4" name="TextBox 4"/>
          <p:cNvSpPr txBox="1"/>
          <p:nvPr/>
        </p:nvSpPr>
        <p:spPr>
          <a:xfrm>
            <a:off x="477862" y="3101957"/>
            <a:ext cx="10702426" cy="6054092"/>
          </a:xfrm>
          <a:prstGeom prst="rect">
            <a:avLst/>
          </a:prstGeom>
        </p:spPr>
        <p:txBody>
          <a:bodyPr lIns="0" tIns="0" rIns="0" bIns="0" rtlCol="0" anchor="t">
            <a:spAutoFit/>
          </a:bodyPr>
          <a:lstStyle/>
          <a:p>
            <a:pPr marL="647694" lvl="1" indent="-323847" algn="l">
              <a:lnSpc>
                <a:spcPts val="4829"/>
              </a:lnSpc>
              <a:buFont typeface="Arial"/>
              <a:buChar char="•"/>
            </a:pPr>
            <a:r>
              <a:rPr lang="en-US" sz="2999" b="1" spc="179">
                <a:solidFill>
                  <a:srgbClr val="000000"/>
                </a:solidFill>
                <a:latin typeface="Montserrat Bold"/>
                <a:ea typeface="Montserrat Bold"/>
                <a:cs typeface="Montserrat Bold"/>
                <a:sym typeface="Montserrat Bold"/>
              </a:rPr>
              <a:t>Pressure on UNESCO</a:t>
            </a:r>
            <a:r>
              <a:rPr lang="en-US" sz="2999" spc="179">
                <a:solidFill>
                  <a:srgbClr val="000000"/>
                </a:solidFill>
                <a:latin typeface="Montserrat"/>
                <a:ea typeface="Montserrat"/>
                <a:cs typeface="Montserrat"/>
                <a:sym typeface="Montserrat"/>
              </a:rPr>
              <a:t> sites like Cologne Cathedral and Bamberg.</a:t>
            </a:r>
          </a:p>
          <a:p>
            <a:pPr marL="647694" lvl="1" indent="-323847" algn="l">
              <a:lnSpc>
                <a:spcPts val="4829"/>
              </a:lnSpc>
              <a:buFont typeface="Arial"/>
              <a:buChar char="•"/>
            </a:pPr>
            <a:r>
              <a:rPr lang="en-US" sz="2999" b="1" spc="179">
                <a:solidFill>
                  <a:srgbClr val="000000"/>
                </a:solidFill>
                <a:latin typeface="Montserrat Bold"/>
                <a:ea typeface="Montserrat Bold"/>
                <a:cs typeface="Montserrat Bold"/>
                <a:sym typeface="Montserrat Bold"/>
              </a:rPr>
              <a:t>Cultural commodification: </a:t>
            </a:r>
            <a:r>
              <a:rPr lang="en-US" sz="2999" spc="179">
                <a:solidFill>
                  <a:srgbClr val="000000"/>
                </a:solidFill>
                <a:latin typeface="Montserrat"/>
                <a:ea typeface="Montserrat"/>
                <a:cs typeface="Montserrat"/>
                <a:sym typeface="Montserrat"/>
              </a:rPr>
              <a:t>Traditions and festivals adapted mainly for tourists.</a:t>
            </a:r>
          </a:p>
          <a:p>
            <a:pPr marL="647694" lvl="1" indent="-323847" algn="l">
              <a:lnSpc>
                <a:spcPts val="4829"/>
              </a:lnSpc>
              <a:buFont typeface="Arial"/>
              <a:buChar char="•"/>
            </a:pPr>
            <a:r>
              <a:rPr lang="en-US" sz="2999" b="1" spc="179">
                <a:solidFill>
                  <a:srgbClr val="000000"/>
                </a:solidFill>
                <a:latin typeface="Montserrat Bold"/>
                <a:ea typeface="Montserrat Bold"/>
                <a:cs typeface="Montserrat Bold"/>
                <a:sym typeface="Montserrat Bold"/>
              </a:rPr>
              <a:t>Urban–rural divide: </a:t>
            </a:r>
            <a:r>
              <a:rPr lang="en-US" sz="2999" spc="179">
                <a:solidFill>
                  <a:srgbClr val="000000"/>
                </a:solidFill>
                <a:latin typeface="Montserrat"/>
                <a:ea typeface="Montserrat"/>
                <a:cs typeface="Montserrat"/>
                <a:sym typeface="Montserrat"/>
              </a:rPr>
              <a:t>Benefits concentrated in big cities, less in villages.</a:t>
            </a:r>
          </a:p>
          <a:p>
            <a:pPr marL="647694" lvl="1" indent="-323847" algn="l">
              <a:lnSpc>
                <a:spcPts val="4829"/>
              </a:lnSpc>
              <a:buFont typeface="Arial"/>
              <a:buChar char="•"/>
            </a:pPr>
            <a:r>
              <a:rPr lang="en-US" sz="2999" b="1" spc="179">
                <a:solidFill>
                  <a:srgbClr val="000000"/>
                </a:solidFill>
                <a:latin typeface="Montserrat Bold"/>
                <a:ea typeface="Montserrat Bold"/>
                <a:cs typeface="Montserrat Bold"/>
                <a:sym typeface="Montserrat Bold"/>
              </a:rPr>
              <a:t>Tourist–local conflicts</a:t>
            </a:r>
            <a:r>
              <a:rPr lang="en-US" sz="2999" spc="179">
                <a:solidFill>
                  <a:srgbClr val="000000"/>
                </a:solidFill>
                <a:latin typeface="Montserrat"/>
                <a:ea typeface="Montserrat"/>
                <a:cs typeface="Montserrat"/>
                <a:sym typeface="Montserrat"/>
              </a:rPr>
              <a:t> due to overcrowding and lifestyle differences.</a:t>
            </a:r>
          </a:p>
          <a:p>
            <a:pPr marL="647694" lvl="1" indent="-323847" algn="l">
              <a:lnSpc>
                <a:spcPts val="4829"/>
              </a:lnSpc>
              <a:buFont typeface="Arial"/>
              <a:buChar char="•"/>
            </a:pPr>
            <a:r>
              <a:rPr lang="en-US" sz="2999" b="1" spc="179">
                <a:solidFill>
                  <a:srgbClr val="000000"/>
                </a:solidFill>
                <a:latin typeface="Montserrat Bold"/>
                <a:ea typeface="Montserrat Bold"/>
                <a:cs typeface="Montserrat Bold"/>
                <a:sym typeface="Montserrat Bold"/>
              </a:rPr>
              <a:t>Risk of losing authenticity</a:t>
            </a:r>
            <a:r>
              <a:rPr lang="en-US" sz="2999" spc="179">
                <a:solidFill>
                  <a:srgbClr val="000000"/>
                </a:solidFill>
                <a:latin typeface="Montserrat"/>
                <a:ea typeface="Montserrat"/>
                <a:cs typeface="Montserrat"/>
                <a:sym typeface="Montserrat"/>
              </a:rPr>
              <a:t> in heritage and local customs.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4AB6F"/>
        </a:solidFill>
        <a:effectLst/>
      </p:bgPr>
    </p:bg>
    <p:spTree>
      <p:nvGrpSpPr>
        <p:cNvPr id="1" name=""/>
        <p:cNvGrpSpPr/>
        <p:nvPr/>
      </p:nvGrpSpPr>
      <p:grpSpPr>
        <a:xfrm>
          <a:off x="0" y="0"/>
          <a:ext cx="0" cy="0"/>
          <a:chOff x="0" y="0"/>
          <a:chExt cx="0" cy="0"/>
        </a:xfrm>
      </p:grpSpPr>
      <p:grpSp>
        <p:nvGrpSpPr>
          <p:cNvPr id="2" name="Group 2"/>
          <p:cNvGrpSpPr/>
          <p:nvPr/>
        </p:nvGrpSpPr>
        <p:grpSpPr>
          <a:xfrm>
            <a:off x="334099" y="1028700"/>
            <a:ext cx="16925201" cy="8890096"/>
            <a:chOff x="0" y="0"/>
            <a:chExt cx="1506451" cy="791275"/>
          </a:xfrm>
        </p:grpSpPr>
        <p:sp>
          <p:nvSpPr>
            <p:cNvPr id="3" name="Freeform 3"/>
            <p:cNvSpPr/>
            <p:nvPr/>
          </p:nvSpPr>
          <p:spPr>
            <a:xfrm>
              <a:off x="0" y="0"/>
              <a:ext cx="1506451" cy="791275"/>
            </a:xfrm>
            <a:custGeom>
              <a:avLst/>
              <a:gdLst/>
              <a:ahLst/>
              <a:cxnLst/>
              <a:rect l="l" t="t" r="r" b="b"/>
              <a:pathLst>
                <a:path w="1506451" h="791275">
                  <a:moveTo>
                    <a:pt x="0" y="0"/>
                  </a:moveTo>
                  <a:lnTo>
                    <a:pt x="1506451" y="0"/>
                  </a:lnTo>
                  <a:lnTo>
                    <a:pt x="1506451" y="791275"/>
                  </a:lnTo>
                  <a:lnTo>
                    <a:pt x="0" y="791275"/>
                  </a:lnTo>
                  <a:close/>
                </a:path>
              </a:pathLst>
            </a:custGeom>
            <a:solidFill>
              <a:srgbClr val="FBF6F1"/>
            </a:solidFill>
          </p:spPr>
          <p:txBody>
            <a:bodyPr/>
            <a:lstStyle/>
            <a:p>
              <a:endParaRPr lang="en-US"/>
            </a:p>
          </p:txBody>
        </p:sp>
        <p:sp>
          <p:nvSpPr>
            <p:cNvPr id="4" name="TextBox 4"/>
            <p:cNvSpPr txBox="1"/>
            <p:nvPr/>
          </p:nvSpPr>
          <p:spPr>
            <a:xfrm>
              <a:off x="0" y="-38100"/>
              <a:ext cx="1506451" cy="829375"/>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5539834" y="7479763"/>
            <a:ext cx="3438931" cy="3557075"/>
          </a:xfrm>
          <a:custGeom>
            <a:avLst/>
            <a:gdLst/>
            <a:ahLst/>
            <a:cxnLst/>
            <a:rect l="l" t="t" r="r" b="b"/>
            <a:pathLst>
              <a:path w="3438931" h="3557075">
                <a:moveTo>
                  <a:pt x="0" y="0"/>
                </a:moveTo>
                <a:lnTo>
                  <a:pt x="3438932" y="0"/>
                </a:lnTo>
                <a:lnTo>
                  <a:pt x="3438932" y="3557074"/>
                </a:lnTo>
                <a:lnTo>
                  <a:pt x="0" y="35570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Freeform 6"/>
          <p:cNvSpPr/>
          <p:nvPr/>
        </p:nvSpPr>
        <p:spPr>
          <a:xfrm flipH="1">
            <a:off x="-325886" y="-341181"/>
            <a:ext cx="3082795" cy="3463387"/>
          </a:xfrm>
          <a:custGeom>
            <a:avLst/>
            <a:gdLst/>
            <a:ahLst/>
            <a:cxnLst/>
            <a:rect l="l" t="t" r="r" b="b"/>
            <a:pathLst>
              <a:path w="3082795" h="3463387">
                <a:moveTo>
                  <a:pt x="3082795" y="0"/>
                </a:moveTo>
                <a:lnTo>
                  <a:pt x="0" y="0"/>
                </a:lnTo>
                <a:lnTo>
                  <a:pt x="0" y="3463387"/>
                </a:lnTo>
                <a:lnTo>
                  <a:pt x="3082795" y="3463387"/>
                </a:lnTo>
                <a:lnTo>
                  <a:pt x="3082795"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US"/>
          </a:p>
        </p:txBody>
      </p:sp>
      <p:sp>
        <p:nvSpPr>
          <p:cNvPr id="7" name="TextBox 7"/>
          <p:cNvSpPr txBox="1"/>
          <p:nvPr/>
        </p:nvSpPr>
        <p:spPr>
          <a:xfrm>
            <a:off x="4925976" y="1409563"/>
            <a:ext cx="9159959" cy="739775"/>
          </a:xfrm>
          <a:prstGeom prst="rect">
            <a:avLst/>
          </a:prstGeom>
        </p:spPr>
        <p:txBody>
          <a:bodyPr lIns="0" tIns="0" rIns="0" bIns="0" rtlCol="0" anchor="t">
            <a:spAutoFit/>
          </a:bodyPr>
          <a:lstStyle/>
          <a:p>
            <a:pPr algn="ctr">
              <a:lnSpc>
                <a:spcPts val="5800"/>
              </a:lnSpc>
            </a:pPr>
            <a:r>
              <a:rPr lang="en-US" sz="5000" b="1">
                <a:solidFill>
                  <a:srgbClr val="000000"/>
                </a:solidFill>
                <a:latin typeface="Martel Heavy"/>
                <a:ea typeface="Martel Heavy"/>
                <a:cs typeface="Martel Heavy"/>
                <a:sym typeface="Martel Heavy"/>
              </a:rPr>
              <a:t>Economic Challenges</a:t>
            </a:r>
          </a:p>
        </p:txBody>
      </p:sp>
      <p:sp>
        <p:nvSpPr>
          <p:cNvPr id="8" name="TextBox 8"/>
          <p:cNvSpPr txBox="1"/>
          <p:nvPr/>
        </p:nvSpPr>
        <p:spPr>
          <a:xfrm>
            <a:off x="1797794" y="2988856"/>
            <a:ext cx="13997811" cy="6526786"/>
          </a:xfrm>
          <a:prstGeom prst="rect">
            <a:avLst/>
          </a:prstGeom>
        </p:spPr>
        <p:txBody>
          <a:bodyPr lIns="0" tIns="0" rIns="0" bIns="0" rtlCol="0" anchor="t">
            <a:spAutoFit/>
          </a:bodyPr>
          <a:lstStyle/>
          <a:p>
            <a:pPr marL="690872" lvl="1" indent="-345436" algn="l">
              <a:lnSpc>
                <a:spcPts val="5247"/>
              </a:lnSpc>
              <a:buFont typeface="Arial"/>
              <a:buChar char="•"/>
            </a:pPr>
            <a:r>
              <a:rPr lang="en-US" sz="3199" spc="191">
                <a:solidFill>
                  <a:srgbClr val="000000"/>
                </a:solidFill>
                <a:latin typeface="Montserrat"/>
                <a:ea typeface="Montserrat"/>
                <a:cs typeface="Montserrat"/>
                <a:sym typeface="Montserrat"/>
              </a:rPr>
              <a:t>Seasonal dependency in Alpine ski resorts and coastal tourism.</a:t>
            </a:r>
          </a:p>
          <a:p>
            <a:pPr marL="690872" lvl="1" indent="-345436" algn="l">
              <a:lnSpc>
                <a:spcPts val="5247"/>
              </a:lnSpc>
              <a:buFont typeface="Arial"/>
              <a:buChar char="•"/>
            </a:pPr>
            <a:r>
              <a:rPr lang="en-US" sz="3199" spc="191">
                <a:solidFill>
                  <a:srgbClr val="000000"/>
                </a:solidFill>
                <a:latin typeface="Montserrat"/>
                <a:ea typeface="Montserrat"/>
                <a:cs typeface="Montserrat"/>
                <a:sym typeface="Montserrat"/>
              </a:rPr>
              <a:t>High costs of sustainable infrastructure for small and medium businesses.</a:t>
            </a:r>
          </a:p>
          <a:p>
            <a:pPr marL="690872" lvl="1" indent="-345436" algn="l">
              <a:lnSpc>
                <a:spcPts val="5247"/>
              </a:lnSpc>
              <a:buFont typeface="Arial"/>
              <a:buChar char="•"/>
            </a:pPr>
            <a:r>
              <a:rPr lang="en-US" sz="3199" spc="191">
                <a:solidFill>
                  <a:srgbClr val="000000"/>
                </a:solidFill>
                <a:latin typeface="Montserrat"/>
                <a:ea typeface="Montserrat"/>
                <a:cs typeface="Montserrat"/>
                <a:sym typeface="Montserrat"/>
              </a:rPr>
              <a:t>Uneven revenue distribution between major cities and rural regions.</a:t>
            </a:r>
          </a:p>
          <a:p>
            <a:pPr marL="690872" lvl="1" indent="-345436" algn="l">
              <a:lnSpc>
                <a:spcPts val="5247"/>
              </a:lnSpc>
              <a:buFont typeface="Arial"/>
              <a:buChar char="•"/>
            </a:pPr>
            <a:r>
              <a:rPr lang="en-US" sz="3199" spc="191">
                <a:solidFill>
                  <a:srgbClr val="000000"/>
                </a:solidFill>
                <a:latin typeface="Montserrat"/>
                <a:ea typeface="Montserrat"/>
                <a:cs typeface="Montserrat"/>
                <a:sym typeface="Montserrat"/>
              </a:rPr>
              <a:t>Over-reliance on international tourists increases vulnerability to global crises.</a:t>
            </a:r>
          </a:p>
          <a:p>
            <a:pPr marL="690872" lvl="1" indent="-345436" algn="l">
              <a:lnSpc>
                <a:spcPts val="5247"/>
              </a:lnSpc>
              <a:buFont typeface="Arial"/>
              <a:buChar char="•"/>
            </a:pPr>
            <a:r>
              <a:rPr lang="en-US" sz="3199" spc="191">
                <a:solidFill>
                  <a:srgbClr val="000000"/>
                </a:solidFill>
                <a:latin typeface="Montserrat"/>
                <a:ea typeface="Montserrat"/>
                <a:cs typeface="Montserrat"/>
                <a:sym typeface="Montserrat"/>
              </a:rPr>
              <a:t>Limited investment in promoting less-known sustainable destinations.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extBox 2"/>
          <p:cNvSpPr txBox="1"/>
          <p:nvPr/>
        </p:nvSpPr>
        <p:spPr>
          <a:xfrm>
            <a:off x="2819138" y="595117"/>
            <a:ext cx="12531731" cy="1095375"/>
          </a:xfrm>
          <a:prstGeom prst="rect">
            <a:avLst/>
          </a:prstGeom>
        </p:spPr>
        <p:txBody>
          <a:bodyPr lIns="0" tIns="0" rIns="0" bIns="0" rtlCol="0" anchor="t">
            <a:spAutoFit/>
          </a:bodyPr>
          <a:lstStyle/>
          <a:p>
            <a:pPr algn="ctr">
              <a:lnSpc>
                <a:spcPts val="8699"/>
              </a:lnSpc>
            </a:pPr>
            <a:r>
              <a:rPr lang="en-US" sz="7499" b="1">
                <a:solidFill>
                  <a:srgbClr val="000000"/>
                </a:solidFill>
                <a:latin typeface="Martel Heavy"/>
                <a:ea typeface="Martel Heavy"/>
                <a:cs typeface="Martel Heavy"/>
                <a:sym typeface="Martel Heavy"/>
              </a:rPr>
              <a:t>Strategies and Solutions</a:t>
            </a:r>
          </a:p>
        </p:txBody>
      </p:sp>
      <p:grpSp>
        <p:nvGrpSpPr>
          <p:cNvPr id="3" name="Group 3"/>
          <p:cNvGrpSpPr/>
          <p:nvPr/>
        </p:nvGrpSpPr>
        <p:grpSpPr>
          <a:xfrm>
            <a:off x="1317784" y="2372479"/>
            <a:ext cx="15660142" cy="7423314"/>
            <a:chOff x="0" y="0"/>
            <a:chExt cx="4037631" cy="1913942"/>
          </a:xfrm>
        </p:grpSpPr>
        <p:sp>
          <p:nvSpPr>
            <p:cNvPr id="4" name="Freeform 4"/>
            <p:cNvSpPr/>
            <p:nvPr/>
          </p:nvSpPr>
          <p:spPr>
            <a:xfrm>
              <a:off x="0" y="0"/>
              <a:ext cx="4037631" cy="1913942"/>
            </a:xfrm>
            <a:custGeom>
              <a:avLst/>
              <a:gdLst/>
              <a:ahLst/>
              <a:cxnLst/>
              <a:rect l="l" t="t" r="r" b="b"/>
              <a:pathLst>
                <a:path w="4037631" h="1913942">
                  <a:moveTo>
                    <a:pt x="7416" y="0"/>
                  </a:moveTo>
                  <a:lnTo>
                    <a:pt x="4030216" y="0"/>
                  </a:lnTo>
                  <a:cubicBezTo>
                    <a:pt x="4034312" y="0"/>
                    <a:pt x="4037631" y="3320"/>
                    <a:pt x="4037631" y="7416"/>
                  </a:cubicBezTo>
                  <a:lnTo>
                    <a:pt x="4037631" y="1906526"/>
                  </a:lnTo>
                  <a:cubicBezTo>
                    <a:pt x="4037631" y="1910622"/>
                    <a:pt x="4034312" y="1913942"/>
                    <a:pt x="4030216" y="1913942"/>
                  </a:cubicBezTo>
                  <a:lnTo>
                    <a:pt x="7416" y="1913942"/>
                  </a:lnTo>
                  <a:cubicBezTo>
                    <a:pt x="5449" y="1913942"/>
                    <a:pt x="3563" y="1913161"/>
                    <a:pt x="2172" y="1911770"/>
                  </a:cubicBezTo>
                  <a:cubicBezTo>
                    <a:pt x="781" y="1910380"/>
                    <a:pt x="0" y="1908493"/>
                    <a:pt x="0" y="1906526"/>
                  </a:cubicBezTo>
                  <a:lnTo>
                    <a:pt x="0" y="7416"/>
                  </a:lnTo>
                  <a:cubicBezTo>
                    <a:pt x="0" y="3320"/>
                    <a:pt x="3320" y="0"/>
                    <a:pt x="7416" y="0"/>
                  </a:cubicBezTo>
                  <a:close/>
                </a:path>
              </a:pathLst>
            </a:custGeom>
            <a:solidFill>
              <a:srgbClr val="94AB6F"/>
            </a:solidFill>
          </p:spPr>
          <p:txBody>
            <a:bodyPr/>
            <a:lstStyle/>
            <a:p>
              <a:endParaRPr lang="en-US"/>
            </a:p>
          </p:txBody>
        </p:sp>
        <p:sp>
          <p:nvSpPr>
            <p:cNvPr id="5" name="TextBox 5"/>
            <p:cNvSpPr txBox="1"/>
            <p:nvPr/>
          </p:nvSpPr>
          <p:spPr>
            <a:xfrm>
              <a:off x="0" y="85725"/>
              <a:ext cx="4037631" cy="1828217"/>
            </a:xfrm>
            <a:prstGeom prst="rect">
              <a:avLst/>
            </a:prstGeom>
          </p:spPr>
          <p:txBody>
            <a:bodyPr lIns="50800" tIns="50800" rIns="50800" bIns="50800" rtlCol="0" anchor="ctr"/>
            <a:lstStyle/>
            <a:p>
              <a:pPr algn="ctr">
                <a:lnSpc>
                  <a:spcPts val="1925"/>
                </a:lnSpc>
              </a:pPr>
              <a:endParaRPr/>
            </a:p>
          </p:txBody>
        </p:sp>
      </p:grpSp>
      <p:sp>
        <p:nvSpPr>
          <p:cNvPr id="6" name="TextBox 6"/>
          <p:cNvSpPr txBox="1"/>
          <p:nvPr/>
        </p:nvSpPr>
        <p:spPr>
          <a:xfrm>
            <a:off x="1815404" y="3098601"/>
            <a:ext cx="14539198" cy="6159699"/>
          </a:xfrm>
          <a:prstGeom prst="rect">
            <a:avLst/>
          </a:prstGeom>
        </p:spPr>
        <p:txBody>
          <a:bodyPr lIns="0" tIns="0" rIns="0" bIns="0" rtlCol="0" anchor="t">
            <a:spAutoFit/>
          </a:bodyPr>
          <a:lstStyle/>
          <a:p>
            <a:pPr marL="712031" lvl="1" indent="-356016" algn="just">
              <a:lnSpc>
                <a:spcPts val="4880"/>
              </a:lnSpc>
              <a:buFont typeface="Arial"/>
              <a:buChar char="•"/>
            </a:pPr>
            <a:r>
              <a:rPr lang="en-US" sz="3297" b="1" spc="52">
                <a:solidFill>
                  <a:srgbClr val="000000"/>
                </a:solidFill>
                <a:latin typeface="Montserrat Bold"/>
                <a:ea typeface="Montserrat Bold"/>
                <a:cs typeface="Montserrat Bold"/>
                <a:sym typeface="Montserrat Bold"/>
              </a:rPr>
              <a:t>Eco-certifications: </a:t>
            </a:r>
            <a:r>
              <a:rPr lang="en-US" sz="3297" spc="52">
                <a:solidFill>
                  <a:srgbClr val="000000"/>
                </a:solidFill>
                <a:latin typeface="Montserrat"/>
                <a:ea typeface="Montserrat"/>
                <a:cs typeface="Montserrat"/>
                <a:sym typeface="Montserrat"/>
              </a:rPr>
              <a:t>Encourage hotels, restaurants, and tour operators to adopt green practices.</a:t>
            </a:r>
          </a:p>
          <a:p>
            <a:pPr marL="712031" lvl="1" indent="-356016" algn="just">
              <a:lnSpc>
                <a:spcPts val="4880"/>
              </a:lnSpc>
              <a:buFont typeface="Arial"/>
              <a:buChar char="•"/>
            </a:pPr>
            <a:r>
              <a:rPr lang="en-US" sz="3297" b="1" spc="52">
                <a:solidFill>
                  <a:srgbClr val="000000"/>
                </a:solidFill>
                <a:latin typeface="Montserrat Bold"/>
                <a:ea typeface="Montserrat Bold"/>
                <a:cs typeface="Montserrat Bold"/>
                <a:sym typeface="Montserrat Bold"/>
              </a:rPr>
              <a:t>Promote slow and regional travel:</a:t>
            </a:r>
            <a:r>
              <a:rPr lang="en-US" sz="3297" spc="52">
                <a:solidFill>
                  <a:srgbClr val="000000"/>
                </a:solidFill>
                <a:latin typeface="Montserrat"/>
                <a:ea typeface="Montserrat"/>
                <a:cs typeface="Montserrat"/>
                <a:sym typeface="Montserrat"/>
              </a:rPr>
              <a:t> Reduce over-tourism in major cities.</a:t>
            </a:r>
          </a:p>
          <a:p>
            <a:pPr marL="712031" lvl="1" indent="-356016" algn="just">
              <a:lnSpc>
                <a:spcPts val="4880"/>
              </a:lnSpc>
              <a:buFont typeface="Arial"/>
              <a:buChar char="•"/>
            </a:pPr>
            <a:r>
              <a:rPr lang="en-US" sz="3297" b="1" spc="52">
                <a:solidFill>
                  <a:srgbClr val="000000"/>
                </a:solidFill>
                <a:latin typeface="Montserrat Bold"/>
                <a:ea typeface="Montserrat Bold"/>
                <a:cs typeface="Montserrat Bold"/>
                <a:sym typeface="Montserrat Bold"/>
              </a:rPr>
              <a:t>Green transport expansion: </a:t>
            </a:r>
            <a:r>
              <a:rPr lang="en-US" sz="3297" spc="52">
                <a:solidFill>
                  <a:srgbClr val="000000"/>
                </a:solidFill>
                <a:latin typeface="Montserrat"/>
                <a:ea typeface="Montserrat"/>
                <a:cs typeface="Montserrat"/>
                <a:sym typeface="Montserrat"/>
              </a:rPr>
              <a:t>Trains, cycling networks, and electric vehicles.</a:t>
            </a:r>
          </a:p>
          <a:p>
            <a:pPr marL="712031" lvl="1" indent="-356016" algn="just">
              <a:lnSpc>
                <a:spcPts val="4880"/>
              </a:lnSpc>
              <a:buFont typeface="Arial"/>
              <a:buChar char="•"/>
            </a:pPr>
            <a:r>
              <a:rPr lang="en-US" sz="3297" b="1" spc="52">
                <a:solidFill>
                  <a:srgbClr val="000000"/>
                </a:solidFill>
                <a:latin typeface="Montserrat Bold"/>
                <a:ea typeface="Montserrat Bold"/>
                <a:cs typeface="Montserrat Bold"/>
                <a:sym typeface="Montserrat Bold"/>
              </a:rPr>
              <a:t>Community engagement:</a:t>
            </a:r>
            <a:r>
              <a:rPr lang="en-US" sz="3297" spc="52">
                <a:solidFill>
                  <a:srgbClr val="000000"/>
                </a:solidFill>
                <a:latin typeface="Montserrat"/>
                <a:ea typeface="Montserrat"/>
                <a:cs typeface="Montserrat"/>
                <a:sym typeface="Montserrat"/>
              </a:rPr>
              <a:t> Involve locals in planning and benefit-sharing.</a:t>
            </a:r>
          </a:p>
          <a:p>
            <a:pPr marL="712031" lvl="1" indent="-356016" algn="just">
              <a:lnSpc>
                <a:spcPts val="4880"/>
              </a:lnSpc>
              <a:buFont typeface="Arial"/>
              <a:buChar char="•"/>
            </a:pPr>
            <a:r>
              <a:rPr lang="en-US" sz="3297" b="1" spc="52">
                <a:solidFill>
                  <a:srgbClr val="000000"/>
                </a:solidFill>
                <a:latin typeface="Montserrat Bold"/>
                <a:ea typeface="Montserrat Bold"/>
                <a:cs typeface="Montserrat Bold"/>
                <a:sym typeface="Montserrat Bold"/>
              </a:rPr>
              <a:t>Tourist education:</a:t>
            </a:r>
            <a:r>
              <a:rPr lang="en-US" sz="3297" spc="52">
                <a:solidFill>
                  <a:srgbClr val="000000"/>
                </a:solidFill>
                <a:latin typeface="Montserrat"/>
                <a:ea typeface="Montserrat"/>
                <a:cs typeface="Montserrat"/>
                <a:sym typeface="Montserrat"/>
              </a:rPr>
              <a:t> Raise awareness about responsible travel behavior.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Freeform 2"/>
          <p:cNvSpPr/>
          <p:nvPr/>
        </p:nvSpPr>
        <p:spPr>
          <a:xfrm flipH="1">
            <a:off x="10549125" y="2462161"/>
            <a:ext cx="7738875" cy="6796139"/>
          </a:xfrm>
          <a:custGeom>
            <a:avLst/>
            <a:gdLst/>
            <a:ahLst/>
            <a:cxnLst/>
            <a:rect l="l" t="t" r="r" b="b"/>
            <a:pathLst>
              <a:path w="7738875" h="6796139">
                <a:moveTo>
                  <a:pt x="7738875" y="0"/>
                </a:moveTo>
                <a:lnTo>
                  <a:pt x="0" y="0"/>
                </a:lnTo>
                <a:lnTo>
                  <a:pt x="0" y="6796139"/>
                </a:lnTo>
                <a:lnTo>
                  <a:pt x="7738875" y="6796139"/>
                </a:lnTo>
                <a:lnTo>
                  <a:pt x="7738875"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5046274" y="500063"/>
            <a:ext cx="8195452" cy="1095375"/>
          </a:xfrm>
          <a:prstGeom prst="rect">
            <a:avLst/>
          </a:prstGeom>
        </p:spPr>
        <p:txBody>
          <a:bodyPr lIns="0" tIns="0" rIns="0" bIns="0" rtlCol="0" anchor="t">
            <a:spAutoFit/>
          </a:bodyPr>
          <a:lstStyle/>
          <a:p>
            <a:pPr algn="ctr">
              <a:lnSpc>
                <a:spcPts val="8699"/>
              </a:lnSpc>
            </a:pPr>
            <a:r>
              <a:rPr lang="en-US" sz="7499" b="1">
                <a:solidFill>
                  <a:srgbClr val="000000"/>
                </a:solidFill>
                <a:latin typeface="Martel Heavy"/>
                <a:ea typeface="Martel Heavy"/>
                <a:cs typeface="Martel Heavy"/>
                <a:sym typeface="Martel Heavy"/>
              </a:rPr>
              <a:t>Conclusion</a:t>
            </a:r>
          </a:p>
        </p:txBody>
      </p:sp>
      <p:sp>
        <p:nvSpPr>
          <p:cNvPr id="4" name="TextBox 4"/>
          <p:cNvSpPr txBox="1"/>
          <p:nvPr/>
        </p:nvSpPr>
        <p:spPr>
          <a:xfrm>
            <a:off x="0" y="2319286"/>
            <a:ext cx="10255123" cy="7598666"/>
          </a:xfrm>
          <a:prstGeom prst="rect">
            <a:avLst/>
          </a:prstGeom>
        </p:spPr>
        <p:txBody>
          <a:bodyPr lIns="0" tIns="0" rIns="0" bIns="0" rtlCol="0" anchor="t">
            <a:spAutoFit/>
          </a:bodyPr>
          <a:lstStyle/>
          <a:p>
            <a:pPr marL="712462" lvl="1" indent="-356231" algn="l">
              <a:lnSpc>
                <a:spcPts val="5477"/>
              </a:lnSpc>
              <a:buFont typeface="Arial"/>
              <a:buChar char="•"/>
            </a:pPr>
            <a:r>
              <a:rPr lang="en-US" sz="3299" spc="197">
                <a:solidFill>
                  <a:srgbClr val="000000"/>
                </a:solidFill>
                <a:latin typeface="Montserrat"/>
                <a:ea typeface="Montserrat"/>
                <a:cs typeface="Montserrat"/>
                <a:sym typeface="Montserrat"/>
              </a:rPr>
              <a:t>Sustainable tourism balances environmental, socio-cultural, and economic goals.</a:t>
            </a:r>
          </a:p>
          <a:p>
            <a:pPr marL="712462" lvl="1" indent="-356231" algn="l">
              <a:lnSpc>
                <a:spcPts val="5477"/>
              </a:lnSpc>
              <a:buFont typeface="Arial"/>
              <a:buChar char="•"/>
            </a:pPr>
            <a:r>
              <a:rPr lang="en-US" sz="3299" spc="197">
                <a:solidFill>
                  <a:srgbClr val="000000"/>
                </a:solidFill>
                <a:latin typeface="Montserrat"/>
                <a:ea typeface="Montserrat"/>
                <a:cs typeface="Montserrat"/>
                <a:sym typeface="Montserrat"/>
              </a:rPr>
              <a:t>Germany is a leader in eco-friendly tourism but faces over-tourism and unequal benefits.</a:t>
            </a:r>
          </a:p>
          <a:p>
            <a:pPr marL="712462" lvl="1" indent="-356231" algn="l">
              <a:lnSpc>
                <a:spcPts val="5477"/>
              </a:lnSpc>
              <a:buFont typeface="Arial"/>
              <a:buChar char="•"/>
            </a:pPr>
            <a:r>
              <a:rPr lang="en-US" sz="3299" b="1" spc="197">
                <a:solidFill>
                  <a:srgbClr val="000000"/>
                </a:solidFill>
                <a:latin typeface="Montserrat Bold"/>
                <a:ea typeface="Montserrat Bold"/>
                <a:cs typeface="Montserrat Bold"/>
                <a:sym typeface="Montserrat Bold"/>
              </a:rPr>
              <a:t>Future outlook</a:t>
            </a:r>
            <a:r>
              <a:rPr lang="en-US" sz="3299" spc="197">
                <a:solidFill>
                  <a:srgbClr val="000000"/>
                </a:solidFill>
                <a:latin typeface="Montserrat"/>
                <a:ea typeface="Montserrat"/>
                <a:cs typeface="Montserrat"/>
                <a:sym typeface="Montserrat"/>
              </a:rPr>
              <a:t>: Growth of green travel, digital solutions, and policy support.</a:t>
            </a:r>
          </a:p>
          <a:p>
            <a:pPr marL="712462" lvl="1" indent="-356231" algn="l">
              <a:lnSpc>
                <a:spcPts val="5477"/>
              </a:lnSpc>
              <a:buFont typeface="Arial"/>
              <a:buChar char="•"/>
            </a:pPr>
            <a:r>
              <a:rPr lang="en-US" sz="3299" b="1" spc="197">
                <a:solidFill>
                  <a:srgbClr val="000000"/>
                </a:solidFill>
                <a:latin typeface="Montserrat Bold"/>
                <a:ea typeface="Montserrat Bold"/>
                <a:cs typeface="Montserrat Bold"/>
                <a:sym typeface="Montserrat Bold"/>
              </a:rPr>
              <a:t>Key message: </a:t>
            </a:r>
            <a:r>
              <a:rPr lang="en-US" sz="3299" spc="197">
                <a:solidFill>
                  <a:srgbClr val="000000"/>
                </a:solidFill>
                <a:latin typeface="Montserrat"/>
                <a:ea typeface="Montserrat"/>
                <a:cs typeface="Montserrat"/>
                <a:sym typeface="Montserrat"/>
              </a:rPr>
              <a:t>Collective action from government, businesses, and tourists is essential.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extBox 2"/>
          <p:cNvSpPr txBox="1"/>
          <p:nvPr/>
        </p:nvSpPr>
        <p:spPr>
          <a:xfrm>
            <a:off x="5046274" y="500063"/>
            <a:ext cx="8195452" cy="1095375"/>
          </a:xfrm>
          <a:prstGeom prst="rect">
            <a:avLst/>
          </a:prstGeom>
        </p:spPr>
        <p:txBody>
          <a:bodyPr lIns="0" tIns="0" rIns="0" bIns="0" rtlCol="0" anchor="t">
            <a:spAutoFit/>
          </a:bodyPr>
          <a:lstStyle/>
          <a:p>
            <a:pPr algn="ctr">
              <a:lnSpc>
                <a:spcPts val="8699"/>
              </a:lnSpc>
            </a:pPr>
            <a:r>
              <a:rPr lang="en-US" sz="7499" b="1">
                <a:solidFill>
                  <a:srgbClr val="000000"/>
                </a:solidFill>
                <a:latin typeface="Martel Heavy"/>
                <a:ea typeface="Martel Heavy"/>
                <a:cs typeface="Martel Heavy"/>
                <a:sym typeface="Martel Heavy"/>
              </a:rPr>
              <a:t>References </a:t>
            </a:r>
          </a:p>
        </p:txBody>
      </p:sp>
      <p:sp>
        <p:nvSpPr>
          <p:cNvPr id="3" name="TextBox 3"/>
          <p:cNvSpPr txBox="1"/>
          <p:nvPr/>
        </p:nvSpPr>
        <p:spPr>
          <a:xfrm>
            <a:off x="0" y="1803239"/>
            <a:ext cx="18288000" cy="8143494"/>
          </a:xfrm>
          <a:prstGeom prst="rect">
            <a:avLst/>
          </a:prstGeom>
        </p:spPr>
        <p:txBody>
          <a:bodyPr lIns="0" tIns="0" rIns="0" bIns="0" rtlCol="0" anchor="t">
            <a:spAutoFit/>
          </a:bodyPr>
          <a:lstStyle/>
          <a:p>
            <a:pPr algn="l">
              <a:lnSpc>
                <a:spcPts val="2988"/>
              </a:lnSpc>
            </a:pPr>
            <a:r>
              <a:rPr lang="en-US" sz="1800" spc="107">
                <a:solidFill>
                  <a:srgbClr val="000000"/>
                </a:solidFill>
                <a:latin typeface="Montserrat"/>
                <a:ea typeface="Montserrat"/>
                <a:cs typeface="Montserrat"/>
                <a:sym typeface="Montserrat"/>
              </a:rPr>
              <a:t>Alsharif, A.H., Isa, S.M., Nor, Aziz, N.A. and Murad, A. (2025). Exploring the Nexus of Over-Tourism: Causes, Consequences, and Mitigation Strategies. Journal of Tourism and Services, [online] 16(30), pp.99–142. doi:https://doi.org/10.29036/fx6nef49.</a:t>
            </a:r>
          </a:p>
          <a:p>
            <a:pPr algn="l">
              <a:lnSpc>
                <a:spcPts val="2988"/>
              </a:lnSpc>
            </a:pPr>
            <a:r>
              <a:rPr lang="en-US" sz="1800" spc="107">
                <a:solidFill>
                  <a:srgbClr val="000000"/>
                </a:solidFill>
                <a:latin typeface="Montserrat"/>
                <a:ea typeface="Montserrat"/>
                <a:cs typeface="Montserrat"/>
                <a:sym typeface="Montserrat"/>
              </a:rPr>
              <a:t>Churchill, S.A., Cai, Y., Erdiaw-Kwasie, M.O. and Pan, L. (2022). Financial development and tourism: a century of evidence from Germany. Applied Economics, 55(3), pp.305–318. doi:https://doi.org/10.1080/00036846.2022.2086964.</a:t>
            </a:r>
          </a:p>
          <a:p>
            <a:pPr algn="l">
              <a:lnSpc>
                <a:spcPts val="2988"/>
              </a:lnSpc>
            </a:pPr>
            <a:r>
              <a:rPr lang="en-US" sz="1800" spc="107">
                <a:solidFill>
                  <a:srgbClr val="000000"/>
                </a:solidFill>
                <a:latin typeface="Montserrat"/>
                <a:ea typeface="Montserrat"/>
                <a:cs typeface="Montserrat"/>
                <a:sym typeface="Montserrat"/>
              </a:rPr>
              <a:t>Diazzi (2022). Ecotourism Certification in Kenya. A Qualitative Overview of the Eco-rating Scheme by Ecotourism Kenya - ProQuest. [online] Proquest.com. Available at: https://search.proquest.com/openview/fb1f47b5ad061e4c48c36970c4bce07c/1?pq-origsite=gscholar&amp;cbl=2026366&amp;diss=y.</a:t>
            </a:r>
          </a:p>
          <a:p>
            <a:pPr algn="l">
              <a:lnSpc>
                <a:spcPts val="2988"/>
              </a:lnSpc>
            </a:pPr>
            <a:r>
              <a:rPr lang="en-US" sz="1800" spc="107">
                <a:solidFill>
                  <a:srgbClr val="000000"/>
                </a:solidFill>
                <a:latin typeface="Montserrat"/>
                <a:ea typeface="Montserrat"/>
                <a:cs typeface="Montserrat"/>
                <a:sym typeface="Montserrat"/>
              </a:rPr>
              <a:t>Go, H. and Kang, M. (2022). Metaverse tourism for sustainable tourism development: tourism agenda 2030. Tourism Review, 78(2), pp.381–394.</a:t>
            </a:r>
          </a:p>
          <a:p>
            <a:pPr algn="l">
              <a:lnSpc>
                <a:spcPts val="2988"/>
              </a:lnSpc>
            </a:pPr>
            <a:r>
              <a:rPr lang="en-US" sz="1800" spc="107">
                <a:solidFill>
                  <a:srgbClr val="000000"/>
                </a:solidFill>
                <a:latin typeface="Montserrat"/>
                <a:ea typeface="Montserrat"/>
                <a:cs typeface="Montserrat"/>
                <a:sym typeface="Montserrat"/>
              </a:rPr>
              <a:t>Khater, M., Ibrahim, O., Nour, M. and Faik, M. (2024). Legal frameworks for sustainable tourism: balancing environmental conservation and economic development. Current Issues in Tourism, pp.1–22. doi:https://doi.org/10.1080/13683500.2024.2404181.</a:t>
            </a:r>
          </a:p>
          <a:p>
            <a:pPr algn="l">
              <a:lnSpc>
                <a:spcPts val="2988"/>
              </a:lnSpc>
            </a:pPr>
            <a:r>
              <a:rPr lang="en-US" sz="1800" spc="107">
                <a:solidFill>
                  <a:srgbClr val="000000"/>
                </a:solidFill>
                <a:latin typeface="Montserrat"/>
                <a:ea typeface="Montserrat"/>
                <a:cs typeface="Montserrat"/>
                <a:sym typeface="Montserrat"/>
              </a:rPr>
              <a:t>Mohamed, A. (2023). The Challenges of Rural Tourism Development. International Journal of Eco-Cultural Tourism, Hospitality Planning and Development, 6(2), pp.29–45. doi:https://doi.org/10.21608/ijecth.2024.299367.1005.</a:t>
            </a:r>
          </a:p>
          <a:p>
            <a:pPr algn="l">
              <a:lnSpc>
                <a:spcPts val="2988"/>
              </a:lnSpc>
            </a:pPr>
            <a:r>
              <a:rPr lang="en-US" sz="1800" spc="107">
                <a:solidFill>
                  <a:srgbClr val="000000"/>
                </a:solidFill>
                <a:latin typeface="Montserrat"/>
                <a:ea typeface="Montserrat"/>
                <a:cs typeface="Montserrat"/>
                <a:sym typeface="Montserrat"/>
              </a:rPr>
              <a:t>Pavani, V.G. (2025). Balancing Tourism and Traditions: Local Stakeholders’ Perspective on the Impacts of Overtourism on the Culture of the Cinque Terre. [online] DIVA. Available at: https://www.diva-portal.org/smash/record.jsf?pid=diva2:1941298.</a:t>
            </a:r>
          </a:p>
          <a:p>
            <a:pPr algn="l">
              <a:lnSpc>
                <a:spcPts val="2988"/>
              </a:lnSpc>
            </a:pPr>
            <a:r>
              <a:rPr lang="en-US" sz="1800" spc="107">
                <a:solidFill>
                  <a:srgbClr val="000000"/>
                </a:solidFill>
                <a:latin typeface="Montserrat"/>
                <a:ea typeface="Montserrat"/>
                <a:cs typeface="Montserrat"/>
                <a:sym typeface="Montserrat"/>
              </a:rPr>
              <a:t>Sharma, V. and Dada (2022). The role of community involvement in sustainable tourism strategies: A social and environmental innovation perspective. Business strategy and development, 6(2), pp.119–127. doi:https://doi.org/10.1002/bsd2.227.</a:t>
            </a:r>
          </a:p>
          <a:p>
            <a:pPr algn="l">
              <a:lnSpc>
                <a:spcPts val="2988"/>
              </a:lnSpc>
            </a:pPr>
            <a:r>
              <a:rPr lang="en-US" sz="1800" spc="107">
                <a:solidFill>
                  <a:srgbClr val="000000"/>
                </a:solidFill>
                <a:latin typeface="Montserrat"/>
                <a:ea typeface="Montserrat"/>
                <a:cs typeface="Montserrat"/>
                <a:sym typeface="Montserrat"/>
              </a:rPr>
              <a:t>Shekhar, C. (2024). Sustainable Tourism Development: Balancing Economic Growth And Environmental Conservation. SSRN Electronic Journal. doi:https://doi.org/10.2139/ssrn.4901174.</a:t>
            </a:r>
          </a:p>
          <a:p>
            <a:pPr algn="l">
              <a:lnSpc>
                <a:spcPts val="2988"/>
              </a:lnSpc>
            </a:pPr>
            <a:r>
              <a:rPr lang="en-US" sz="1800" spc="107">
                <a:solidFill>
                  <a:srgbClr val="000000"/>
                </a:solidFill>
                <a:latin typeface="Montserrat"/>
                <a:ea typeface="Montserrat"/>
                <a:cs typeface="Montserrat"/>
                <a:sym typeface="Montserrat"/>
              </a:rPr>
              <a:t>UNWTO (2023). Sustainable development | UNWTO. [online] www.unwto.org. Available at: http://www.unwto.org/sustainable-development.</a:t>
            </a:r>
          </a:p>
          <a:p>
            <a:pPr algn="l">
              <a:lnSpc>
                <a:spcPts val="2988"/>
              </a:lnSpc>
            </a:pPr>
            <a:r>
              <a:rPr lang="en-US" sz="1800" spc="107">
                <a:solidFill>
                  <a:srgbClr val="000000"/>
                </a:solidFill>
                <a:latin typeface="Montserrat"/>
                <a:ea typeface="Montserrat"/>
                <a:cs typeface="Montserrat"/>
                <a:sym typeface="Montserrat"/>
              </a:rPr>
              <a:t>World (2025). Germany’s Travel &amp; Tourism Sector to Break All-Time Records in 2025. [online] Wttc.org. Available at: https://wttc.org/news/germanys-travel-and-tourism-sector-to-break-all-time-records-in-2025.</a:t>
            </a:r>
          </a:p>
          <a:p>
            <a:pPr algn="l">
              <a:lnSpc>
                <a:spcPts val="2988"/>
              </a:lnSpc>
            </a:pPr>
            <a:endParaRPr lang="en-US" sz="1800" spc="107">
              <a:solidFill>
                <a:srgbClr val="000000"/>
              </a:solidFill>
              <a:latin typeface="Montserrat"/>
              <a:ea typeface="Montserrat"/>
              <a:cs typeface="Montserrat"/>
              <a:sym typeface="Montserra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4AB6F"/>
        </a:solidFill>
        <a:effectLst/>
      </p:bgPr>
    </p:bg>
    <p:spTree>
      <p:nvGrpSpPr>
        <p:cNvPr id="1" name=""/>
        <p:cNvGrpSpPr/>
        <p:nvPr/>
      </p:nvGrpSpPr>
      <p:grpSpPr>
        <a:xfrm>
          <a:off x="0" y="0"/>
          <a:ext cx="0" cy="0"/>
          <a:chOff x="0" y="0"/>
          <a:chExt cx="0" cy="0"/>
        </a:xfrm>
      </p:grpSpPr>
      <p:grpSp>
        <p:nvGrpSpPr>
          <p:cNvPr id="2" name="Group 2"/>
          <p:cNvGrpSpPr/>
          <p:nvPr/>
        </p:nvGrpSpPr>
        <p:grpSpPr>
          <a:xfrm>
            <a:off x="9430939" y="368204"/>
            <a:ext cx="8522962" cy="9550592"/>
            <a:chOff x="0" y="0"/>
            <a:chExt cx="758598" cy="850064"/>
          </a:xfrm>
        </p:grpSpPr>
        <p:sp>
          <p:nvSpPr>
            <p:cNvPr id="3" name="Freeform 3"/>
            <p:cNvSpPr/>
            <p:nvPr/>
          </p:nvSpPr>
          <p:spPr>
            <a:xfrm>
              <a:off x="0" y="0"/>
              <a:ext cx="758598" cy="850064"/>
            </a:xfrm>
            <a:custGeom>
              <a:avLst/>
              <a:gdLst/>
              <a:ahLst/>
              <a:cxnLst/>
              <a:rect l="l" t="t" r="r" b="b"/>
              <a:pathLst>
                <a:path w="758598" h="850064">
                  <a:moveTo>
                    <a:pt x="0" y="0"/>
                  </a:moveTo>
                  <a:lnTo>
                    <a:pt x="758598" y="0"/>
                  </a:lnTo>
                  <a:lnTo>
                    <a:pt x="758598" y="850064"/>
                  </a:lnTo>
                  <a:lnTo>
                    <a:pt x="0" y="850064"/>
                  </a:lnTo>
                  <a:close/>
                </a:path>
              </a:pathLst>
            </a:custGeom>
            <a:solidFill>
              <a:srgbClr val="FBF6F1"/>
            </a:solidFill>
          </p:spPr>
          <p:txBody>
            <a:bodyPr/>
            <a:lstStyle/>
            <a:p>
              <a:endParaRPr lang="en-US"/>
            </a:p>
          </p:txBody>
        </p:sp>
        <p:sp>
          <p:nvSpPr>
            <p:cNvPr id="4" name="TextBox 4"/>
            <p:cNvSpPr txBox="1"/>
            <p:nvPr/>
          </p:nvSpPr>
          <p:spPr>
            <a:xfrm>
              <a:off x="0" y="-38100"/>
              <a:ext cx="758598" cy="888164"/>
            </a:xfrm>
            <a:prstGeom prst="rect">
              <a:avLst/>
            </a:prstGeom>
          </p:spPr>
          <p:txBody>
            <a:bodyPr lIns="50800" tIns="50800" rIns="50800" bIns="50800" rtlCol="0" anchor="ctr"/>
            <a:lstStyle/>
            <a:p>
              <a:pPr algn="ctr">
                <a:lnSpc>
                  <a:spcPts val="2659"/>
                </a:lnSpc>
                <a:spcBef>
                  <a:spcPct val="0"/>
                </a:spcBef>
              </a:pPr>
              <a:endParaRPr/>
            </a:p>
          </p:txBody>
        </p:sp>
      </p:grpSp>
      <p:sp>
        <p:nvSpPr>
          <p:cNvPr id="5" name="Freeform 5"/>
          <p:cNvSpPr/>
          <p:nvPr/>
        </p:nvSpPr>
        <p:spPr>
          <a:xfrm>
            <a:off x="10168743" y="1373029"/>
            <a:ext cx="7047354" cy="7540943"/>
          </a:xfrm>
          <a:custGeom>
            <a:avLst/>
            <a:gdLst/>
            <a:ahLst/>
            <a:cxnLst/>
            <a:rect l="l" t="t" r="r" b="b"/>
            <a:pathLst>
              <a:path w="7047354" h="7540943">
                <a:moveTo>
                  <a:pt x="0" y="0"/>
                </a:moveTo>
                <a:lnTo>
                  <a:pt x="7047354" y="0"/>
                </a:lnTo>
                <a:lnTo>
                  <a:pt x="7047354" y="7540942"/>
                </a:lnTo>
                <a:lnTo>
                  <a:pt x="0" y="754094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TextBox 6"/>
          <p:cNvSpPr txBox="1"/>
          <p:nvPr/>
        </p:nvSpPr>
        <p:spPr>
          <a:xfrm>
            <a:off x="1314450" y="2974022"/>
            <a:ext cx="7578213" cy="4481830"/>
          </a:xfrm>
          <a:prstGeom prst="rect">
            <a:avLst/>
          </a:prstGeom>
        </p:spPr>
        <p:txBody>
          <a:bodyPr lIns="0" tIns="0" rIns="0" bIns="0" rtlCol="0" anchor="t">
            <a:spAutoFit/>
          </a:bodyPr>
          <a:lstStyle/>
          <a:p>
            <a:pPr algn="l">
              <a:lnSpc>
                <a:spcPts val="11660"/>
              </a:lnSpc>
            </a:pPr>
            <a:r>
              <a:rPr lang="en-US" sz="11000" b="1">
                <a:solidFill>
                  <a:srgbClr val="000000"/>
                </a:solidFill>
                <a:latin typeface="Martel Heavy"/>
                <a:ea typeface="Martel Heavy"/>
                <a:cs typeface="Martel Heavy"/>
                <a:sym typeface="Martel Heavy"/>
              </a:rPr>
              <a:t>Thank you very much!</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1741</Words>
  <Application>Microsoft Office PowerPoint</Application>
  <PresentationFormat>Custom</PresentationFormat>
  <Paragraphs>98</Paragraphs>
  <Slides>12</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Calibri</vt:lpstr>
      <vt:lpstr>Arial</vt:lpstr>
      <vt:lpstr>Martel Heavy</vt:lpstr>
      <vt:lpstr>Montserrat</vt:lpstr>
      <vt:lpstr>Montserrat Semi-Bold</vt:lpstr>
      <vt:lpstr>Martel Bold</vt:lpstr>
      <vt:lpstr>Montserrat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Tourism in Germany</dc:title>
  <cp:lastModifiedBy>sakshi chandani</cp:lastModifiedBy>
  <cp:revision>1</cp:revision>
  <dcterms:created xsi:type="dcterms:W3CDTF">2006-08-16T00:00:00Z</dcterms:created>
  <dcterms:modified xsi:type="dcterms:W3CDTF">2025-10-01T06:22:23Z</dcterms:modified>
  <dc:identifier>DAG0hY2PvYs</dc:identifier>
</cp:coreProperties>
</file>