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6"/>
  </p:notesMasterIdLst>
  <p:handoutMasterIdLst>
    <p:handoutMasterId r:id="rId47"/>
  </p:handoutMasterIdLst>
  <p:sldIdLst>
    <p:sldId id="272" r:id="rId5"/>
    <p:sldId id="257" r:id="rId6"/>
    <p:sldId id="348"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16" r:id="rId25"/>
    <p:sldId id="322" r:id="rId26"/>
    <p:sldId id="326" r:id="rId27"/>
    <p:sldId id="323" r:id="rId28"/>
    <p:sldId id="327" r:id="rId29"/>
    <p:sldId id="324" r:id="rId30"/>
    <p:sldId id="325" r:id="rId31"/>
    <p:sldId id="328" r:id="rId32"/>
    <p:sldId id="332" r:id="rId33"/>
    <p:sldId id="329" r:id="rId34"/>
    <p:sldId id="330" r:id="rId35"/>
    <p:sldId id="331" r:id="rId36"/>
    <p:sldId id="333" r:id="rId37"/>
    <p:sldId id="341" r:id="rId38"/>
    <p:sldId id="342" r:id="rId39"/>
    <p:sldId id="343" r:id="rId40"/>
    <p:sldId id="344" r:id="rId41"/>
    <p:sldId id="345" r:id="rId42"/>
    <p:sldId id="347" r:id="rId43"/>
    <p:sldId id="366" r:id="rId44"/>
    <p:sldId id="269" r:id="rId45"/>
  </p:sldIdLst>
  <p:sldSz cx="12198350" cy="6858000"/>
  <p:notesSz cx="6858000" cy="9144000"/>
  <p:embeddedFontLst>
    <p:embeddedFont>
      <p:font typeface="Calibri" panose="020F0502020204030204" pitchFamily="34" charset="0"/>
      <p:regular r:id="rId48"/>
      <p:bold r:id="rId49"/>
      <p:italic r:id="rId50"/>
      <p:boldItalic r:id="rId51"/>
    </p:embeddedFont>
    <p:embeddedFont>
      <p:font typeface="Georgia" panose="02040502050405020303" pitchFamily="18" charset="0"/>
      <p:regular r:id="rId52"/>
      <p:bold r:id="rId53"/>
      <p:italic r:id="rId54"/>
      <p:boldItalic r:id="rId55"/>
    </p:embeddedFont>
    <p:embeddedFont>
      <p:font typeface="Minion" panose="02000503070000020003" pitchFamily="2" charset="0"/>
      <p:regular r:id="rId56"/>
      <p:bold r:id="rId57"/>
      <p:italic r:id="rId58"/>
      <p:boldItalic r:id="rId59"/>
    </p:embeddedFont>
  </p:embeddedFontLst>
  <p:custDataLst>
    <p:tags r:id="rId60"/>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59" Type="http://schemas.openxmlformats.org/officeDocument/2006/relationships/font" Target="fonts/font1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5.fntdata"/><Relationship Id="rId60"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03-01-2025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03-01-2025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03-01-2025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r>
              <a:rPr lang="nl-NL" dirty="0"/>
              <a:t> </a:t>
            </a: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651638390"/>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a:t>
            </a:r>
            <a:r>
              <a:rPr lang="en-US" sz="2400" b="1" kern="100" dirty="0">
                <a:effectLst/>
                <a:latin typeface="Calibri" panose="020F0502020204030204" pitchFamily="34" charset="0"/>
                <a:ea typeface="Calibri" panose="020F0502020204030204" pitchFamily="34" charset="0"/>
                <a:cs typeface="Arial" panose="020B0604020202020204" pitchFamily="34" charset="0"/>
              </a:rPr>
              <a:t> Host-Guest </a:t>
            </a:r>
            <a:r>
              <a:rPr lang="en-US" sz="2400" kern="100" dirty="0">
                <a:latin typeface="Calibri" panose="020F0502020204030204" pitchFamily="34" charset="0"/>
                <a:ea typeface="Calibri" panose="020F0502020204030204" pitchFamily="34" charset="0"/>
                <a:cs typeface="Arial" panose="020B0604020202020204" pitchFamily="34" charset="0"/>
              </a:rPr>
              <a:t>R</a:t>
            </a:r>
            <a:r>
              <a:rPr lang="en-US" sz="2400" b="1" kern="100" dirty="0">
                <a:effectLst/>
                <a:latin typeface="Calibri" panose="020F0502020204030204" pitchFamily="34" charset="0"/>
                <a:ea typeface="Calibri" panose="020F0502020204030204" pitchFamily="34" charset="0"/>
                <a:cs typeface="Arial" panose="020B0604020202020204" pitchFamily="34" charset="0"/>
              </a:rPr>
              <a:t>elationship </a:t>
            </a:r>
            <a:endParaRPr lang="nl-NL" dirty="0"/>
          </a:p>
          <a:p>
            <a:r>
              <a:rPr lang="nl-NL" dirty="0"/>
              <a:t>-</a:t>
            </a:r>
            <a:r>
              <a:rPr lang="en-US" sz="2400" b="1" kern="100" dirty="0">
                <a:effectLst/>
                <a:latin typeface="Calibri" panose="020F0502020204030204" pitchFamily="34" charset="0"/>
                <a:ea typeface="Calibri" panose="020F0502020204030204" pitchFamily="34" charset="0"/>
                <a:cs typeface="Arial" panose="020B0604020202020204" pitchFamily="34" charset="0"/>
              </a:rPr>
              <a:t> Acculturation, Cultural Appropriation, </a:t>
            </a:r>
            <a:r>
              <a:rPr lang="en-US" b="1" kern="100" dirty="0">
                <a:latin typeface="Calibri" panose="020F0502020204030204" pitchFamily="34" charset="0"/>
                <a:ea typeface="Calibri" panose="020F0502020204030204" pitchFamily="34" charset="0"/>
                <a:cs typeface="Arial" panose="020B0604020202020204" pitchFamily="34" charset="0"/>
              </a:rPr>
              <a:t>and </a:t>
            </a:r>
            <a:r>
              <a:rPr lang="en-US" sz="2400" b="1" kern="100" dirty="0">
                <a:effectLst/>
                <a:latin typeface="Calibri" panose="020F0502020204030204" pitchFamily="34" charset="0"/>
                <a:ea typeface="Calibri" panose="020F0502020204030204" pitchFamily="34" charset="0"/>
                <a:cs typeface="Arial" panose="020B0604020202020204" pitchFamily="34" charset="0"/>
              </a:rPr>
              <a:t>Commodification of Culture </a:t>
            </a:r>
            <a:endParaRPr lang="nl-NL" dirty="0"/>
          </a:p>
          <a:p>
            <a:r>
              <a:rPr lang="nl-NL" dirty="0"/>
              <a:t>-</a:t>
            </a:r>
            <a:r>
              <a:rPr lang="en-US" sz="2400" b="1" kern="100" dirty="0">
                <a:effectLst/>
                <a:latin typeface="Calibri" panose="020F0502020204030204" pitchFamily="34" charset="0"/>
                <a:ea typeface="Calibri" panose="020F0502020204030204" pitchFamily="34" charset="0"/>
                <a:cs typeface="Arial" panose="020B0604020202020204" pitchFamily="34" charset="0"/>
              </a:rPr>
              <a:t> The Advantages and Disadvantages of the Tourism Movement </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1" dirty="0"/>
          </a:p>
          <a:p>
            <a:pPr lvl="3"/>
            <a:r>
              <a:rPr lang="en-GB" dirty="0"/>
              <a:t>- </a:t>
            </a:r>
            <a:r>
              <a:rPr lang="en-GB" b="0" dirty="0"/>
              <a:t>The attempt to understand the nature, potential, and effects </a:t>
            </a:r>
          </a:p>
          <a:p>
            <a:pPr lvl="3"/>
            <a:r>
              <a:rPr lang="en-GB" b="0" dirty="0"/>
              <a:t>of interactions between hosts and guests is marked by </a:t>
            </a:r>
          </a:p>
          <a:p>
            <a:pPr lvl="3"/>
            <a:r>
              <a:rPr lang="en-GB" b="0" dirty="0"/>
              <a:t>a contrast between negative and positive perspectives</a:t>
            </a:r>
            <a:r>
              <a:rPr lang="nl-NL" b="0" dirty="0"/>
              <a:t>. </a:t>
            </a:r>
          </a:p>
          <a:p>
            <a:pPr lvl="3"/>
            <a:r>
              <a:rPr lang="en-GB" dirty="0"/>
              <a:t>- </a:t>
            </a:r>
            <a:r>
              <a:rPr lang="nl-NL" b="0" dirty="0" err="1"/>
              <a:t>One</a:t>
            </a:r>
            <a:r>
              <a:rPr lang="nl-NL" b="0" dirty="0"/>
              <a:t> of </a:t>
            </a:r>
            <a:r>
              <a:rPr lang="nl-NL" b="0" dirty="0" err="1"/>
              <a:t>the</a:t>
            </a:r>
            <a:r>
              <a:rPr lang="nl-NL" b="0" dirty="0"/>
              <a:t> </a:t>
            </a:r>
            <a:r>
              <a:rPr lang="nl-NL" b="0" dirty="0" err="1"/>
              <a:t>earliest</a:t>
            </a:r>
            <a:r>
              <a:rPr lang="nl-NL" b="0" dirty="0"/>
              <a:t> </a:t>
            </a:r>
            <a:r>
              <a:rPr lang="nl-NL" b="0" dirty="0" err="1"/>
              <a:t>concepts</a:t>
            </a:r>
            <a:r>
              <a:rPr lang="nl-NL" b="0" dirty="0"/>
              <a:t> of </a:t>
            </a:r>
            <a:r>
              <a:rPr lang="nl-NL" b="0" dirty="0" err="1"/>
              <a:t>interaction</a:t>
            </a:r>
            <a:r>
              <a:rPr lang="nl-NL" b="0" dirty="0"/>
              <a:t> </a:t>
            </a:r>
            <a:r>
              <a:rPr lang="nl-NL" b="0" dirty="0" err="1"/>
              <a:t>between</a:t>
            </a:r>
            <a:r>
              <a:rPr lang="nl-NL" b="0" dirty="0"/>
              <a:t> </a:t>
            </a:r>
            <a:r>
              <a:rPr lang="nl-NL" b="0" dirty="0" err="1"/>
              <a:t>guests</a:t>
            </a:r>
            <a:endParaRPr lang="nl-NL" b="0" dirty="0"/>
          </a:p>
          <a:p>
            <a:pPr lvl="3"/>
            <a:r>
              <a:rPr lang="nl-NL" b="0" dirty="0"/>
              <a:t> </a:t>
            </a:r>
            <a:r>
              <a:rPr lang="nl-NL" b="0" dirty="0" err="1"/>
              <a:t>and</a:t>
            </a:r>
            <a:r>
              <a:rPr lang="nl-NL" b="0" dirty="0"/>
              <a:t> </a:t>
            </a:r>
            <a:r>
              <a:rPr lang="nl-NL" b="0" dirty="0" err="1"/>
              <a:t>hosts</a:t>
            </a:r>
            <a:r>
              <a:rPr lang="nl-NL" b="0" dirty="0"/>
              <a:t> was </a:t>
            </a:r>
            <a:r>
              <a:rPr lang="nl-NL" b="0" dirty="0" err="1"/>
              <a:t>introduced</a:t>
            </a:r>
            <a:r>
              <a:rPr lang="nl-NL" b="0" dirty="0"/>
              <a:t> </a:t>
            </a:r>
            <a:r>
              <a:rPr lang="nl-NL" b="0" dirty="0" err="1"/>
              <a:t>by</a:t>
            </a:r>
            <a:r>
              <a:rPr lang="nl-NL" b="0" dirty="0"/>
              <a:t> </a:t>
            </a:r>
            <a:r>
              <a:rPr lang="nl-NL" b="0" dirty="0" err="1"/>
              <a:t>Doxey</a:t>
            </a:r>
            <a:r>
              <a:rPr lang="nl-NL" b="0" dirty="0"/>
              <a:t> in 1975 </a:t>
            </a:r>
            <a:r>
              <a:rPr lang="nl-NL" b="0" dirty="0" err="1"/>
              <a:t>and</a:t>
            </a:r>
            <a:r>
              <a:rPr lang="nl-NL" b="0" dirty="0"/>
              <a:t> 1976.</a:t>
            </a:r>
          </a:p>
          <a:p>
            <a:pPr lvl="3"/>
            <a:r>
              <a:rPr lang="nl-NL" b="0" dirty="0"/>
              <a:t> </a:t>
            </a:r>
            <a:r>
              <a:rPr lang="en-GB" dirty="0"/>
              <a:t>- </a:t>
            </a:r>
            <a:r>
              <a:rPr lang="nl-NL" b="0" dirty="0"/>
              <a:t>He </a:t>
            </a:r>
            <a:r>
              <a:rPr lang="nl-NL" b="0" dirty="0" err="1"/>
              <a:t>developed</a:t>
            </a:r>
            <a:r>
              <a:rPr lang="nl-NL" b="0" dirty="0"/>
              <a:t> a five-stage </a:t>
            </a:r>
            <a:r>
              <a:rPr lang="nl-NL" b="0" dirty="0" err="1"/>
              <a:t>framework</a:t>
            </a:r>
            <a:r>
              <a:rPr lang="nl-NL" b="0" dirty="0"/>
              <a:t>, </a:t>
            </a:r>
            <a:r>
              <a:rPr lang="nl-NL" b="0" dirty="0" err="1"/>
              <a:t>known</a:t>
            </a:r>
            <a:r>
              <a:rPr lang="nl-NL" b="0" dirty="0"/>
              <a:t> as </a:t>
            </a:r>
            <a:r>
              <a:rPr lang="nl-NL" b="0" dirty="0" err="1"/>
              <a:t>Doxey’s</a:t>
            </a:r>
            <a:r>
              <a:rPr lang="nl-NL" b="0" dirty="0"/>
              <a:t> </a:t>
            </a:r>
          </a:p>
          <a:p>
            <a:pPr lvl="3"/>
            <a:r>
              <a:rPr lang="nl-NL" b="0" dirty="0" err="1"/>
              <a:t>Irritation</a:t>
            </a:r>
            <a:r>
              <a:rPr lang="nl-NL" b="0" dirty="0"/>
              <a:t>, </a:t>
            </a:r>
            <a:r>
              <a:rPr lang="nl-NL" b="0" dirty="0" err="1"/>
              <a:t>which</a:t>
            </a:r>
            <a:r>
              <a:rPr lang="nl-NL" b="0" dirty="0"/>
              <a:t> </a:t>
            </a:r>
            <a:r>
              <a:rPr lang="nl-NL" b="0" dirty="0" err="1"/>
              <a:t>examines</a:t>
            </a:r>
            <a:r>
              <a:rPr lang="nl-NL" b="0" dirty="0"/>
              <a:t> </a:t>
            </a:r>
            <a:r>
              <a:rPr lang="nl-NL" b="0" dirty="0" err="1"/>
              <a:t>the</a:t>
            </a:r>
            <a:r>
              <a:rPr lang="nl-NL" b="0" dirty="0"/>
              <a:t> </a:t>
            </a:r>
            <a:r>
              <a:rPr lang="nl-NL" b="0" dirty="0" err="1"/>
              <a:t>progression</a:t>
            </a:r>
            <a:r>
              <a:rPr lang="nl-NL" b="0" dirty="0"/>
              <a:t> of </a:t>
            </a:r>
            <a:r>
              <a:rPr lang="nl-NL" b="0" dirty="0" err="1"/>
              <a:t>hosts</a:t>
            </a:r>
            <a:r>
              <a:rPr lang="nl-NL" b="0" dirty="0"/>
              <a:t>' </a:t>
            </a:r>
            <a:r>
              <a:rPr lang="nl-NL" b="0" dirty="0" err="1"/>
              <a:t>irritation</a:t>
            </a:r>
            <a:endParaRPr lang="nl-NL" b="0" dirty="0"/>
          </a:p>
          <a:p>
            <a:pPr lvl="3"/>
            <a:r>
              <a:rPr lang="nl-NL" b="0" dirty="0"/>
              <a:t> </a:t>
            </a:r>
            <a:r>
              <a:rPr lang="nl-NL" b="0" dirty="0" err="1"/>
              <a:t>caused</a:t>
            </a:r>
            <a:r>
              <a:rPr lang="nl-NL" b="0" dirty="0"/>
              <a:t> </a:t>
            </a:r>
            <a:r>
              <a:rPr lang="nl-NL" b="0" dirty="0" err="1"/>
              <a:t>by</a:t>
            </a:r>
            <a:r>
              <a:rPr lang="nl-NL" b="0" dirty="0"/>
              <a:t> </a:t>
            </a:r>
            <a:r>
              <a:rPr lang="nl-NL" b="0" dirty="0" err="1"/>
              <a:t>the</a:t>
            </a:r>
            <a:r>
              <a:rPr lang="nl-NL" b="0" dirty="0"/>
              <a:t> </a:t>
            </a:r>
            <a:r>
              <a:rPr lang="nl-NL" b="0" dirty="0" err="1"/>
              <a:t>presence</a:t>
            </a:r>
            <a:r>
              <a:rPr lang="nl-NL" b="0" dirty="0"/>
              <a:t> of </a:t>
            </a:r>
            <a:r>
              <a:rPr lang="nl-NL" b="0" dirty="0" err="1"/>
              <a:t>tourists</a:t>
            </a:r>
            <a:r>
              <a:rPr lang="nl-NL" b="0" dirty="0"/>
              <a:t> at a </a:t>
            </a:r>
            <a:r>
              <a:rPr lang="nl-NL" b="0" dirty="0" err="1"/>
              <a:t>destination</a:t>
            </a:r>
            <a:r>
              <a:rPr lang="nl-NL" b="0" dirty="0"/>
              <a:t>.</a:t>
            </a:r>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370894651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554559" y="1417199"/>
            <a:ext cx="5184576" cy="5055905"/>
          </a:xfrm>
        </p:spPr>
        <p:txBody>
          <a:bodyPr>
            <a:normAutofit/>
          </a:bodyPr>
          <a:lstStyle/>
          <a:p>
            <a:pPr lvl="3"/>
            <a:r>
              <a:rPr lang="en-US" sz="1800" dirty="0">
                <a:effectLst/>
                <a:ea typeface="Calibri" panose="020F0502020204030204" pitchFamily="34" charset="0"/>
                <a:cs typeface="Arial" panose="020B0604020202020204" pitchFamily="34" charset="0"/>
              </a:rPr>
              <a:t>The irritation stems from various factors</a:t>
            </a:r>
            <a:r>
              <a:rPr lang="nl-NL" dirty="0"/>
              <a:t>: </a:t>
            </a:r>
            <a:endParaRPr lang="en-US" sz="1800" dirty="0">
              <a:effectLst/>
              <a:ea typeface="Calibri" panose="020F0502020204030204" pitchFamily="34" charset="0"/>
              <a:cs typeface="Arial" panose="020B0604020202020204" pitchFamily="34" charset="0"/>
            </a:endParaRPr>
          </a:p>
          <a:p>
            <a:pPr lvl="2"/>
            <a:r>
              <a:rPr lang="en-GB" dirty="0"/>
              <a:t>- </a:t>
            </a:r>
            <a:r>
              <a:rPr lang="en-US" sz="1800" dirty="0">
                <a:effectLst/>
                <a:ea typeface="Calibri" panose="020F0502020204030204" pitchFamily="34" charset="0"/>
                <a:cs typeface="Arial" panose="020B0604020202020204" pitchFamily="34" charset="0"/>
              </a:rPr>
              <a:t>including the physical presence of tourists, </a:t>
            </a:r>
          </a:p>
          <a:p>
            <a:pPr lvl="2"/>
            <a:r>
              <a:rPr lang="en-GB" dirty="0"/>
              <a:t>- </a:t>
            </a:r>
            <a:r>
              <a:rPr lang="en-US" sz="1800" dirty="0">
                <a:effectLst/>
                <a:ea typeface="Calibri" panose="020F0502020204030204" pitchFamily="34" charset="0"/>
                <a:cs typeface="Arial" panose="020B0604020202020204" pitchFamily="34" charset="0"/>
              </a:rPr>
              <a:t>their numbers and characteristics, </a:t>
            </a:r>
          </a:p>
          <a:p>
            <a:pPr lvl="2"/>
            <a:r>
              <a:rPr lang="en-GB" dirty="0"/>
              <a:t>- </a:t>
            </a:r>
            <a:r>
              <a:rPr lang="en-US" sz="1800" dirty="0">
                <a:effectLst/>
                <a:ea typeface="Calibri" panose="020F0502020204030204" pitchFamily="34" charset="0"/>
                <a:cs typeface="Arial" panose="020B0604020202020204" pitchFamily="34" charset="0"/>
              </a:rPr>
              <a:t>the duration of their stay, </a:t>
            </a:r>
          </a:p>
          <a:p>
            <a:pPr lvl="2"/>
            <a:r>
              <a:rPr lang="en-GB" dirty="0"/>
              <a:t>- </a:t>
            </a:r>
            <a:r>
              <a:rPr lang="en-US" sz="1800" dirty="0">
                <a:effectLst/>
                <a:ea typeface="Calibri" panose="020F0502020204030204" pitchFamily="34" charset="0"/>
                <a:cs typeface="Arial" panose="020B0604020202020204" pitchFamily="34" charset="0"/>
              </a:rPr>
              <a:t>cultural differences and distance between hosts and visitors, </a:t>
            </a:r>
          </a:p>
          <a:p>
            <a:pPr lvl="2"/>
            <a:r>
              <a:rPr lang="en-GB" dirty="0"/>
              <a:t>- </a:t>
            </a:r>
            <a:r>
              <a:rPr lang="en-US" sz="1800" dirty="0">
                <a:effectLst/>
                <a:ea typeface="Calibri" panose="020F0502020204030204" pitchFamily="34" charset="0"/>
                <a:cs typeface="Arial" panose="020B0604020202020204" pitchFamily="34" charset="0"/>
              </a:rPr>
              <a:t>and foreign ownership of local resources. </a:t>
            </a:r>
            <a:r>
              <a:rPr lang="en-GB" dirty="0"/>
              <a:t> </a:t>
            </a:r>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5" name="Titel 6">
            <a:extLst>
              <a:ext uri="{FF2B5EF4-FFF2-40B4-BE49-F238E27FC236}">
                <a16:creationId xmlns:a16="http://schemas.microsoft.com/office/drawing/2014/main" id="{75DB2548-0F55-6B82-2775-8E6BA40D237D}"/>
              </a:ext>
            </a:extLst>
          </p:cNvPr>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pic>
        <p:nvPicPr>
          <p:cNvPr id="1026" name="Picture 2" descr="The environmental impact of mass tourism - Thegreensideofpink">
            <a:extLst>
              <a:ext uri="{FF2B5EF4-FFF2-40B4-BE49-F238E27FC236}">
                <a16:creationId xmlns:a16="http://schemas.microsoft.com/office/drawing/2014/main" id="{32EC3CD2-43FD-25E9-44EC-9861CB20C5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9135" y="2420888"/>
            <a:ext cx="7025863" cy="3952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294026"/>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 </a:t>
            </a:r>
            <a:r>
              <a:rPr lang="en-GB" b="0" dirty="0"/>
              <a:t>At the initial stage of tourism development in a destination,</a:t>
            </a:r>
          </a:p>
          <a:p>
            <a:pPr lvl="3"/>
            <a:r>
              <a:rPr lang="en-GB" b="0" dirty="0"/>
              <a:t> hosts’ attitudes are generally positive. However, they </a:t>
            </a:r>
          </a:p>
          <a:p>
            <a:pPr lvl="3"/>
            <a:r>
              <a:rPr lang="en-GB" b="0" dirty="0"/>
              <a:t>gradually shift toward negativity as tourism places increasing</a:t>
            </a:r>
          </a:p>
          <a:p>
            <a:pPr lvl="3"/>
            <a:r>
              <a:rPr lang="en-GB" b="0" dirty="0"/>
              <a:t> pressure on the local community.</a:t>
            </a:r>
          </a:p>
          <a:p>
            <a:pPr lvl="3"/>
            <a:endParaRPr lang="en-GB" b="0" dirty="0"/>
          </a:p>
          <a:p>
            <a:pPr lvl="3"/>
            <a:r>
              <a:rPr lang="en-GB" dirty="0"/>
              <a:t>- </a:t>
            </a:r>
            <a:r>
              <a:rPr lang="nl-NL" b="0" dirty="0" err="1"/>
              <a:t>Doxey's</a:t>
            </a:r>
            <a:r>
              <a:rPr lang="nl-NL" b="0" dirty="0"/>
              <a:t> </a:t>
            </a:r>
            <a:r>
              <a:rPr lang="nl-NL" b="0" dirty="0" err="1"/>
              <a:t>irritation</a:t>
            </a:r>
            <a:r>
              <a:rPr lang="nl-NL" b="0" dirty="0"/>
              <a:t> model </a:t>
            </a:r>
            <a:r>
              <a:rPr lang="nl-NL" b="0" dirty="0" err="1"/>
              <a:t>suggests</a:t>
            </a:r>
            <a:r>
              <a:rPr lang="nl-NL" b="0" dirty="0"/>
              <a:t> a </a:t>
            </a:r>
            <a:r>
              <a:rPr lang="nl-NL" b="0" dirty="0" err="1"/>
              <a:t>one-direction</a:t>
            </a:r>
            <a:r>
              <a:rPr lang="nl-NL" b="0" dirty="0"/>
              <a:t> </a:t>
            </a:r>
          </a:p>
          <a:p>
            <a:pPr lvl="3"/>
            <a:r>
              <a:rPr lang="nl-NL" b="0" dirty="0" err="1"/>
              <a:t>progression</a:t>
            </a:r>
            <a:r>
              <a:rPr lang="nl-NL" b="0" dirty="0"/>
              <a:t> in </a:t>
            </a:r>
            <a:r>
              <a:rPr lang="nl-NL" b="0" dirty="0" err="1"/>
              <a:t>which</a:t>
            </a:r>
            <a:r>
              <a:rPr lang="nl-NL" b="0" dirty="0"/>
              <a:t> </a:t>
            </a:r>
            <a:r>
              <a:rPr lang="nl-NL" b="0" dirty="0" err="1"/>
              <a:t>hosts</a:t>
            </a:r>
            <a:r>
              <a:rPr lang="nl-NL" b="0" dirty="0"/>
              <a:t>’ attitudes </a:t>
            </a:r>
            <a:r>
              <a:rPr lang="nl-NL" b="0" dirty="0" err="1"/>
              <a:t>evolve</a:t>
            </a:r>
            <a:r>
              <a:rPr lang="nl-NL" b="0" dirty="0"/>
              <a:t> </a:t>
            </a:r>
            <a:r>
              <a:rPr lang="nl-NL" b="0" dirty="0" err="1"/>
              <a:t>through</a:t>
            </a:r>
            <a:r>
              <a:rPr lang="nl-NL" b="0" dirty="0"/>
              <a:t> stages</a:t>
            </a:r>
          </a:p>
          <a:p>
            <a:pPr lvl="3"/>
            <a:r>
              <a:rPr lang="nl-NL" b="0" dirty="0"/>
              <a:t> of </a:t>
            </a:r>
            <a:r>
              <a:rPr lang="nl-NL" b="0" dirty="0" err="1"/>
              <a:t>euphoria</a:t>
            </a:r>
            <a:r>
              <a:rPr lang="nl-NL" b="0" dirty="0"/>
              <a:t>, </a:t>
            </a:r>
            <a:r>
              <a:rPr lang="nl-NL" b="0" dirty="0" err="1"/>
              <a:t>apathy</a:t>
            </a:r>
            <a:r>
              <a:rPr lang="nl-NL" b="0" dirty="0"/>
              <a:t>, </a:t>
            </a:r>
            <a:r>
              <a:rPr lang="nl-NL" b="0" dirty="0" err="1"/>
              <a:t>irritation</a:t>
            </a:r>
            <a:r>
              <a:rPr lang="nl-NL" b="0" dirty="0"/>
              <a:t>, </a:t>
            </a:r>
            <a:r>
              <a:rPr lang="nl-NL" b="0" dirty="0" err="1"/>
              <a:t>antagonism</a:t>
            </a:r>
            <a:r>
              <a:rPr lang="nl-NL" b="0" dirty="0"/>
              <a:t>, </a:t>
            </a:r>
            <a:r>
              <a:rPr lang="nl-NL" b="0" dirty="0" err="1"/>
              <a:t>and</a:t>
            </a:r>
            <a:r>
              <a:rPr lang="nl-NL" b="0" dirty="0"/>
              <a:t> </a:t>
            </a:r>
            <a:r>
              <a:rPr lang="nl-NL" b="0" dirty="0" err="1"/>
              <a:t>ultimately</a:t>
            </a:r>
            <a:endParaRPr lang="nl-NL" b="0" dirty="0"/>
          </a:p>
          <a:p>
            <a:pPr lvl="3"/>
            <a:r>
              <a:rPr lang="nl-NL" b="0" dirty="0"/>
              <a:t> </a:t>
            </a:r>
            <a:r>
              <a:rPr lang="nl-NL" b="0" dirty="0" err="1"/>
              <a:t>reach</a:t>
            </a:r>
            <a:r>
              <a:rPr lang="nl-NL" b="0" dirty="0"/>
              <a:t> a </a:t>
            </a:r>
            <a:r>
              <a:rPr lang="nl-NL" b="0" dirty="0" err="1"/>
              <a:t>final</a:t>
            </a:r>
            <a:r>
              <a:rPr lang="nl-NL" b="0" dirty="0"/>
              <a:t> stage.</a:t>
            </a:r>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162215537"/>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Euphoria:</a:t>
            </a:r>
          </a:p>
          <a:p>
            <a:pPr lvl="3"/>
            <a:r>
              <a:rPr lang="en-GB" dirty="0"/>
              <a:t>- </a:t>
            </a:r>
            <a:r>
              <a:rPr lang="en-GB" b="0" dirty="0"/>
              <a:t>Characterizes the initial excitement about tourism</a:t>
            </a:r>
          </a:p>
          <a:p>
            <a:pPr lvl="3"/>
            <a:r>
              <a:rPr lang="en-GB" b="0" dirty="0"/>
              <a:t> development.</a:t>
            </a:r>
          </a:p>
          <a:p>
            <a:pPr lvl="3"/>
            <a:r>
              <a:rPr lang="en-GB" dirty="0"/>
              <a:t>- </a:t>
            </a:r>
            <a:r>
              <a:rPr lang="en-GB" b="0" dirty="0"/>
              <a:t>Tourists are warmly welcomed as their numbers are small.</a:t>
            </a:r>
          </a:p>
          <a:p>
            <a:pPr lvl="3"/>
            <a:r>
              <a:rPr lang="en-GB" dirty="0"/>
              <a:t>- </a:t>
            </a:r>
            <a:r>
              <a:rPr lang="en-GB" b="0" dirty="0"/>
              <a:t>Tourists show respect for residents and the destination.</a:t>
            </a:r>
          </a:p>
          <a:p>
            <a:pPr lvl="3"/>
            <a:r>
              <a:rPr lang="en-GB" dirty="0"/>
              <a:t>- </a:t>
            </a:r>
            <a:r>
              <a:rPr lang="en-GB" b="0" dirty="0"/>
              <a:t>Interactions are slightly commercial but accompanied by</a:t>
            </a:r>
          </a:p>
          <a:p>
            <a:pPr lvl="3"/>
            <a:r>
              <a:rPr lang="en-GB" b="0" dirty="0"/>
              <a:t> mutual satisfaction</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3219918406"/>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Apathy:</a:t>
            </a:r>
          </a:p>
          <a:p>
            <a:pPr lvl="3"/>
            <a:r>
              <a:rPr lang="en-GB" dirty="0"/>
              <a:t>- </a:t>
            </a:r>
            <a:r>
              <a:rPr lang="en-GB" b="0" dirty="0"/>
              <a:t>Emerges as tourism grows and the number of tourists </a:t>
            </a:r>
          </a:p>
          <a:p>
            <a:pPr lvl="3"/>
            <a:r>
              <a:rPr lang="en-GB" b="0" dirty="0"/>
              <a:t>increases.</a:t>
            </a:r>
          </a:p>
          <a:p>
            <a:pPr lvl="3"/>
            <a:r>
              <a:rPr lang="en-GB" dirty="0"/>
              <a:t>- </a:t>
            </a:r>
            <a:r>
              <a:rPr lang="en-GB" b="0" dirty="0"/>
              <a:t>Locals begin to naturally accept tourists as part of daily life.</a:t>
            </a:r>
          </a:p>
          <a:p>
            <a:pPr lvl="3"/>
            <a:r>
              <a:rPr lang="en-GB" dirty="0"/>
              <a:t>- </a:t>
            </a:r>
            <a:r>
              <a:rPr lang="en-GB" b="0" dirty="0"/>
              <a:t>Hosts view tourists primarily as a source of income.</a:t>
            </a:r>
          </a:p>
          <a:p>
            <a:pPr lvl="3"/>
            <a:r>
              <a:rPr lang="en-GB" dirty="0"/>
              <a:t>- </a:t>
            </a:r>
            <a:r>
              <a:rPr lang="en-GB" b="0" dirty="0"/>
              <a:t>Interactions become more formal and business-oriented</a:t>
            </a:r>
            <a:r>
              <a:rPr lang="en-GB" dirty="0"/>
              <a:t>.</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2676660171"/>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Irritation:</a:t>
            </a:r>
          </a:p>
          <a:p>
            <a:pPr lvl="3"/>
            <a:r>
              <a:rPr lang="en-GB" dirty="0"/>
              <a:t>- </a:t>
            </a:r>
            <a:r>
              <a:rPr lang="en-GB" b="0" dirty="0"/>
              <a:t>Hosts start to separate their personal lives from tourists.</a:t>
            </a:r>
          </a:p>
          <a:p>
            <a:pPr lvl="3"/>
            <a:r>
              <a:rPr lang="en-GB" dirty="0"/>
              <a:t>- </a:t>
            </a:r>
            <a:r>
              <a:rPr lang="en-GB" b="0" dirty="0"/>
              <a:t>Concerns and frustrations among locals increase.</a:t>
            </a:r>
          </a:p>
          <a:p>
            <a:pPr lvl="3"/>
            <a:r>
              <a:rPr lang="en-GB" dirty="0"/>
              <a:t>- </a:t>
            </a:r>
            <a:r>
              <a:rPr lang="en-GB" b="0" dirty="0"/>
              <a:t>Irritation intensifies if tourism surpasses the destination’s </a:t>
            </a:r>
          </a:p>
          <a:p>
            <a:pPr lvl="3"/>
            <a:r>
              <a:rPr lang="en-GB" b="0" dirty="0"/>
              <a:t>capacity.</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3020954312"/>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Antagonism:</a:t>
            </a:r>
          </a:p>
          <a:p>
            <a:pPr lvl="3"/>
            <a:r>
              <a:rPr lang="en-GB" dirty="0"/>
              <a:t>- </a:t>
            </a:r>
            <a:r>
              <a:rPr lang="en-GB" b="0" dirty="0"/>
              <a:t>Some hosts protest against tourism due to limited natural </a:t>
            </a:r>
          </a:p>
          <a:p>
            <a:pPr lvl="3"/>
            <a:r>
              <a:rPr lang="en-GB" b="0" dirty="0"/>
              <a:t>and cultural resources and tourists’ inappropriate </a:t>
            </a:r>
            <a:r>
              <a:rPr lang="en-GB" b="0" dirty="0" err="1"/>
              <a:t>behavior</a:t>
            </a:r>
            <a:r>
              <a:rPr lang="en-GB" b="0" dirty="0"/>
              <a:t>.</a:t>
            </a:r>
          </a:p>
          <a:p>
            <a:pPr lvl="3"/>
            <a:r>
              <a:rPr lang="en-GB" dirty="0"/>
              <a:t>- </a:t>
            </a:r>
            <a:r>
              <a:rPr lang="en-GB" b="0" dirty="0"/>
              <a:t>Tensions grow between locals and tourists, leading to </a:t>
            </a:r>
          </a:p>
          <a:p>
            <a:pPr lvl="3"/>
            <a:r>
              <a:rPr lang="en-GB" b="0" dirty="0"/>
              <a:t>confrontations and antagonism.</a:t>
            </a:r>
          </a:p>
          <a:p>
            <a:pPr lvl="3"/>
            <a:r>
              <a:rPr lang="en-GB" dirty="0"/>
              <a:t>- </a:t>
            </a:r>
            <a:r>
              <a:rPr lang="en-GB" b="0" dirty="0"/>
              <a:t>Tourists are blamed—fairly or unfairly—for negative </a:t>
            </a:r>
          </a:p>
          <a:p>
            <a:pPr lvl="3"/>
            <a:r>
              <a:rPr lang="en-GB" b="0" dirty="0"/>
              <a:t>changes to local lifestyles and society.</a:t>
            </a:r>
          </a:p>
          <a:p>
            <a:pPr lvl="3"/>
            <a:r>
              <a:rPr lang="en-GB" dirty="0"/>
              <a:t>- </a:t>
            </a:r>
            <a:r>
              <a:rPr lang="en-GB" b="0" dirty="0"/>
              <a:t>Hosts become openly intolerant of tourists, viewing them</a:t>
            </a:r>
          </a:p>
          <a:p>
            <a:pPr lvl="3"/>
            <a:r>
              <a:rPr lang="en-GB" b="0" dirty="0"/>
              <a:t> as exploiters.</a:t>
            </a:r>
          </a:p>
          <a:p>
            <a:pPr lvl="3"/>
            <a:endParaRPr lang="en-GB" b="0"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2315623168"/>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Final Level:</a:t>
            </a:r>
          </a:p>
          <a:p>
            <a:pPr lvl="3"/>
            <a:r>
              <a:rPr lang="en-GB" dirty="0"/>
              <a:t>- </a:t>
            </a:r>
            <a:r>
              <a:rPr lang="en-GB" b="0" dirty="0"/>
              <a:t>The destination loses its appeal due to the accumulated</a:t>
            </a:r>
          </a:p>
          <a:p>
            <a:pPr lvl="3"/>
            <a:r>
              <a:rPr lang="en-GB" b="0" dirty="0"/>
              <a:t> negative consequences of </a:t>
            </a:r>
            <a:r>
              <a:rPr lang="en-GB" b="0" dirty="0" err="1"/>
              <a:t>overtourism</a:t>
            </a:r>
            <a:r>
              <a:rPr lang="en-GB" b="0" dirty="0"/>
              <a:t>.</a:t>
            </a:r>
          </a:p>
          <a:p>
            <a:pPr lvl="3"/>
            <a:r>
              <a:rPr lang="en-GB" dirty="0"/>
              <a:t>- </a:t>
            </a:r>
            <a:r>
              <a:rPr lang="en-GB" b="0" dirty="0"/>
              <a:t>Decline occurs as the area's attractiveness deteriorates.</a:t>
            </a:r>
          </a:p>
          <a:p>
            <a:pPr lvl="3"/>
            <a:r>
              <a:rPr lang="en-GB" dirty="0"/>
              <a:t>- </a:t>
            </a:r>
            <a:r>
              <a:rPr lang="en-GB" b="0" dirty="0"/>
              <a:t>Tourists look for and move on to different destinations.</a:t>
            </a:r>
          </a:p>
          <a:p>
            <a:pPr lvl="3"/>
            <a:endParaRPr lang="en-GB" b="0"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pic>
        <p:nvPicPr>
          <p:cNvPr id="3" name="Picture 2">
            <a:extLst>
              <a:ext uri="{FF2B5EF4-FFF2-40B4-BE49-F238E27FC236}">
                <a16:creationId xmlns:a16="http://schemas.microsoft.com/office/drawing/2014/main" id="{88C655A7-AAFD-4473-184C-DE565A33552B}"/>
              </a:ext>
            </a:extLst>
          </p:cNvPr>
          <p:cNvPicPr>
            <a:picLocks noChangeAspect="1"/>
          </p:cNvPicPr>
          <p:nvPr/>
        </p:nvPicPr>
        <p:blipFill>
          <a:blip r:embed="rId2"/>
          <a:stretch>
            <a:fillRect/>
          </a:stretch>
        </p:blipFill>
        <p:spPr>
          <a:xfrm>
            <a:off x="6675239" y="828403"/>
            <a:ext cx="5328000" cy="4996861"/>
          </a:xfrm>
          <a:prstGeom prst="rect">
            <a:avLst/>
          </a:prstGeom>
        </p:spPr>
      </p:pic>
    </p:spTree>
    <p:extLst>
      <p:ext uri="{BB962C8B-B14F-4D97-AF65-F5344CB8AC3E}">
        <p14:creationId xmlns:p14="http://schemas.microsoft.com/office/powerpoint/2010/main" val="1101346044"/>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1-</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Host-Guest </a:t>
            </a:r>
            <a:r>
              <a:rPr lang="en-US" sz="3200" kern="100" dirty="0">
                <a:latin typeface="Calibri" panose="020F0502020204030204" pitchFamily="34" charset="0"/>
                <a:ea typeface="Calibri" panose="020F0502020204030204" pitchFamily="34" charset="0"/>
                <a:cs typeface="Arial" panose="020B0604020202020204" pitchFamily="34" charset="0"/>
              </a:rPr>
              <a:t>R</a:t>
            </a:r>
            <a:r>
              <a:rPr lang="en-US" sz="3200" b="1" kern="100" dirty="0">
                <a:effectLst/>
                <a:latin typeface="Calibri" panose="020F0502020204030204" pitchFamily="34" charset="0"/>
                <a:ea typeface="Calibri" panose="020F0502020204030204" pitchFamily="34" charset="0"/>
                <a:cs typeface="Arial" panose="020B0604020202020204" pitchFamily="34" charset="0"/>
              </a:rPr>
              <a:t>elationship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endParaRPr lang="nl-NL" b="1" dirty="0"/>
          </a:p>
          <a:p>
            <a:pPr lvl="3"/>
            <a:r>
              <a:rPr lang="en-GB" dirty="0"/>
              <a:t>Protests in Spain in Barcelo, Mallorca, Canaries against over - tourism:</a:t>
            </a:r>
          </a:p>
          <a:p>
            <a:pPr lvl="3"/>
            <a:r>
              <a:rPr lang="en-GB" dirty="0"/>
              <a:t>- </a:t>
            </a:r>
            <a:r>
              <a:rPr lang="en-GB" b="0" dirty="0"/>
              <a:t>Non-sustainable tourism.</a:t>
            </a:r>
          </a:p>
          <a:p>
            <a:pPr lvl="3"/>
            <a:r>
              <a:rPr lang="en-GB" dirty="0"/>
              <a:t>- </a:t>
            </a:r>
            <a:r>
              <a:rPr lang="en-GB" b="0" dirty="0"/>
              <a:t>Negative economic impacts (prices and rents).</a:t>
            </a:r>
          </a:p>
          <a:p>
            <a:pPr lvl="3"/>
            <a:r>
              <a:rPr lang="en-GB" b="0" dirty="0"/>
              <a:t>Extensive pressure on infrastructure and environment. </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pic>
        <p:nvPicPr>
          <p:cNvPr id="4" name="Picture 3">
            <a:extLst>
              <a:ext uri="{FF2B5EF4-FFF2-40B4-BE49-F238E27FC236}">
                <a16:creationId xmlns:a16="http://schemas.microsoft.com/office/drawing/2014/main" id="{F4C00A77-8B49-8891-F067-19E0E498EAC2}"/>
              </a:ext>
            </a:extLst>
          </p:cNvPr>
          <p:cNvPicPr>
            <a:picLocks noChangeAspect="1"/>
          </p:cNvPicPr>
          <p:nvPr/>
        </p:nvPicPr>
        <p:blipFill>
          <a:blip r:embed="rId2"/>
          <a:stretch>
            <a:fillRect/>
          </a:stretch>
        </p:blipFill>
        <p:spPr>
          <a:xfrm>
            <a:off x="5834610" y="2818130"/>
            <a:ext cx="6264000" cy="3878614"/>
          </a:xfrm>
          <a:prstGeom prst="rect">
            <a:avLst/>
          </a:prstGeom>
        </p:spPr>
      </p:pic>
      <p:pic>
        <p:nvPicPr>
          <p:cNvPr id="5" name="Picture 4">
            <a:extLst>
              <a:ext uri="{FF2B5EF4-FFF2-40B4-BE49-F238E27FC236}">
                <a16:creationId xmlns:a16="http://schemas.microsoft.com/office/drawing/2014/main" id="{4EECCBA0-77B2-6C33-7366-046E2EC01658}"/>
              </a:ext>
            </a:extLst>
          </p:cNvPr>
          <p:cNvPicPr>
            <a:picLocks noChangeAspect="1"/>
          </p:cNvPicPr>
          <p:nvPr/>
        </p:nvPicPr>
        <p:blipFill>
          <a:blip r:embed="rId3"/>
          <a:stretch>
            <a:fillRect/>
          </a:stretch>
        </p:blipFill>
        <p:spPr>
          <a:xfrm>
            <a:off x="130288" y="3212585"/>
            <a:ext cx="5688000" cy="3260520"/>
          </a:xfrm>
          <a:prstGeom prst="rect">
            <a:avLst/>
          </a:prstGeom>
        </p:spPr>
      </p:pic>
    </p:spTree>
    <p:extLst>
      <p:ext uri="{BB962C8B-B14F-4D97-AF65-F5344CB8AC3E}">
        <p14:creationId xmlns:p14="http://schemas.microsoft.com/office/powerpoint/2010/main" val="2533243003"/>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latin typeface="Calibri" panose="020F0502020204030204" pitchFamily="34" charset="0"/>
                <a:ea typeface="Calibri" panose="020F0502020204030204" pitchFamily="34" charset="0"/>
                <a:cs typeface="Arial" panose="020B0604020202020204" pitchFamily="34" charset="0"/>
              </a:rPr>
              <a:t>Acculturation</a:t>
            </a:r>
            <a:r>
              <a:rPr lang="en-GB" dirty="0"/>
              <a:t>:</a:t>
            </a:r>
          </a:p>
          <a:p>
            <a:pPr lvl="3"/>
            <a:r>
              <a:rPr lang="en-GB" dirty="0"/>
              <a:t>- </a:t>
            </a:r>
            <a:r>
              <a:rPr lang="en-GB" b="0" dirty="0"/>
              <a:t>The acculturation process refers to long-term changes and transformations in the host culture resulting from the presence of tourists.</a:t>
            </a:r>
          </a:p>
          <a:p>
            <a:pPr lvl="3"/>
            <a:r>
              <a:rPr lang="en-GB" dirty="0"/>
              <a:t>- </a:t>
            </a:r>
            <a:r>
              <a:rPr lang="en-GB" b="0" dirty="0"/>
              <a:t>Also, it can be understood as the process in </a:t>
            </a:r>
          </a:p>
          <a:p>
            <a:pPr lvl="3"/>
            <a:r>
              <a:rPr lang="en-GB" b="0" dirty="0"/>
              <a:t>which members of one culture respond to and</a:t>
            </a:r>
          </a:p>
          <a:p>
            <a:pPr lvl="3"/>
            <a:r>
              <a:rPr lang="en-GB" b="0" dirty="0"/>
              <a:t> interact with another culture with which they </a:t>
            </a:r>
          </a:p>
          <a:p>
            <a:pPr lvl="3"/>
            <a:r>
              <a:rPr lang="en-GB" b="0" dirty="0"/>
              <a:t>come into contact.</a:t>
            </a:r>
          </a:p>
          <a:p>
            <a:pPr lvl="3"/>
            <a:endParaRPr lang="en-GB" b="0"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pic>
        <p:nvPicPr>
          <p:cNvPr id="4" name="Picture 3">
            <a:extLst>
              <a:ext uri="{FF2B5EF4-FFF2-40B4-BE49-F238E27FC236}">
                <a16:creationId xmlns:a16="http://schemas.microsoft.com/office/drawing/2014/main" id="{F41103B4-F6FE-C150-7520-E7AECF618F22}"/>
              </a:ext>
            </a:extLst>
          </p:cNvPr>
          <p:cNvPicPr>
            <a:picLocks noChangeAspect="1"/>
          </p:cNvPicPr>
          <p:nvPr/>
        </p:nvPicPr>
        <p:blipFill>
          <a:blip r:embed="rId2"/>
          <a:stretch>
            <a:fillRect/>
          </a:stretch>
        </p:blipFill>
        <p:spPr>
          <a:xfrm>
            <a:off x="5178350" y="2516380"/>
            <a:ext cx="7020000" cy="3956725"/>
          </a:xfrm>
          <a:prstGeom prst="rect">
            <a:avLst/>
          </a:prstGeom>
        </p:spPr>
      </p:pic>
    </p:spTree>
    <p:extLst>
      <p:ext uri="{BB962C8B-B14F-4D97-AF65-F5344CB8AC3E}">
        <p14:creationId xmlns:p14="http://schemas.microsoft.com/office/powerpoint/2010/main" val="2570592058"/>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latin typeface="Calibri" panose="020F0502020204030204" pitchFamily="34" charset="0"/>
                <a:ea typeface="Calibri" panose="020F0502020204030204" pitchFamily="34" charset="0"/>
                <a:cs typeface="Arial" panose="020B0604020202020204" pitchFamily="34" charset="0"/>
              </a:rPr>
              <a:t>Acculturation </a:t>
            </a:r>
            <a:r>
              <a:rPr lang="en-GB" dirty="0"/>
              <a:t>:</a:t>
            </a:r>
          </a:p>
          <a:p>
            <a:pPr lvl="3"/>
            <a:r>
              <a:rPr lang="en-GB" dirty="0"/>
              <a:t>- </a:t>
            </a:r>
            <a:r>
              <a:rPr lang="en-GB" b="0" dirty="0"/>
              <a:t>One or more cultural elements, during the acculturation process,  are adopted as a result of the interaction between hosts and guests.</a:t>
            </a:r>
          </a:p>
          <a:p>
            <a:pPr lvl="3"/>
            <a:r>
              <a:rPr lang="en-GB" dirty="0"/>
              <a:t>- </a:t>
            </a:r>
            <a:r>
              <a:rPr lang="en-GB" b="0" dirty="0"/>
              <a:t>This exchange process is both asymmetric and imbalanced, as the dominant culture of the guests shapes and alters the culture of the hosts</a:t>
            </a:r>
          </a:p>
          <a:p>
            <a:pPr lvl="3"/>
            <a:r>
              <a:rPr lang="en-GB" dirty="0"/>
              <a:t>- </a:t>
            </a:r>
            <a:r>
              <a:rPr lang="en-GB" b="0" dirty="0"/>
              <a:t>The form of interaction, varying levels of </a:t>
            </a:r>
          </a:p>
          <a:p>
            <a:pPr lvl="3"/>
            <a:r>
              <a:rPr lang="en-GB" b="0" dirty="0"/>
              <a:t>socio-cultural integration, socio-economic</a:t>
            </a:r>
          </a:p>
          <a:p>
            <a:pPr lvl="3"/>
            <a:r>
              <a:rPr lang="en-GB" b="0" dirty="0"/>
              <a:t> differences, and other factors often lead to an </a:t>
            </a:r>
          </a:p>
          <a:p>
            <a:pPr lvl="3"/>
            <a:r>
              <a:rPr lang="en-GB" b="0" dirty="0"/>
              <a:t>imbalanced cultural exchange</a:t>
            </a:r>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pic>
        <p:nvPicPr>
          <p:cNvPr id="4" name="Picture 3">
            <a:extLst>
              <a:ext uri="{FF2B5EF4-FFF2-40B4-BE49-F238E27FC236}">
                <a16:creationId xmlns:a16="http://schemas.microsoft.com/office/drawing/2014/main" id="{F41103B4-F6FE-C150-7520-E7AECF618F22}"/>
              </a:ext>
            </a:extLst>
          </p:cNvPr>
          <p:cNvPicPr>
            <a:picLocks noChangeAspect="1"/>
          </p:cNvPicPr>
          <p:nvPr/>
        </p:nvPicPr>
        <p:blipFill>
          <a:blip r:embed="rId2"/>
          <a:stretch>
            <a:fillRect/>
          </a:stretch>
        </p:blipFill>
        <p:spPr>
          <a:xfrm>
            <a:off x="5275262" y="2680011"/>
            <a:ext cx="6923088" cy="3775545"/>
          </a:xfrm>
          <a:prstGeom prst="rect">
            <a:avLst/>
          </a:prstGeom>
        </p:spPr>
      </p:pic>
    </p:spTree>
    <p:extLst>
      <p:ext uri="{BB962C8B-B14F-4D97-AF65-F5344CB8AC3E}">
        <p14:creationId xmlns:p14="http://schemas.microsoft.com/office/powerpoint/2010/main" val="1997115591"/>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latin typeface="Calibri" panose="020F0502020204030204" pitchFamily="34" charset="0"/>
                <a:ea typeface="Calibri" panose="020F0502020204030204" pitchFamily="34" charset="0"/>
                <a:cs typeface="Arial" panose="020B0604020202020204" pitchFamily="34" charset="0"/>
              </a:rPr>
              <a:t>Acculturation </a:t>
            </a:r>
            <a:r>
              <a:rPr lang="en-GB" dirty="0"/>
              <a:t>:</a:t>
            </a:r>
          </a:p>
          <a:p>
            <a:pPr lvl="3"/>
            <a:r>
              <a:rPr lang="en-GB" dirty="0"/>
              <a:t>- </a:t>
            </a:r>
            <a:r>
              <a:rPr lang="en-GB" b="0" dirty="0"/>
              <a:t>Apparently, tourists are less likely to adopt elements of their hosts' culture than hosts are to adopt from them, thereby initiating an unprecedented chain of change in the host community.</a:t>
            </a:r>
          </a:p>
          <a:p>
            <a:pPr lvl="3"/>
            <a:r>
              <a:rPr lang="en-GB" dirty="0"/>
              <a:t>- </a:t>
            </a:r>
            <a:r>
              <a:rPr lang="en-GB" b="0" dirty="0"/>
              <a:t>Ethnic and cultural differences play a critical role in either increasing or decreasing misunderstandings and unwelcome </a:t>
            </a:r>
            <a:r>
              <a:rPr lang="en-GB" b="0" dirty="0" err="1"/>
              <a:t>behavior</a:t>
            </a:r>
            <a:r>
              <a:rPr lang="en-GB" b="0" dirty="0"/>
              <a:t> between the two cultures</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pic>
        <p:nvPicPr>
          <p:cNvPr id="4" name="Picture 3">
            <a:extLst>
              <a:ext uri="{FF2B5EF4-FFF2-40B4-BE49-F238E27FC236}">
                <a16:creationId xmlns:a16="http://schemas.microsoft.com/office/drawing/2014/main" id="{F41103B4-F6FE-C150-7520-E7AECF618F22}"/>
              </a:ext>
            </a:extLst>
          </p:cNvPr>
          <p:cNvPicPr>
            <a:picLocks noChangeAspect="1"/>
          </p:cNvPicPr>
          <p:nvPr/>
        </p:nvPicPr>
        <p:blipFill>
          <a:blip r:embed="rId2"/>
          <a:stretch>
            <a:fillRect/>
          </a:stretch>
        </p:blipFill>
        <p:spPr>
          <a:xfrm>
            <a:off x="5275262" y="2680011"/>
            <a:ext cx="6923088" cy="3775545"/>
          </a:xfrm>
          <a:prstGeom prst="rect">
            <a:avLst/>
          </a:prstGeom>
        </p:spPr>
      </p:pic>
    </p:spTree>
    <p:extLst>
      <p:ext uri="{BB962C8B-B14F-4D97-AF65-F5344CB8AC3E}">
        <p14:creationId xmlns:p14="http://schemas.microsoft.com/office/powerpoint/2010/main" val="1882199675"/>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latin typeface="Calibri" panose="020F0502020204030204" pitchFamily="34" charset="0"/>
                <a:ea typeface="Calibri" panose="020F0502020204030204" pitchFamily="34" charset="0"/>
                <a:cs typeface="Arial" panose="020B0604020202020204" pitchFamily="34" charset="0"/>
              </a:rPr>
              <a:t>Cultural Appropriation</a:t>
            </a:r>
            <a:r>
              <a:rPr lang="en-GB" dirty="0"/>
              <a:t>:</a:t>
            </a:r>
          </a:p>
          <a:p>
            <a:pPr lvl="3"/>
            <a:r>
              <a:rPr lang="en-GB" dirty="0"/>
              <a:t>- </a:t>
            </a:r>
            <a:r>
              <a:rPr lang="en-GB" b="0" dirty="0"/>
              <a:t>Cultural appropriation is considered ethically problematic, as it often involves misrepresentation, misuse, or unauthorized use of the stories, traditions, and material heritage of historically oppressed and socially marginalized communities.</a:t>
            </a:r>
          </a:p>
          <a:p>
            <a:pPr lvl="3"/>
            <a:endParaRPr lang="en-GB" b="0"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pic>
        <p:nvPicPr>
          <p:cNvPr id="3074" name="Picture 2" descr="A (Possible) Solution for Fashion Cultural Appropriation">
            <a:extLst>
              <a:ext uri="{FF2B5EF4-FFF2-40B4-BE49-F238E27FC236}">
                <a16:creationId xmlns:a16="http://schemas.microsoft.com/office/drawing/2014/main" id="{FB558859-8658-F16F-C051-18EED8B662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8282"/>
          <a:stretch/>
        </p:blipFill>
        <p:spPr bwMode="auto">
          <a:xfrm>
            <a:off x="4789485" y="3068959"/>
            <a:ext cx="7405690" cy="340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65285"/>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latin typeface="Calibri" panose="020F0502020204030204" pitchFamily="34" charset="0"/>
                <a:ea typeface="Calibri" panose="020F0502020204030204" pitchFamily="34" charset="0"/>
                <a:cs typeface="Arial" panose="020B0604020202020204" pitchFamily="34" charset="0"/>
              </a:rPr>
              <a:t>Cultural Appropriation</a:t>
            </a:r>
            <a:r>
              <a:rPr lang="en-GB" dirty="0"/>
              <a:t>:</a:t>
            </a:r>
          </a:p>
          <a:p>
            <a:pPr lvl="3"/>
            <a:r>
              <a:rPr lang="en-GB" dirty="0"/>
              <a:t>- </a:t>
            </a:r>
            <a:r>
              <a:rPr lang="en-GB" b="0" dirty="0"/>
              <a:t>An example of cultural appropriation is the sombrero, originally designed</a:t>
            </a:r>
          </a:p>
          <a:p>
            <a:pPr lvl="3"/>
            <a:r>
              <a:rPr lang="en-GB" b="0" dirty="0"/>
              <a:t> to provide shade for farmworkers and horse riders, which has become a</a:t>
            </a:r>
          </a:p>
          <a:p>
            <a:pPr lvl="3"/>
            <a:r>
              <a:rPr lang="en-GB" b="0" dirty="0"/>
              <a:t> significant symbol of Mexican culture. </a:t>
            </a:r>
          </a:p>
          <a:p>
            <a:pPr lvl="3"/>
            <a:r>
              <a:rPr lang="en-GB" dirty="0"/>
              <a:t>- </a:t>
            </a:r>
            <a:r>
              <a:rPr lang="en-GB" b="0" dirty="0"/>
              <a:t>Many Mexicans feel uncomfortable and disrespected when foreigners wear it,</a:t>
            </a:r>
          </a:p>
          <a:p>
            <a:pPr lvl="3"/>
            <a:r>
              <a:rPr lang="en-GB" b="0" dirty="0"/>
              <a:t> as it can be offensive when individuals from other cultures adopt a cultural element without making an effort to understand its significance to the people of that culture</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pic>
        <p:nvPicPr>
          <p:cNvPr id="3" name="Picture 2">
            <a:extLst>
              <a:ext uri="{FF2B5EF4-FFF2-40B4-BE49-F238E27FC236}">
                <a16:creationId xmlns:a16="http://schemas.microsoft.com/office/drawing/2014/main" id="{52D5796E-5FB1-E8C9-16DA-7B73AE5D62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3431" y="1268759"/>
            <a:ext cx="3616446" cy="1942199"/>
          </a:xfrm>
          <a:prstGeom prst="rect">
            <a:avLst/>
          </a:prstGeom>
        </p:spPr>
      </p:pic>
      <p:pic>
        <p:nvPicPr>
          <p:cNvPr id="4" name="Picture 3">
            <a:extLst>
              <a:ext uri="{FF2B5EF4-FFF2-40B4-BE49-F238E27FC236}">
                <a16:creationId xmlns:a16="http://schemas.microsoft.com/office/drawing/2014/main" id="{5EC35F9E-B36A-A94F-65DF-B22B9BC297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53643" y="3558049"/>
            <a:ext cx="2223183" cy="2761793"/>
          </a:xfrm>
          <a:prstGeom prst="rect">
            <a:avLst/>
          </a:prstGeom>
        </p:spPr>
      </p:pic>
    </p:spTree>
    <p:extLst>
      <p:ext uri="{BB962C8B-B14F-4D97-AF65-F5344CB8AC3E}">
        <p14:creationId xmlns:p14="http://schemas.microsoft.com/office/powerpoint/2010/main" val="2777400903"/>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ea typeface="Calibri" panose="020F0502020204030204" pitchFamily="34" charset="0"/>
                <a:cs typeface="Arial" panose="020B0604020202020204" pitchFamily="34" charset="0"/>
              </a:rPr>
              <a:t>Commodification of Culture </a:t>
            </a:r>
            <a:r>
              <a:rPr lang="en-GB" dirty="0"/>
              <a:t>:</a:t>
            </a:r>
          </a:p>
          <a:p>
            <a:pPr lvl="3"/>
            <a:r>
              <a:rPr lang="en-GB" dirty="0"/>
              <a:t>- </a:t>
            </a:r>
            <a:r>
              <a:rPr lang="en-GB" b="0" dirty="0"/>
              <a:t>The commodification of culture indicates a process during which cultural aspects are transformed into goods.</a:t>
            </a:r>
            <a:endParaRPr lang="en-GB" dirty="0"/>
          </a:p>
          <a:p>
            <a:pPr lvl="3"/>
            <a:r>
              <a:rPr lang="en-GB" dirty="0"/>
              <a:t>- </a:t>
            </a:r>
            <a:r>
              <a:rPr lang="en-GB" b="0" dirty="0"/>
              <a:t>Also, it was developed to explain how local rituals, celebrations, </a:t>
            </a:r>
          </a:p>
          <a:p>
            <a:pPr lvl="3"/>
            <a:r>
              <a:rPr lang="en-GB" b="0" dirty="0"/>
              <a:t>and artifacts are transformed into products tailored to meet the</a:t>
            </a:r>
          </a:p>
          <a:p>
            <a:pPr lvl="3"/>
            <a:r>
              <a:rPr lang="en-GB" b="0" dirty="0"/>
              <a:t> expectations of tourists. </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pic>
        <p:nvPicPr>
          <p:cNvPr id="5" name="Picture 8" descr="Commodifications of Cultural Heritage | Intellectual Property Issues in  Cultural Heritage">
            <a:extLst>
              <a:ext uri="{FF2B5EF4-FFF2-40B4-BE49-F238E27FC236}">
                <a16:creationId xmlns:a16="http://schemas.microsoft.com/office/drawing/2014/main" id="{57B06407-7022-849F-07D6-19DC9F7FE6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9015" y="2945582"/>
            <a:ext cx="7520607" cy="3527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776079"/>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ea typeface="Calibri" panose="020F0502020204030204" pitchFamily="34" charset="0"/>
                <a:cs typeface="Arial" panose="020B0604020202020204" pitchFamily="34" charset="0"/>
              </a:rPr>
              <a:t>Commodification of Culture </a:t>
            </a:r>
            <a:r>
              <a:rPr lang="en-GB" dirty="0"/>
              <a:t>:</a:t>
            </a:r>
          </a:p>
          <a:p>
            <a:pPr lvl="3"/>
            <a:r>
              <a:rPr lang="en-GB" dirty="0"/>
              <a:t>- </a:t>
            </a:r>
            <a:r>
              <a:rPr lang="en-GB" b="0" dirty="0"/>
              <a:t>Rituals and festivities, which once symbolized unity and shared identity among local communities, lose their original cultural significance under the influence of tourism, becoming mere tourist attractions.</a:t>
            </a:r>
          </a:p>
          <a:p>
            <a:pPr lvl="3"/>
            <a:r>
              <a:rPr lang="en-GB" dirty="0"/>
              <a:t>- </a:t>
            </a:r>
            <a:r>
              <a:rPr lang="en-GB" b="0" dirty="0"/>
              <a:t>The commodification of culture deprives people of the meanings that help them organize their social lives.</a:t>
            </a:r>
          </a:p>
          <a:p>
            <a:pPr lvl="3"/>
            <a:r>
              <a:rPr lang="en-GB" dirty="0"/>
              <a:t>- </a:t>
            </a:r>
            <a:r>
              <a:rPr lang="en-GB" b="0" dirty="0"/>
              <a:t>The loss of meaning resulting from commodification leads to a decline in authenticity and the erosion of social relationships. </a:t>
            </a:r>
          </a:p>
          <a:p>
            <a:pPr lvl="3"/>
            <a:r>
              <a:rPr lang="en-GB" dirty="0"/>
              <a:t>- </a:t>
            </a:r>
            <a:r>
              <a:rPr lang="en-GB" b="0" dirty="0"/>
              <a:t>Local cultures are often transformed, diminished, or even eradicated, leaving them meaningless.</a:t>
            </a:r>
          </a:p>
          <a:p>
            <a:pPr lvl="3"/>
            <a:r>
              <a:rPr lang="en-GB" dirty="0"/>
              <a:t>- </a:t>
            </a:r>
            <a:r>
              <a:rPr lang="en-GB" b="0" dirty="0"/>
              <a:t>In addition, rituals have been reduced to performances driven by financial motives, with their true essence entirely lost</a:t>
            </a:r>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845052654"/>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ea typeface="Calibri" panose="020F0502020204030204" pitchFamily="34" charset="0"/>
                <a:cs typeface="Arial" panose="020B0604020202020204" pitchFamily="34" charset="0"/>
              </a:rPr>
              <a:t>Commodification of Culture </a:t>
            </a:r>
            <a:r>
              <a:rPr lang="en-GB" dirty="0"/>
              <a:t>:</a:t>
            </a:r>
          </a:p>
          <a:p>
            <a:pPr lvl="3"/>
            <a:r>
              <a:rPr lang="en-GB" dirty="0"/>
              <a:t>- </a:t>
            </a:r>
            <a:r>
              <a:rPr lang="en-GB" b="0" dirty="0"/>
              <a:t>However, the impact of commodification on the meaning and authenticity of the host culture can be seen as positive, as the performance of events for tourism provides an opportunity for the local community to reassess the value of these cultural practices.</a:t>
            </a:r>
          </a:p>
          <a:p>
            <a:pPr lvl="3"/>
            <a:r>
              <a:rPr lang="en-GB" dirty="0"/>
              <a:t>- </a:t>
            </a:r>
            <a:r>
              <a:rPr lang="en-GB" b="0" dirty="0"/>
              <a:t>The commodification of local culture does not necessarily lead to its destruction; on the contrary, the development of a cultural tourism market often helps preserve traditions that might otherwise disappear. </a:t>
            </a:r>
          </a:p>
          <a:p>
            <a:pPr lvl="3"/>
            <a:r>
              <a:rPr lang="en-GB" dirty="0"/>
              <a:t>- </a:t>
            </a:r>
            <a:r>
              <a:rPr lang="en-GB" b="0" dirty="0"/>
              <a:t>It allows communities to maintain a meaningful local or ethnic identity that could have been lost. </a:t>
            </a:r>
          </a:p>
          <a:p>
            <a:pPr lvl="3"/>
            <a:r>
              <a:rPr lang="en-GB" dirty="0"/>
              <a:t>- </a:t>
            </a:r>
            <a:r>
              <a:rPr lang="en-GB" b="0" dirty="0"/>
              <a:t>Therefore, the commodification of culture does not always have to diminish the authentic meaning of local culture, traditions, and artifacts.</a:t>
            </a:r>
          </a:p>
          <a:p>
            <a:pPr lvl="3"/>
            <a:endParaRPr lang="en-GB" b="0"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2262848813"/>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55687"/>
          </a:xfrm>
        </p:spPr>
        <p:txBody>
          <a:bodyPr/>
          <a:lstStyle/>
          <a:p>
            <a:br>
              <a:rPr lang="nl-NL" sz="5400" dirty="0"/>
            </a:br>
            <a:br>
              <a:rPr lang="nl-NL" sz="5400" dirty="0"/>
            </a:br>
            <a:r>
              <a:rPr lang="nl-NL" sz="2400" dirty="0"/>
              <a:t>2-</a:t>
            </a:r>
            <a:r>
              <a:rPr lang="nl-NL" sz="5400" dirty="0"/>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Acculturation, Cultural Appropriation, Commodification of Culture </a:t>
            </a:r>
            <a:br>
              <a:rPr lang="en-DE" sz="2800" kern="100" dirty="0">
                <a:effectLst/>
                <a:latin typeface="Calibri" panose="020F0502020204030204" pitchFamily="34" charset="0"/>
                <a:ea typeface="Calibri" panose="020F0502020204030204" pitchFamily="34" charset="0"/>
                <a:cs typeface="Arial" panose="020B0604020202020204" pitchFamily="34" charset="0"/>
              </a:rPr>
            </a:br>
            <a:br>
              <a:rPr lang="nl-NL" sz="5400" dirty="0"/>
            </a:br>
            <a:endParaRPr lang="nl-NL" sz="5400" dirty="0"/>
          </a:p>
        </p:txBody>
      </p:sp>
      <p:sp>
        <p:nvSpPr>
          <p:cNvPr id="8" name="Tijdelijke aanduiding voor verticale tekst 7"/>
          <p:cNvSpPr>
            <a:spLocks noGrp="1"/>
          </p:cNvSpPr>
          <p:nvPr>
            <p:ph type="body" orient="vert" idx="1"/>
          </p:nvPr>
        </p:nvSpPr>
        <p:spPr>
          <a:xfrm>
            <a:off x="404662" y="1340768"/>
            <a:ext cx="11671177" cy="4707904"/>
          </a:xfrm>
        </p:spPr>
        <p:txBody>
          <a:bodyPr>
            <a:normAutofit/>
          </a:bodyPr>
          <a:lstStyle/>
          <a:p>
            <a:pPr lvl="3"/>
            <a:r>
              <a:rPr lang="en-US" sz="1800" b="1" kern="100" dirty="0">
                <a:effectLst/>
                <a:ea typeface="Calibri" panose="020F0502020204030204" pitchFamily="34" charset="0"/>
                <a:cs typeface="Arial" panose="020B0604020202020204" pitchFamily="34" charset="0"/>
              </a:rPr>
              <a:t>Commodification of Culture </a:t>
            </a:r>
            <a:r>
              <a:rPr lang="en-GB" dirty="0"/>
              <a:t>:</a:t>
            </a:r>
          </a:p>
          <a:p>
            <a:pPr lvl="3"/>
            <a:r>
              <a:rPr lang="en-GB" dirty="0"/>
              <a:t>- </a:t>
            </a:r>
            <a:r>
              <a:rPr lang="en-GB" b="0" dirty="0"/>
              <a:t>Commodification of culture can also be seen as a way to maintain ethnic and cultural identity. </a:t>
            </a:r>
          </a:p>
          <a:p>
            <a:pPr lvl="3"/>
            <a:r>
              <a:rPr lang="en-GB" dirty="0"/>
              <a:t>- </a:t>
            </a:r>
            <a:r>
              <a:rPr lang="en-GB" b="0" dirty="0"/>
              <a:t>Local communities can use tourism to gain both local power and external recognition, as tourists' visits enhance pride and foster a self-conscious awareness of their traditional culture.</a:t>
            </a:r>
          </a:p>
          <a:p>
            <a:pPr lvl="3"/>
            <a:r>
              <a:rPr lang="en-GB" dirty="0"/>
              <a:t>- </a:t>
            </a:r>
            <a:r>
              <a:rPr lang="en-GB" b="0" dirty="0"/>
              <a:t>Commodification serves as a way to affirm one's identity, share one's story, and understand the significance and meaning of local experiences and heritage. </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4100473068"/>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Positive</a:t>
            </a:r>
            <a:r>
              <a:rPr lang="nl-NL" b="1" dirty="0"/>
              <a:t> </a:t>
            </a:r>
            <a:r>
              <a:rPr lang="nl-NL" b="1" dirty="0" err="1"/>
              <a:t>Socio-Cultural</a:t>
            </a:r>
            <a:r>
              <a:rPr lang="nl-NL" b="1" dirty="0"/>
              <a:t> Impact of </a:t>
            </a:r>
            <a:r>
              <a:rPr lang="nl-NL" b="1" dirty="0" err="1"/>
              <a:t>Tourism</a:t>
            </a:r>
            <a:r>
              <a:rPr lang="nl-NL" b="1" dirty="0"/>
              <a:t>:</a:t>
            </a:r>
          </a:p>
          <a:p>
            <a:pPr lvl="3" algn="just"/>
            <a:r>
              <a:rPr lang="en-GB" dirty="0"/>
              <a:t>- </a:t>
            </a:r>
            <a:r>
              <a:rPr lang="nl-NL" dirty="0"/>
              <a:t>Stimulus </a:t>
            </a:r>
            <a:r>
              <a:rPr lang="nl-NL" dirty="0" err="1"/>
              <a:t>for</a:t>
            </a:r>
            <a:r>
              <a:rPr lang="nl-NL" dirty="0"/>
              <a:t> </a:t>
            </a:r>
            <a:r>
              <a:rPr lang="nl-NL" dirty="0" err="1"/>
              <a:t>Conservation</a:t>
            </a:r>
            <a:r>
              <a:rPr lang="nl-NL" dirty="0"/>
              <a:t> </a:t>
            </a:r>
            <a:r>
              <a:rPr lang="nl-NL" dirty="0" err="1"/>
              <a:t>and</a:t>
            </a:r>
            <a:r>
              <a:rPr lang="nl-NL" dirty="0"/>
              <a:t> Heritage </a:t>
            </a:r>
            <a:r>
              <a:rPr lang="nl-NL" dirty="0" err="1"/>
              <a:t>Preservation</a:t>
            </a:r>
            <a:r>
              <a:rPr lang="nl-NL" dirty="0"/>
              <a:t>: </a:t>
            </a:r>
            <a:r>
              <a:rPr lang="nl-NL" b="0" dirty="0" err="1"/>
              <a:t>Tourism</a:t>
            </a:r>
            <a:r>
              <a:rPr lang="nl-NL" b="0" dirty="0"/>
              <a:t> </a:t>
            </a:r>
            <a:r>
              <a:rPr lang="nl-NL" b="0" dirty="0" err="1"/>
              <a:t>can</a:t>
            </a:r>
            <a:r>
              <a:rPr lang="nl-NL" b="0" dirty="0"/>
              <a:t> </a:t>
            </a:r>
            <a:r>
              <a:rPr lang="nl-NL" b="0" dirty="0" err="1"/>
              <a:t>provide</a:t>
            </a:r>
            <a:r>
              <a:rPr lang="nl-NL" b="0" dirty="0"/>
              <a:t> </a:t>
            </a:r>
            <a:r>
              <a:rPr lang="nl-NL" b="0" dirty="0" err="1"/>
              <a:t>funding</a:t>
            </a:r>
            <a:r>
              <a:rPr lang="nl-NL" b="0" dirty="0"/>
              <a:t> </a:t>
            </a:r>
            <a:r>
              <a:rPr lang="nl-NL" b="0" dirty="0" err="1"/>
              <a:t>for</a:t>
            </a:r>
            <a:r>
              <a:rPr lang="nl-NL" b="0" dirty="0"/>
              <a:t> preserving </a:t>
            </a:r>
            <a:r>
              <a:rPr lang="nl-NL" b="0" dirty="0" err="1"/>
              <a:t>natural</a:t>
            </a:r>
            <a:r>
              <a:rPr lang="nl-NL" b="0" dirty="0"/>
              <a:t> environments </a:t>
            </a:r>
            <a:r>
              <a:rPr lang="nl-NL" b="0" dirty="0" err="1"/>
              <a:t>and</a:t>
            </a:r>
            <a:r>
              <a:rPr lang="nl-NL" b="0" dirty="0"/>
              <a:t> </a:t>
            </a:r>
            <a:r>
              <a:rPr lang="nl-NL" b="0" dirty="0" err="1"/>
              <a:t>cultural</a:t>
            </a:r>
            <a:r>
              <a:rPr lang="nl-NL" b="0" dirty="0"/>
              <a:t> </a:t>
            </a:r>
            <a:r>
              <a:rPr lang="nl-NL" b="0" dirty="0" err="1"/>
              <a:t>heritage</a:t>
            </a:r>
            <a:r>
              <a:rPr lang="nl-NL" b="0" dirty="0"/>
              <a:t>.</a:t>
            </a:r>
          </a:p>
          <a:p>
            <a:pPr lvl="3" algn="just"/>
            <a:r>
              <a:rPr lang="en-GB" dirty="0"/>
              <a:t>- </a:t>
            </a:r>
            <a:r>
              <a:rPr lang="nl-NL" dirty="0" err="1"/>
              <a:t>Renewal</a:t>
            </a:r>
            <a:r>
              <a:rPr lang="nl-NL" dirty="0"/>
              <a:t> of </a:t>
            </a:r>
            <a:r>
              <a:rPr lang="nl-NL" dirty="0" err="1"/>
              <a:t>Cultural</a:t>
            </a:r>
            <a:r>
              <a:rPr lang="nl-NL" dirty="0"/>
              <a:t> Pride: </a:t>
            </a:r>
            <a:r>
              <a:rPr lang="nl-NL" b="0" dirty="0" err="1"/>
              <a:t>Tourism</a:t>
            </a:r>
            <a:r>
              <a:rPr lang="nl-NL" b="0" dirty="0"/>
              <a:t> </a:t>
            </a:r>
            <a:r>
              <a:rPr lang="nl-NL" b="0" dirty="0" err="1"/>
              <a:t>can</a:t>
            </a:r>
            <a:r>
              <a:rPr lang="nl-NL" b="0" dirty="0"/>
              <a:t> help </a:t>
            </a:r>
            <a:r>
              <a:rPr lang="nl-NL" b="0" dirty="0" err="1"/>
              <a:t>revive</a:t>
            </a:r>
            <a:r>
              <a:rPr lang="nl-NL" b="0" dirty="0"/>
              <a:t> </a:t>
            </a:r>
            <a:r>
              <a:rPr lang="nl-NL" b="0" dirty="0" err="1"/>
              <a:t>local</a:t>
            </a:r>
            <a:r>
              <a:rPr lang="nl-NL" b="0" dirty="0"/>
              <a:t> </a:t>
            </a:r>
            <a:r>
              <a:rPr lang="nl-NL" b="0" dirty="0" err="1"/>
              <a:t>traditions</a:t>
            </a:r>
            <a:r>
              <a:rPr lang="nl-NL" b="0" dirty="0"/>
              <a:t> </a:t>
            </a:r>
            <a:r>
              <a:rPr lang="nl-NL" b="0" dirty="0" err="1"/>
              <a:t>and</a:t>
            </a:r>
            <a:r>
              <a:rPr lang="nl-NL" b="0" dirty="0"/>
              <a:t> </a:t>
            </a:r>
            <a:r>
              <a:rPr lang="nl-NL" b="0" dirty="0" err="1"/>
              <a:t>foster</a:t>
            </a:r>
            <a:r>
              <a:rPr lang="nl-NL" b="0" dirty="0"/>
              <a:t> pride in </a:t>
            </a:r>
            <a:r>
              <a:rPr lang="nl-NL" b="0" dirty="0" err="1"/>
              <a:t>cultural</a:t>
            </a:r>
            <a:r>
              <a:rPr lang="nl-NL" b="0" dirty="0"/>
              <a:t> </a:t>
            </a:r>
            <a:r>
              <a:rPr lang="nl-NL" b="0" dirty="0" err="1"/>
              <a:t>identity</a:t>
            </a:r>
            <a:r>
              <a:rPr lang="nl-NL" b="0" dirty="0"/>
              <a:t>.</a:t>
            </a:r>
          </a:p>
          <a:p>
            <a:pPr lvl="3" algn="just"/>
            <a:r>
              <a:rPr lang="en-GB" dirty="0"/>
              <a:t>- </a:t>
            </a:r>
            <a:r>
              <a:rPr lang="nl-NL" dirty="0" err="1"/>
              <a:t>Revitalization</a:t>
            </a:r>
            <a:r>
              <a:rPr lang="nl-NL" dirty="0"/>
              <a:t> of </a:t>
            </a:r>
            <a:r>
              <a:rPr lang="nl-NL" dirty="0" err="1"/>
              <a:t>Customs</a:t>
            </a:r>
            <a:r>
              <a:rPr lang="nl-NL" dirty="0"/>
              <a:t> </a:t>
            </a:r>
            <a:r>
              <a:rPr lang="nl-NL" dirty="0" err="1"/>
              <a:t>and</a:t>
            </a:r>
            <a:r>
              <a:rPr lang="nl-NL" dirty="0"/>
              <a:t> </a:t>
            </a:r>
            <a:r>
              <a:rPr lang="nl-NL" dirty="0" err="1"/>
              <a:t>Traditions</a:t>
            </a:r>
            <a:r>
              <a:rPr lang="nl-NL" dirty="0"/>
              <a:t>: </a:t>
            </a:r>
            <a:r>
              <a:rPr lang="nl-NL" b="0" dirty="0" err="1"/>
              <a:t>Tourism</a:t>
            </a:r>
            <a:r>
              <a:rPr lang="nl-NL" b="0" dirty="0"/>
              <a:t> </a:t>
            </a:r>
            <a:r>
              <a:rPr lang="nl-NL" b="0" dirty="0" err="1"/>
              <a:t>can</a:t>
            </a:r>
            <a:r>
              <a:rPr lang="nl-NL" b="0" dirty="0"/>
              <a:t> </a:t>
            </a:r>
            <a:r>
              <a:rPr lang="nl-NL" b="0" dirty="0" err="1"/>
              <a:t>encourage</a:t>
            </a:r>
            <a:r>
              <a:rPr lang="nl-NL" b="0" dirty="0"/>
              <a:t> </a:t>
            </a:r>
            <a:r>
              <a:rPr lang="nl-NL" b="0" dirty="0" err="1"/>
              <a:t>the</a:t>
            </a:r>
            <a:r>
              <a:rPr lang="nl-NL" b="0" dirty="0"/>
              <a:t> </a:t>
            </a:r>
            <a:r>
              <a:rPr lang="nl-NL" b="0" dirty="0" err="1"/>
              <a:t>continuation</a:t>
            </a:r>
            <a:r>
              <a:rPr lang="nl-NL" b="0" dirty="0"/>
              <a:t> of </a:t>
            </a:r>
            <a:r>
              <a:rPr lang="nl-NL" b="0" dirty="0" err="1"/>
              <a:t>cultural</a:t>
            </a:r>
            <a:r>
              <a:rPr lang="nl-NL" b="0" dirty="0"/>
              <a:t> </a:t>
            </a:r>
            <a:r>
              <a:rPr lang="nl-NL" b="0" dirty="0" err="1"/>
              <a:t>practices</a:t>
            </a:r>
            <a:r>
              <a:rPr lang="nl-NL" b="0" dirty="0"/>
              <a:t>.</a:t>
            </a:r>
          </a:p>
          <a:p>
            <a:pPr lvl="3" algn="just"/>
            <a:r>
              <a:rPr lang="en-GB" dirty="0"/>
              <a:t>- </a:t>
            </a:r>
            <a:r>
              <a:rPr lang="nl-NL" dirty="0"/>
              <a:t>Cross-</a:t>
            </a:r>
            <a:r>
              <a:rPr lang="nl-NL" dirty="0" err="1"/>
              <a:t>Cultural</a:t>
            </a:r>
            <a:r>
              <a:rPr lang="nl-NL" dirty="0"/>
              <a:t> Exchange </a:t>
            </a:r>
            <a:r>
              <a:rPr lang="nl-NL" dirty="0" err="1"/>
              <a:t>and</a:t>
            </a:r>
            <a:r>
              <a:rPr lang="nl-NL" dirty="0"/>
              <a:t> Integration:</a:t>
            </a:r>
            <a:r>
              <a:rPr lang="nl-NL" b="0" dirty="0"/>
              <a:t> </a:t>
            </a:r>
            <a:r>
              <a:rPr lang="nl-NL" b="0" dirty="0" err="1"/>
              <a:t>Tourism</a:t>
            </a:r>
            <a:r>
              <a:rPr lang="nl-NL" b="0" dirty="0"/>
              <a:t> </a:t>
            </a:r>
            <a:r>
              <a:rPr lang="nl-NL" b="0" dirty="0" err="1"/>
              <a:t>facilitates</a:t>
            </a:r>
            <a:r>
              <a:rPr lang="nl-NL" b="0" dirty="0"/>
              <a:t> </a:t>
            </a:r>
            <a:r>
              <a:rPr lang="nl-NL" b="0" dirty="0" err="1"/>
              <a:t>interaction</a:t>
            </a:r>
            <a:r>
              <a:rPr lang="nl-NL" b="0" dirty="0"/>
              <a:t> </a:t>
            </a:r>
            <a:r>
              <a:rPr lang="nl-NL" b="0" dirty="0" err="1"/>
              <a:t>between</a:t>
            </a:r>
            <a:r>
              <a:rPr lang="nl-NL" b="0" dirty="0"/>
              <a:t> different cultures, promoting </a:t>
            </a:r>
            <a:r>
              <a:rPr lang="nl-NL" b="0" dirty="0" err="1"/>
              <a:t>understanding</a:t>
            </a:r>
            <a:r>
              <a:rPr lang="nl-NL" b="0" dirty="0"/>
              <a:t> </a:t>
            </a:r>
            <a:r>
              <a:rPr lang="nl-NL" b="0" dirty="0" err="1"/>
              <a:t>and</a:t>
            </a:r>
            <a:r>
              <a:rPr lang="nl-NL" b="0" dirty="0"/>
              <a:t> </a:t>
            </a:r>
            <a:r>
              <a:rPr lang="nl-NL" b="0" dirty="0" err="1"/>
              <a:t>integration</a:t>
            </a:r>
            <a:r>
              <a:rPr lang="nl-NL" b="0" dirty="0"/>
              <a: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pic>
        <p:nvPicPr>
          <p:cNvPr id="4" name="Picture 3">
            <a:extLst>
              <a:ext uri="{FF2B5EF4-FFF2-40B4-BE49-F238E27FC236}">
                <a16:creationId xmlns:a16="http://schemas.microsoft.com/office/drawing/2014/main" id="{E6465EA4-D26C-03BC-F79C-39DED85CF6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662" y="4005064"/>
            <a:ext cx="11167121" cy="2411204"/>
          </a:xfrm>
          <a:prstGeom prst="rect">
            <a:avLst/>
          </a:prstGeom>
        </p:spPr>
      </p:pic>
    </p:spTree>
    <p:extLst>
      <p:ext uri="{BB962C8B-B14F-4D97-AF65-F5344CB8AC3E}">
        <p14:creationId xmlns:p14="http://schemas.microsoft.com/office/powerpoint/2010/main" val="2726675878"/>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err="1"/>
              <a:t>Influence</a:t>
            </a:r>
            <a:r>
              <a:rPr lang="nl-NL" b="1" dirty="0"/>
              <a:t> on </a:t>
            </a:r>
            <a:r>
              <a:rPr lang="nl-NL" b="1" dirty="0" err="1"/>
              <a:t>Traditions</a:t>
            </a:r>
            <a:r>
              <a:rPr lang="nl-NL" b="1" dirty="0"/>
              <a:t> </a:t>
            </a:r>
            <a:r>
              <a:rPr lang="nl-NL" b="1" dirty="0" err="1"/>
              <a:t>and</a:t>
            </a:r>
            <a:r>
              <a:rPr lang="nl-NL" b="1" dirty="0"/>
              <a:t> </a:t>
            </a:r>
            <a:r>
              <a:rPr lang="nl-NL" b="1" dirty="0" err="1"/>
              <a:t>Customs</a:t>
            </a:r>
            <a:r>
              <a:rPr lang="nl-NL" b="1" dirty="0"/>
              <a:t>:</a:t>
            </a:r>
          </a:p>
          <a:p>
            <a:pPr lvl="3"/>
            <a:r>
              <a:rPr lang="en-GB" dirty="0"/>
              <a:t>- </a:t>
            </a:r>
            <a:r>
              <a:rPr lang="nl-NL" b="0" dirty="0" err="1"/>
              <a:t>Tourism</a:t>
            </a:r>
            <a:r>
              <a:rPr lang="nl-NL" b="0" dirty="0"/>
              <a:t> </a:t>
            </a:r>
            <a:r>
              <a:rPr lang="nl-NL" b="0" dirty="0" err="1"/>
              <a:t>predominantly</a:t>
            </a:r>
            <a:r>
              <a:rPr lang="nl-NL" b="0" dirty="0"/>
              <a:t> </a:t>
            </a:r>
            <a:r>
              <a:rPr lang="nl-NL" b="0" dirty="0" err="1"/>
              <a:t>affects</a:t>
            </a:r>
            <a:r>
              <a:rPr lang="nl-NL" b="0" dirty="0"/>
              <a:t> </a:t>
            </a:r>
            <a:r>
              <a:rPr lang="nl-NL" b="0" dirty="0" err="1"/>
              <a:t>the</a:t>
            </a:r>
            <a:r>
              <a:rPr lang="nl-NL" b="0" dirty="0"/>
              <a:t> </a:t>
            </a:r>
            <a:r>
              <a:rPr lang="nl-NL" b="0" dirty="0" err="1"/>
              <a:t>traditions</a:t>
            </a:r>
            <a:r>
              <a:rPr lang="nl-NL" b="0" dirty="0"/>
              <a:t>, </a:t>
            </a:r>
            <a:r>
              <a:rPr lang="nl-NL" b="0" dirty="0" err="1"/>
              <a:t>customs</a:t>
            </a:r>
            <a:r>
              <a:rPr lang="nl-NL" b="0" dirty="0"/>
              <a:t>,</a:t>
            </a:r>
          </a:p>
          <a:p>
            <a:pPr lvl="3"/>
            <a:r>
              <a:rPr lang="nl-NL" b="0" dirty="0"/>
              <a:t> </a:t>
            </a:r>
            <a:r>
              <a:rPr lang="nl-NL" b="0" dirty="0" err="1"/>
              <a:t>and</a:t>
            </a:r>
            <a:r>
              <a:rPr lang="nl-NL" b="0" dirty="0"/>
              <a:t> </a:t>
            </a:r>
            <a:r>
              <a:rPr lang="nl-NL" b="0" dirty="0" err="1"/>
              <a:t>values</a:t>
            </a:r>
            <a:r>
              <a:rPr lang="nl-NL" b="0" dirty="0"/>
              <a:t> of </a:t>
            </a:r>
            <a:r>
              <a:rPr lang="nl-NL" b="0" dirty="0" err="1"/>
              <a:t>indigenous</a:t>
            </a:r>
            <a:r>
              <a:rPr lang="nl-NL" b="0" dirty="0"/>
              <a:t> </a:t>
            </a:r>
            <a:r>
              <a:rPr lang="nl-NL" b="0" dirty="0" err="1"/>
              <a:t>societies</a:t>
            </a:r>
            <a:r>
              <a:rPr lang="nl-NL" b="0" dirty="0"/>
              <a:t> </a:t>
            </a:r>
            <a:r>
              <a:rPr lang="nl-NL" b="0" dirty="0" err="1"/>
              <a:t>rather</a:t>
            </a:r>
            <a:r>
              <a:rPr lang="nl-NL" b="0" dirty="0"/>
              <a:t> </a:t>
            </a:r>
            <a:r>
              <a:rPr lang="nl-NL" b="0" dirty="0" err="1"/>
              <a:t>than</a:t>
            </a:r>
            <a:r>
              <a:rPr lang="nl-NL" b="0" dirty="0"/>
              <a:t> </a:t>
            </a:r>
            <a:r>
              <a:rPr lang="nl-NL" b="0" dirty="0" err="1"/>
              <a:t>tourists</a:t>
            </a:r>
            <a:r>
              <a:rPr lang="nl-NL" b="0" dirty="0"/>
              <a:t>.</a:t>
            </a:r>
          </a:p>
          <a:p>
            <a:pPr lvl="3"/>
            <a:r>
              <a:rPr lang="en-GB" dirty="0"/>
              <a:t>- </a:t>
            </a:r>
            <a:r>
              <a:rPr lang="nl-NL" b="0" dirty="0" err="1"/>
              <a:t>Local</a:t>
            </a:r>
            <a:r>
              <a:rPr lang="nl-NL" b="0" dirty="0"/>
              <a:t> </a:t>
            </a:r>
            <a:r>
              <a:rPr lang="nl-NL" b="0" dirty="0" err="1"/>
              <a:t>communities</a:t>
            </a:r>
            <a:r>
              <a:rPr lang="nl-NL" b="0" dirty="0"/>
              <a:t> are </a:t>
            </a:r>
            <a:r>
              <a:rPr lang="nl-NL" b="0" dirty="0" err="1"/>
              <a:t>constantly</a:t>
            </a:r>
            <a:r>
              <a:rPr lang="nl-NL" b="0" dirty="0"/>
              <a:t> </a:t>
            </a:r>
            <a:r>
              <a:rPr lang="nl-NL" b="0" dirty="0" err="1"/>
              <a:t>exposed</a:t>
            </a:r>
            <a:r>
              <a:rPr lang="nl-NL" b="0" dirty="0"/>
              <a:t> </a:t>
            </a:r>
            <a:r>
              <a:rPr lang="nl-NL" b="0" dirty="0" err="1"/>
              <a:t>to</a:t>
            </a:r>
            <a:r>
              <a:rPr lang="nl-NL" b="0" dirty="0"/>
              <a:t> </a:t>
            </a:r>
            <a:r>
              <a:rPr lang="nl-NL" b="0" dirty="0" err="1"/>
              <a:t>changing</a:t>
            </a:r>
            <a:r>
              <a:rPr lang="nl-NL" b="0" dirty="0"/>
              <a:t> </a:t>
            </a:r>
          </a:p>
          <a:p>
            <a:pPr lvl="3"/>
            <a:r>
              <a:rPr lang="nl-NL" b="0" dirty="0" err="1"/>
              <a:t>visitors</a:t>
            </a:r>
            <a:r>
              <a:rPr lang="nl-NL" b="0" dirty="0"/>
              <a:t>, </a:t>
            </a:r>
            <a:r>
              <a:rPr lang="nl-NL" b="0" dirty="0" err="1"/>
              <a:t>while</a:t>
            </a:r>
            <a:r>
              <a:rPr lang="nl-NL" b="0" dirty="0"/>
              <a:t> </a:t>
            </a:r>
            <a:r>
              <a:rPr lang="nl-NL" b="0" dirty="0" err="1"/>
              <a:t>tourists</a:t>
            </a:r>
            <a:r>
              <a:rPr lang="nl-NL" b="0" dirty="0"/>
              <a:t> </a:t>
            </a:r>
            <a:r>
              <a:rPr lang="nl-NL" b="0" dirty="0" err="1"/>
              <a:t>often</a:t>
            </a:r>
            <a:r>
              <a:rPr lang="nl-NL" b="0" dirty="0"/>
              <a:t> shift </a:t>
            </a:r>
            <a:r>
              <a:rPr lang="nl-NL" b="0" dirty="0" err="1"/>
              <a:t>destinations</a:t>
            </a:r>
            <a:r>
              <a:rPr lang="nl-NL" b="0" dirty="0"/>
              <a:t>.</a:t>
            </a:r>
          </a:p>
          <a:p>
            <a:pPr lvl="3"/>
            <a:r>
              <a:rPr lang="en-GB" dirty="0"/>
              <a:t>- </a:t>
            </a:r>
            <a:r>
              <a:rPr lang="nl-NL" b="0" dirty="0"/>
              <a:t>Even </a:t>
            </a:r>
            <a:r>
              <a:rPr lang="nl-NL" b="0" dirty="0" err="1"/>
              <a:t>seasonal</a:t>
            </a:r>
            <a:r>
              <a:rPr lang="nl-NL" b="0" dirty="0"/>
              <a:t> or </a:t>
            </a:r>
            <a:r>
              <a:rPr lang="nl-NL" b="0" dirty="0" err="1"/>
              <a:t>intermittent</a:t>
            </a:r>
            <a:r>
              <a:rPr lang="nl-NL" b="0" dirty="0"/>
              <a:t> </a:t>
            </a:r>
            <a:r>
              <a:rPr lang="nl-NL" b="0" dirty="0" err="1"/>
              <a:t>tourism</a:t>
            </a:r>
            <a:r>
              <a:rPr lang="nl-NL" b="0" dirty="0"/>
              <a:t> has long-term </a:t>
            </a:r>
          </a:p>
          <a:p>
            <a:pPr lvl="3"/>
            <a:r>
              <a:rPr lang="nl-NL" b="0" dirty="0" err="1"/>
              <a:t>effects</a:t>
            </a:r>
            <a:r>
              <a:rPr lang="nl-NL" b="0" dirty="0"/>
              <a:t> on </a:t>
            </a:r>
            <a:r>
              <a:rPr lang="nl-NL" b="0" dirty="0" err="1"/>
              <a:t>the</a:t>
            </a:r>
            <a:r>
              <a:rPr lang="nl-NL" b="0" dirty="0"/>
              <a:t> </a:t>
            </a:r>
            <a:r>
              <a:rPr lang="nl-NL" b="0" dirty="0" err="1"/>
              <a:t>social</a:t>
            </a:r>
            <a:r>
              <a:rPr lang="nl-NL" b="0" dirty="0"/>
              <a:t> </a:t>
            </a:r>
            <a:r>
              <a:rPr lang="nl-NL" b="0" dirty="0" err="1"/>
              <a:t>and</a:t>
            </a:r>
            <a:r>
              <a:rPr lang="nl-NL" b="0" dirty="0"/>
              <a:t> </a:t>
            </a:r>
            <a:r>
              <a:rPr lang="nl-NL" b="0" dirty="0" err="1"/>
              <a:t>cultural</a:t>
            </a:r>
            <a:r>
              <a:rPr lang="nl-NL" b="0" dirty="0"/>
              <a:t> </a:t>
            </a:r>
            <a:r>
              <a:rPr lang="nl-NL" b="0" dirty="0" err="1"/>
              <a:t>fabric</a:t>
            </a:r>
            <a:r>
              <a:rPr lang="nl-NL" b="0" dirty="0"/>
              <a:t> of host </a:t>
            </a:r>
            <a:r>
              <a:rPr lang="nl-NL" b="0" dirty="0" err="1"/>
              <a:t>societies</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pic>
        <p:nvPicPr>
          <p:cNvPr id="4" name="Picture 3">
            <a:extLst>
              <a:ext uri="{FF2B5EF4-FFF2-40B4-BE49-F238E27FC236}">
                <a16:creationId xmlns:a16="http://schemas.microsoft.com/office/drawing/2014/main" id="{B41BCE27-7F66-023E-8769-A90AF59A5F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2464" y="1530923"/>
            <a:ext cx="5760640" cy="4800533"/>
          </a:xfrm>
          <a:prstGeom prst="rect">
            <a:avLst/>
          </a:prstGeom>
        </p:spPr>
      </p:pic>
    </p:spTree>
    <p:extLst>
      <p:ext uri="{BB962C8B-B14F-4D97-AF65-F5344CB8AC3E}">
        <p14:creationId xmlns:p14="http://schemas.microsoft.com/office/powerpoint/2010/main" val="3723636855"/>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dirty="0" err="1"/>
              <a:t>Cultural</a:t>
            </a:r>
            <a:r>
              <a:rPr lang="nl-NL" dirty="0"/>
              <a:t> Drift </a:t>
            </a:r>
            <a:r>
              <a:rPr lang="nl-NL" dirty="0" err="1"/>
              <a:t>and</a:t>
            </a:r>
            <a:r>
              <a:rPr lang="nl-NL" dirty="0"/>
              <a:t> </a:t>
            </a:r>
            <a:r>
              <a:rPr lang="nl-NL" dirty="0" err="1"/>
              <a:t>Demonstration</a:t>
            </a:r>
            <a:r>
              <a:rPr lang="nl-NL" dirty="0"/>
              <a:t> Effect:</a:t>
            </a:r>
          </a:p>
          <a:p>
            <a:pPr lvl="3"/>
            <a:r>
              <a:rPr lang="en-GB" dirty="0"/>
              <a:t>- </a:t>
            </a:r>
            <a:r>
              <a:rPr lang="nl-NL" b="0" dirty="0" err="1"/>
              <a:t>Seasonal</a:t>
            </a:r>
            <a:r>
              <a:rPr lang="nl-NL" b="0" dirty="0"/>
              <a:t> </a:t>
            </a:r>
            <a:r>
              <a:rPr lang="nl-NL" b="0" dirty="0" err="1"/>
              <a:t>tourism</a:t>
            </a:r>
            <a:r>
              <a:rPr lang="nl-NL" b="0" dirty="0"/>
              <a:t> in </a:t>
            </a:r>
            <a:r>
              <a:rPr lang="nl-NL" b="0" dirty="0" err="1"/>
              <a:t>countries</a:t>
            </a:r>
            <a:r>
              <a:rPr lang="nl-NL" b="0" dirty="0"/>
              <a:t> like Greece </a:t>
            </a:r>
            <a:r>
              <a:rPr lang="nl-NL" b="0" dirty="0" err="1"/>
              <a:t>and</a:t>
            </a:r>
            <a:r>
              <a:rPr lang="nl-NL" b="0" dirty="0"/>
              <a:t> Turkey leads </a:t>
            </a:r>
            <a:r>
              <a:rPr lang="nl-NL" b="0" dirty="0" err="1"/>
              <a:t>to</a:t>
            </a:r>
            <a:r>
              <a:rPr lang="nl-NL" b="0" dirty="0"/>
              <a:t> </a:t>
            </a:r>
            <a:r>
              <a:rPr lang="nl-NL" b="0" dirty="0" err="1"/>
              <a:t>cultural</a:t>
            </a:r>
            <a:r>
              <a:rPr lang="nl-NL" b="0" dirty="0"/>
              <a:t> drift, </a:t>
            </a:r>
            <a:r>
              <a:rPr lang="nl-NL" b="0" dirty="0" err="1"/>
              <a:t>where</a:t>
            </a:r>
            <a:r>
              <a:rPr lang="nl-NL" b="0" dirty="0"/>
              <a:t> </a:t>
            </a:r>
            <a:r>
              <a:rPr lang="nl-NL" b="0" dirty="0" err="1"/>
              <a:t>locals</a:t>
            </a:r>
            <a:r>
              <a:rPr lang="nl-NL" b="0" dirty="0"/>
              <a:t> </a:t>
            </a:r>
            <a:r>
              <a:rPr lang="nl-NL" b="0" dirty="0" err="1"/>
              <a:t>temporarily</a:t>
            </a:r>
            <a:r>
              <a:rPr lang="nl-NL" b="0" dirty="0"/>
              <a:t> </a:t>
            </a:r>
            <a:r>
              <a:rPr lang="nl-NL" b="0" dirty="0" err="1"/>
              <a:t>adapt</a:t>
            </a:r>
            <a:r>
              <a:rPr lang="nl-NL" b="0" dirty="0"/>
              <a:t> </a:t>
            </a:r>
            <a:r>
              <a:rPr lang="nl-NL" b="0" dirty="0" err="1"/>
              <a:t>their</a:t>
            </a:r>
            <a:r>
              <a:rPr lang="nl-NL" b="0" dirty="0"/>
              <a:t> </a:t>
            </a:r>
            <a:r>
              <a:rPr lang="nl-NL" b="0" dirty="0" err="1"/>
              <a:t>behavior</a:t>
            </a:r>
            <a:r>
              <a:rPr lang="nl-NL" b="0" dirty="0"/>
              <a:t> </a:t>
            </a:r>
            <a:r>
              <a:rPr lang="nl-NL" b="0" dirty="0" err="1"/>
              <a:t>to</a:t>
            </a:r>
            <a:r>
              <a:rPr lang="nl-NL" b="0" dirty="0"/>
              <a:t> </a:t>
            </a:r>
            <a:r>
              <a:rPr lang="nl-NL" b="0" dirty="0" err="1"/>
              <a:t>tourists</a:t>
            </a:r>
            <a:r>
              <a:rPr lang="nl-NL" b="0" dirty="0"/>
              <a:t> but </a:t>
            </a:r>
            <a:r>
              <a:rPr lang="nl-NL" b="0" dirty="0" err="1"/>
              <a:t>revert</a:t>
            </a:r>
            <a:r>
              <a:rPr lang="nl-NL" b="0" dirty="0"/>
              <a:t> </a:t>
            </a:r>
            <a:r>
              <a:rPr lang="nl-NL" b="0" dirty="0" err="1"/>
              <a:t>after</a:t>
            </a:r>
            <a:r>
              <a:rPr lang="nl-NL" b="0" dirty="0"/>
              <a:t> </a:t>
            </a:r>
            <a:r>
              <a:rPr lang="nl-NL" b="0" dirty="0" err="1"/>
              <a:t>the</a:t>
            </a:r>
            <a:r>
              <a:rPr lang="nl-NL" b="0" dirty="0"/>
              <a:t> </a:t>
            </a:r>
            <a:r>
              <a:rPr lang="nl-NL" b="0" dirty="0" err="1"/>
              <a:t>season</a:t>
            </a:r>
            <a:r>
              <a:rPr lang="nl-NL" b="0" dirty="0"/>
              <a:t> </a:t>
            </a:r>
            <a:r>
              <a:rPr lang="nl-NL" b="0" dirty="0" err="1"/>
              <a:t>ends</a:t>
            </a:r>
            <a:r>
              <a:rPr lang="nl-NL" b="0" dirty="0"/>
              <a:t>.</a:t>
            </a:r>
          </a:p>
          <a:p>
            <a:pPr lvl="3"/>
            <a:r>
              <a:rPr lang="en-GB" dirty="0"/>
              <a:t>- </a:t>
            </a:r>
            <a:r>
              <a:rPr lang="nl-NL" b="0" dirty="0"/>
              <a:t>The </a:t>
            </a:r>
            <a:r>
              <a:rPr lang="nl-NL" b="0" dirty="0" err="1"/>
              <a:t>demonstration</a:t>
            </a:r>
            <a:r>
              <a:rPr lang="nl-NL" b="0" dirty="0"/>
              <a:t> effect </a:t>
            </a:r>
            <a:r>
              <a:rPr lang="nl-NL" b="0" dirty="0" err="1"/>
              <a:t>encourages</a:t>
            </a:r>
            <a:r>
              <a:rPr lang="nl-NL" b="0" dirty="0"/>
              <a:t> </a:t>
            </a:r>
            <a:r>
              <a:rPr lang="nl-NL" b="0" dirty="0" err="1"/>
              <a:t>locals</a:t>
            </a:r>
            <a:r>
              <a:rPr lang="nl-NL" b="0" dirty="0"/>
              <a:t> </a:t>
            </a:r>
            <a:r>
              <a:rPr lang="nl-NL" b="0" dirty="0" err="1"/>
              <a:t>to</a:t>
            </a:r>
            <a:r>
              <a:rPr lang="nl-NL" b="0" dirty="0"/>
              <a:t> </a:t>
            </a:r>
            <a:r>
              <a:rPr lang="nl-NL" b="0" dirty="0" err="1"/>
              <a:t>adopt</a:t>
            </a:r>
            <a:r>
              <a:rPr lang="nl-NL" b="0" dirty="0"/>
              <a:t> </a:t>
            </a:r>
            <a:r>
              <a:rPr lang="nl-NL" b="0" dirty="0" err="1"/>
              <a:t>tourists</a:t>
            </a:r>
            <a:r>
              <a:rPr lang="nl-NL" b="0" dirty="0"/>
              <a:t>' </a:t>
            </a:r>
            <a:r>
              <a:rPr lang="nl-NL" b="0" dirty="0" err="1"/>
              <a:t>languages</a:t>
            </a:r>
            <a:r>
              <a:rPr lang="nl-NL" b="0" dirty="0"/>
              <a:t>, </a:t>
            </a:r>
            <a:r>
              <a:rPr lang="nl-NL" b="0" dirty="0" err="1"/>
              <a:t>foods</a:t>
            </a:r>
            <a:r>
              <a:rPr lang="nl-NL" b="0" dirty="0"/>
              <a:t>, </a:t>
            </a:r>
            <a:r>
              <a:rPr lang="nl-NL" b="0" dirty="0" err="1"/>
              <a:t>fashions</a:t>
            </a:r>
            <a:r>
              <a:rPr lang="nl-NL" b="0" dirty="0"/>
              <a:t>, </a:t>
            </a:r>
            <a:r>
              <a:rPr lang="nl-NL" b="0" dirty="0" err="1"/>
              <a:t>and</a:t>
            </a:r>
            <a:r>
              <a:rPr lang="nl-NL" b="0" dirty="0"/>
              <a:t> entertainment </a:t>
            </a:r>
            <a:r>
              <a:rPr lang="nl-NL" b="0" dirty="0" err="1"/>
              <a:t>preferences</a:t>
            </a:r>
            <a:r>
              <a:rPr lang="nl-NL" b="0" dirty="0"/>
              <a:t>, </a:t>
            </a:r>
            <a:r>
              <a:rPr lang="nl-NL" b="0" dirty="0" err="1"/>
              <a:t>contributing</a:t>
            </a:r>
            <a:r>
              <a:rPr lang="nl-NL" b="0" dirty="0"/>
              <a:t> </a:t>
            </a:r>
            <a:r>
              <a:rPr lang="nl-NL" b="0" dirty="0" err="1"/>
              <a:t>to</a:t>
            </a:r>
            <a:r>
              <a:rPr lang="nl-NL" b="0" dirty="0"/>
              <a:t> </a:t>
            </a:r>
            <a:r>
              <a:rPr lang="nl-NL" b="0" dirty="0" err="1"/>
              <a:t>cultural</a:t>
            </a:r>
            <a:r>
              <a:rPr lang="nl-NL" b="0" dirty="0"/>
              <a:t> </a:t>
            </a:r>
            <a:r>
              <a:rPr lang="nl-NL" b="0" dirty="0" err="1"/>
              <a:t>homogenization</a:t>
            </a:r>
            <a:r>
              <a:rPr lang="nl-NL" b="0" dirty="0"/>
              <a:t>.</a:t>
            </a:r>
            <a:endParaRPr lang="en-GB"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pic>
        <p:nvPicPr>
          <p:cNvPr id="4" name="Picture 3">
            <a:extLst>
              <a:ext uri="{FF2B5EF4-FFF2-40B4-BE49-F238E27FC236}">
                <a16:creationId xmlns:a16="http://schemas.microsoft.com/office/drawing/2014/main" id="{F8FA5CF9-6D0C-ACA7-D65B-ACA261BD4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8899" y="3074520"/>
            <a:ext cx="6048672" cy="3398585"/>
          </a:xfrm>
          <a:prstGeom prst="rect">
            <a:avLst/>
          </a:prstGeom>
        </p:spPr>
      </p:pic>
    </p:spTree>
    <p:extLst>
      <p:ext uri="{BB962C8B-B14F-4D97-AF65-F5344CB8AC3E}">
        <p14:creationId xmlns:p14="http://schemas.microsoft.com/office/powerpoint/2010/main" val="1408358026"/>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err="1"/>
              <a:t>Inter-Generational</a:t>
            </a:r>
            <a:r>
              <a:rPr lang="nl-NL" b="1" dirty="0"/>
              <a:t> </a:t>
            </a:r>
            <a:r>
              <a:rPr lang="nl-NL" b="1" dirty="0" err="1"/>
              <a:t>and</a:t>
            </a:r>
            <a:r>
              <a:rPr lang="nl-NL" b="1" dirty="0"/>
              <a:t> Gender </a:t>
            </a:r>
            <a:r>
              <a:rPr lang="nl-NL" b="1" dirty="0" err="1"/>
              <a:t>Conflicts</a:t>
            </a:r>
            <a:r>
              <a:rPr lang="nl-NL" b="1" dirty="0"/>
              <a:t>:</a:t>
            </a:r>
          </a:p>
          <a:p>
            <a:pPr lvl="3"/>
            <a:r>
              <a:rPr lang="en-GB" dirty="0"/>
              <a:t>- </a:t>
            </a:r>
            <a:r>
              <a:rPr lang="nl-NL" b="0" dirty="0" err="1"/>
              <a:t>Strictly</a:t>
            </a:r>
            <a:r>
              <a:rPr lang="nl-NL" b="0" dirty="0"/>
              <a:t> </a:t>
            </a:r>
            <a:r>
              <a:rPr lang="nl-NL" b="0" dirty="0" err="1"/>
              <a:t>religious</a:t>
            </a:r>
            <a:r>
              <a:rPr lang="nl-NL" b="0" dirty="0"/>
              <a:t>, </a:t>
            </a:r>
            <a:r>
              <a:rPr lang="nl-NL" b="0" dirty="0" err="1"/>
              <a:t>patriarchal</a:t>
            </a:r>
            <a:r>
              <a:rPr lang="nl-NL" b="0" dirty="0"/>
              <a:t>, or close-</a:t>
            </a:r>
            <a:r>
              <a:rPr lang="nl-NL" b="0" dirty="0" err="1"/>
              <a:t>knit</a:t>
            </a:r>
            <a:r>
              <a:rPr lang="nl-NL" b="0" dirty="0"/>
              <a:t> </a:t>
            </a:r>
            <a:r>
              <a:rPr lang="nl-NL" b="0" dirty="0" err="1"/>
              <a:t>societies</a:t>
            </a:r>
            <a:r>
              <a:rPr lang="nl-NL" b="0" dirty="0"/>
              <a:t> face </a:t>
            </a:r>
            <a:r>
              <a:rPr lang="nl-NL" b="0" dirty="0" err="1"/>
              <a:t>challenges</a:t>
            </a:r>
            <a:r>
              <a:rPr lang="nl-NL" b="0" dirty="0"/>
              <a:t> like </a:t>
            </a:r>
            <a:r>
              <a:rPr lang="nl-NL" b="0" dirty="0" err="1"/>
              <a:t>inter-generational</a:t>
            </a:r>
            <a:r>
              <a:rPr lang="nl-NL" b="0" dirty="0"/>
              <a:t> </a:t>
            </a:r>
            <a:r>
              <a:rPr lang="nl-NL" b="0" dirty="0" err="1"/>
              <a:t>conflicts</a:t>
            </a:r>
            <a:r>
              <a:rPr lang="nl-NL" b="0" dirty="0"/>
              <a:t>, </a:t>
            </a:r>
            <a:r>
              <a:rPr lang="nl-NL" b="0" dirty="0" err="1"/>
              <a:t>with</a:t>
            </a:r>
            <a:r>
              <a:rPr lang="nl-NL" b="0" dirty="0"/>
              <a:t> </a:t>
            </a:r>
            <a:r>
              <a:rPr lang="nl-NL" b="0" dirty="0" err="1"/>
              <a:t>younger</a:t>
            </a:r>
            <a:r>
              <a:rPr lang="nl-NL" b="0" dirty="0"/>
              <a:t> </a:t>
            </a:r>
            <a:r>
              <a:rPr lang="nl-NL" b="0" dirty="0" err="1"/>
              <a:t>generations</a:t>
            </a:r>
            <a:r>
              <a:rPr lang="nl-NL" b="0" dirty="0"/>
              <a:t> </a:t>
            </a:r>
            <a:r>
              <a:rPr lang="nl-NL" b="0" dirty="0" err="1"/>
              <a:t>embracing</a:t>
            </a:r>
            <a:r>
              <a:rPr lang="nl-NL" b="0" dirty="0"/>
              <a:t> </a:t>
            </a:r>
            <a:r>
              <a:rPr lang="nl-NL" b="0" dirty="0" err="1"/>
              <a:t>global</a:t>
            </a:r>
            <a:r>
              <a:rPr lang="nl-NL" b="0" dirty="0"/>
              <a:t> lifestyles </a:t>
            </a:r>
            <a:r>
              <a:rPr lang="nl-NL" b="0" dirty="0" err="1"/>
              <a:t>and</a:t>
            </a:r>
            <a:r>
              <a:rPr lang="nl-NL" b="0" dirty="0"/>
              <a:t> </a:t>
            </a:r>
            <a:r>
              <a:rPr lang="nl-NL" b="0" dirty="0" err="1"/>
              <a:t>older</a:t>
            </a:r>
            <a:r>
              <a:rPr lang="nl-NL" b="0" dirty="0"/>
              <a:t> </a:t>
            </a:r>
            <a:r>
              <a:rPr lang="nl-NL" b="0" dirty="0" err="1"/>
              <a:t>ones</a:t>
            </a:r>
            <a:r>
              <a:rPr lang="nl-NL" b="0" dirty="0"/>
              <a:t> preserving </a:t>
            </a:r>
            <a:r>
              <a:rPr lang="nl-NL" b="0" dirty="0" err="1"/>
              <a:t>traditions</a:t>
            </a:r>
            <a:r>
              <a:rPr lang="nl-NL" b="0" dirty="0"/>
              <a:t>.</a:t>
            </a:r>
          </a:p>
          <a:p>
            <a:pPr lvl="3"/>
            <a:r>
              <a:rPr lang="en-GB" dirty="0"/>
              <a:t>- </a:t>
            </a:r>
            <a:r>
              <a:rPr lang="nl-NL" b="0" dirty="0" err="1"/>
              <a:t>Women's</a:t>
            </a:r>
            <a:r>
              <a:rPr lang="nl-NL" b="0" dirty="0"/>
              <a:t> </a:t>
            </a:r>
            <a:r>
              <a:rPr lang="nl-NL" b="0" dirty="0" err="1"/>
              <a:t>roles</a:t>
            </a:r>
            <a:r>
              <a:rPr lang="nl-NL" b="0" dirty="0"/>
              <a:t> </a:t>
            </a:r>
            <a:r>
              <a:rPr lang="nl-NL" b="0" dirty="0" err="1"/>
              <a:t>may</a:t>
            </a:r>
            <a:r>
              <a:rPr lang="nl-NL" b="0" dirty="0"/>
              <a:t> shift, </a:t>
            </a:r>
            <a:r>
              <a:rPr lang="nl-NL" b="0" dirty="0" err="1"/>
              <a:t>empowering</a:t>
            </a:r>
            <a:r>
              <a:rPr lang="nl-NL" b="0" dirty="0"/>
              <a:t> </a:t>
            </a:r>
            <a:r>
              <a:rPr lang="nl-NL" b="0" dirty="0" err="1"/>
              <a:t>them</a:t>
            </a:r>
            <a:r>
              <a:rPr lang="nl-NL" b="0" dirty="0"/>
              <a:t> in </a:t>
            </a:r>
            <a:r>
              <a:rPr lang="nl-NL" b="0" dirty="0" err="1"/>
              <a:t>some</a:t>
            </a:r>
            <a:r>
              <a:rPr lang="nl-NL" b="0" dirty="0"/>
              <a:t> cases but </a:t>
            </a:r>
            <a:r>
              <a:rPr lang="nl-NL" b="0" dirty="0" err="1"/>
              <a:t>causing</a:t>
            </a:r>
            <a:r>
              <a:rPr lang="nl-NL" b="0" dirty="0"/>
              <a:t> conflict in </a:t>
            </a:r>
            <a:r>
              <a:rPr lang="nl-NL" b="0" dirty="0" err="1"/>
              <a:t>patriarchal</a:t>
            </a:r>
            <a:r>
              <a:rPr lang="nl-NL" b="0" dirty="0"/>
              <a:t> </a:t>
            </a:r>
            <a:r>
              <a:rPr lang="nl-NL" b="0" dirty="0" err="1"/>
              <a:t>societies</a:t>
            </a:r>
            <a:r>
              <a:rPr lang="nl-NL" b="0" dirty="0"/>
              <a:t>, </a:t>
            </a:r>
            <a:r>
              <a:rPr lang="nl-NL" b="0" dirty="0" err="1"/>
              <a:t>particularly</a:t>
            </a:r>
            <a:r>
              <a:rPr lang="nl-NL" b="0" dirty="0"/>
              <a:t> </a:t>
            </a:r>
            <a:r>
              <a:rPr lang="nl-NL" b="0" dirty="0" err="1"/>
              <a:t>when</a:t>
            </a:r>
            <a:r>
              <a:rPr lang="nl-NL" b="0" dirty="0"/>
              <a:t> </a:t>
            </a:r>
            <a:r>
              <a:rPr lang="nl-NL" b="0" dirty="0" err="1"/>
              <a:t>women</a:t>
            </a:r>
            <a:r>
              <a:rPr lang="nl-NL" b="0" dirty="0"/>
              <a:t> </a:t>
            </a:r>
            <a:r>
              <a:rPr lang="nl-NL" b="0" dirty="0" err="1"/>
              <a:t>become</a:t>
            </a:r>
            <a:r>
              <a:rPr lang="nl-NL" b="0" dirty="0"/>
              <a:t> </a:t>
            </a:r>
            <a:r>
              <a:rPr lang="nl-NL" b="0" dirty="0" err="1"/>
              <a:t>the</a:t>
            </a:r>
            <a:r>
              <a:rPr lang="nl-NL" b="0" dirty="0"/>
              <a:t> </a:t>
            </a:r>
            <a:r>
              <a:rPr lang="nl-NL" b="0" dirty="0" err="1"/>
              <a:t>primary</a:t>
            </a:r>
            <a:r>
              <a:rPr lang="nl-NL" b="0" dirty="0"/>
              <a:t> </a:t>
            </a:r>
            <a:r>
              <a:rPr lang="nl-NL" b="0" dirty="0" err="1"/>
              <a:t>breadwinners</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445437418"/>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endParaRPr lang="nl-NL" b="1" dirty="0"/>
          </a:p>
          <a:p>
            <a:pPr lvl="3"/>
            <a:r>
              <a:rPr lang="nl-NL" b="1" dirty="0"/>
              <a:t>The </a:t>
            </a:r>
            <a:r>
              <a:rPr lang="nl-NL" b="1" dirty="0" err="1"/>
              <a:t>Commodification</a:t>
            </a:r>
            <a:r>
              <a:rPr lang="nl-NL" b="1" dirty="0"/>
              <a:t> of Culture</a:t>
            </a:r>
          </a:p>
          <a:p>
            <a:pPr lvl="3"/>
            <a:r>
              <a:rPr lang="en-GB" dirty="0"/>
              <a:t>- </a:t>
            </a:r>
            <a:r>
              <a:rPr lang="nl-NL" b="0" dirty="0" err="1"/>
              <a:t>Many</a:t>
            </a:r>
            <a:r>
              <a:rPr lang="nl-NL" b="0" dirty="0"/>
              <a:t> </a:t>
            </a:r>
            <a:r>
              <a:rPr lang="nl-NL" b="0" dirty="0" err="1"/>
              <a:t>tourists</a:t>
            </a:r>
            <a:r>
              <a:rPr lang="nl-NL" b="0" dirty="0"/>
              <a:t>, </a:t>
            </a:r>
            <a:r>
              <a:rPr lang="nl-NL" b="0" dirty="0" err="1"/>
              <a:t>including</a:t>
            </a:r>
            <a:r>
              <a:rPr lang="nl-NL" b="0" dirty="0"/>
              <a:t> long-term backpackers, </a:t>
            </a:r>
            <a:r>
              <a:rPr lang="nl-NL" b="0" dirty="0" err="1"/>
              <a:t>develop</a:t>
            </a:r>
            <a:r>
              <a:rPr lang="nl-NL" b="0" dirty="0"/>
              <a:t> a </a:t>
            </a:r>
            <a:r>
              <a:rPr lang="nl-NL" b="0" dirty="0" err="1"/>
              <a:t>preference</a:t>
            </a:r>
            <a:r>
              <a:rPr lang="nl-NL" b="0" dirty="0"/>
              <a:t> </a:t>
            </a:r>
            <a:r>
              <a:rPr lang="nl-NL" b="0" dirty="0" err="1"/>
              <a:t>for</a:t>
            </a:r>
            <a:r>
              <a:rPr lang="nl-NL" b="0" dirty="0"/>
              <a:t> Western-</a:t>
            </a:r>
            <a:r>
              <a:rPr lang="nl-NL" b="0" dirty="0" err="1"/>
              <a:t>style</a:t>
            </a:r>
            <a:r>
              <a:rPr lang="nl-NL" b="0" dirty="0"/>
              <a:t> </a:t>
            </a:r>
            <a:r>
              <a:rPr lang="nl-NL" b="0" dirty="0" err="1"/>
              <a:t>comforts</a:t>
            </a:r>
            <a:r>
              <a:rPr lang="nl-NL" b="0" dirty="0"/>
              <a:t> </a:t>
            </a:r>
            <a:r>
              <a:rPr lang="nl-NL" b="0" dirty="0" err="1"/>
              <a:t>such</a:t>
            </a:r>
            <a:r>
              <a:rPr lang="nl-NL" b="0" dirty="0"/>
              <a:t> as </a:t>
            </a:r>
            <a:r>
              <a:rPr lang="nl-NL" b="0" dirty="0" err="1"/>
              <a:t>fast</a:t>
            </a:r>
            <a:r>
              <a:rPr lang="nl-NL" b="0" dirty="0"/>
              <a:t> food, alcohol, </a:t>
            </a:r>
            <a:r>
              <a:rPr lang="nl-NL" b="0" dirty="0" err="1"/>
              <a:t>and</a:t>
            </a:r>
            <a:r>
              <a:rPr lang="nl-NL" b="0" dirty="0"/>
              <a:t> brand-name </a:t>
            </a:r>
            <a:r>
              <a:rPr lang="nl-NL" b="0" dirty="0" err="1"/>
              <a:t>products</a:t>
            </a:r>
            <a:r>
              <a:rPr lang="nl-NL" b="0" dirty="0"/>
              <a:t>.</a:t>
            </a:r>
          </a:p>
          <a:p>
            <a:pPr lvl="3"/>
            <a:r>
              <a:rPr lang="en-GB" dirty="0"/>
              <a:t>- </a:t>
            </a:r>
            <a:r>
              <a:rPr lang="nl-NL" b="0" dirty="0" err="1"/>
              <a:t>This</a:t>
            </a:r>
            <a:r>
              <a:rPr lang="nl-NL" b="0" dirty="0"/>
              <a:t> </a:t>
            </a:r>
            <a:r>
              <a:rPr lang="nl-NL" b="0" dirty="0" err="1"/>
              <a:t>demand</a:t>
            </a:r>
            <a:r>
              <a:rPr lang="nl-NL" b="0" dirty="0"/>
              <a:t> </a:t>
            </a:r>
            <a:r>
              <a:rPr lang="nl-NL" b="0" dirty="0" err="1"/>
              <a:t>forces</a:t>
            </a:r>
            <a:r>
              <a:rPr lang="nl-NL" b="0" dirty="0"/>
              <a:t> </a:t>
            </a:r>
            <a:r>
              <a:rPr lang="nl-NL" b="0" dirty="0" err="1"/>
              <a:t>destinations</a:t>
            </a:r>
            <a:r>
              <a:rPr lang="nl-NL" b="0" dirty="0"/>
              <a:t> </a:t>
            </a:r>
            <a:r>
              <a:rPr lang="nl-NL" b="0" dirty="0" err="1"/>
              <a:t>to</a:t>
            </a:r>
            <a:r>
              <a:rPr lang="nl-NL" b="0" dirty="0"/>
              <a:t> </a:t>
            </a:r>
            <a:r>
              <a:rPr lang="nl-NL" b="0" dirty="0" err="1"/>
              <a:t>cater</a:t>
            </a:r>
            <a:r>
              <a:rPr lang="nl-NL" b="0" dirty="0"/>
              <a:t> </a:t>
            </a:r>
            <a:r>
              <a:rPr lang="nl-NL" b="0" dirty="0" err="1"/>
              <a:t>to</a:t>
            </a:r>
            <a:r>
              <a:rPr lang="nl-NL" b="0" dirty="0"/>
              <a:t> </a:t>
            </a:r>
            <a:r>
              <a:rPr lang="nl-NL" b="0" dirty="0" err="1"/>
              <a:t>tourists</a:t>
            </a:r>
            <a:r>
              <a:rPr lang="nl-NL" b="0" dirty="0"/>
              <a:t>’ </a:t>
            </a:r>
            <a:r>
              <a:rPr lang="nl-NL" b="0" dirty="0" err="1"/>
              <a:t>tastes</a:t>
            </a:r>
            <a:r>
              <a:rPr lang="nl-NL" b="0" dirty="0"/>
              <a:t>, </a:t>
            </a:r>
            <a:r>
              <a:rPr lang="nl-NL" b="0" dirty="0" err="1"/>
              <a:t>often</a:t>
            </a:r>
            <a:r>
              <a:rPr lang="nl-NL" b="0" dirty="0"/>
              <a:t> at </a:t>
            </a:r>
            <a:r>
              <a:rPr lang="nl-NL" b="0" dirty="0" err="1"/>
              <a:t>the</a:t>
            </a:r>
            <a:r>
              <a:rPr lang="nl-NL" b="0" dirty="0"/>
              <a:t> </a:t>
            </a:r>
            <a:r>
              <a:rPr lang="nl-NL" b="0" dirty="0" err="1"/>
              <a:t>expense</a:t>
            </a:r>
            <a:r>
              <a:rPr lang="nl-NL" b="0" dirty="0"/>
              <a:t> of </a:t>
            </a:r>
            <a:r>
              <a:rPr lang="nl-NL" b="0" dirty="0" err="1"/>
              <a:t>local</a:t>
            </a:r>
            <a:r>
              <a:rPr lang="nl-NL" b="0" dirty="0"/>
              <a:t> </a:t>
            </a:r>
            <a:r>
              <a:rPr lang="nl-NL" b="0" dirty="0" err="1"/>
              <a:t>goods</a:t>
            </a:r>
            <a:r>
              <a:rPr lang="nl-NL" b="0" dirty="0"/>
              <a:t> </a:t>
            </a:r>
            <a:r>
              <a:rPr lang="nl-NL" b="0" dirty="0" err="1"/>
              <a:t>and</a:t>
            </a:r>
            <a:r>
              <a:rPr lang="nl-NL" b="0" dirty="0"/>
              <a:t> services.</a:t>
            </a:r>
          </a:p>
          <a:p>
            <a:pPr lvl="3"/>
            <a:r>
              <a:rPr lang="en-GB" dirty="0"/>
              <a:t>- </a:t>
            </a:r>
            <a:r>
              <a:rPr lang="nl-NL" b="0" dirty="0" err="1"/>
              <a:t>Excessive</a:t>
            </a:r>
            <a:r>
              <a:rPr lang="nl-NL" b="0" dirty="0"/>
              <a:t> </a:t>
            </a:r>
            <a:r>
              <a:rPr lang="nl-NL" b="0" dirty="0" err="1"/>
              <a:t>demand</a:t>
            </a:r>
            <a:r>
              <a:rPr lang="nl-NL" b="0" dirty="0"/>
              <a:t> </a:t>
            </a:r>
            <a:r>
              <a:rPr lang="nl-NL" b="0" dirty="0" err="1"/>
              <a:t>for</a:t>
            </a:r>
            <a:r>
              <a:rPr lang="nl-NL" b="0" dirty="0"/>
              <a:t> </a:t>
            </a:r>
            <a:r>
              <a:rPr lang="nl-NL" b="0" dirty="0" err="1"/>
              <a:t>local</a:t>
            </a:r>
            <a:r>
              <a:rPr lang="nl-NL" b="0" dirty="0"/>
              <a:t> </a:t>
            </a:r>
            <a:r>
              <a:rPr lang="nl-NL" b="0" dirty="0" err="1"/>
              <a:t>products</a:t>
            </a:r>
            <a:r>
              <a:rPr lang="nl-NL" b="0" dirty="0"/>
              <a:t> </a:t>
            </a:r>
            <a:r>
              <a:rPr lang="nl-NL" b="0" dirty="0" err="1"/>
              <a:t>may</a:t>
            </a:r>
            <a:r>
              <a:rPr lang="nl-NL" b="0" dirty="0"/>
              <a:t> lead </a:t>
            </a:r>
            <a:r>
              <a:rPr lang="nl-NL" b="0" dirty="0" err="1"/>
              <a:t>to</a:t>
            </a:r>
            <a:r>
              <a:rPr lang="nl-NL" b="0" dirty="0"/>
              <a:t> </a:t>
            </a:r>
            <a:r>
              <a:rPr lang="nl-NL" b="0" dirty="0" err="1"/>
              <a:t>mass</a:t>
            </a:r>
            <a:r>
              <a:rPr lang="nl-NL" b="0" dirty="0"/>
              <a:t> </a:t>
            </a:r>
            <a:r>
              <a:rPr lang="nl-NL" b="0" dirty="0" err="1"/>
              <a:t>production</a:t>
            </a:r>
            <a:r>
              <a:rPr lang="nl-NL" b="0" dirty="0"/>
              <a:t>, </a:t>
            </a:r>
            <a:r>
              <a:rPr lang="nl-NL" b="0" dirty="0" err="1"/>
              <a:t>which</a:t>
            </a:r>
            <a:r>
              <a:rPr lang="nl-NL" b="0" dirty="0"/>
              <a:t> </a:t>
            </a:r>
            <a:r>
              <a:rPr lang="nl-NL" b="0" dirty="0" err="1"/>
              <a:t>can</a:t>
            </a:r>
            <a:r>
              <a:rPr lang="nl-NL" b="0" dirty="0"/>
              <a:t> </a:t>
            </a:r>
            <a:r>
              <a:rPr lang="nl-NL" b="0" dirty="0" err="1"/>
              <a:t>commodify</a:t>
            </a:r>
            <a:r>
              <a:rPr lang="nl-NL" b="0" dirty="0"/>
              <a:t> </a:t>
            </a:r>
            <a:r>
              <a:rPr lang="nl-NL" b="0" dirty="0" err="1"/>
              <a:t>and</a:t>
            </a:r>
            <a:r>
              <a:rPr lang="nl-NL" b="0" dirty="0"/>
              <a:t> </a:t>
            </a:r>
            <a:r>
              <a:rPr lang="nl-NL" b="0" dirty="0" err="1"/>
              <a:t>commercialize</a:t>
            </a:r>
            <a:r>
              <a:rPr lang="nl-NL" b="0" dirty="0"/>
              <a:t> </a:t>
            </a:r>
            <a:r>
              <a:rPr lang="nl-NL" b="0" dirty="0" err="1"/>
              <a:t>local</a:t>
            </a:r>
            <a:r>
              <a:rPr lang="nl-NL" b="0" dirty="0"/>
              <a:t> culture</a:t>
            </a:r>
            <a:r>
              <a:rPr lang="nl-NL" b="1" dirty="0"/>
              <a:t>.</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pic>
        <p:nvPicPr>
          <p:cNvPr id="4" name="Picture 3">
            <a:extLst>
              <a:ext uri="{FF2B5EF4-FFF2-40B4-BE49-F238E27FC236}">
                <a16:creationId xmlns:a16="http://schemas.microsoft.com/office/drawing/2014/main" id="{1E0447DE-9768-C590-8EB4-01759BF32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3031" y="3396518"/>
            <a:ext cx="6552728" cy="3076586"/>
          </a:xfrm>
          <a:prstGeom prst="rect">
            <a:avLst/>
          </a:prstGeom>
        </p:spPr>
      </p:pic>
    </p:spTree>
    <p:extLst>
      <p:ext uri="{BB962C8B-B14F-4D97-AF65-F5344CB8AC3E}">
        <p14:creationId xmlns:p14="http://schemas.microsoft.com/office/powerpoint/2010/main" val="4151992059"/>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Socio-Cultural</a:t>
            </a:r>
            <a:r>
              <a:rPr lang="nl-NL" b="1" dirty="0"/>
              <a:t> Impact of </a:t>
            </a:r>
            <a:r>
              <a:rPr lang="nl-NL" b="1" dirty="0" err="1"/>
              <a:t>Tourism</a:t>
            </a:r>
            <a:r>
              <a:rPr lang="nl-NL" b="1" dirty="0"/>
              <a:t>:</a:t>
            </a:r>
          </a:p>
          <a:p>
            <a:pPr lvl="3" algn="just"/>
            <a:r>
              <a:rPr lang="nl-NL" dirty="0" err="1"/>
              <a:t>Tourist</a:t>
            </a:r>
            <a:r>
              <a:rPr lang="nl-NL" dirty="0"/>
              <a:t> </a:t>
            </a:r>
            <a:r>
              <a:rPr lang="nl-NL" dirty="0" err="1"/>
              <a:t>Demand</a:t>
            </a:r>
            <a:r>
              <a:rPr lang="nl-NL" dirty="0"/>
              <a:t> </a:t>
            </a:r>
            <a:r>
              <a:rPr lang="nl-NL" dirty="0" err="1"/>
              <a:t>for</a:t>
            </a:r>
            <a:r>
              <a:rPr lang="nl-NL" dirty="0"/>
              <a:t> Traditional Events </a:t>
            </a:r>
            <a:r>
              <a:rPr lang="nl-NL" dirty="0" err="1"/>
              <a:t>and</a:t>
            </a:r>
            <a:r>
              <a:rPr lang="nl-NL" dirty="0"/>
              <a:t> '</a:t>
            </a:r>
            <a:r>
              <a:rPr lang="nl-NL" dirty="0" err="1"/>
              <a:t>Staged</a:t>
            </a:r>
            <a:r>
              <a:rPr lang="nl-NL" dirty="0"/>
              <a:t> </a:t>
            </a:r>
            <a:r>
              <a:rPr lang="nl-NL" dirty="0" err="1"/>
              <a:t>Authenticity</a:t>
            </a:r>
            <a:r>
              <a:rPr lang="nl-NL" dirty="0"/>
              <a:t>':</a:t>
            </a:r>
          </a:p>
          <a:p>
            <a:pPr lvl="3" algn="just"/>
            <a:r>
              <a:rPr lang="en-GB" dirty="0"/>
              <a:t>- </a:t>
            </a:r>
            <a:r>
              <a:rPr lang="nl-NL" b="0" dirty="0" err="1"/>
              <a:t>Tourists</a:t>
            </a:r>
            <a:r>
              <a:rPr lang="nl-NL" b="0" dirty="0"/>
              <a:t> </a:t>
            </a:r>
            <a:r>
              <a:rPr lang="nl-NL" b="0" dirty="0" err="1"/>
              <a:t>often</a:t>
            </a:r>
            <a:r>
              <a:rPr lang="nl-NL" b="0" dirty="0"/>
              <a:t> </a:t>
            </a:r>
            <a:r>
              <a:rPr lang="nl-NL" b="0" dirty="0" err="1"/>
              <a:t>seek</a:t>
            </a:r>
            <a:r>
              <a:rPr lang="nl-NL" b="0" dirty="0"/>
              <a:t> </a:t>
            </a:r>
            <a:r>
              <a:rPr lang="nl-NL" b="0" dirty="0" err="1"/>
              <a:t>to</a:t>
            </a:r>
            <a:r>
              <a:rPr lang="nl-NL" b="0" dirty="0"/>
              <a:t> </a:t>
            </a:r>
            <a:r>
              <a:rPr lang="nl-NL" b="0" dirty="0" err="1"/>
              <a:t>participate</a:t>
            </a:r>
            <a:r>
              <a:rPr lang="nl-NL" b="0" dirty="0"/>
              <a:t> in or </a:t>
            </a:r>
            <a:r>
              <a:rPr lang="nl-NL" b="0" dirty="0" err="1"/>
              <a:t>spectate</a:t>
            </a:r>
            <a:r>
              <a:rPr lang="nl-NL" b="0" dirty="0"/>
              <a:t> traditional </a:t>
            </a:r>
            <a:r>
              <a:rPr lang="nl-NL" b="0" dirty="0" err="1"/>
              <a:t>activities</a:t>
            </a:r>
            <a:r>
              <a:rPr lang="nl-NL" b="0" dirty="0"/>
              <a:t> </a:t>
            </a:r>
            <a:r>
              <a:rPr lang="nl-NL" b="0" dirty="0" err="1"/>
              <a:t>and</a:t>
            </a:r>
            <a:r>
              <a:rPr lang="nl-NL" b="0" dirty="0"/>
              <a:t> events, </a:t>
            </a:r>
            <a:r>
              <a:rPr lang="nl-NL" b="0" dirty="0" err="1"/>
              <a:t>creating</a:t>
            </a:r>
            <a:r>
              <a:rPr lang="nl-NL" b="0" dirty="0"/>
              <a:t> </a:t>
            </a:r>
            <a:r>
              <a:rPr lang="nl-NL" b="0" dirty="0" err="1"/>
              <a:t>tension</a:t>
            </a:r>
            <a:r>
              <a:rPr lang="nl-NL" b="0" dirty="0"/>
              <a:t> </a:t>
            </a:r>
            <a:r>
              <a:rPr lang="nl-NL" b="0" dirty="0" err="1"/>
              <a:t>between</a:t>
            </a:r>
            <a:r>
              <a:rPr lang="nl-NL" b="0" dirty="0"/>
              <a:t> preserving </a:t>
            </a:r>
            <a:r>
              <a:rPr lang="nl-NL" b="0" dirty="0" err="1"/>
              <a:t>the</a:t>
            </a:r>
            <a:r>
              <a:rPr lang="nl-NL" b="0" dirty="0"/>
              <a:t> </a:t>
            </a:r>
            <a:r>
              <a:rPr lang="nl-NL" b="0" dirty="0" err="1"/>
              <a:t>authenticity</a:t>
            </a:r>
            <a:r>
              <a:rPr lang="nl-NL" b="0" dirty="0"/>
              <a:t> of these </a:t>
            </a:r>
            <a:r>
              <a:rPr lang="nl-NL" b="0" dirty="0" err="1"/>
              <a:t>practices</a:t>
            </a:r>
            <a:r>
              <a:rPr lang="nl-NL" b="0" dirty="0"/>
              <a:t> </a:t>
            </a:r>
            <a:r>
              <a:rPr lang="nl-NL" b="0" dirty="0" err="1"/>
              <a:t>and</a:t>
            </a:r>
            <a:r>
              <a:rPr lang="nl-NL" b="0" dirty="0"/>
              <a:t> </a:t>
            </a:r>
            <a:r>
              <a:rPr lang="nl-NL" b="0" dirty="0" err="1"/>
              <a:t>commercializing</a:t>
            </a:r>
            <a:r>
              <a:rPr lang="nl-NL" b="0" dirty="0"/>
              <a:t> </a:t>
            </a:r>
            <a:r>
              <a:rPr lang="nl-NL" b="0" dirty="0" err="1"/>
              <a:t>them</a:t>
            </a:r>
            <a:r>
              <a:rPr lang="nl-NL" b="0" dirty="0"/>
              <a:t> </a:t>
            </a:r>
            <a:r>
              <a:rPr lang="nl-NL" b="0" dirty="0" err="1"/>
              <a:t>for</a:t>
            </a:r>
            <a:r>
              <a:rPr lang="nl-NL" b="0" dirty="0"/>
              <a:t> </a:t>
            </a:r>
            <a:r>
              <a:rPr lang="nl-NL" b="0" dirty="0" err="1"/>
              <a:t>tourism</a:t>
            </a:r>
            <a:r>
              <a:rPr lang="nl-NL" b="0" dirty="0"/>
              <a:t>.</a:t>
            </a:r>
          </a:p>
          <a:p>
            <a:pPr lvl="3" algn="just"/>
            <a:r>
              <a:rPr lang="en-GB" dirty="0"/>
              <a:t>- </a:t>
            </a:r>
            <a:r>
              <a:rPr lang="nl-NL" b="0" dirty="0" err="1"/>
              <a:t>Many</a:t>
            </a:r>
            <a:r>
              <a:rPr lang="nl-NL" b="0" dirty="0"/>
              <a:t> traditional events </a:t>
            </a:r>
            <a:r>
              <a:rPr lang="nl-NL" b="0" dirty="0" err="1"/>
              <a:t>and</a:t>
            </a:r>
            <a:r>
              <a:rPr lang="nl-NL" b="0" dirty="0"/>
              <a:t> </a:t>
            </a:r>
            <a:r>
              <a:rPr lang="nl-NL" b="0" dirty="0" err="1"/>
              <a:t>rituals</a:t>
            </a:r>
            <a:r>
              <a:rPr lang="nl-NL" b="0" dirty="0"/>
              <a:t> are </a:t>
            </a:r>
            <a:r>
              <a:rPr lang="nl-NL" b="0" dirty="0" err="1"/>
              <a:t>performed</a:t>
            </a:r>
            <a:r>
              <a:rPr lang="nl-NL" b="0" dirty="0"/>
              <a:t> </a:t>
            </a:r>
            <a:r>
              <a:rPr lang="nl-NL" b="0" dirty="0" err="1"/>
              <a:t>outside</a:t>
            </a:r>
            <a:r>
              <a:rPr lang="nl-NL" b="0" dirty="0"/>
              <a:t> </a:t>
            </a:r>
            <a:r>
              <a:rPr lang="nl-NL" b="0" dirty="0" err="1"/>
              <a:t>their</a:t>
            </a:r>
            <a:r>
              <a:rPr lang="nl-NL" b="0" dirty="0"/>
              <a:t> </a:t>
            </a:r>
            <a:r>
              <a:rPr lang="nl-NL" b="0" dirty="0" err="1"/>
              <a:t>original</a:t>
            </a:r>
            <a:r>
              <a:rPr lang="nl-NL" b="0" dirty="0"/>
              <a:t> </a:t>
            </a:r>
            <a:r>
              <a:rPr lang="nl-NL" b="0" dirty="0" err="1"/>
              <a:t>cultural</a:t>
            </a:r>
            <a:r>
              <a:rPr lang="nl-NL" b="0" dirty="0"/>
              <a:t> context </a:t>
            </a:r>
            <a:r>
              <a:rPr lang="nl-NL" b="0" dirty="0" err="1"/>
              <a:t>for</a:t>
            </a:r>
            <a:r>
              <a:rPr lang="nl-NL" b="0" dirty="0"/>
              <a:t> </a:t>
            </a:r>
            <a:r>
              <a:rPr lang="nl-NL" b="0" dirty="0" err="1"/>
              <a:t>tourists</a:t>
            </a:r>
            <a:r>
              <a:rPr lang="nl-NL" b="0" dirty="0"/>
              <a:t>, </a:t>
            </a:r>
            <a:r>
              <a:rPr lang="nl-NL" b="0" dirty="0" err="1"/>
              <a:t>leading</a:t>
            </a:r>
            <a:r>
              <a:rPr lang="nl-NL" b="0" dirty="0"/>
              <a:t> </a:t>
            </a:r>
            <a:r>
              <a:rPr lang="nl-NL" b="0" dirty="0" err="1"/>
              <a:t>to</a:t>
            </a:r>
            <a:r>
              <a:rPr lang="nl-NL" b="0" dirty="0"/>
              <a:t> "</a:t>
            </a:r>
            <a:r>
              <a:rPr lang="nl-NL" b="0" dirty="0" err="1"/>
              <a:t>staged</a:t>
            </a:r>
            <a:r>
              <a:rPr lang="nl-NL" b="0" dirty="0"/>
              <a:t> </a:t>
            </a:r>
            <a:r>
              <a:rPr lang="nl-NL" b="0" dirty="0" err="1"/>
              <a:t>authenticity</a:t>
            </a:r>
            <a:r>
              <a:rPr lang="nl-NL" b="0" dirty="0"/>
              <a:t>."</a:t>
            </a:r>
          </a:p>
          <a:p>
            <a:pPr lvl="3" algn="just"/>
            <a:r>
              <a:rPr lang="en-GB" dirty="0"/>
              <a:t>- </a:t>
            </a:r>
            <a:r>
              <a:rPr lang="nl-NL" b="0" dirty="0" err="1"/>
              <a:t>While</a:t>
            </a:r>
            <a:r>
              <a:rPr lang="nl-NL" b="0" dirty="0"/>
              <a:t> </a:t>
            </a:r>
            <a:r>
              <a:rPr lang="nl-NL" b="0" dirty="0" err="1"/>
              <a:t>authenticity</a:t>
            </a:r>
            <a:r>
              <a:rPr lang="nl-NL" b="0" dirty="0"/>
              <a:t> </a:t>
            </a:r>
            <a:r>
              <a:rPr lang="nl-NL" b="0" dirty="0" err="1"/>
              <a:t>matters</a:t>
            </a:r>
            <a:r>
              <a:rPr lang="nl-NL" b="0" dirty="0"/>
              <a:t> </a:t>
            </a:r>
            <a:r>
              <a:rPr lang="nl-NL" b="0" dirty="0" err="1"/>
              <a:t>to</a:t>
            </a:r>
            <a:r>
              <a:rPr lang="nl-NL" b="0" dirty="0"/>
              <a:t> </a:t>
            </a:r>
            <a:r>
              <a:rPr lang="nl-NL" b="0" dirty="0" err="1"/>
              <a:t>tourists</a:t>
            </a:r>
            <a:r>
              <a:rPr lang="nl-NL" b="0" dirty="0"/>
              <a:t>, </a:t>
            </a:r>
            <a:r>
              <a:rPr lang="nl-NL" b="0" dirty="0" err="1"/>
              <a:t>it</a:t>
            </a:r>
            <a:r>
              <a:rPr lang="nl-NL" b="0" dirty="0"/>
              <a:t> is more important </a:t>
            </a:r>
            <a:r>
              <a:rPr lang="nl-NL" b="0" dirty="0" err="1"/>
              <a:t>that</a:t>
            </a:r>
            <a:r>
              <a:rPr lang="nl-NL" b="0" dirty="0"/>
              <a:t> </a:t>
            </a:r>
            <a:r>
              <a:rPr lang="nl-NL" b="0" dirty="0" err="1"/>
              <a:t>local</a:t>
            </a:r>
            <a:r>
              <a:rPr lang="nl-NL" b="0" dirty="0"/>
              <a:t> </a:t>
            </a:r>
            <a:r>
              <a:rPr lang="nl-NL" b="0" dirty="0" err="1"/>
              <a:t>communities</a:t>
            </a:r>
            <a:r>
              <a:rPr lang="nl-NL" b="0" dirty="0"/>
              <a:t> are </a:t>
            </a:r>
            <a:r>
              <a:rPr lang="nl-NL" b="0" dirty="0" err="1"/>
              <a:t>comfortable</a:t>
            </a:r>
            <a:r>
              <a:rPr lang="nl-NL" b="0" dirty="0"/>
              <a:t> </a:t>
            </a:r>
            <a:r>
              <a:rPr lang="nl-NL" b="0" dirty="0" err="1"/>
              <a:t>with</a:t>
            </a:r>
            <a:r>
              <a:rPr lang="nl-NL" b="0" dirty="0"/>
              <a:t> </a:t>
            </a:r>
            <a:r>
              <a:rPr lang="nl-NL" b="0" dirty="0" err="1"/>
              <a:t>their</a:t>
            </a:r>
            <a:r>
              <a:rPr lang="nl-NL" b="0" dirty="0"/>
              <a:t> </a:t>
            </a:r>
            <a:r>
              <a:rPr lang="nl-NL" b="0" dirty="0" err="1"/>
              <a:t>role</a:t>
            </a:r>
            <a:r>
              <a:rPr lang="nl-NL" b="0" dirty="0"/>
              <a:t> as performers </a:t>
            </a:r>
            <a:r>
              <a:rPr lang="nl-NL" b="0" dirty="0" err="1"/>
              <a:t>and</a:t>
            </a:r>
            <a:r>
              <a:rPr lang="nl-NL" b="0" dirty="0"/>
              <a:t> entertainers.</a:t>
            </a:r>
          </a:p>
          <a:p>
            <a:pPr lvl="3" algn="just"/>
            <a:r>
              <a:rPr lang="en-GB" dirty="0"/>
              <a:t>- </a:t>
            </a:r>
            <a:r>
              <a:rPr lang="nl-NL" b="0" dirty="0" err="1"/>
              <a:t>Some</a:t>
            </a:r>
            <a:r>
              <a:rPr lang="nl-NL" b="0" dirty="0"/>
              <a:t> </a:t>
            </a:r>
            <a:r>
              <a:rPr lang="nl-NL" b="0" dirty="0" err="1"/>
              <a:t>religious</a:t>
            </a:r>
            <a:r>
              <a:rPr lang="nl-NL" b="0" dirty="0"/>
              <a:t> or spiritual </a:t>
            </a:r>
            <a:r>
              <a:rPr lang="nl-NL" b="0" dirty="0" err="1"/>
              <a:t>practices</a:t>
            </a:r>
            <a:r>
              <a:rPr lang="nl-NL" b="0" dirty="0"/>
              <a:t> </a:t>
            </a:r>
            <a:r>
              <a:rPr lang="nl-NL" b="0" dirty="0" err="1"/>
              <a:t>may</a:t>
            </a:r>
            <a:r>
              <a:rPr lang="nl-NL" b="0" dirty="0"/>
              <a:t> </a:t>
            </a:r>
            <a:r>
              <a:rPr lang="nl-NL" b="0" dirty="0" err="1"/>
              <a:t>not</a:t>
            </a:r>
            <a:r>
              <a:rPr lang="nl-NL" b="0" dirty="0"/>
              <a:t> </a:t>
            </a:r>
            <a:r>
              <a:rPr lang="nl-NL" b="0" dirty="0" err="1"/>
              <a:t>be</a:t>
            </a:r>
            <a:r>
              <a:rPr lang="nl-NL" b="0" dirty="0"/>
              <a:t> </a:t>
            </a:r>
            <a:r>
              <a:rPr lang="nl-NL" b="0" dirty="0" err="1"/>
              <a:t>suitable</a:t>
            </a:r>
            <a:r>
              <a:rPr lang="nl-NL" b="0" dirty="0"/>
              <a:t> </a:t>
            </a:r>
            <a:r>
              <a:rPr lang="nl-NL" b="0" dirty="0" err="1"/>
              <a:t>for</a:t>
            </a:r>
            <a:r>
              <a:rPr lang="nl-NL" b="0" dirty="0"/>
              <a:t> </a:t>
            </a:r>
            <a:r>
              <a:rPr lang="nl-NL" b="0" dirty="0" err="1"/>
              <a:t>tourist</a:t>
            </a:r>
            <a:r>
              <a:rPr lang="nl-NL" b="0" dirty="0"/>
              <a:t> entertainment </a:t>
            </a:r>
            <a:r>
              <a:rPr lang="nl-NL" b="0" dirty="0" err="1"/>
              <a:t>and</a:t>
            </a:r>
            <a:r>
              <a:rPr lang="nl-NL" b="0" dirty="0"/>
              <a:t> </a:t>
            </a:r>
            <a:r>
              <a:rPr lang="nl-NL" b="0" dirty="0" err="1"/>
              <a:t>should</a:t>
            </a:r>
            <a:r>
              <a:rPr lang="nl-NL" b="0" dirty="0"/>
              <a:t> </a:t>
            </a:r>
            <a:r>
              <a:rPr lang="nl-NL" b="0" dirty="0" err="1"/>
              <a:t>be</a:t>
            </a:r>
            <a:r>
              <a:rPr lang="nl-NL" b="0" dirty="0"/>
              <a:t> </a:t>
            </a:r>
            <a:r>
              <a:rPr lang="nl-NL" b="0" dirty="0" err="1"/>
              <a:t>respected</a:t>
            </a:r>
            <a:r>
              <a:rPr lang="nl-NL" b="0" dirty="0"/>
              <a:t> </a:t>
            </a:r>
            <a:r>
              <a:rPr lang="nl-NL" b="0" dirty="0" err="1"/>
              <a:t>for</a:t>
            </a:r>
            <a:r>
              <a:rPr lang="nl-NL" b="0" dirty="0"/>
              <a:t> </a:t>
            </a:r>
            <a:r>
              <a:rPr lang="nl-NL" b="0" dirty="0" err="1"/>
              <a:t>their</a:t>
            </a:r>
            <a:r>
              <a:rPr lang="nl-NL" b="0" dirty="0"/>
              <a:t> </a:t>
            </a:r>
            <a:r>
              <a:rPr lang="nl-NL" b="0" dirty="0" err="1"/>
              <a:t>cultural</a:t>
            </a:r>
            <a:r>
              <a:rPr lang="nl-NL" b="0" dirty="0"/>
              <a:t> </a:t>
            </a:r>
            <a:r>
              <a:rPr lang="nl-NL" b="0" dirty="0" err="1"/>
              <a:t>and</a:t>
            </a:r>
            <a:r>
              <a:rPr lang="nl-NL" b="0" dirty="0"/>
              <a:t> spiritual </a:t>
            </a:r>
            <a:r>
              <a:rPr lang="nl-NL" b="0" dirty="0" err="1"/>
              <a:t>significance</a:t>
            </a:r>
            <a:r>
              <a:rPr lang="nl-NL" b="0" dirty="0"/>
              <a:t>.</a:t>
            </a:r>
          </a:p>
          <a:p>
            <a:pPr lvl="3" algn="just"/>
            <a:r>
              <a:rPr lang="en-GB" dirty="0"/>
              <a:t>- </a:t>
            </a:r>
            <a:r>
              <a:rPr lang="nl-NL" b="0" dirty="0"/>
              <a:t>The </a:t>
            </a:r>
            <a:r>
              <a:rPr lang="nl-NL" b="0" dirty="0" err="1"/>
              <a:t>local</a:t>
            </a:r>
            <a:r>
              <a:rPr lang="nl-NL" b="0" dirty="0"/>
              <a:t> </a:t>
            </a:r>
            <a:r>
              <a:rPr lang="nl-NL" b="0" dirty="0" err="1"/>
              <a:t>community's</a:t>
            </a:r>
            <a:r>
              <a:rPr lang="nl-NL" b="0" dirty="0"/>
              <a:t> </a:t>
            </a:r>
            <a:r>
              <a:rPr lang="nl-NL" b="0" dirty="0" err="1"/>
              <a:t>willingness</a:t>
            </a:r>
            <a:r>
              <a:rPr lang="nl-NL" b="0" dirty="0"/>
              <a:t> </a:t>
            </a:r>
            <a:r>
              <a:rPr lang="nl-NL" b="0" dirty="0" err="1"/>
              <a:t>to</a:t>
            </a:r>
            <a:r>
              <a:rPr lang="nl-NL" b="0" dirty="0"/>
              <a:t> </a:t>
            </a:r>
            <a:r>
              <a:rPr lang="nl-NL" b="0" dirty="0" err="1"/>
              <a:t>commodify</a:t>
            </a:r>
            <a:r>
              <a:rPr lang="nl-NL" b="0" dirty="0"/>
              <a:t> </a:t>
            </a:r>
            <a:r>
              <a:rPr lang="nl-NL" b="0" dirty="0" err="1"/>
              <a:t>their</a:t>
            </a:r>
            <a:r>
              <a:rPr lang="nl-NL" b="0" dirty="0"/>
              <a:t> culture </a:t>
            </a:r>
            <a:r>
              <a:rPr lang="nl-NL" b="0" dirty="0" err="1"/>
              <a:t>for</a:t>
            </a:r>
            <a:r>
              <a:rPr lang="nl-NL" b="0" dirty="0"/>
              <a:t> </a:t>
            </a:r>
            <a:r>
              <a:rPr lang="nl-NL" b="0" dirty="0" err="1"/>
              <a:t>tourism</a:t>
            </a:r>
            <a:r>
              <a:rPr lang="nl-NL" b="0" dirty="0"/>
              <a:t> </a:t>
            </a:r>
            <a:r>
              <a:rPr lang="nl-NL" b="0" dirty="0" err="1"/>
              <a:t>purposes</a:t>
            </a:r>
            <a:r>
              <a:rPr lang="nl-NL" b="0" dirty="0"/>
              <a:t> </a:t>
            </a:r>
            <a:r>
              <a:rPr lang="nl-NL" b="0" dirty="0" err="1"/>
              <a:t>varies</a:t>
            </a:r>
            <a:r>
              <a:rPr lang="nl-NL" b="0" dirty="0"/>
              <a:t>, </a:t>
            </a:r>
            <a:r>
              <a:rPr lang="nl-NL" b="0" dirty="0" err="1"/>
              <a:t>and</a:t>
            </a:r>
            <a:r>
              <a:rPr lang="nl-NL" b="0" dirty="0"/>
              <a:t> </a:t>
            </a:r>
            <a:r>
              <a:rPr lang="nl-NL" b="0" dirty="0" err="1"/>
              <a:t>not</a:t>
            </a:r>
            <a:r>
              <a:rPr lang="nl-NL" b="0" dirty="0"/>
              <a:t> </a:t>
            </a:r>
            <a:r>
              <a:rPr lang="nl-NL" b="0" dirty="0" err="1"/>
              <a:t>all</a:t>
            </a:r>
            <a:r>
              <a:rPr lang="nl-NL" b="0" dirty="0"/>
              <a:t> </a:t>
            </a:r>
            <a:r>
              <a:rPr lang="nl-NL" b="0" dirty="0" err="1"/>
              <a:t>communities</a:t>
            </a:r>
            <a:r>
              <a:rPr lang="nl-NL" b="0" dirty="0"/>
              <a:t> </a:t>
            </a:r>
            <a:r>
              <a:rPr lang="nl-NL" b="0" dirty="0" err="1"/>
              <a:t>may</a:t>
            </a:r>
            <a:r>
              <a:rPr lang="nl-NL" b="0" dirty="0"/>
              <a:t> feel </a:t>
            </a:r>
            <a:r>
              <a:rPr lang="nl-NL" b="0" dirty="0" err="1"/>
              <a:t>comfortable</a:t>
            </a:r>
            <a:r>
              <a:rPr lang="nl-NL" b="0" dirty="0"/>
              <a:t> </a:t>
            </a:r>
            <a:r>
              <a:rPr lang="nl-NL" b="0" dirty="0" err="1"/>
              <a:t>with</a:t>
            </a:r>
            <a:r>
              <a:rPr lang="nl-NL" b="0" dirty="0"/>
              <a:t> </a:t>
            </a:r>
            <a:r>
              <a:rPr lang="nl-NL" b="0" dirty="0" err="1"/>
              <a:t>this</a:t>
            </a:r>
            <a:r>
              <a:rPr lang="nl-NL" b="0" dirty="0"/>
              <a:t> </a:t>
            </a:r>
            <a:r>
              <a:rPr lang="nl-NL" b="0" dirty="0" err="1"/>
              <a:t>process</a:t>
            </a:r>
            <a:endParaRPr lang="en-GB"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2302365494"/>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err="1"/>
              <a:t>Mechanisms</a:t>
            </a:r>
            <a:r>
              <a:rPr lang="nl-NL" b="1" dirty="0"/>
              <a:t> of </a:t>
            </a:r>
            <a:r>
              <a:rPr lang="nl-NL" b="1" dirty="0" err="1"/>
              <a:t>Cultural</a:t>
            </a:r>
            <a:r>
              <a:rPr lang="nl-NL" b="1" dirty="0"/>
              <a:t> Change</a:t>
            </a:r>
          </a:p>
          <a:p>
            <a:pPr lvl="3"/>
            <a:r>
              <a:rPr lang="en-GB" dirty="0"/>
              <a:t>- </a:t>
            </a:r>
            <a:r>
              <a:rPr lang="nl-NL" b="0" dirty="0"/>
              <a:t>Permanent </a:t>
            </a:r>
            <a:r>
              <a:rPr lang="nl-NL" b="0" dirty="0" err="1"/>
              <a:t>cultural</a:t>
            </a:r>
            <a:r>
              <a:rPr lang="nl-NL" b="0" dirty="0"/>
              <a:t> changes are more </a:t>
            </a:r>
            <a:r>
              <a:rPr lang="nl-NL" b="0" dirty="0" err="1"/>
              <a:t>likely</a:t>
            </a:r>
            <a:r>
              <a:rPr lang="nl-NL" b="0" dirty="0"/>
              <a:t> </a:t>
            </a:r>
            <a:r>
              <a:rPr lang="nl-NL" b="0" dirty="0" err="1"/>
              <a:t>to</a:t>
            </a:r>
            <a:r>
              <a:rPr lang="nl-NL" b="0" dirty="0"/>
              <a:t> </a:t>
            </a:r>
            <a:r>
              <a:rPr lang="nl-NL" b="0" dirty="0" err="1"/>
              <a:t>occur</a:t>
            </a:r>
            <a:r>
              <a:rPr lang="nl-NL" b="0" dirty="0"/>
              <a:t> </a:t>
            </a:r>
            <a:r>
              <a:rPr lang="nl-NL" b="0" dirty="0" err="1"/>
              <a:t>when</a:t>
            </a:r>
            <a:r>
              <a:rPr lang="nl-NL" b="0" dirty="0"/>
              <a:t> </a:t>
            </a:r>
            <a:r>
              <a:rPr lang="nl-NL" b="0" dirty="0" err="1"/>
              <a:t>tourism</a:t>
            </a:r>
            <a:r>
              <a:rPr lang="nl-NL" b="0" dirty="0"/>
              <a:t> </a:t>
            </a:r>
            <a:r>
              <a:rPr lang="nl-NL" b="0" dirty="0" err="1"/>
              <a:t>becomes</a:t>
            </a:r>
            <a:r>
              <a:rPr lang="nl-NL" b="0" dirty="0"/>
              <a:t> a </a:t>
            </a:r>
            <a:r>
              <a:rPr lang="nl-NL" b="0" dirty="0" err="1"/>
              <a:t>continuous</a:t>
            </a:r>
            <a:r>
              <a:rPr lang="nl-NL" b="0" dirty="0"/>
              <a:t> </a:t>
            </a:r>
            <a:r>
              <a:rPr lang="nl-NL" b="0" dirty="0" err="1"/>
              <a:t>and</a:t>
            </a:r>
            <a:r>
              <a:rPr lang="nl-NL" b="0" dirty="0"/>
              <a:t> </a:t>
            </a:r>
            <a:r>
              <a:rPr lang="nl-NL" b="0" dirty="0" err="1"/>
              <a:t>deeply</a:t>
            </a:r>
            <a:r>
              <a:rPr lang="nl-NL" b="0" dirty="0"/>
              <a:t> </a:t>
            </a:r>
            <a:r>
              <a:rPr lang="nl-NL" b="0" dirty="0" err="1"/>
              <a:t>integrated</a:t>
            </a:r>
            <a:r>
              <a:rPr lang="nl-NL" b="0" dirty="0"/>
              <a:t> part of </a:t>
            </a:r>
            <a:r>
              <a:rPr lang="nl-NL" b="0" dirty="0" err="1"/>
              <a:t>the</a:t>
            </a:r>
            <a:r>
              <a:rPr lang="nl-NL" b="0" dirty="0"/>
              <a:t> </a:t>
            </a:r>
            <a:r>
              <a:rPr lang="nl-NL" b="0" dirty="0" err="1"/>
              <a:t>local</a:t>
            </a:r>
            <a:r>
              <a:rPr lang="nl-NL" b="0" dirty="0"/>
              <a:t> </a:t>
            </a:r>
            <a:r>
              <a:rPr lang="nl-NL" b="0" dirty="0" err="1"/>
              <a:t>economy</a:t>
            </a:r>
            <a:r>
              <a:rPr lang="nl-NL" b="0" dirty="0"/>
              <a:t> </a:t>
            </a:r>
            <a:r>
              <a:rPr lang="nl-NL" b="0" dirty="0" err="1"/>
              <a:t>and</a:t>
            </a:r>
            <a:r>
              <a:rPr lang="nl-NL" b="0" dirty="0"/>
              <a:t> society. </a:t>
            </a:r>
          </a:p>
          <a:p>
            <a:pPr lvl="3"/>
            <a:r>
              <a:rPr lang="en-GB" dirty="0"/>
              <a:t>- </a:t>
            </a:r>
            <a:r>
              <a:rPr lang="nl-NL" b="0" dirty="0" err="1"/>
              <a:t>Tourism</a:t>
            </a:r>
            <a:r>
              <a:rPr lang="nl-NL" b="0" dirty="0"/>
              <a:t> is </a:t>
            </a:r>
            <a:r>
              <a:rPr lang="nl-NL" b="0" dirty="0" err="1"/>
              <a:t>just</a:t>
            </a:r>
            <a:r>
              <a:rPr lang="nl-NL" b="0" dirty="0"/>
              <a:t> </a:t>
            </a:r>
            <a:r>
              <a:rPr lang="nl-NL" b="0" dirty="0" err="1"/>
              <a:t>one</a:t>
            </a:r>
            <a:r>
              <a:rPr lang="nl-NL" b="0" dirty="0"/>
              <a:t> of </a:t>
            </a:r>
            <a:r>
              <a:rPr lang="nl-NL" b="0" dirty="0" err="1"/>
              <a:t>several</a:t>
            </a:r>
            <a:r>
              <a:rPr lang="nl-NL" b="0" dirty="0"/>
              <a:t> factors </a:t>
            </a:r>
            <a:r>
              <a:rPr lang="nl-NL" b="0" dirty="0" err="1"/>
              <a:t>that</a:t>
            </a:r>
            <a:r>
              <a:rPr lang="nl-NL" b="0" dirty="0"/>
              <a:t> </a:t>
            </a:r>
            <a:r>
              <a:rPr lang="nl-NL" b="0" dirty="0" err="1"/>
              <a:t>contribute</a:t>
            </a:r>
            <a:r>
              <a:rPr lang="nl-NL" b="0" dirty="0"/>
              <a:t> </a:t>
            </a:r>
            <a:r>
              <a:rPr lang="nl-NL" b="0" dirty="0" err="1"/>
              <a:t>to</a:t>
            </a:r>
            <a:r>
              <a:rPr lang="nl-NL" b="0" dirty="0"/>
              <a:t> changes in </a:t>
            </a:r>
            <a:r>
              <a:rPr lang="nl-NL" b="0" dirty="0" err="1"/>
              <a:t>the</a:t>
            </a:r>
            <a:r>
              <a:rPr lang="nl-NL" b="0" dirty="0"/>
              <a:t> </a:t>
            </a:r>
            <a:r>
              <a:rPr lang="nl-NL" b="0" dirty="0" err="1"/>
              <a:t>social</a:t>
            </a:r>
            <a:r>
              <a:rPr lang="nl-NL" b="0" dirty="0"/>
              <a:t> </a:t>
            </a:r>
            <a:r>
              <a:rPr lang="nl-NL" b="0" dirty="0" err="1"/>
              <a:t>and</a:t>
            </a:r>
            <a:r>
              <a:rPr lang="nl-NL" b="0" dirty="0"/>
              <a:t> </a:t>
            </a:r>
            <a:r>
              <a:rPr lang="nl-NL" b="0" dirty="0" err="1"/>
              <a:t>cultural</a:t>
            </a:r>
            <a:r>
              <a:rPr lang="nl-NL" b="0" dirty="0"/>
              <a:t> </a:t>
            </a:r>
            <a:r>
              <a:rPr lang="nl-NL" b="0" dirty="0" err="1"/>
              <a:t>fabric</a:t>
            </a:r>
            <a:r>
              <a:rPr lang="nl-NL" b="0" dirty="0"/>
              <a:t> </a:t>
            </a:r>
            <a:r>
              <a:rPr lang="nl-NL" b="0" dirty="0" err="1"/>
              <a:t>through</a:t>
            </a:r>
            <a:r>
              <a:rPr lang="nl-NL" b="0" dirty="0"/>
              <a:t>: </a:t>
            </a:r>
          </a:p>
          <a:p>
            <a:pPr lvl="3"/>
            <a:r>
              <a:rPr lang="nl-NL" b="1" dirty="0" err="1"/>
              <a:t>Cultural</a:t>
            </a:r>
            <a:r>
              <a:rPr lang="nl-NL" b="1" dirty="0"/>
              <a:t> Drift:</a:t>
            </a:r>
          </a:p>
          <a:p>
            <a:pPr lvl="3"/>
            <a:r>
              <a:rPr lang="en-GB" dirty="0"/>
              <a:t>- </a:t>
            </a:r>
            <a:r>
              <a:rPr lang="nl-NL" b="0" dirty="0" err="1"/>
              <a:t>Temporary</a:t>
            </a:r>
            <a:r>
              <a:rPr lang="nl-NL" b="0" dirty="0"/>
              <a:t> changes in </a:t>
            </a:r>
            <a:r>
              <a:rPr lang="nl-NL" b="0" dirty="0" err="1"/>
              <a:t>locals</a:t>
            </a:r>
            <a:r>
              <a:rPr lang="nl-NL" b="0" dirty="0"/>
              <a:t>' </a:t>
            </a:r>
            <a:r>
              <a:rPr lang="nl-NL" b="0" dirty="0" err="1"/>
              <a:t>behavior</a:t>
            </a:r>
            <a:r>
              <a:rPr lang="nl-NL" b="0" dirty="0"/>
              <a:t> </a:t>
            </a:r>
            <a:r>
              <a:rPr lang="nl-NL" b="0" dirty="0" err="1"/>
              <a:t>while</a:t>
            </a:r>
            <a:r>
              <a:rPr lang="nl-NL" b="0" dirty="0"/>
              <a:t> </a:t>
            </a:r>
            <a:r>
              <a:rPr lang="nl-NL" b="0" dirty="0" err="1"/>
              <a:t>interacting</a:t>
            </a:r>
            <a:r>
              <a:rPr lang="nl-NL" b="0" dirty="0"/>
              <a:t> </a:t>
            </a:r>
            <a:r>
              <a:rPr lang="nl-NL" b="0" dirty="0" err="1"/>
              <a:t>with</a:t>
            </a:r>
            <a:r>
              <a:rPr lang="nl-NL" b="0" dirty="0"/>
              <a:t> </a:t>
            </a:r>
            <a:r>
              <a:rPr lang="nl-NL" b="0" dirty="0" err="1"/>
              <a:t>tourists</a:t>
            </a:r>
            <a:r>
              <a:rPr lang="nl-NL" b="0" dirty="0"/>
              <a:t>, </a:t>
            </a:r>
            <a:r>
              <a:rPr lang="nl-NL" b="0" dirty="0" err="1"/>
              <a:t>disappearing</a:t>
            </a:r>
            <a:r>
              <a:rPr lang="nl-NL" b="0" dirty="0"/>
              <a:t> </a:t>
            </a:r>
            <a:r>
              <a:rPr lang="nl-NL" b="0" dirty="0" err="1"/>
              <a:t>once</a:t>
            </a:r>
            <a:r>
              <a:rPr lang="nl-NL" b="0" dirty="0"/>
              <a:t> </a:t>
            </a:r>
            <a:r>
              <a:rPr lang="nl-NL" b="0" dirty="0" err="1"/>
              <a:t>tourists</a:t>
            </a:r>
            <a:r>
              <a:rPr lang="nl-NL" b="0" dirty="0"/>
              <a:t> </a:t>
            </a:r>
            <a:r>
              <a:rPr lang="nl-NL" b="0" dirty="0" err="1"/>
              <a:t>leave</a:t>
            </a:r>
            <a:r>
              <a:rPr lang="nl-NL" b="0" dirty="0"/>
              <a:t>.</a:t>
            </a:r>
          </a:p>
          <a:p>
            <a:pPr lvl="3"/>
            <a:r>
              <a:rPr lang="en-GB" dirty="0"/>
              <a:t>- </a:t>
            </a:r>
            <a:r>
              <a:rPr lang="nl-NL" b="0" dirty="0" err="1"/>
              <a:t>Typically</a:t>
            </a:r>
            <a:r>
              <a:rPr lang="nl-NL" b="0" dirty="0"/>
              <a:t> </a:t>
            </a:r>
            <a:r>
              <a:rPr lang="nl-NL" b="0" dirty="0" err="1"/>
              <a:t>observed</a:t>
            </a:r>
            <a:r>
              <a:rPr lang="nl-NL" b="0" dirty="0"/>
              <a:t> in </a:t>
            </a:r>
            <a:r>
              <a:rPr lang="nl-NL" b="0" dirty="0" err="1"/>
              <a:t>seasonal</a:t>
            </a:r>
            <a:r>
              <a:rPr lang="nl-NL" b="0" dirty="0"/>
              <a:t> </a:t>
            </a:r>
            <a:r>
              <a:rPr lang="nl-NL" b="0" dirty="0" err="1"/>
              <a:t>tourism</a:t>
            </a:r>
            <a:r>
              <a:rPr lang="nl-NL" b="0" dirty="0"/>
              <a:t> </a:t>
            </a:r>
            <a:r>
              <a:rPr lang="nl-NL" b="0" dirty="0" err="1"/>
              <a:t>settings</a:t>
            </a:r>
            <a:r>
              <a:rPr lang="nl-NL" b="0" dirty="0"/>
              <a:t>.</a:t>
            </a:r>
          </a:p>
          <a:p>
            <a:pPr lvl="3"/>
            <a:r>
              <a:rPr lang="nl-NL" b="1" dirty="0" err="1"/>
              <a:t>Acculturation</a:t>
            </a:r>
            <a:r>
              <a:rPr lang="nl-NL" b="1" dirty="0"/>
              <a:t>:</a:t>
            </a:r>
          </a:p>
          <a:p>
            <a:pPr lvl="3"/>
            <a:r>
              <a:rPr lang="en-GB" dirty="0"/>
              <a:t>- </a:t>
            </a:r>
            <a:r>
              <a:rPr lang="nl-NL" b="0" dirty="0"/>
              <a:t>Permanent </a:t>
            </a:r>
            <a:r>
              <a:rPr lang="nl-NL" b="0" dirty="0" err="1"/>
              <a:t>cultural</a:t>
            </a:r>
            <a:r>
              <a:rPr lang="nl-NL" b="0" dirty="0"/>
              <a:t> </a:t>
            </a:r>
            <a:r>
              <a:rPr lang="nl-NL" b="0" dirty="0" err="1"/>
              <a:t>shifts</a:t>
            </a:r>
            <a:r>
              <a:rPr lang="nl-NL" b="0" dirty="0"/>
              <a:t> </a:t>
            </a:r>
            <a:r>
              <a:rPr lang="nl-NL" b="0" dirty="0" err="1"/>
              <a:t>passed</a:t>
            </a:r>
            <a:r>
              <a:rPr lang="nl-NL" b="0" dirty="0"/>
              <a:t> down </a:t>
            </a:r>
            <a:r>
              <a:rPr lang="nl-NL" b="0" dirty="0" err="1"/>
              <a:t>generations</a:t>
            </a:r>
            <a:r>
              <a:rPr lang="nl-NL" b="0" dirty="0"/>
              <a:t>, </a:t>
            </a:r>
            <a:r>
              <a:rPr lang="nl-NL" b="0" dirty="0" err="1"/>
              <a:t>often</a:t>
            </a:r>
            <a:r>
              <a:rPr lang="nl-NL" b="0" dirty="0"/>
              <a:t> </a:t>
            </a:r>
            <a:r>
              <a:rPr lang="nl-NL" b="0" dirty="0" err="1"/>
              <a:t>occurring</a:t>
            </a:r>
            <a:r>
              <a:rPr lang="nl-NL" b="0" dirty="0"/>
              <a:t> in non-</a:t>
            </a:r>
            <a:r>
              <a:rPr lang="nl-NL" b="0" dirty="0" err="1"/>
              <a:t>seasonal</a:t>
            </a:r>
            <a:r>
              <a:rPr lang="nl-NL" b="0" dirty="0"/>
              <a:t> </a:t>
            </a:r>
            <a:r>
              <a:rPr lang="nl-NL" b="0" dirty="0" err="1"/>
              <a:t>tourism</a:t>
            </a:r>
            <a:r>
              <a:rPr lang="nl-NL" b="0" dirty="0"/>
              <a:t> </a:t>
            </a:r>
            <a:r>
              <a:rPr lang="nl-NL" b="0" dirty="0" err="1"/>
              <a:t>where</a:t>
            </a:r>
            <a:r>
              <a:rPr lang="nl-NL" b="0" dirty="0"/>
              <a:t> </a:t>
            </a:r>
            <a:r>
              <a:rPr lang="nl-NL" b="0" dirty="0" err="1"/>
              <a:t>the</a:t>
            </a:r>
            <a:r>
              <a:rPr lang="nl-NL" b="0" dirty="0"/>
              <a:t> </a:t>
            </a:r>
            <a:r>
              <a:rPr lang="nl-NL" b="0" dirty="0" err="1"/>
              <a:t>influence</a:t>
            </a:r>
            <a:r>
              <a:rPr lang="nl-NL" b="0" dirty="0"/>
              <a:t> is </a:t>
            </a:r>
            <a:r>
              <a:rPr lang="nl-NL" b="0" dirty="0" err="1"/>
              <a:t>pervasive</a:t>
            </a:r>
            <a:r>
              <a:rPr lang="nl-NL" b="0" dirty="0"/>
              <a:t> </a:t>
            </a:r>
            <a:r>
              <a:rPr lang="nl-NL" b="0" dirty="0" err="1"/>
              <a:t>and</a:t>
            </a:r>
            <a:r>
              <a:rPr lang="nl-NL" b="0" dirty="0"/>
              <a:t> </a:t>
            </a:r>
            <a:r>
              <a:rPr lang="nl-NL" b="0" dirty="0" err="1"/>
              <a:t>locals</a:t>
            </a:r>
            <a:r>
              <a:rPr lang="nl-NL" b="0" dirty="0"/>
              <a:t> are </a:t>
            </a:r>
            <a:r>
              <a:rPr lang="nl-NL" b="0" dirty="0" err="1"/>
              <a:t>receptive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3675686084"/>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Economic</a:t>
            </a:r>
            <a:r>
              <a:rPr lang="nl-NL" b="1" dirty="0"/>
              <a:t> Impacts of </a:t>
            </a:r>
            <a:r>
              <a:rPr lang="nl-NL" b="1" dirty="0" err="1"/>
              <a:t>Tourism</a:t>
            </a:r>
            <a:r>
              <a:rPr lang="nl-NL" dirty="0"/>
              <a:t>.</a:t>
            </a:r>
            <a:endParaRPr lang="nl-NL" b="1" dirty="0"/>
          </a:p>
          <a:p>
            <a:pPr lvl="3"/>
            <a:r>
              <a:rPr lang="nl-NL" b="0" dirty="0"/>
              <a:t>The </a:t>
            </a:r>
            <a:r>
              <a:rPr lang="nl-NL" b="0" dirty="0" err="1"/>
              <a:t>positive</a:t>
            </a:r>
            <a:r>
              <a:rPr lang="nl-NL" b="0" dirty="0"/>
              <a:t> </a:t>
            </a:r>
            <a:r>
              <a:rPr lang="nl-NL" b="0" dirty="0" err="1"/>
              <a:t>economic</a:t>
            </a:r>
            <a:r>
              <a:rPr lang="nl-NL" b="0" dirty="0"/>
              <a:t> impacts of </a:t>
            </a:r>
            <a:r>
              <a:rPr lang="nl-NL" b="0" dirty="0" err="1"/>
              <a:t>tourism</a:t>
            </a:r>
            <a:r>
              <a:rPr lang="nl-NL" b="0" dirty="0"/>
              <a:t> </a:t>
            </a:r>
            <a:r>
              <a:rPr lang="nl-NL" b="0" dirty="0" err="1"/>
              <a:t>can</a:t>
            </a:r>
            <a:r>
              <a:rPr lang="nl-NL" b="0" dirty="0"/>
              <a:t> </a:t>
            </a:r>
            <a:r>
              <a:rPr lang="nl-NL" b="0" dirty="0" err="1"/>
              <a:t>include</a:t>
            </a:r>
            <a:r>
              <a:rPr lang="nl-NL" b="0" dirty="0"/>
              <a:t> direct </a:t>
            </a:r>
            <a:r>
              <a:rPr lang="nl-NL" b="0" dirty="0" err="1"/>
              <a:t>and</a:t>
            </a:r>
            <a:r>
              <a:rPr lang="nl-NL" b="0" dirty="0"/>
              <a:t> indirect impacts. The direct impacts are as </a:t>
            </a:r>
            <a:r>
              <a:rPr lang="nl-NL" b="0" dirty="0" err="1"/>
              <a:t>follows</a:t>
            </a:r>
            <a:r>
              <a:rPr lang="nl-NL" b="0" dirty="0"/>
              <a:t>: </a:t>
            </a:r>
          </a:p>
          <a:p>
            <a:pPr lvl="3"/>
            <a:r>
              <a:rPr lang="en-GB" dirty="0"/>
              <a:t>- </a:t>
            </a:r>
            <a:r>
              <a:rPr lang="nl-NL" dirty="0" err="1"/>
              <a:t>Improved</a:t>
            </a:r>
            <a:r>
              <a:rPr lang="nl-NL" dirty="0"/>
              <a:t> Standard of Living</a:t>
            </a:r>
            <a:r>
              <a:rPr lang="nl-NL" b="0" dirty="0"/>
              <a:t>: </a:t>
            </a:r>
            <a:r>
              <a:rPr lang="nl-NL" b="0" dirty="0" err="1"/>
              <a:t>Tourism</a:t>
            </a:r>
            <a:r>
              <a:rPr lang="nl-NL" b="0" dirty="0"/>
              <a:t> offers </a:t>
            </a:r>
            <a:r>
              <a:rPr lang="nl-NL" b="0" dirty="0" err="1"/>
              <a:t>populations</a:t>
            </a:r>
            <a:r>
              <a:rPr lang="nl-NL" b="0" dirty="0"/>
              <a:t> </a:t>
            </a:r>
            <a:r>
              <a:rPr lang="nl-NL" b="0" dirty="0" err="1"/>
              <a:t>better</a:t>
            </a:r>
            <a:r>
              <a:rPr lang="nl-NL" b="0" dirty="0"/>
              <a:t> living </a:t>
            </a:r>
            <a:r>
              <a:rPr lang="nl-NL" b="0" dirty="0" err="1"/>
              <a:t>standards</a:t>
            </a:r>
            <a:r>
              <a:rPr lang="nl-NL" b="0" dirty="0"/>
              <a:t> </a:t>
            </a:r>
            <a:r>
              <a:rPr lang="nl-NL" b="0" dirty="0" err="1"/>
              <a:t>by</a:t>
            </a:r>
            <a:r>
              <a:rPr lang="nl-NL" b="0" dirty="0"/>
              <a:t> </a:t>
            </a:r>
            <a:r>
              <a:rPr lang="nl-NL" b="0" dirty="0" err="1"/>
              <a:t>boosting</a:t>
            </a:r>
            <a:r>
              <a:rPr lang="nl-NL" b="0" dirty="0"/>
              <a:t> </a:t>
            </a:r>
            <a:r>
              <a:rPr lang="nl-NL" b="0" dirty="0" err="1"/>
              <a:t>local</a:t>
            </a:r>
            <a:r>
              <a:rPr lang="nl-NL" b="0" dirty="0"/>
              <a:t> </a:t>
            </a:r>
            <a:r>
              <a:rPr lang="nl-NL" b="0" dirty="0" err="1"/>
              <a:t>economies</a:t>
            </a:r>
            <a:r>
              <a:rPr lang="nl-NL" b="0" dirty="0"/>
              <a:t>.</a:t>
            </a:r>
          </a:p>
          <a:p>
            <a:pPr lvl="3"/>
            <a:r>
              <a:rPr lang="en-GB" dirty="0"/>
              <a:t>- </a:t>
            </a:r>
            <a:r>
              <a:rPr lang="nl-NL" dirty="0" err="1"/>
              <a:t>Creation</a:t>
            </a:r>
            <a:r>
              <a:rPr lang="nl-NL" dirty="0"/>
              <a:t> of </a:t>
            </a:r>
            <a:r>
              <a:rPr lang="nl-NL" dirty="0" err="1"/>
              <a:t>Employment</a:t>
            </a:r>
            <a:r>
              <a:rPr lang="nl-NL" b="0" dirty="0"/>
              <a:t>: </a:t>
            </a:r>
            <a:r>
              <a:rPr lang="nl-NL" b="0" dirty="0" err="1"/>
              <a:t>Tourism</a:t>
            </a:r>
            <a:r>
              <a:rPr lang="nl-NL" b="0" dirty="0"/>
              <a:t> </a:t>
            </a:r>
            <a:r>
              <a:rPr lang="nl-NL" b="0" dirty="0" err="1"/>
              <a:t>creates</a:t>
            </a:r>
            <a:r>
              <a:rPr lang="nl-NL" b="0" dirty="0"/>
              <a:t> jobs in </a:t>
            </a:r>
            <a:r>
              <a:rPr lang="nl-NL" b="0" dirty="0" err="1"/>
              <a:t>various</a:t>
            </a:r>
            <a:r>
              <a:rPr lang="nl-NL" b="0" dirty="0"/>
              <a:t> sectors.</a:t>
            </a:r>
          </a:p>
          <a:p>
            <a:pPr lvl="3"/>
            <a:r>
              <a:rPr lang="en-GB" dirty="0"/>
              <a:t>- </a:t>
            </a:r>
            <a:r>
              <a:rPr lang="nl-NL" dirty="0" err="1"/>
              <a:t>Foreign</a:t>
            </a:r>
            <a:r>
              <a:rPr lang="nl-NL" dirty="0"/>
              <a:t> Exchange </a:t>
            </a:r>
            <a:r>
              <a:rPr lang="nl-NL" dirty="0" err="1"/>
              <a:t>Earnings</a:t>
            </a:r>
            <a:r>
              <a:rPr lang="nl-NL" b="0" dirty="0"/>
              <a:t>: </a:t>
            </a:r>
            <a:r>
              <a:rPr lang="nl-NL" b="0" dirty="0" err="1"/>
              <a:t>Tourism</a:t>
            </a:r>
            <a:r>
              <a:rPr lang="nl-NL" b="0" dirty="0"/>
              <a:t> </a:t>
            </a:r>
            <a:r>
              <a:rPr lang="nl-NL" b="0" dirty="0" err="1"/>
              <a:t>brings</a:t>
            </a:r>
            <a:r>
              <a:rPr lang="nl-NL" b="0" dirty="0"/>
              <a:t> in money </a:t>
            </a:r>
            <a:r>
              <a:rPr lang="nl-NL" b="0" dirty="0" err="1"/>
              <a:t>from</a:t>
            </a:r>
            <a:r>
              <a:rPr lang="nl-NL" b="0" dirty="0"/>
              <a:t> </a:t>
            </a:r>
            <a:r>
              <a:rPr lang="nl-NL" b="0" dirty="0" err="1"/>
              <a:t>visitors</a:t>
            </a:r>
            <a:r>
              <a:rPr lang="nl-NL" b="0" dirty="0"/>
              <a:t>, </a:t>
            </a:r>
            <a:r>
              <a:rPr lang="nl-NL" b="0" dirty="0" err="1"/>
              <a:t>boosting</a:t>
            </a:r>
            <a:r>
              <a:rPr lang="nl-NL" b="0" dirty="0"/>
              <a:t> </a:t>
            </a:r>
            <a:r>
              <a:rPr lang="nl-NL" b="0" dirty="0" err="1"/>
              <a:t>the</a:t>
            </a:r>
            <a:r>
              <a:rPr lang="nl-NL" b="0" dirty="0"/>
              <a:t> </a:t>
            </a:r>
            <a:r>
              <a:rPr lang="nl-NL" b="0" dirty="0" err="1"/>
              <a:t>economy</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1892511728"/>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Economic</a:t>
            </a:r>
            <a:r>
              <a:rPr lang="nl-NL" b="1" dirty="0"/>
              <a:t> Impacts of </a:t>
            </a:r>
            <a:r>
              <a:rPr lang="nl-NL" b="1" dirty="0" err="1"/>
              <a:t>Tourism</a:t>
            </a:r>
            <a:r>
              <a:rPr lang="nl-NL" b="1" dirty="0"/>
              <a:t> </a:t>
            </a:r>
          </a:p>
          <a:p>
            <a:pPr lvl="3"/>
            <a:r>
              <a:rPr lang="nl-NL" b="0" dirty="0"/>
              <a:t>The indirect </a:t>
            </a:r>
            <a:r>
              <a:rPr lang="nl-NL" b="0" dirty="0" err="1"/>
              <a:t>positive</a:t>
            </a:r>
            <a:r>
              <a:rPr lang="nl-NL" b="0" dirty="0"/>
              <a:t> </a:t>
            </a:r>
            <a:r>
              <a:rPr lang="nl-NL" b="0" dirty="0" err="1"/>
              <a:t>economic</a:t>
            </a:r>
            <a:r>
              <a:rPr lang="nl-NL" b="0" dirty="0"/>
              <a:t> impacts of </a:t>
            </a:r>
            <a:r>
              <a:rPr lang="nl-NL" b="0" dirty="0" err="1"/>
              <a:t>tourism</a:t>
            </a:r>
            <a:r>
              <a:rPr lang="nl-NL" b="0" dirty="0"/>
              <a:t> are: </a:t>
            </a:r>
          </a:p>
          <a:p>
            <a:pPr lvl="3"/>
            <a:r>
              <a:rPr lang="en-GB" dirty="0"/>
              <a:t>- </a:t>
            </a:r>
            <a:r>
              <a:rPr lang="nl-NL" dirty="0"/>
              <a:t>Expansion of </a:t>
            </a:r>
            <a:r>
              <a:rPr lang="nl-NL" dirty="0" err="1"/>
              <a:t>Other</a:t>
            </a:r>
            <a:r>
              <a:rPr lang="nl-NL" dirty="0"/>
              <a:t> </a:t>
            </a:r>
            <a:r>
              <a:rPr lang="nl-NL" dirty="0" err="1"/>
              <a:t>Economic</a:t>
            </a:r>
            <a:r>
              <a:rPr lang="nl-NL" dirty="0"/>
              <a:t> Sectors</a:t>
            </a:r>
            <a:r>
              <a:rPr lang="nl-NL" b="0" dirty="0"/>
              <a:t>: </a:t>
            </a:r>
            <a:r>
              <a:rPr lang="nl-NL" b="0" dirty="0" err="1"/>
              <a:t>Tourism</a:t>
            </a:r>
            <a:r>
              <a:rPr lang="nl-NL" b="0" dirty="0"/>
              <a:t> </a:t>
            </a:r>
            <a:r>
              <a:rPr lang="nl-NL" b="0" dirty="0" err="1"/>
              <a:t>can</a:t>
            </a:r>
            <a:r>
              <a:rPr lang="nl-NL" b="0" dirty="0"/>
              <a:t> </a:t>
            </a:r>
            <a:r>
              <a:rPr lang="nl-NL" b="0" dirty="0" err="1"/>
              <a:t>stimulate</a:t>
            </a:r>
            <a:r>
              <a:rPr lang="nl-NL" b="0" dirty="0"/>
              <a:t> </a:t>
            </a:r>
            <a:r>
              <a:rPr lang="nl-NL" b="0" dirty="0" err="1"/>
              <a:t>growth</a:t>
            </a:r>
            <a:r>
              <a:rPr lang="nl-NL" b="0" dirty="0"/>
              <a:t> in </a:t>
            </a:r>
            <a:r>
              <a:rPr lang="nl-NL" b="0" dirty="0" err="1"/>
              <a:t>other</a:t>
            </a:r>
            <a:r>
              <a:rPr lang="nl-NL" b="0" dirty="0"/>
              <a:t> sectors, like </a:t>
            </a:r>
            <a:r>
              <a:rPr lang="nl-NL" b="0" dirty="0" err="1"/>
              <a:t>agriculture</a:t>
            </a:r>
            <a:r>
              <a:rPr lang="nl-NL" b="0" dirty="0"/>
              <a:t>, </a:t>
            </a:r>
            <a:r>
              <a:rPr lang="nl-NL" b="0" dirty="0" err="1"/>
              <a:t>retail</a:t>
            </a:r>
            <a:r>
              <a:rPr lang="nl-NL" b="0" dirty="0"/>
              <a:t>, </a:t>
            </a:r>
            <a:r>
              <a:rPr lang="nl-NL" b="0" dirty="0" err="1"/>
              <a:t>and</a:t>
            </a:r>
            <a:r>
              <a:rPr lang="nl-NL" b="0" dirty="0"/>
              <a:t> services.</a:t>
            </a:r>
          </a:p>
          <a:p>
            <a:pPr lvl="3"/>
            <a:r>
              <a:rPr lang="en-GB" dirty="0"/>
              <a:t>- </a:t>
            </a:r>
            <a:r>
              <a:rPr lang="nl-NL" dirty="0" err="1"/>
              <a:t>Infrastructural</a:t>
            </a:r>
            <a:r>
              <a:rPr lang="nl-NL" dirty="0"/>
              <a:t> Development: </a:t>
            </a:r>
            <a:r>
              <a:rPr lang="nl-NL" b="0" dirty="0" err="1"/>
              <a:t>Tourism</a:t>
            </a:r>
            <a:r>
              <a:rPr lang="nl-NL" b="0" dirty="0"/>
              <a:t> </a:t>
            </a:r>
            <a:r>
              <a:rPr lang="nl-NL" b="0" dirty="0" err="1"/>
              <a:t>can</a:t>
            </a:r>
            <a:r>
              <a:rPr lang="nl-NL" b="0" dirty="0"/>
              <a:t> lead </a:t>
            </a:r>
            <a:r>
              <a:rPr lang="nl-NL" b="0" dirty="0" err="1"/>
              <a:t>to</a:t>
            </a:r>
            <a:r>
              <a:rPr lang="nl-NL" b="0" dirty="0"/>
              <a:t> </a:t>
            </a:r>
            <a:r>
              <a:rPr lang="nl-NL" b="0" dirty="0" err="1"/>
              <a:t>improved</a:t>
            </a:r>
            <a:r>
              <a:rPr lang="nl-NL" b="0" dirty="0"/>
              <a:t> </a:t>
            </a:r>
            <a:r>
              <a:rPr lang="nl-NL" b="0" dirty="0" err="1"/>
              <a:t>infrastructure</a:t>
            </a:r>
            <a:r>
              <a:rPr lang="nl-NL" b="0" dirty="0"/>
              <a:t> </a:t>
            </a:r>
            <a:r>
              <a:rPr lang="nl-NL" b="0" dirty="0" err="1"/>
              <a:t>such</a:t>
            </a:r>
            <a:r>
              <a:rPr lang="nl-NL" b="0" dirty="0"/>
              <a:t> as </a:t>
            </a:r>
            <a:r>
              <a:rPr lang="nl-NL" b="0" dirty="0" err="1"/>
              <a:t>roads</a:t>
            </a:r>
            <a:r>
              <a:rPr lang="nl-NL" b="0" dirty="0"/>
              <a:t>, airports, </a:t>
            </a:r>
            <a:r>
              <a:rPr lang="nl-NL" b="0" dirty="0" err="1"/>
              <a:t>and</a:t>
            </a:r>
            <a:r>
              <a:rPr lang="nl-NL" b="0" dirty="0"/>
              <a:t> public </a:t>
            </a:r>
            <a:r>
              <a:rPr lang="nl-NL" b="0" dirty="0" err="1"/>
              <a:t>facilities</a:t>
            </a:r>
            <a:r>
              <a:rPr lang="nl-NL" b="1" dirty="0"/>
              <a:t>.</a:t>
            </a:r>
          </a:p>
          <a:p>
            <a:pPr lvl="3"/>
            <a:r>
              <a:rPr lang="en-GB" dirty="0"/>
              <a:t>-</a:t>
            </a:r>
            <a:r>
              <a:rPr lang="nl-NL" dirty="0" err="1"/>
              <a:t>Enhancing</a:t>
            </a:r>
            <a:r>
              <a:rPr lang="nl-NL" dirty="0"/>
              <a:t> Investment </a:t>
            </a:r>
            <a:r>
              <a:rPr lang="nl-NL" dirty="0" err="1"/>
              <a:t>and</a:t>
            </a:r>
            <a:r>
              <a:rPr lang="nl-NL" dirty="0"/>
              <a:t> Development: </a:t>
            </a:r>
            <a:r>
              <a:rPr lang="nl-NL" b="0" dirty="0" err="1"/>
              <a:t>Tourism</a:t>
            </a:r>
            <a:r>
              <a:rPr lang="nl-NL" b="0" dirty="0"/>
              <a:t> </a:t>
            </a:r>
            <a:r>
              <a:rPr lang="nl-NL" b="0" dirty="0" err="1"/>
              <a:t>stimulates</a:t>
            </a:r>
            <a:r>
              <a:rPr lang="nl-NL" b="0" dirty="0"/>
              <a:t> investment </a:t>
            </a:r>
            <a:r>
              <a:rPr lang="nl-NL" b="0" dirty="0" err="1"/>
              <a:t>opportunities</a:t>
            </a:r>
            <a:r>
              <a:rPr lang="nl-NL" b="0" dirty="0"/>
              <a:t> </a:t>
            </a:r>
            <a:r>
              <a:rPr lang="nl-NL" b="0" dirty="0" err="1"/>
              <a:t>by</a:t>
            </a:r>
            <a:r>
              <a:rPr lang="nl-NL" b="0" dirty="0"/>
              <a:t> </a:t>
            </a:r>
            <a:r>
              <a:rPr lang="nl-NL" b="0" dirty="0" err="1"/>
              <a:t>encouraging</a:t>
            </a:r>
            <a:r>
              <a:rPr lang="nl-NL" b="0" dirty="0"/>
              <a:t> </a:t>
            </a:r>
            <a:r>
              <a:rPr lang="nl-NL" b="0" dirty="0" err="1"/>
              <a:t>both</a:t>
            </a:r>
            <a:r>
              <a:rPr lang="nl-NL" b="0" dirty="0"/>
              <a:t> </a:t>
            </a:r>
            <a:r>
              <a:rPr lang="nl-NL" b="0" dirty="0" err="1"/>
              <a:t>the</a:t>
            </a:r>
            <a:r>
              <a:rPr lang="nl-NL" b="0" dirty="0"/>
              <a:t> </a:t>
            </a:r>
            <a:r>
              <a:rPr lang="nl-NL" b="0" dirty="0" err="1"/>
              <a:t>government</a:t>
            </a:r>
            <a:r>
              <a:rPr lang="nl-NL" b="0" dirty="0"/>
              <a:t> </a:t>
            </a:r>
            <a:r>
              <a:rPr lang="nl-NL" b="0" dirty="0" err="1"/>
              <a:t>and</a:t>
            </a:r>
            <a:r>
              <a:rPr lang="nl-NL" b="0" dirty="0"/>
              <a:t> private sector </a:t>
            </a:r>
            <a:r>
              <a:rPr lang="nl-NL" b="0" dirty="0" err="1"/>
              <a:t>to</a:t>
            </a:r>
            <a:r>
              <a:rPr lang="nl-NL" b="0" dirty="0"/>
              <a:t> </a:t>
            </a:r>
            <a:r>
              <a:rPr lang="nl-NL" b="0" dirty="0" err="1"/>
              <a:t>allocate</a:t>
            </a:r>
            <a:r>
              <a:rPr lang="nl-NL" b="0" dirty="0"/>
              <a:t> resources. The money </a:t>
            </a:r>
            <a:r>
              <a:rPr lang="nl-NL" b="0" dirty="0" err="1"/>
              <a:t>spent</a:t>
            </a:r>
            <a:r>
              <a:rPr lang="nl-NL" b="0" dirty="0"/>
              <a:t> </a:t>
            </a:r>
            <a:r>
              <a:rPr lang="nl-NL" b="0" dirty="0" err="1"/>
              <a:t>by</a:t>
            </a:r>
            <a:r>
              <a:rPr lang="nl-NL" b="0" dirty="0"/>
              <a:t> </a:t>
            </a:r>
            <a:r>
              <a:rPr lang="nl-NL" b="0" dirty="0" err="1"/>
              <a:t>tourists</a:t>
            </a:r>
            <a:r>
              <a:rPr lang="nl-NL" b="0" dirty="0"/>
              <a:t> is </a:t>
            </a:r>
            <a:r>
              <a:rPr lang="nl-NL" b="0" dirty="0" err="1"/>
              <a:t>reinvested</a:t>
            </a:r>
            <a:r>
              <a:rPr lang="nl-NL" b="0" dirty="0"/>
              <a:t> </a:t>
            </a:r>
            <a:r>
              <a:rPr lang="nl-NL" b="0" dirty="0" err="1"/>
              <a:t>into</a:t>
            </a:r>
            <a:r>
              <a:rPr lang="nl-NL" b="0" dirty="0"/>
              <a:t> </a:t>
            </a:r>
            <a:r>
              <a:rPr lang="nl-NL" b="0" dirty="0" err="1"/>
              <a:t>various</a:t>
            </a:r>
            <a:r>
              <a:rPr lang="nl-NL" b="0" dirty="0"/>
              <a:t> </a:t>
            </a:r>
            <a:r>
              <a:rPr lang="nl-NL" b="0" dirty="0" err="1"/>
              <a:t>areas</a:t>
            </a:r>
            <a:r>
              <a:rPr lang="nl-NL" b="0" dirty="0"/>
              <a:t> in </a:t>
            </a:r>
            <a:r>
              <a:rPr lang="nl-NL" b="0" dirty="0" err="1"/>
              <a:t>the</a:t>
            </a:r>
            <a:r>
              <a:rPr lang="nl-NL" b="0" dirty="0"/>
              <a:t> society.</a:t>
            </a:r>
          </a:p>
          <a:p>
            <a:pPr lvl="3"/>
            <a:r>
              <a:rPr lang="nl-NL" dirty="0" err="1"/>
              <a:t>Revitalizing</a:t>
            </a:r>
            <a:r>
              <a:rPr lang="nl-NL" dirty="0"/>
              <a:t> </a:t>
            </a:r>
            <a:r>
              <a:rPr lang="nl-NL" dirty="0" err="1"/>
              <a:t>Economies</a:t>
            </a:r>
            <a:r>
              <a:rPr lang="nl-NL" dirty="0"/>
              <a:t> in </a:t>
            </a:r>
            <a:r>
              <a:rPr lang="nl-NL" dirty="0" err="1"/>
              <a:t>Underdeveloped</a:t>
            </a:r>
            <a:r>
              <a:rPr lang="nl-NL" dirty="0"/>
              <a:t> </a:t>
            </a:r>
            <a:r>
              <a:rPr lang="nl-NL" dirty="0" err="1"/>
              <a:t>Regions</a:t>
            </a:r>
            <a:r>
              <a:rPr lang="nl-NL" dirty="0"/>
              <a:t>: </a:t>
            </a:r>
            <a:r>
              <a:rPr lang="nl-NL" b="0" dirty="0" err="1"/>
              <a:t>Tourism</a:t>
            </a:r>
            <a:r>
              <a:rPr lang="nl-NL" b="0" dirty="0"/>
              <a:t> </a:t>
            </a:r>
            <a:r>
              <a:rPr lang="nl-NL" b="0" dirty="0" err="1"/>
              <a:t>plays</a:t>
            </a:r>
            <a:r>
              <a:rPr lang="nl-NL" b="0" dirty="0"/>
              <a:t> a </a:t>
            </a:r>
            <a:r>
              <a:rPr lang="nl-NL" b="0" dirty="0" err="1"/>
              <a:t>crucial</a:t>
            </a:r>
            <a:r>
              <a:rPr lang="nl-NL" b="0" dirty="0"/>
              <a:t> </a:t>
            </a:r>
            <a:r>
              <a:rPr lang="nl-NL" b="0" dirty="0" err="1"/>
              <a:t>role</a:t>
            </a:r>
            <a:r>
              <a:rPr lang="nl-NL" b="0" dirty="0"/>
              <a:t> in </a:t>
            </a:r>
            <a:r>
              <a:rPr lang="nl-NL" b="0" dirty="0" err="1"/>
              <a:t>fostering</a:t>
            </a:r>
            <a:r>
              <a:rPr lang="nl-NL" b="0" dirty="0"/>
              <a:t> development </a:t>
            </a:r>
            <a:r>
              <a:rPr lang="nl-NL" b="0" dirty="0" err="1"/>
              <a:t>and</a:t>
            </a:r>
            <a:r>
              <a:rPr lang="nl-NL" b="0" dirty="0"/>
              <a:t> promoting non-</a:t>
            </a:r>
            <a:r>
              <a:rPr lang="nl-NL" b="0" dirty="0" err="1"/>
              <a:t>industrialized</a:t>
            </a:r>
            <a:r>
              <a:rPr lang="nl-NL" b="0" dirty="0"/>
              <a:t> </a:t>
            </a:r>
            <a:r>
              <a:rPr lang="nl-NL" b="0" dirty="0" err="1"/>
              <a:t>regions</a:t>
            </a:r>
            <a:r>
              <a:rPr lang="nl-NL" b="0" dirty="0"/>
              <a:t>.</a:t>
            </a:r>
          </a:p>
          <a:p>
            <a:pPr lvl="3"/>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1621398755"/>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Economic</a:t>
            </a:r>
            <a:r>
              <a:rPr lang="nl-NL" b="1" dirty="0"/>
              <a:t> </a:t>
            </a:r>
            <a:r>
              <a:rPr lang="nl-NL" b="1" dirty="0" err="1"/>
              <a:t>Leakages</a:t>
            </a:r>
            <a:r>
              <a:rPr lang="nl-NL" b="1" dirty="0"/>
              <a:t> </a:t>
            </a:r>
            <a:r>
              <a:rPr lang="nl-NL" b="1" dirty="0" err="1"/>
              <a:t>and</a:t>
            </a:r>
            <a:r>
              <a:rPr lang="nl-NL" b="1" dirty="0"/>
              <a:t> </a:t>
            </a:r>
            <a:r>
              <a:rPr lang="nl-NL" b="1" dirty="0" err="1"/>
              <a:t>Imported</a:t>
            </a:r>
            <a:r>
              <a:rPr lang="nl-NL" b="1" dirty="0"/>
              <a:t> </a:t>
            </a:r>
            <a:r>
              <a:rPr lang="nl-NL" b="1" dirty="0" err="1"/>
              <a:t>Goods</a:t>
            </a:r>
            <a:r>
              <a:rPr lang="nl-NL" b="1" dirty="0"/>
              <a:t>:</a:t>
            </a:r>
          </a:p>
          <a:p>
            <a:pPr lvl="3"/>
            <a:r>
              <a:rPr lang="en-GB" dirty="0"/>
              <a:t>- </a:t>
            </a:r>
            <a:r>
              <a:rPr lang="nl-NL" b="0" dirty="0"/>
              <a:t>Catering </a:t>
            </a:r>
            <a:r>
              <a:rPr lang="nl-NL" b="0" dirty="0" err="1"/>
              <a:t>to</a:t>
            </a:r>
            <a:r>
              <a:rPr lang="nl-NL" b="0" dirty="0"/>
              <a:t> Western-</a:t>
            </a:r>
            <a:r>
              <a:rPr lang="nl-NL" b="0" dirty="0" err="1"/>
              <a:t>style</a:t>
            </a:r>
            <a:r>
              <a:rPr lang="nl-NL" b="0" dirty="0"/>
              <a:t> </a:t>
            </a:r>
            <a:r>
              <a:rPr lang="nl-NL" b="0" dirty="0" err="1"/>
              <a:t>preferences</a:t>
            </a:r>
            <a:r>
              <a:rPr lang="nl-NL" b="0" dirty="0"/>
              <a:t> </a:t>
            </a:r>
            <a:r>
              <a:rPr lang="nl-NL" b="0" dirty="0" err="1"/>
              <a:t>can</a:t>
            </a:r>
            <a:r>
              <a:rPr lang="nl-NL" b="0" dirty="0"/>
              <a:t> lead </a:t>
            </a:r>
            <a:r>
              <a:rPr lang="nl-NL" b="0" dirty="0" err="1"/>
              <a:t>to</a:t>
            </a:r>
            <a:r>
              <a:rPr lang="nl-NL" b="0" dirty="0"/>
              <a:t> </a:t>
            </a:r>
            <a:r>
              <a:rPr lang="nl-NL" b="0" dirty="0" err="1"/>
              <a:t>economic</a:t>
            </a:r>
            <a:r>
              <a:rPr lang="nl-NL" b="0" dirty="0"/>
              <a:t> </a:t>
            </a:r>
            <a:r>
              <a:rPr lang="nl-NL" b="0" dirty="0" err="1"/>
              <a:t>leakages</a:t>
            </a:r>
            <a:r>
              <a:rPr lang="nl-NL" b="0" dirty="0"/>
              <a:t>, as </a:t>
            </a:r>
            <a:r>
              <a:rPr lang="nl-NL" b="0" dirty="0" err="1"/>
              <a:t>profits</a:t>
            </a:r>
            <a:r>
              <a:rPr lang="nl-NL" b="0" dirty="0"/>
              <a:t> </a:t>
            </a:r>
            <a:r>
              <a:rPr lang="nl-NL" b="0" dirty="0" err="1"/>
              <a:t>often</a:t>
            </a:r>
            <a:r>
              <a:rPr lang="nl-NL" b="0" dirty="0"/>
              <a:t> flow </a:t>
            </a:r>
            <a:r>
              <a:rPr lang="nl-NL" b="0" dirty="0" err="1"/>
              <a:t>to</a:t>
            </a:r>
            <a:r>
              <a:rPr lang="nl-NL" b="0" dirty="0"/>
              <a:t> </a:t>
            </a:r>
            <a:r>
              <a:rPr lang="nl-NL" b="0" dirty="0" err="1"/>
              <a:t>foreign</a:t>
            </a:r>
            <a:r>
              <a:rPr lang="nl-NL" b="0" dirty="0"/>
              <a:t> companies </a:t>
            </a:r>
            <a:r>
              <a:rPr lang="nl-NL" b="0" dirty="0" err="1"/>
              <a:t>instead</a:t>
            </a:r>
            <a:r>
              <a:rPr lang="nl-NL" b="0" dirty="0"/>
              <a:t> of </a:t>
            </a:r>
            <a:r>
              <a:rPr lang="nl-NL" b="0" dirty="0" err="1"/>
              <a:t>staying</a:t>
            </a:r>
            <a:r>
              <a:rPr lang="nl-NL" b="0" dirty="0"/>
              <a:t> </a:t>
            </a:r>
            <a:r>
              <a:rPr lang="nl-NL" b="0" dirty="0" err="1"/>
              <a:t>within</a:t>
            </a:r>
            <a:r>
              <a:rPr lang="nl-NL" b="0" dirty="0"/>
              <a:t> </a:t>
            </a:r>
            <a:r>
              <a:rPr lang="nl-NL" b="0" dirty="0" err="1"/>
              <a:t>the</a:t>
            </a:r>
            <a:r>
              <a:rPr lang="nl-NL" b="0" dirty="0"/>
              <a:t> </a:t>
            </a:r>
            <a:r>
              <a:rPr lang="nl-NL" b="0" dirty="0" err="1"/>
              <a:t>local</a:t>
            </a:r>
            <a:r>
              <a:rPr lang="nl-NL" b="0" dirty="0"/>
              <a:t> </a:t>
            </a:r>
            <a:r>
              <a:rPr lang="nl-NL" b="0" dirty="0" err="1"/>
              <a:t>economy</a:t>
            </a:r>
            <a:r>
              <a:rPr lang="nl-NL" b="0" dirty="0"/>
              <a:t>.</a:t>
            </a:r>
          </a:p>
          <a:p>
            <a:pPr lvl="3"/>
            <a:r>
              <a:rPr lang="en-GB" dirty="0"/>
              <a:t>- </a:t>
            </a:r>
            <a:r>
              <a:rPr lang="nl-NL" b="0" dirty="0" err="1"/>
              <a:t>Tourists</a:t>
            </a:r>
            <a:r>
              <a:rPr lang="nl-NL" b="0" dirty="0"/>
              <a:t> </a:t>
            </a:r>
            <a:r>
              <a:rPr lang="nl-NL" b="0" dirty="0" err="1"/>
              <a:t>tend</a:t>
            </a:r>
            <a:r>
              <a:rPr lang="nl-NL" b="0" dirty="0"/>
              <a:t> </a:t>
            </a:r>
            <a:r>
              <a:rPr lang="nl-NL" b="0" dirty="0" err="1"/>
              <a:t>to</a:t>
            </a:r>
            <a:r>
              <a:rPr lang="nl-NL" b="0" dirty="0"/>
              <a:t> </a:t>
            </a:r>
            <a:r>
              <a:rPr lang="nl-NL" b="0" dirty="0" err="1"/>
              <a:t>demand</a:t>
            </a:r>
            <a:r>
              <a:rPr lang="nl-NL" b="0" dirty="0"/>
              <a:t> Western-</a:t>
            </a:r>
            <a:r>
              <a:rPr lang="nl-NL" b="0" dirty="0" err="1"/>
              <a:t>style</a:t>
            </a:r>
            <a:r>
              <a:rPr lang="nl-NL" b="0" dirty="0"/>
              <a:t> </a:t>
            </a:r>
            <a:r>
              <a:rPr lang="nl-NL" b="0" dirty="0" err="1"/>
              <a:t>amenities</a:t>
            </a:r>
            <a:r>
              <a:rPr lang="nl-NL" b="0" dirty="0"/>
              <a:t>, </a:t>
            </a:r>
            <a:r>
              <a:rPr lang="nl-NL" b="0" dirty="0" err="1"/>
              <a:t>particularly</a:t>
            </a:r>
            <a:r>
              <a:rPr lang="nl-NL" b="0" dirty="0"/>
              <a:t> in large hotel </a:t>
            </a:r>
            <a:r>
              <a:rPr lang="nl-NL" b="0" dirty="0" err="1"/>
              <a:t>chains</a:t>
            </a:r>
            <a:r>
              <a:rPr lang="nl-NL" b="0" dirty="0"/>
              <a:t> </a:t>
            </a:r>
            <a:r>
              <a:rPr lang="nl-NL" b="0" dirty="0" err="1"/>
              <a:t>and</a:t>
            </a:r>
            <a:r>
              <a:rPr lang="nl-NL" b="0" dirty="0"/>
              <a:t> </a:t>
            </a:r>
            <a:r>
              <a:rPr lang="nl-NL" b="0" dirty="0" err="1"/>
              <a:t>all-inclusive</a:t>
            </a:r>
            <a:r>
              <a:rPr lang="nl-NL" b="0" dirty="0"/>
              <a:t> resorts, </a:t>
            </a:r>
            <a:r>
              <a:rPr lang="nl-NL" b="0" dirty="0" err="1"/>
              <a:t>increasing</a:t>
            </a:r>
            <a:r>
              <a:rPr lang="nl-NL" b="0" dirty="0"/>
              <a:t> </a:t>
            </a:r>
            <a:r>
              <a:rPr lang="nl-NL" b="0" dirty="0" err="1"/>
              <a:t>the</a:t>
            </a:r>
            <a:r>
              <a:rPr lang="nl-NL" b="0" dirty="0"/>
              <a:t> </a:t>
            </a:r>
            <a:r>
              <a:rPr lang="nl-NL" b="0" dirty="0" err="1"/>
              <a:t>reliance</a:t>
            </a:r>
            <a:r>
              <a:rPr lang="nl-NL" b="0" dirty="0"/>
              <a:t> on </a:t>
            </a:r>
            <a:r>
              <a:rPr lang="nl-NL" b="0" dirty="0" err="1"/>
              <a:t>imported</a:t>
            </a:r>
            <a:r>
              <a:rPr lang="nl-NL" b="0" dirty="0"/>
              <a:t> </a:t>
            </a:r>
            <a:r>
              <a:rPr lang="nl-NL" b="0" dirty="0" err="1"/>
              <a:t>goods</a:t>
            </a:r>
            <a:r>
              <a:rPr lang="nl-NL" b="0" dirty="0"/>
              <a:t> </a:t>
            </a:r>
            <a:r>
              <a:rPr lang="nl-NL" b="0" dirty="0" err="1"/>
              <a:t>and</a:t>
            </a:r>
            <a:r>
              <a:rPr lang="nl-NL" b="0" dirty="0"/>
              <a:t> services.</a:t>
            </a:r>
          </a:p>
          <a:p>
            <a:pPr lvl="3"/>
            <a:r>
              <a:rPr lang="en-GB" dirty="0"/>
              <a:t>- </a:t>
            </a:r>
            <a:r>
              <a:rPr lang="nl-NL" b="0" dirty="0"/>
              <a:t>In small </a:t>
            </a:r>
            <a:r>
              <a:rPr lang="nl-NL" b="0" dirty="0" err="1"/>
              <a:t>island</a:t>
            </a:r>
            <a:r>
              <a:rPr lang="nl-NL" b="0" dirty="0"/>
              <a:t> </a:t>
            </a:r>
            <a:r>
              <a:rPr lang="nl-NL" b="0" dirty="0" err="1"/>
              <a:t>economies</a:t>
            </a:r>
            <a:r>
              <a:rPr lang="nl-NL" b="0" dirty="0"/>
              <a:t> like </a:t>
            </a:r>
            <a:r>
              <a:rPr lang="nl-NL" b="0" dirty="0" err="1"/>
              <a:t>the</a:t>
            </a:r>
            <a:r>
              <a:rPr lang="nl-NL" b="0" dirty="0"/>
              <a:t> Caribbean or South Pacific, </a:t>
            </a:r>
            <a:r>
              <a:rPr lang="nl-NL" b="0" dirty="0" err="1"/>
              <a:t>inter-island</a:t>
            </a:r>
            <a:r>
              <a:rPr lang="nl-NL" b="0" dirty="0"/>
              <a:t> </a:t>
            </a:r>
            <a:r>
              <a:rPr lang="nl-NL" b="0" dirty="0" err="1"/>
              <a:t>linkages</a:t>
            </a:r>
            <a:r>
              <a:rPr lang="nl-NL" b="0" dirty="0"/>
              <a:t> </a:t>
            </a:r>
            <a:r>
              <a:rPr lang="nl-NL" b="0" dirty="0" err="1"/>
              <a:t>can</a:t>
            </a:r>
            <a:r>
              <a:rPr lang="nl-NL" b="0" dirty="0"/>
              <a:t> </a:t>
            </a:r>
            <a:r>
              <a:rPr lang="nl-NL" b="0" dirty="0" err="1"/>
              <a:t>be</a:t>
            </a:r>
            <a:r>
              <a:rPr lang="nl-NL" b="0" dirty="0"/>
              <a:t> </a:t>
            </a:r>
            <a:r>
              <a:rPr lang="nl-NL" b="0" dirty="0" err="1"/>
              <a:t>strengthened</a:t>
            </a:r>
            <a:r>
              <a:rPr lang="nl-NL" b="0" dirty="0"/>
              <a:t>, but </a:t>
            </a:r>
            <a:r>
              <a:rPr lang="nl-NL" b="0" dirty="0" err="1"/>
              <a:t>there</a:t>
            </a:r>
            <a:r>
              <a:rPr lang="nl-NL" b="0" dirty="0"/>
              <a:t> </a:t>
            </a:r>
            <a:r>
              <a:rPr lang="nl-NL" b="0" dirty="0" err="1"/>
              <a:t>remains</a:t>
            </a:r>
            <a:r>
              <a:rPr lang="nl-NL" b="0" dirty="0"/>
              <a:t> a significant </a:t>
            </a:r>
            <a:r>
              <a:rPr lang="nl-NL" b="0" dirty="0" err="1"/>
              <a:t>need</a:t>
            </a:r>
            <a:r>
              <a:rPr lang="nl-NL" b="0" dirty="0"/>
              <a:t> </a:t>
            </a:r>
            <a:r>
              <a:rPr lang="nl-NL" b="0" dirty="0" err="1"/>
              <a:t>to</a:t>
            </a:r>
            <a:r>
              <a:rPr lang="nl-NL" b="0" dirty="0"/>
              <a:t> import </a:t>
            </a:r>
            <a:r>
              <a:rPr lang="nl-NL" b="0" dirty="0" err="1"/>
              <a:t>goods</a:t>
            </a:r>
            <a:r>
              <a:rPr lang="nl-NL" b="0" dirty="0"/>
              <a:t>, </a:t>
            </a:r>
            <a:r>
              <a:rPr lang="nl-NL" b="0" dirty="0" err="1"/>
              <a:t>contributing</a:t>
            </a:r>
            <a:r>
              <a:rPr lang="nl-NL" b="0" dirty="0"/>
              <a:t> </a:t>
            </a:r>
            <a:r>
              <a:rPr lang="nl-NL" b="0" dirty="0" err="1"/>
              <a:t>to</a:t>
            </a:r>
            <a:r>
              <a:rPr lang="nl-NL" b="0" dirty="0"/>
              <a:t> </a:t>
            </a:r>
            <a:r>
              <a:rPr lang="nl-NL" b="0" dirty="0" err="1"/>
              <a:t>economic</a:t>
            </a:r>
            <a:r>
              <a:rPr lang="nl-NL" b="0" dirty="0"/>
              <a:t> </a:t>
            </a:r>
            <a:r>
              <a:rPr lang="nl-NL" b="0" dirty="0" err="1"/>
              <a:t>leakages</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3317331408"/>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Threat</a:t>
            </a:r>
            <a:r>
              <a:rPr lang="nl-NL" b="1" dirty="0"/>
              <a:t> </a:t>
            </a:r>
            <a:r>
              <a:rPr lang="nl-NL" b="1" dirty="0" err="1"/>
              <a:t>to</a:t>
            </a:r>
            <a:r>
              <a:rPr lang="nl-NL" b="1" dirty="0"/>
              <a:t> </a:t>
            </a:r>
            <a:r>
              <a:rPr lang="nl-NL" b="1" dirty="0" err="1"/>
              <a:t>Local</a:t>
            </a:r>
            <a:r>
              <a:rPr lang="nl-NL" b="1" dirty="0"/>
              <a:t> </a:t>
            </a:r>
            <a:r>
              <a:rPr lang="nl-NL" b="1" dirty="0" err="1"/>
              <a:t>Products</a:t>
            </a:r>
            <a:r>
              <a:rPr lang="nl-NL" b="1" dirty="0"/>
              <a:t> </a:t>
            </a:r>
            <a:r>
              <a:rPr lang="nl-NL" b="1" dirty="0" err="1"/>
              <a:t>and</a:t>
            </a:r>
            <a:r>
              <a:rPr lang="nl-NL" b="1" dirty="0"/>
              <a:t> </a:t>
            </a:r>
            <a:r>
              <a:rPr lang="nl-NL" b="1" dirty="0" err="1"/>
              <a:t>Commodification</a:t>
            </a:r>
            <a:r>
              <a:rPr lang="nl-NL" b="1" dirty="0"/>
              <a:t>:</a:t>
            </a:r>
          </a:p>
          <a:p>
            <a:pPr lvl="3"/>
            <a:r>
              <a:rPr lang="en-GB" dirty="0"/>
              <a:t>- </a:t>
            </a:r>
            <a:r>
              <a:rPr lang="nl-NL" b="0" dirty="0"/>
              <a:t>As </a:t>
            </a:r>
            <a:r>
              <a:rPr lang="nl-NL" b="0" dirty="0" err="1"/>
              <a:t>locals</a:t>
            </a:r>
            <a:r>
              <a:rPr lang="nl-NL" b="0" dirty="0"/>
              <a:t> </a:t>
            </a:r>
            <a:r>
              <a:rPr lang="nl-NL" b="0" dirty="0" err="1"/>
              <a:t>adopt</a:t>
            </a:r>
            <a:r>
              <a:rPr lang="nl-NL" b="0" dirty="0"/>
              <a:t> Western-</a:t>
            </a:r>
            <a:r>
              <a:rPr lang="nl-NL" b="0" dirty="0" err="1"/>
              <a:t>style</a:t>
            </a:r>
            <a:r>
              <a:rPr lang="nl-NL" b="0" dirty="0"/>
              <a:t> </a:t>
            </a:r>
            <a:r>
              <a:rPr lang="nl-NL" b="0" dirty="0" err="1"/>
              <a:t>products</a:t>
            </a:r>
            <a:r>
              <a:rPr lang="nl-NL" b="0" dirty="0"/>
              <a:t>, traditional </a:t>
            </a:r>
            <a:r>
              <a:rPr lang="nl-NL" b="0" dirty="0" err="1"/>
              <a:t>goods</a:t>
            </a:r>
            <a:r>
              <a:rPr lang="nl-NL" b="0" dirty="0"/>
              <a:t> </a:t>
            </a:r>
            <a:r>
              <a:rPr lang="nl-NL" b="0" dirty="0" err="1"/>
              <a:t>may</a:t>
            </a:r>
            <a:r>
              <a:rPr lang="nl-NL" b="0" dirty="0"/>
              <a:t> </a:t>
            </a:r>
            <a:r>
              <a:rPr lang="nl-NL" b="0" dirty="0" err="1"/>
              <a:t>decline</a:t>
            </a:r>
            <a:r>
              <a:rPr lang="nl-NL" b="0" dirty="0"/>
              <a:t> or </a:t>
            </a:r>
            <a:r>
              <a:rPr lang="nl-NL" b="0" dirty="0" err="1"/>
              <a:t>disappear</a:t>
            </a:r>
            <a:r>
              <a:rPr lang="nl-NL" b="0" dirty="0"/>
              <a:t>, </a:t>
            </a:r>
            <a:r>
              <a:rPr lang="nl-NL" b="0" dirty="0" err="1"/>
              <a:t>weakening</a:t>
            </a:r>
            <a:r>
              <a:rPr lang="nl-NL" b="0" dirty="0"/>
              <a:t> </a:t>
            </a:r>
            <a:r>
              <a:rPr lang="nl-NL" b="0" dirty="0" err="1"/>
              <a:t>local</a:t>
            </a:r>
            <a:r>
              <a:rPr lang="nl-NL" b="0" dirty="0"/>
              <a:t> </a:t>
            </a:r>
            <a:r>
              <a:rPr lang="nl-NL" b="0" dirty="0" err="1"/>
              <a:t>industries</a:t>
            </a:r>
            <a:r>
              <a:rPr lang="nl-NL" b="0" dirty="0"/>
              <a:t>.</a:t>
            </a:r>
          </a:p>
          <a:p>
            <a:pPr lvl="3"/>
            <a:r>
              <a:rPr lang="en-GB" dirty="0"/>
              <a:t>- </a:t>
            </a:r>
            <a:r>
              <a:rPr lang="nl-NL" b="0" dirty="0" err="1"/>
              <a:t>Excessive</a:t>
            </a:r>
            <a:r>
              <a:rPr lang="nl-NL" b="0" dirty="0"/>
              <a:t> </a:t>
            </a:r>
            <a:r>
              <a:rPr lang="nl-NL" b="0" dirty="0" err="1"/>
              <a:t>tourist</a:t>
            </a:r>
            <a:r>
              <a:rPr lang="nl-NL" b="0" dirty="0"/>
              <a:t> </a:t>
            </a:r>
            <a:r>
              <a:rPr lang="nl-NL" b="0" dirty="0" err="1"/>
              <a:t>demand</a:t>
            </a:r>
            <a:r>
              <a:rPr lang="nl-NL" b="0" dirty="0"/>
              <a:t> </a:t>
            </a:r>
            <a:r>
              <a:rPr lang="nl-NL" b="0" dirty="0" err="1"/>
              <a:t>for</a:t>
            </a:r>
            <a:r>
              <a:rPr lang="nl-NL" b="0" dirty="0"/>
              <a:t> </a:t>
            </a:r>
            <a:r>
              <a:rPr lang="nl-NL" b="0" dirty="0" err="1"/>
              <a:t>local</a:t>
            </a:r>
            <a:r>
              <a:rPr lang="nl-NL" b="0" dirty="0"/>
              <a:t> </a:t>
            </a:r>
            <a:r>
              <a:rPr lang="nl-NL" b="0" dirty="0" err="1"/>
              <a:t>products</a:t>
            </a:r>
            <a:r>
              <a:rPr lang="nl-NL" b="0" dirty="0"/>
              <a:t> </a:t>
            </a:r>
            <a:r>
              <a:rPr lang="nl-NL" b="0" dirty="0" err="1"/>
              <a:t>can</a:t>
            </a:r>
            <a:r>
              <a:rPr lang="nl-NL" b="0" dirty="0"/>
              <a:t> lead </a:t>
            </a:r>
            <a:r>
              <a:rPr lang="nl-NL" b="0" dirty="0" err="1"/>
              <a:t>to</a:t>
            </a:r>
            <a:r>
              <a:rPr lang="nl-NL" b="0" dirty="0"/>
              <a:t> </a:t>
            </a:r>
            <a:r>
              <a:rPr lang="nl-NL" b="0" dirty="0" err="1"/>
              <a:t>mass</a:t>
            </a:r>
            <a:r>
              <a:rPr lang="nl-NL" b="0" dirty="0"/>
              <a:t> </a:t>
            </a:r>
            <a:r>
              <a:rPr lang="nl-NL" b="0" dirty="0" err="1"/>
              <a:t>production</a:t>
            </a:r>
            <a:r>
              <a:rPr lang="nl-NL" b="0" dirty="0"/>
              <a:t>, </a:t>
            </a:r>
            <a:r>
              <a:rPr lang="nl-NL" b="0" dirty="0" err="1"/>
              <a:t>which</a:t>
            </a:r>
            <a:r>
              <a:rPr lang="nl-NL" b="0" dirty="0"/>
              <a:t> </a:t>
            </a:r>
            <a:r>
              <a:rPr lang="nl-NL" b="0" dirty="0" err="1"/>
              <a:t>risks</a:t>
            </a:r>
            <a:r>
              <a:rPr lang="nl-NL" b="0" dirty="0"/>
              <a:t> </a:t>
            </a:r>
            <a:r>
              <a:rPr lang="nl-NL" b="0" dirty="0" err="1"/>
              <a:t>commodifying</a:t>
            </a:r>
            <a:r>
              <a:rPr lang="nl-NL" b="0" dirty="0"/>
              <a:t> </a:t>
            </a:r>
            <a:r>
              <a:rPr lang="nl-NL" b="0" dirty="0" err="1"/>
              <a:t>and</a:t>
            </a:r>
            <a:r>
              <a:rPr lang="nl-NL" b="0" dirty="0"/>
              <a:t> </a:t>
            </a:r>
            <a:r>
              <a:rPr lang="nl-NL" b="0" dirty="0" err="1"/>
              <a:t>commercializing</a:t>
            </a:r>
            <a:r>
              <a:rPr lang="nl-NL" b="0" dirty="0"/>
              <a:t> </a:t>
            </a:r>
            <a:r>
              <a:rPr lang="nl-NL" b="0" dirty="0" err="1"/>
              <a:t>local</a:t>
            </a:r>
            <a:r>
              <a:rPr lang="nl-NL" b="0" dirty="0"/>
              <a:t> culture.</a:t>
            </a:r>
          </a:p>
          <a:p>
            <a:pPr lvl="3"/>
            <a:r>
              <a:rPr lang="nl-NL" dirty="0" err="1"/>
              <a:t>Tourism</a:t>
            </a:r>
            <a:r>
              <a:rPr lang="nl-NL" dirty="0"/>
              <a:t> as a 'Quick Fix' Solution </a:t>
            </a:r>
            <a:r>
              <a:rPr lang="nl-NL" dirty="0" err="1"/>
              <a:t>and</a:t>
            </a:r>
            <a:r>
              <a:rPr lang="nl-NL" dirty="0"/>
              <a:t> </a:t>
            </a:r>
            <a:r>
              <a:rPr lang="nl-NL" dirty="0" err="1"/>
              <a:t>Neglect</a:t>
            </a:r>
            <a:r>
              <a:rPr lang="nl-NL" dirty="0"/>
              <a:t> of </a:t>
            </a:r>
            <a:r>
              <a:rPr lang="nl-NL" dirty="0" err="1"/>
              <a:t>Local</a:t>
            </a:r>
            <a:r>
              <a:rPr lang="nl-NL" dirty="0"/>
              <a:t> </a:t>
            </a:r>
            <a:r>
              <a:rPr lang="nl-NL" dirty="0" err="1"/>
              <a:t>Needs</a:t>
            </a:r>
            <a:r>
              <a:rPr lang="nl-NL" dirty="0"/>
              <a:t>:</a:t>
            </a:r>
          </a:p>
          <a:p>
            <a:pPr lvl="3"/>
            <a:r>
              <a:rPr lang="en-GB" dirty="0"/>
              <a:t>- </a:t>
            </a:r>
            <a:r>
              <a:rPr lang="nl-NL" b="0" dirty="0" err="1"/>
              <a:t>Governments</a:t>
            </a:r>
            <a:r>
              <a:rPr lang="nl-NL" b="0" dirty="0"/>
              <a:t> </a:t>
            </a:r>
            <a:r>
              <a:rPr lang="nl-NL" b="0" dirty="0" err="1"/>
              <a:t>often</a:t>
            </a:r>
            <a:r>
              <a:rPr lang="nl-NL" b="0" dirty="0"/>
              <a:t> view </a:t>
            </a:r>
            <a:r>
              <a:rPr lang="nl-NL" b="0" dirty="0" err="1"/>
              <a:t>tourism</a:t>
            </a:r>
            <a:r>
              <a:rPr lang="nl-NL" b="0" dirty="0"/>
              <a:t> as a </a:t>
            </a:r>
            <a:r>
              <a:rPr lang="nl-NL" b="0" dirty="0" err="1"/>
              <a:t>quick</a:t>
            </a:r>
            <a:r>
              <a:rPr lang="nl-NL" b="0" dirty="0"/>
              <a:t> solution </a:t>
            </a:r>
            <a:r>
              <a:rPr lang="nl-NL" b="0" dirty="0" err="1"/>
              <a:t>to</a:t>
            </a:r>
            <a:r>
              <a:rPr lang="nl-NL" b="0" dirty="0"/>
              <a:t> </a:t>
            </a:r>
            <a:r>
              <a:rPr lang="nl-NL" b="0" dirty="0" err="1"/>
              <a:t>economic</a:t>
            </a:r>
            <a:r>
              <a:rPr lang="nl-NL" b="0" dirty="0"/>
              <a:t> </a:t>
            </a:r>
            <a:r>
              <a:rPr lang="nl-NL" b="0" dirty="0" err="1"/>
              <a:t>challenges</a:t>
            </a:r>
            <a:r>
              <a:rPr lang="nl-NL" b="0" dirty="0"/>
              <a:t>, </a:t>
            </a:r>
            <a:r>
              <a:rPr lang="nl-NL" b="0" dirty="0" err="1"/>
              <a:t>aiming</a:t>
            </a:r>
            <a:r>
              <a:rPr lang="nl-NL" b="0" dirty="0"/>
              <a:t> </a:t>
            </a:r>
            <a:r>
              <a:rPr lang="nl-NL" b="0" dirty="0" err="1"/>
              <a:t>to</a:t>
            </a:r>
            <a:r>
              <a:rPr lang="nl-NL" b="0" dirty="0"/>
              <a:t> </a:t>
            </a:r>
            <a:r>
              <a:rPr lang="nl-NL" b="0" dirty="0" err="1"/>
              <a:t>elevate</a:t>
            </a:r>
            <a:r>
              <a:rPr lang="nl-NL" b="0" dirty="0"/>
              <a:t> </a:t>
            </a:r>
            <a:r>
              <a:rPr lang="nl-NL" b="0" dirty="0" err="1"/>
              <a:t>their</a:t>
            </a:r>
            <a:r>
              <a:rPr lang="nl-NL" b="0" dirty="0"/>
              <a:t> </a:t>
            </a:r>
            <a:r>
              <a:rPr lang="nl-NL" b="0" dirty="0" err="1"/>
              <a:t>global</a:t>
            </a:r>
            <a:r>
              <a:rPr lang="nl-NL" b="0" dirty="0"/>
              <a:t> standing </a:t>
            </a:r>
            <a:r>
              <a:rPr lang="nl-NL" b="0" dirty="0" err="1"/>
              <a:t>and</a:t>
            </a:r>
            <a:r>
              <a:rPr lang="nl-NL" b="0" dirty="0"/>
              <a:t> </a:t>
            </a:r>
            <a:r>
              <a:rPr lang="nl-NL" b="0" dirty="0" err="1"/>
              <a:t>attract</a:t>
            </a:r>
            <a:r>
              <a:rPr lang="nl-NL" b="0" dirty="0"/>
              <a:t> </a:t>
            </a:r>
            <a:r>
              <a:rPr lang="nl-NL" b="0" dirty="0" err="1"/>
              <a:t>foreign</a:t>
            </a:r>
            <a:r>
              <a:rPr lang="nl-NL" b="0" dirty="0"/>
              <a:t> investment.</a:t>
            </a:r>
          </a:p>
          <a:p>
            <a:pPr lvl="3"/>
            <a:r>
              <a:rPr lang="en-GB" dirty="0"/>
              <a:t>- </a:t>
            </a:r>
            <a:r>
              <a:rPr lang="nl-NL" b="0" dirty="0" err="1"/>
              <a:t>This</a:t>
            </a:r>
            <a:r>
              <a:rPr lang="nl-NL" b="0" dirty="0"/>
              <a:t> </a:t>
            </a:r>
            <a:r>
              <a:rPr lang="nl-NL" b="0" dirty="0" err="1"/>
              <a:t>emphasis</a:t>
            </a:r>
            <a:r>
              <a:rPr lang="nl-NL" b="0" dirty="0"/>
              <a:t> on </a:t>
            </a:r>
            <a:r>
              <a:rPr lang="nl-NL" b="0" dirty="0" err="1"/>
              <a:t>rapidly</a:t>
            </a:r>
            <a:r>
              <a:rPr lang="nl-NL" b="0" dirty="0"/>
              <a:t> </a:t>
            </a:r>
            <a:r>
              <a:rPr lang="nl-NL" b="0" dirty="0" err="1"/>
              <a:t>increasing</a:t>
            </a:r>
            <a:r>
              <a:rPr lang="nl-NL" b="0" dirty="0"/>
              <a:t> </a:t>
            </a:r>
            <a:r>
              <a:rPr lang="nl-NL" b="0" dirty="0" err="1"/>
              <a:t>visitor</a:t>
            </a:r>
            <a:r>
              <a:rPr lang="nl-NL" b="0" dirty="0"/>
              <a:t> </a:t>
            </a:r>
            <a:r>
              <a:rPr lang="nl-NL" b="0" dirty="0" err="1"/>
              <a:t>numbers</a:t>
            </a:r>
            <a:r>
              <a:rPr lang="nl-NL" b="0" dirty="0"/>
              <a:t> </a:t>
            </a:r>
            <a:r>
              <a:rPr lang="nl-NL" b="0" dirty="0" err="1"/>
              <a:t>can</a:t>
            </a:r>
            <a:r>
              <a:rPr lang="nl-NL" b="0" dirty="0"/>
              <a:t> lead </a:t>
            </a:r>
            <a:r>
              <a:rPr lang="nl-NL" b="0" dirty="0" err="1"/>
              <a:t>to</a:t>
            </a:r>
            <a:r>
              <a:rPr lang="nl-NL" b="0" dirty="0"/>
              <a:t> </a:t>
            </a:r>
            <a:r>
              <a:rPr lang="nl-NL" b="0" dirty="0" err="1"/>
              <a:t>the</a:t>
            </a:r>
            <a:r>
              <a:rPr lang="nl-NL" b="0" dirty="0"/>
              <a:t> </a:t>
            </a:r>
            <a:r>
              <a:rPr lang="nl-NL" b="0" dirty="0" err="1"/>
              <a:t>neglect</a:t>
            </a:r>
            <a:r>
              <a:rPr lang="nl-NL" b="0" dirty="0"/>
              <a:t> of </a:t>
            </a:r>
            <a:r>
              <a:rPr lang="nl-NL" b="0" dirty="0" err="1"/>
              <a:t>environmental</a:t>
            </a:r>
            <a:r>
              <a:rPr lang="nl-NL" b="0" dirty="0"/>
              <a:t>, </a:t>
            </a:r>
            <a:r>
              <a:rPr lang="nl-NL" b="0" dirty="0" err="1"/>
              <a:t>socio-cultural</a:t>
            </a:r>
            <a:r>
              <a:rPr lang="nl-NL" b="0" dirty="0"/>
              <a:t> impacts, </a:t>
            </a:r>
            <a:r>
              <a:rPr lang="nl-NL" b="0" dirty="0" err="1"/>
              <a:t>and</a:t>
            </a:r>
            <a:r>
              <a:rPr lang="nl-NL" b="0" dirty="0"/>
              <a:t> </a:t>
            </a:r>
            <a:r>
              <a:rPr lang="nl-NL" b="0" dirty="0" err="1"/>
              <a:t>local</a:t>
            </a:r>
            <a:r>
              <a:rPr lang="nl-NL" b="0" dirty="0"/>
              <a:t> community </a:t>
            </a:r>
            <a:r>
              <a:rPr lang="nl-NL" b="0" dirty="0" err="1"/>
              <a:t>needs</a:t>
            </a:r>
            <a:r>
              <a:rPr lang="nl-NL" b="0" dirty="0"/>
              <a:t>, as </a:t>
            </a:r>
            <a:r>
              <a:rPr lang="nl-NL" b="0" dirty="0" err="1"/>
              <a:t>national</a:t>
            </a:r>
            <a:r>
              <a:rPr lang="nl-NL" b="0" dirty="0"/>
              <a:t> </a:t>
            </a:r>
            <a:r>
              <a:rPr lang="nl-NL" b="0" dirty="0" err="1"/>
              <a:t>agendas</a:t>
            </a:r>
            <a:r>
              <a:rPr lang="nl-NL" b="0" dirty="0"/>
              <a:t> take </a:t>
            </a:r>
            <a:r>
              <a:rPr lang="nl-NL" b="0" dirty="0" err="1"/>
              <a:t>precedence</a:t>
            </a:r>
            <a:r>
              <a:rPr lang="nl-NL" b="0" dirty="0"/>
              <a:t>.</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1859303674"/>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Negative</a:t>
            </a:r>
            <a:r>
              <a:rPr lang="nl-NL" b="1" dirty="0"/>
              <a:t> </a:t>
            </a:r>
            <a:r>
              <a:rPr lang="nl-NL" b="1" dirty="0" err="1"/>
              <a:t>Economic</a:t>
            </a:r>
            <a:r>
              <a:rPr lang="nl-NL" b="1" dirty="0"/>
              <a:t> Impacts of </a:t>
            </a:r>
            <a:r>
              <a:rPr lang="nl-NL" b="1" dirty="0" err="1"/>
              <a:t>Tourism</a:t>
            </a:r>
            <a:r>
              <a:rPr lang="nl-NL" b="1" dirty="0"/>
              <a:t> </a:t>
            </a:r>
          </a:p>
          <a:p>
            <a:pPr lvl="3"/>
            <a:r>
              <a:rPr lang="nl-NL" b="1" dirty="0" err="1"/>
              <a:t>Loss</a:t>
            </a:r>
            <a:r>
              <a:rPr lang="nl-NL" b="1" dirty="0"/>
              <a:t> of Control </a:t>
            </a:r>
            <a:r>
              <a:rPr lang="nl-NL" b="1" dirty="0" err="1"/>
              <a:t>and</a:t>
            </a:r>
            <a:r>
              <a:rPr lang="nl-NL" b="1" dirty="0"/>
              <a:t> </a:t>
            </a:r>
            <a:r>
              <a:rPr lang="nl-NL" b="1" dirty="0" err="1"/>
              <a:t>External</a:t>
            </a:r>
            <a:r>
              <a:rPr lang="nl-NL" b="1" dirty="0"/>
              <a:t> Investment:</a:t>
            </a:r>
          </a:p>
          <a:p>
            <a:pPr lvl="3"/>
            <a:r>
              <a:rPr lang="en-GB" dirty="0"/>
              <a:t>- </a:t>
            </a:r>
            <a:r>
              <a:rPr lang="nl-NL" b="0" dirty="0" err="1"/>
              <a:t>Governments</a:t>
            </a:r>
            <a:r>
              <a:rPr lang="nl-NL" b="0" dirty="0"/>
              <a:t> </a:t>
            </a:r>
            <a:r>
              <a:rPr lang="nl-NL" b="0" dirty="0" err="1"/>
              <a:t>may</a:t>
            </a:r>
            <a:r>
              <a:rPr lang="nl-NL" b="0" dirty="0"/>
              <a:t> hand over control of </a:t>
            </a:r>
            <a:r>
              <a:rPr lang="nl-NL" b="0" dirty="0" err="1"/>
              <a:t>tourism</a:t>
            </a:r>
            <a:r>
              <a:rPr lang="nl-NL" b="0" dirty="0"/>
              <a:t> development </a:t>
            </a:r>
            <a:r>
              <a:rPr lang="nl-NL" b="0" dirty="0" err="1"/>
              <a:t>to</a:t>
            </a:r>
            <a:r>
              <a:rPr lang="nl-NL" b="0" dirty="0"/>
              <a:t> </a:t>
            </a:r>
            <a:r>
              <a:rPr lang="nl-NL" b="0" dirty="0" err="1"/>
              <a:t>international</a:t>
            </a:r>
            <a:r>
              <a:rPr lang="nl-NL" b="0" dirty="0"/>
              <a:t> consultants </a:t>
            </a:r>
            <a:r>
              <a:rPr lang="nl-NL" b="0" dirty="0" err="1"/>
              <a:t>and</a:t>
            </a:r>
            <a:r>
              <a:rPr lang="nl-NL" b="0" dirty="0"/>
              <a:t> </a:t>
            </a:r>
            <a:r>
              <a:rPr lang="nl-NL" b="0" dirty="0" err="1"/>
              <a:t>agencies</a:t>
            </a:r>
            <a:r>
              <a:rPr lang="nl-NL" b="0" dirty="0"/>
              <a:t>, </a:t>
            </a:r>
            <a:r>
              <a:rPr lang="nl-NL" b="0" dirty="0" err="1"/>
              <a:t>relying</a:t>
            </a:r>
            <a:r>
              <a:rPr lang="nl-NL" b="0" dirty="0"/>
              <a:t> on </a:t>
            </a:r>
            <a:r>
              <a:rPr lang="nl-NL" b="0" dirty="0" err="1"/>
              <a:t>their</a:t>
            </a:r>
            <a:r>
              <a:rPr lang="nl-NL" b="0" dirty="0"/>
              <a:t> expertise.</a:t>
            </a:r>
          </a:p>
          <a:p>
            <a:pPr lvl="3"/>
            <a:r>
              <a:rPr lang="en-GB" dirty="0"/>
              <a:t>- </a:t>
            </a:r>
            <a:r>
              <a:rPr lang="nl-NL" b="0" dirty="0"/>
              <a:t>In </a:t>
            </a:r>
            <a:r>
              <a:rPr lang="nl-NL" b="0" dirty="0" err="1"/>
              <a:t>poverty-stricken</a:t>
            </a:r>
            <a:r>
              <a:rPr lang="nl-NL" b="0" dirty="0"/>
              <a:t> </a:t>
            </a:r>
            <a:r>
              <a:rPr lang="nl-NL" b="0" dirty="0" err="1"/>
              <a:t>areas</a:t>
            </a:r>
            <a:r>
              <a:rPr lang="nl-NL" b="0" dirty="0"/>
              <a:t>, </a:t>
            </a:r>
            <a:r>
              <a:rPr lang="nl-NL" b="0" dirty="0" err="1"/>
              <a:t>foreign</a:t>
            </a:r>
            <a:r>
              <a:rPr lang="nl-NL" b="0" dirty="0"/>
              <a:t> investment </a:t>
            </a:r>
            <a:r>
              <a:rPr lang="nl-NL" b="0" dirty="0" err="1"/>
              <a:t>becomes</a:t>
            </a:r>
            <a:r>
              <a:rPr lang="nl-NL" b="0" dirty="0"/>
              <a:t> </a:t>
            </a:r>
            <a:r>
              <a:rPr lang="nl-NL" b="0" dirty="0" err="1"/>
              <a:t>appealing</a:t>
            </a:r>
            <a:r>
              <a:rPr lang="nl-NL" b="0" dirty="0"/>
              <a:t>, but </a:t>
            </a:r>
            <a:r>
              <a:rPr lang="nl-NL" b="0" dirty="0" err="1"/>
              <a:t>local</a:t>
            </a:r>
            <a:r>
              <a:rPr lang="nl-NL" b="0" dirty="0"/>
              <a:t> entrepreneurs </a:t>
            </a:r>
            <a:r>
              <a:rPr lang="nl-NL" b="0" dirty="0" err="1"/>
              <a:t>may</a:t>
            </a:r>
            <a:r>
              <a:rPr lang="nl-NL" b="0" dirty="0"/>
              <a:t> </a:t>
            </a:r>
            <a:r>
              <a:rPr lang="nl-NL" b="0" dirty="0" err="1"/>
              <a:t>struggle</a:t>
            </a:r>
            <a:r>
              <a:rPr lang="nl-NL" b="0" dirty="0"/>
              <a:t> </a:t>
            </a:r>
            <a:r>
              <a:rPr lang="nl-NL" b="0" dirty="0" err="1"/>
              <a:t>to</a:t>
            </a:r>
            <a:r>
              <a:rPr lang="nl-NL" b="0" dirty="0"/>
              <a:t> </a:t>
            </a:r>
            <a:r>
              <a:rPr lang="nl-NL" b="0" dirty="0" err="1"/>
              <a:t>afford</a:t>
            </a:r>
            <a:r>
              <a:rPr lang="nl-NL" b="0" dirty="0"/>
              <a:t> </a:t>
            </a:r>
            <a:r>
              <a:rPr lang="nl-NL" b="0" dirty="0" err="1"/>
              <a:t>inflated</a:t>
            </a:r>
            <a:r>
              <a:rPr lang="nl-NL" b="0" dirty="0"/>
              <a:t> land </a:t>
            </a:r>
            <a:r>
              <a:rPr lang="nl-NL" b="0" dirty="0" err="1"/>
              <a:t>and</a:t>
            </a:r>
            <a:r>
              <a:rPr lang="nl-NL" b="0" dirty="0"/>
              <a:t> property </a:t>
            </a:r>
            <a:r>
              <a:rPr lang="nl-NL" b="0" dirty="0" err="1"/>
              <a:t>prices</a:t>
            </a:r>
            <a:r>
              <a:rPr lang="nl-NL" b="0" dirty="0"/>
              <a:t>, </a:t>
            </a:r>
            <a:r>
              <a:rPr lang="nl-NL" b="0" dirty="0" err="1"/>
              <a:t>increasing</a:t>
            </a:r>
            <a:r>
              <a:rPr lang="nl-NL" b="0" dirty="0"/>
              <a:t> </a:t>
            </a:r>
            <a:r>
              <a:rPr lang="nl-NL" b="0" dirty="0" err="1"/>
              <a:t>dependence</a:t>
            </a:r>
            <a:r>
              <a:rPr lang="nl-NL" b="0" dirty="0"/>
              <a:t> on </a:t>
            </a:r>
            <a:r>
              <a:rPr lang="nl-NL" b="0" dirty="0" err="1"/>
              <a:t>external</a:t>
            </a:r>
            <a:r>
              <a:rPr lang="nl-NL" b="0" dirty="0"/>
              <a:t> </a:t>
            </a:r>
            <a:r>
              <a:rPr lang="nl-NL" b="0" dirty="0" err="1"/>
              <a:t>capital</a:t>
            </a:r>
            <a:r>
              <a:rPr lang="nl-NL" b="0" dirty="0"/>
              <a:t>.</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220429693"/>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Positive</a:t>
            </a:r>
            <a:r>
              <a:rPr lang="nl-NL" b="1" dirty="0"/>
              <a:t> Impacts </a:t>
            </a:r>
            <a:r>
              <a:rPr lang="nl-NL" b="1" dirty="0" err="1"/>
              <a:t>include</a:t>
            </a:r>
            <a:r>
              <a:rPr lang="nl-NL" b="1" dirty="0"/>
              <a:t>:</a:t>
            </a:r>
            <a:endParaRPr lang="nl-NL" dirty="0"/>
          </a:p>
          <a:p>
            <a:pPr lvl="3"/>
            <a:endParaRPr lang="nl-NL" b="1" dirty="0"/>
          </a:p>
          <a:p>
            <a:pPr lvl="3"/>
            <a:r>
              <a:rPr lang="nl-NL" b="1" dirty="0" err="1"/>
              <a:t>Conservation</a:t>
            </a:r>
            <a:r>
              <a:rPr lang="nl-NL" b="1" dirty="0"/>
              <a:t> of important </a:t>
            </a:r>
            <a:r>
              <a:rPr lang="nl-NL" b="1" dirty="0" err="1"/>
              <a:t>natural</a:t>
            </a:r>
            <a:r>
              <a:rPr lang="nl-NL" b="1" dirty="0"/>
              <a:t> </a:t>
            </a:r>
            <a:r>
              <a:rPr lang="nl-NL" b="1" dirty="0" err="1"/>
              <a:t>areas</a:t>
            </a:r>
            <a:r>
              <a:rPr lang="nl-NL" b="1" dirty="0"/>
              <a:t>:</a:t>
            </a:r>
          </a:p>
          <a:p>
            <a:pPr lvl="3"/>
            <a:r>
              <a:rPr lang="en-GB" dirty="0"/>
              <a:t>- </a:t>
            </a:r>
            <a:r>
              <a:rPr lang="nl-NL" b="0" dirty="0" err="1"/>
              <a:t>Tourism</a:t>
            </a:r>
            <a:r>
              <a:rPr lang="nl-NL" b="0" dirty="0"/>
              <a:t> supports </a:t>
            </a:r>
            <a:r>
              <a:rPr lang="nl-NL" b="0" dirty="0" err="1"/>
              <a:t>the</a:t>
            </a:r>
            <a:r>
              <a:rPr lang="nl-NL" b="0" dirty="0"/>
              <a:t> </a:t>
            </a:r>
            <a:r>
              <a:rPr lang="nl-NL" b="0" dirty="0" err="1"/>
              <a:t>preservation</a:t>
            </a:r>
            <a:r>
              <a:rPr lang="nl-NL" b="0" dirty="0"/>
              <a:t> </a:t>
            </a:r>
            <a:r>
              <a:rPr lang="nl-NL" b="0" dirty="0" err="1"/>
              <a:t>and</a:t>
            </a:r>
            <a:r>
              <a:rPr lang="nl-NL" b="0" dirty="0"/>
              <a:t> </a:t>
            </a:r>
            <a:r>
              <a:rPr lang="nl-NL" b="0" dirty="0" err="1"/>
              <a:t>funding</a:t>
            </a:r>
            <a:r>
              <a:rPr lang="nl-NL" b="0" dirty="0"/>
              <a:t> of </a:t>
            </a:r>
            <a:r>
              <a:rPr lang="nl-NL" b="0" dirty="0" err="1"/>
              <a:t>vital</a:t>
            </a:r>
            <a:r>
              <a:rPr lang="nl-NL" b="0" dirty="0"/>
              <a:t> </a:t>
            </a:r>
            <a:r>
              <a:rPr lang="nl-NL" b="0" dirty="0" err="1"/>
              <a:t>natural</a:t>
            </a:r>
            <a:r>
              <a:rPr lang="nl-NL" b="0" dirty="0"/>
              <a:t> </a:t>
            </a:r>
            <a:r>
              <a:rPr lang="nl-NL" b="0" dirty="0" err="1"/>
              <a:t>areas</a:t>
            </a:r>
            <a:r>
              <a:rPr lang="nl-NL" b="0" dirty="0"/>
              <a:t> </a:t>
            </a:r>
            <a:r>
              <a:rPr lang="nl-NL" b="0" dirty="0" err="1"/>
              <a:t>and</a:t>
            </a:r>
            <a:r>
              <a:rPr lang="nl-NL" b="0" dirty="0"/>
              <a:t> </a:t>
            </a:r>
            <a:r>
              <a:rPr lang="nl-NL" b="0" dirty="0" err="1"/>
              <a:t>wildlife</a:t>
            </a:r>
            <a:r>
              <a:rPr lang="nl-NL" b="0" dirty="0"/>
              <a:t>, </a:t>
            </a:r>
            <a:r>
              <a:rPr lang="nl-NL" b="0" dirty="0" err="1"/>
              <a:t>including</a:t>
            </a:r>
            <a:r>
              <a:rPr lang="nl-NL" b="0" dirty="0"/>
              <a:t> marine </a:t>
            </a:r>
            <a:r>
              <a:rPr lang="nl-NL" b="0" dirty="0" err="1"/>
              <a:t>ecosystems</a:t>
            </a:r>
            <a:r>
              <a:rPr lang="nl-NL" b="0" dirty="0"/>
              <a:t>, </a:t>
            </a:r>
            <a:r>
              <a:rPr lang="nl-NL" b="0" dirty="0" err="1"/>
              <a:t>through</a:t>
            </a:r>
            <a:r>
              <a:rPr lang="nl-NL" b="0" dirty="0"/>
              <a:t> </a:t>
            </a:r>
            <a:r>
              <a:rPr lang="nl-NL" b="0" dirty="0" err="1"/>
              <a:t>the</a:t>
            </a:r>
            <a:r>
              <a:rPr lang="nl-NL" b="0" dirty="0"/>
              <a:t> establishment of </a:t>
            </a:r>
            <a:r>
              <a:rPr lang="nl-NL" b="0" dirty="0" err="1"/>
              <a:t>national</a:t>
            </a:r>
            <a:r>
              <a:rPr lang="nl-NL" b="0" dirty="0"/>
              <a:t> </a:t>
            </a:r>
            <a:r>
              <a:rPr lang="nl-NL" b="0" dirty="0" err="1"/>
              <a:t>and</a:t>
            </a:r>
            <a:r>
              <a:rPr lang="nl-NL" b="0" dirty="0"/>
              <a:t> </a:t>
            </a:r>
            <a:r>
              <a:rPr lang="nl-NL" b="0" dirty="0" err="1"/>
              <a:t>regional</a:t>
            </a:r>
            <a:r>
              <a:rPr lang="nl-NL" b="0" dirty="0"/>
              <a:t> </a:t>
            </a:r>
            <a:r>
              <a:rPr lang="nl-NL" b="0" dirty="0" err="1"/>
              <a:t>parks</a:t>
            </a:r>
            <a:r>
              <a:rPr lang="nl-NL" b="0" dirty="0"/>
              <a:t> </a:t>
            </a:r>
            <a:r>
              <a:rPr lang="nl-NL" b="0" dirty="0" err="1"/>
              <a:t>and</a:t>
            </a:r>
            <a:r>
              <a:rPr lang="nl-NL" b="0" dirty="0"/>
              <a:t> reserves </a:t>
            </a:r>
            <a:r>
              <a:rPr lang="nl-NL" b="0" dirty="0" err="1"/>
              <a:t>that</a:t>
            </a:r>
            <a:r>
              <a:rPr lang="nl-NL" b="0" dirty="0"/>
              <a:t> </a:t>
            </a:r>
            <a:r>
              <a:rPr lang="nl-NL" b="0" dirty="0" err="1"/>
              <a:t>attract</a:t>
            </a:r>
            <a:r>
              <a:rPr lang="nl-NL" b="0" dirty="0"/>
              <a:t> </a:t>
            </a:r>
            <a:r>
              <a:rPr lang="nl-NL" b="0" dirty="0" err="1"/>
              <a:t>visitors</a:t>
            </a:r>
            <a:r>
              <a:rPr lang="nl-NL" b="0" dirty="0"/>
              <a:t>..</a:t>
            </a:r>
          </a:p>
          <a:p>
            <a:pPr lvl="3"/>
            <a:r>
              <a:rPr lang="en-GB" dirty="0"/>
              <a:t>- </a:t>
            </a:r>
            <a:r>
              <a:rPr lang="nl-NL" b="0" dirty="0"/>
              <a:t>Without </a:t>
            </a:r>
            <a:r>
              <a:rPr lang="nl-NL" b="0" dirty="0" err="1"/>
              <a:t>tourism</a:t>
            </a:r>
            <a:r>
              <a:rPr lang="nl-NL" b="0" dirty="0"/>
              <a:t>, these </a:t>
            </a:r>
            <a:r>
              <a:rPr lang="nl-NL" b="0" dirty="0" err="1"/>
              <a:t>areas</a:t>
            </a:r>
            <a:r>
              <a:rPr lang="nl-NL" b="0" dirty="0"/>
              <a:t> </a:t>
            </a:r>
            <a:r>
              <a:rPr lang="nl-NL" b="0" dirty="0" err="1"/>
              <a:t>might</a:t>
            </a:r>
            <a:r>
              <a:rPr lang="nl-NL" b="0" dirty="0"/>
              <a:t> face </a:t>
            </a:r>
            <a:r>
              <a:rPr lang="nl-NL" b="0" dirty="0" err="1"/>
              <a:t>alternative</a:t>
            </a:r>
            <a:r>
              <a:rPr lang="nl-NL" b="0" dirty="0"/>
              <a:t> development or </a:t>
            </a:r>
            <a:r>
              <a:rPr lang="nl-NL" b="0" dirty="0" err="1"/>
              <a:t>ecological</a:t>
            </a:r>
            <a:r>
              <a:rPr lang="nl-NL" b="0" dirty="0"/>
              <a:t> </a:t>
            </a:r>
            <a:r>
              <a:rPr lang="nl-NL" b="0" dirty="0" err="1"/>
              <a:t>degradation</a:t>
            </a:r>
            <a:r>
              <a:rPr lang="nl-NL" b="0" dirty="0"/>
              <a:t>, </a:t>
            </a:r>
            <a:r>
              <a:rPr lang="nl-NL" b="0" dirty="0" err="1"/>
              <a:t>leading</a:t>
            </a:r>
            <a:r>
              <a:rPr lang="nl-NL" b="0" dirty="0"/>
              <a:t> </a:t>
            </a:r>
            <a:r>
              <a:rPr lang="nl-NL" b="0" dirty="0" err="1"/>
              <a:t>to</a:t>
            </a:r>
            <a:r>
              <a:rPr lang="nl-NL" b="0" dirty="0"/>
              <a:t> a </a:t>
            </a:r>
            <a:r>
              <a:rPr lang="nl-NL" b="0" dirty="0" err="1"/>
              <a:t>loss</a:t>
            </a:r>
            <a:r>
              <a:rPr lang="nl-NL" b="0" dirty="0"/>
              <a:t> of </a:t>
            </a:r>
            <a:r>
              <a:rPr lang="nl-NL" b="0" dirty="0" err="1"/>
              <a:t>environmental</a:t>
            </a:r>
            <a:r>
              <a:rPr lang="nl-NL" b="0" dirty="0"/>
              <a:t> </a:t>
            </a:r>
            <a:r>
              <a:rPr lang="nl-NL" b="0" dirty="0" err="1"/>
              <a:t>heritage</a:t>
            </a:r>
            <a:r>
              <a:rPr lang="nl-NL" b="0" dirty="0"/>
              <a:t>.</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970802748"/>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Positive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b="1" dirty="0"/>
              <a:t>Enhancement of </a:t>
            </a:r>
            <a:r>
              <a:rPr lang="nl-NL" b="1" dirty="0" err="1"/>
              <a:t>the</a:t>
            </a:r>
            <a:r>
              <a:rPr lang="nl-NL" b="1" dirty="0"/>
              <a:t> Environment:</a:t>
            </a:r>
          </a:p>
          <a:p>
            <a:pPr lvl="3"/>
            <a:r>
              <a:rPr lang="en-GB" dirty="0"/>
              <a:t>- </a:t>
            </a:r>
            <a:r>
              <a:rPr lang="nl-NL" b="0" dirty="0"/>
              <a:t>The development of well-</a:t>
            </a:r>
            <a:r>
              <a:rPr lang="nl-NL" b="0" dirty="0" err="1"/>
              <a:t>designed</a:t>
            </a:r>
            <a:r>
              <a:rPr lang="nl-NL" b="0" dirty="0"/>
              <a:t> </a:t>
            </a:r>
            <a:r>
              <a:rPr lang="nl-NL" b="0" dirty="0" err="1"/>
              <a:t>tourist</a:t>
            </a:r>
            <a:r>
              <a:rPr lang="nl-NL" b="0" dirty="0"/>
              <a:t> </a:t>
            </a:r>
            <a:r>
              <a:rPr lang="nl-NL" b="0" dirty="0" err="1"/>
              <a:t>facilities</a:t>
            </a:r>
            <a:r>
              <a:rPr lang="nl-NL" b="0" dirty="0"/>
              <a:t>, </a:t>
            </a:r>
            <a:r>
              <a:rPr lang="nl-NL" b="0" dirty="0" err="1"/>
              <a:t>such</a:t>
            </a:r>
            <a:r>
              <a:rPr lang="nl-NL" b="0" dirty="0"/>
              <a:t> as </a:t>
            </a:r>
            <a:r>
              <a:rPr lang="nl-NL" b="0" dirty="0" err="1"/>
              <a:t>visually</a:t>
            </a:r>
            <a:r>
              <a:rPr lang="nl-NL" b="0" dirty="0"/>
              <a:t> </a:t>
            </a:r>
            <a:r>
              <a:rPr lang="nl-NL" b="0" dirty="0" err="1"/>
              <a:t>appealing</a:t>
            </a:r>
            <a:r>
              <a:rPr lang="nl-NL" b="0" dirty="0"/>
              <a:t> hotels, </a:t>
            </a:r>
            <a:r>
              <a:rPr lang="nl-NL" b="0" dirty="0" err="1"/>
              <a:t>can</a:t>
            </a:r>
            <a:r>
              <a:rPr lang="nl-NL" b="0" dirty="0"/>
              <a:t> </a:t>
            </a:r>
            <a:r>
              <a:rPr lang="nl-NL" b="0" dirty="0" err="1"/>
              <a:t>enhance</a:t>
            </a:r>
            <a:r>
              <a:rPr lang="nl-NL" b="0" dirty="0"/>
              <a:t> </a:t>
            </a:r>
            <a:r>
              <a:rPr lang="nl-NL" b="0" dirty="0" err="1"/>
              <a:t>and</a:t>
            </a:r>
            <a:r>
              <a:rPr lang="nl-NL" b="0" dirty="0"/>
              <a:t> </a:t>
            </a:r>
            <a:r>
              <a:rPr lang="nl-NL" b="0" dirty="0" err="1"/>
              <a:t>transform</a:t>
            </a:r>
            <a:r>
              <a:rPr lang="nl-NL" b="0" dirty="0"/>
              <a:t> landscapes </a:t>
            </a:r>
            <a:r>
              <a:rPr lang="nl-NL" b="0" dirty="0" err="1"/>
              <a:t>that</a:t>
            </a:r>
            <a:r>
              <a:rPr lang="nl-NL" b="0" dirty="0"/>
              <a:t> </a:t>
            </a:r>
            <a:r>
              <a:rPr lang="nl-NL" b="0" dirty="0" err="1"/>
              <a:t>might</a:t>
            </a:r>
            <a:r>
              <a:rPr lang="nl-NL" b="0" dirty="0"/>
              <a:t> </a:t>
            </a:r>
            <a:r>
              <a:rPr lang="nl-NL" b="0" dirty="0" err="1"/>
              <a:t>otherwise</a:t>
            </a:r>
            <a:r>
              <a:rPr lang="nl-NL" b="0" dirty="0"/>
              <a:t> go </a:t>
            </a:r>
            <a:r>
              <a:rPr lang="nl-NL" b="0" dirty="0" err="1"/>
              <a:t>unnoticed</a:t>
            </a:r>
            <a:r>
              <a:rPr lang="nl-NL" b="0" dirty="0"/>
              <a:t>.</a:t>
            </a:r>
          </a:p>
          <a:p>
            <a:pPr lvl="3"/>
            <a:endParaRPr lang="nl-NL" b="0" dirty="0"/>
          </a:p>
          <a:p>
            <a:pPr lvl="3"/>
            <a:r>
              <a:rPr lang="nl-NL" dirty="0" err="1"/>
              <a:t>Improvement</a:t>
            </a:r>
            <a:r>
              <a:rPr lang="nl-NL" dirty="0"/>
              <a:t> of </a:t>
            </a:r>
            <a:r>
              <a:rPr lang="nl-NL" dirty="0" err="1"/>
              <a:t>environmental</a:t>
            </a:r>
            <a:r>
              <a:rPr lang="nl-NL" dirty="0"/>
              <a:t> </a:t>
            </a:r>
            <a:r>
              <a:rPr lang="nl-NL" dirty="0" err="1"/>
              <a:t>quality</a:t>
            </a:r>
            <a:r>
              <a:rPr lang="nl-NL" dirty="0"/>
              <a:t>:</a:t>
            </a:r>
          </a:p>
          <a:p>
            <a:pPr lvl="3"/>
            <a:r>
              <a:rPr lang="en-GB" dirty="0"/>
              <a:t>- </a:t>
            </a:r>
            <a:r>
              <a:rPr lang="nl-NL" b="0" dirty="0" err="1"/>
              <a:t>Tourism</a:t>
            </a:r>
            <a:r>
              <a:rPr lang="nl-NL" b="0" dirty="0"/>
              <a:t> </a:t>
            </a:r>
            <a:r>
              <a:rPr lang="nl-NL" b="0" dirty="0" err="1"/>
              <a:t>incentivizes</a:t>
            </a:r>
            <a:r>
              <a:rPr lang="nl-NL" b="0" dirty="0"/>
              <a:t> </a:t>
            </a:r>
            <a:r>
              <a:rPr lang="nl-NL" b="0" dirty="0" err="1"/>
              <a:t>maintaining</a:t>
            </a:r>
            <a:r>
              <a:rPr lang="nl-NL" b="0" dirty="0"/>
              <a:t> a clean environment </a:t>
            </a:r>
            <a:r>
              <a:rPr lang="nl-NL" b="0" dirty="0" err="1"/>
              <a:t>by</a:t>
            </a:r>
            <a:r>
              <a:rPr lang="nl-NL" b="0" dirty="0"/>
              <a:t> promoting </a:t>
            </a:r>
            <a:r>
              <a:rPr lang="nl-NL" b="0" dirty="0" err="1"/>
              <a:t>the</a:t>
            </a:r>
            <a:r>
              <a:rPr lang="nl-NL" b="0" dirty="0"/>
              <a:t> management </a:t>
            </a:r>
            <a:r>
              <a:rPr lang="nl-NL" b="0" dirty="0" err="1"/>
              <a:t>and</a:t>
            </a:r>
            <a:r>
              <a:rPr lang="nl-NL" b="0" dirty="0"/>
              <a:t> control of air, water, </a:t>
            </a:r>
            <a:r>
              <a:rPr lang="nl-NL" b="0" dirty="0" err="1"/>
              <a:t>noise</a:t>
            </a:r>
            <a:r>
              <a:rPr lang="nl-NL" b="0" dirty="0"/>
              <a:t>, </a:t>
            </a:r>
            <a:r>
              <a:rPr lang="nl-NL" b="0" dirty="0" err="1"/>
              <a:t>and</a:t>
            </a:r>
            <a:r>
              <a:rPr lang="nl-NL" b="0" dirty="0"/>
              <a:t> </a:t>
            </a:r>
            <a:r>
              <a:rPr lang="nl-NL" b="0" dirty="0" err="1"/>
              <a:t>visual</a:t>
            </a:r>
            <a:r>
              <a:rPr lang="nl-NL" b="0" dirty="0"/>
              <a:t> </a:t>
            </a:r>
            <a:r>
              <a:rPr lang="nl-NL" b="0" dirty="0" err="1"/>
              <a:t>pollution</a:t>
            </a:r>
            <a:endParaRPr lang="nl-NL" b="0" dirty="0"/>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639440417"/>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Positive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b="1" dirty="0" err="1"/>
              <a:t>Increasing</a:t>
            </a:r>
            <a:r>
              <a:rPr lang="nl-NL" b="1" dirty="0"/>
              <a:t> </a:t>
            </a:r>
            <a:r>
              <a:rPr lang="nl-NL" b="1" dirty="0" err="1"/>
              <a:t>environmental</a:t>
            </a:r>
            <a:r>
              <a:rPr lang="nl-NL" b="1" dirty="0"/>
              <a:t> awareness:</a:t>
            </a:r>
          </a:p>
          <a:p>
            <a:pPr lvl="3"/>
            <a:r>
              <a:rPr lang="en-GB" dirty="0"/>
              <a:t>- </a:t>
            </a:r>
            <a:r>
              <a:rPr lang="nl-NL" b="0" dirty="0"/>
              <a:t>In </a:t>
            </a:r>
            <a:r>
              <a:rPr lang="nl-NL" b="0" dirty="0" err="1"/>
              <a:t>areas</a:t>
            </a:r>
            <a:r>
              <a:rPr lang="nl-NL" b="0" dirty="0"/>
              <a:t> </a:t>
            </a:r>
            <a:r>
              <a:rPr lang="nl-NL" b="0" dirty="0" err="1"/>
              <a:t>where</a:t>
            </a:r>
            <a:r>
              <a:rPr lang="nl-NL" b="0" dirty="0"/>
              <a:t> </a:t>
            </a:r>
            <a:r>
              <a:rPr lang="nl-NL" b="0" dirty="0" err="1"/>
              <a:t>residents</a:t>
            </a:r>
            <a:r>
              <a:rPr lang="nl-NL" b="0" dirty="0"/>
              <a:t> show </a:t>
            </a:r>
            <a:r>
              <a:rPr lang="nl-NL" b="0" dirty="0" err="1"/>
              <a:t>limited</a:t>
            </a:r>
            <a:r>
              <a:rPr lang="nl-NL" b="0" dirty="0"/>
              <a:t> interest in </a:t>
            </a:r>
            <a:r>
              <a:rPr lang="nl-NL" b="0" dirty="0" err="1"/>
              <a:t>environmental</a:t>
            </a:r>
            <a:r>
              <a:rPr lang="nl-NL" b="0" dirty="0"/>
              <a:t> </a:t>
            </a:r>
            <a:r>
              <a:rPr lang="nl-NL" b="0" dirty="0" err="1"/>
              <a:t>conservation</a:t>
            </a:r>
            <a:r>
              <a:rPr lang="nl-NL" b="0" dirty="0"/>
              <a:t>, </a:t>
            </a:r>
            <a:r>
              <a:rPr lang="nl-NL" b="0" dirty="0" err="1"/>
              <a:t>witnessing</a:t>
            </a:r>
            <a:r>
              <a:rPr lang="nl-NL" b="0" dirty="0"/>
              <a:t> </a:t>
            </a:r>
            <a:r>
              <a:rPr lang="nl-NL" b="0" dirty="0" err="1"/>
              <a:t>tourists</a:t>
            </a:r>
            <a:r>
              <a:rPr lang="nl-NL" b="0" dirty="0"/>
              <a:t>' </a:t>
            </a:r>
            <a:r>
              <a:rPr lang="nl-NL" b="0" dirty="0" err="1"/>
              <a:t>enthusiasm</a:t>
            </a:r>
            <a:r>
              <a:rPr lang="nl-NL" b="0" dirty="0"/>
              <a:t> </a:t>
            </a:r>
            <a:r>
              <a:rPr lang="nl-NL" b="0" dirty="0" err="1"/>
              <a:t>for</a:t>
            </a:r>
            <a:r>
              <a:rPr lang="nl-NL" b="0" dirty="0"/>
              <a:t> nature </a:t>
            </a:r>
            <a:r>
              <a:rPr lang="nl-NL" b="0" dirty="0" err="1"/>
              <a:t>can</a:t>
            </a:r>
            <a:r>
              <a:rPr lang="nl-NL" b="0" dirty="0"/>
              <a:t> </a:t>
            </a:r>
            <a:r>
              <a:rPr lang="nl-NL" b="0" dirty="0" err="1"/>
              <a:t>inspire</a:t>
            </a:r>
            <a:r>
              <a:rPr lang="nl-NL" b="0" dirty="0"/>
              <a:t> </a:t>
            </a:r>
            <a:r>
              <a:rPr lang="nl-NL" b="0" dirty="0" err="1"/>
              <a:t>greater</a:t>
            </a:r>
            <a:r>
              <a:rPr lang="nl-NL" b="0" dirty="0"/>
              <a:t> </a:t>
            </a:r>
            <a:r>
              <a:rPr lang="nl-NL" b="0" dirty="0" err="1"/>
              <a:t>environmental</a:t>
            </a:r>
            <a:r>
              <a:rPr lang="nl-NL" b="0" dirty="0"/>
              <a:t> awareness </a:t>
            </a:r>
            <a:r>
              <a:rPr lang="nl-NL" b="0" dirty="0" err="1"/>
              <a:t>among</a:t>
            </a:r>
            <a:r>
              <a:rPr lang="nl-NL" b="0" dirty="0"/>
              <a:t> </a:t>
            </a:r>
            <a:r>
              <a:rPr lang="nl-NL" b="0" dirty="0" err="1"/>
              <a:t>the</a:t>
            </a:r>
            <a:r>
              <a:rPr lang="nl-NL" b="0" dirty="0"/>
              <a:t> </a:t>
            </a:r>
            <a:r>
              <a:rPr lang="nl-NL" b="0" dirty="0" err="1"/>
              <a:t>local</a:t>
            </a:r>
            <a:r>
              <a:rPr lang="nl-NL" b="0" dirty="0"/>
              <a:t> </a:t>
            </a:r>
            <a:r>
              <a:rPr lang="nl-NL" b="0" dirty="0" err="1"/>
              <a:t>population</a:t>
            </a:r>
            <a:r>
              <a:rPr lang="nl-NL" b="0" dirty="0"/>
              <a:t>.</a:t>
            </a:r>
          </a:p>
          <a:p>
            <a:pPr lvl="3"/>
            <a:endParaRPr lang="nl-NL" b="0" dirty="0"/>
          </a:p>
          <a:p>
            <a:pPr lvl="3"/>
            <a:r>
              <a:rPr lang="nl-NL" dirty="0" err="1"/>
              <a:t>Improvement</a:t>
            </a:r>
            <a:r>
              <a:rPr lang="nl-NL" dirty="0"/>
              <a:t> of </a:t>
            </a:r>
            <a:r>
              <a:rPr lang="nl-NL" dirty="0" err="1"/>
              <a:t>Infrastructure</a:t>
            </a:r>
            <a:r>
              <a:rPr lang="nl-NL" dirty="0"/>
              <a:t>:</a:t>
            </a:r>
          </a:p>
          <a:p>
            <a:pPr lvl="3"/>
            <a:r>
              <a:rPr lang="en-GB" b="0" dirty="0"/>
              <a:t>- Tourism development improves local infrastructure like airports, roads, and waste systems, funding and utilizing them to reduce pollution and enhance environmental quality.</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731567076"/>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Negative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b="1" dirty="0" err="1"/>
              <a:t>Ecological</a:t>
            </a:r>
            <a:r>
              <a:rPr lang="nl-NL" b="1" dirty="0"/>
              <a:t> </a:t>
            </a:r>
            <a:r>
              <a:rPr lang="nl-NL" b="1" dirty="0" err="1"/>
              <a:t>disruption</a:t>
            </a:r>
            <a:r>
              <a:rPr lang="nl-NL" b="1" dirty="0"/>
              <a:t> </a:t>
            </a:r>
            <a:r>
              <a:rPr lang="nl-NL" b="1" dirty="0" err="1"/>
              <a:t>and</a:t>
            </a:r>
            <a:r>
              <a:rPr lang="nl-NL" b="1" dirty="0"/>
              <a:t> </a:t>
            </a:r>
            <a:r>
              <a:rPr lang="nl-NL" b="1" dirty="0" err="1"/>
              <a:t>environmental</a:t>
            </a:r>
            <a:r>
              <a:rPr lang="nl-NL" b="1" dirty="0"/>
              <a:t> hazards:</a:t>
            </a:r>
          </a:p>
          <a:p>
            <a:pPr lvl="3"/>
            <a:r>
              <a:rPr lang="en-GB" dirty="0"/>
              <a:t>- </a:t>
            </a:r>
            <a:r>
              <a:rPr lang="nl-NL" b="0" dirty="0" err="1"/>
              <a:t>Uncontrolled</a:t>
            </a:r>
            <a:r>
              <a:rPr lang="nl-NL" b="0" dirty="0"/>
              <a:t> </a:t>
            </a:r>
            <a:r>
              <a:rPr lang="nl-NL" b="0" dirty="0" err="1"/>
              <a:t>tourism</a:t>
            </a:r>
            <a:r>
              <a:rPr lang="nl-NL" b="0" dirty="0"/>
              <a:t> </a:t>
            </a:r>
            <a:r>
              <a:rPr lang="nl-NL" b="0" dirty="0" err="1"/>
              <a:t>can</a:t>
            </a:r>
            <a:r>
              <a:rPr lang="nl-NL" b="0" dirty="0"/>
              <a:t> </a:t>
            </a:r>
            <a:r>
              <a:rPr lang="nl-NL" b="0" dirty="0" err="1"/>
              <a:t>cause</a:t>
            </a:r>
            <a:r>
              <a:rPr lang="nl-NL" b="0" dirty="0"/>
              <a:t> </a:t>
            </a:r>
            <a:r>
              <a:rPr lang="nl-NL" b="0" dirty="0" err="1"/>
              <a:t>ecological</a:t>
            </a:r>
            <a:r>
              <a:rPr lang="nl-NL" b="0" dirty="0"/>
              <a:t> issues </a:t>
            </a:r>
            <a:r>
              <a:rPr lang="nl-NL" b="0" dirty="0" err="1"/>
              <a:t>such</a:t>
            </a:r>
            <a:r>
              <a:rPr lang="nl-NL" b="0" dirty="0"/>
              <a:t> as </a:t>
            </a:r>
            <a:r>
              <a:rPr lang="nl-NL" b="0" dirty="0" err="1"/>
              <a:t>overuse</a:t>
            </a:r>
            <a:r>
              <a:rPr lang="nl-NL" b="0" dirty="0"/>
              <a:t> of fragile environments, </a:t>
            </a:r>
            <a:r>
              <a:rPr lang="nl-NL" b="0" dirty="0" err="1"/>
              <a:t>animal</a:t>
            </a:r>
            <a:r>
              <a:rPr lang="nl-NL" b="0" dirty="0"/>
              <a:t> </a:t>
            </a:r>
            <a:r>
              <a:rPr lang="nl-NL" b="0" dirty="0" err="1"/>
              <a:t>killings</a:t>
            </a:r>
            <a:r>
              <a:rPr lang="nl-NL" b="0" dirty="0"/>
              <a:t>, </a:t>
            </a:r>
            <a:r>
              <a:rPr lang="nl-NL" b="0" dirty="0" err="1"/>
              <a:t>deforestation</a:t>
            </a:r>
            <a:r>
              <a:rPr lang="nl-NL" b="0" dirty="0"/>
              <a:t>, </a:t>
            </a:r>
            <a:r>
              <a:rPr lang="nl-NL" b="0" dirty="0" err="1"/>
              <a:t>coral</a:t>
            </a:r>
            <a:r>
              <a:rPr lang="nl-NL" b="0" dirty="0"/>
              <a:t> </a:t>
            </a:r>
            <a:r>
              <a:rPr lang="nl-NL" b="0" dirty="0" err="1"/>
              <a:t>damage</a:t>
            </a:r>
            <a:r>
              <a:rPr lang="nl-NL" b="0" dirty="0"/>
              <a:t>, </a:t>
            </a:r>
            <a:r>
              <a:rPr lang="nl-NL" b="0" dirty="0" err="1"/>
              <a:t>and</a:t>
            </a:r>
            <a:r>
              <a:rPr lang="nl-NL" b="0" dirty="0"/>
              <a:t> </a:t>
            </a:r>
            <a:r>
              <a:rPr lang="nl-NL" b="0" dirty="0" err="1"/>
              <a:t>disturbance</a:t>
            </a:r>
            <a:r>
              <a:rPr lang="nl-NL" b="0" dirty="0"/>
              <a:t> of </a:t>
            </a:r>
            <a:r>
              <a:rPr lang="nl-NL" b="0" dirty="0" err="1"/>
              <a:t>wildlife</a:t>
            </a:r>
            <a:r>
              <a:rPr lang="nl-NL" b="0" dirty="0"/>
              <a:t> </a:t>
            </a:r>
            <a:r>
              <a:rPr lang="nl-NL" b="0" dirty="0" err="1"/>
              <a:t>by</a:t>
            </a:r>
            <a:r>
              <a:rPr lang="nl-NL" b="0" dirty="0"/>
              <a:t> </a:t>
            </a:r>
            <a:r>
              <a:rPr lang="nl-NL" b="0" dirty="0" err="1"/>
              <a:t>photography</a:t>
            </a:r>
            <a:r>
              <a:rPr lang="nl-NL" b="0" dirty="0"/>
              <a:t>. </a:t>
            </a:r>
          </a:p>
          <a:p>
            <a:pPr lvl="3"/>
            <a:endParaRPr lang="nl-NL" b="0" dirty="0"/>
          </a:p>
          <a:p>
            <a:pPr lvl="3"/>
            <a:r>
              <a:rPr lang="nl-NL" dirty="0" err="1"/>
              <a:t>Damage</a:t>
            </a:r>
            <a:r>
              <a:rPr lang="nl-NL" dirty="0"/>
              <a:t> </a:t>
            </a:r>
            <a:r>
              <a:rPr lang="nl-NL" dirty="0" err="1"/>
              <a:t>to</a:t>
            </a:r>
            <a:r>
              <a:rPr lang="nl-NL" dirty="0"/>
              <a:t> </a:t>
            </a:r>
            <a:r>
              <a:rPr lang="nl-NL" dirty="0" err="1"/>
              <a:t>historic</a:t>
            </a:r>
            <a:r>
              <a:rPr lang="nl-NL" dirty="0"/>
              <a:t> / </a:t>
            </a:r>
            <a:r>
              <a:rPr lang="nl-NL" dirty="0" err="1"/>
              <a:t>archaeological</a:t>
            </a:r>
            <a:r>
              <a:rPr lang="nl-NL" dirty="0"/>
              <a:t> sites:</a:t>
            </a:r>
          </a:p>
          <a:p>
            <a:pPr lvl="3"/>
            <a:r>
              <a:rPr lang="en-GB" b="0" dirty="0"/>
              <a:t>- Overuse or misuse of fragile archaeological sites can result in damage through excessive wear, vibration, vandalism, and graffiti.</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51037256"/>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Negative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b="1" dirty="0"/>
              <a:t>Land </a:t>
            </a:r>
            <a:r>
              <a:rPr lang="nl-NL" dirty="0" err="1"/>
              <a:t>U</a:t>
            </a:r>
            <a:r>
              <a:rPr lang="nl-NL" b="1" dirty="0" err="1"/>
              <a:t>se</a:t>
            </a:r>
            <a:r>
              <a:rPr lang="nl-NL" b="1" dirty="0"/>
              <a:t> </a:t>
            </a:r>
            <a:r>
              <a:rPr lang="nl-NL" dirty="0" err="1"/>
              <a:t>P</a:t>
            </a:r>
            <a:r>
              <a:rPr lang="nl-NL" b="1" dirty="0" err="1"/>
              <a:t>roblems</a:t>
            </a:r>
            <a:r>
              <a:rPr lang="nl-NL" b="1" dirty="0"/>
              <a:t>:</a:t>
            </a:r>
          </a:p>
          <a:p>
            <a:pPr lvl="3"/>
            <a:r>
              <a:rPr lang="en-GB" dirty="0"/>
              <a:t>- </a:t>
            </a:r>
            <a:r>
              <a:rPr lang="nl-NL" b="0" dirty="0" err="1"/>
              <a:t>Tourist</a:t>
            </a:r>
            <a:r>
              <a:rPr lang="nl-NL" b="0" dirty="0"/>
              <a:t> </a:t>
            </a:r>
            <a:r>
              <a:rPr lang="nl-NL" b="0" dirty="0" err="1"/>
              <a:t>facilities</a:t>
            </a:r>
            <a:r>
              <a:rPr lang="nl-NL" b="0" dirty="0"/>
              <a:t>, </a:t>
            </a:r>
            <a:r>
              <a:rPr lang="nl-NL" b="0" dirty="0" err="1"/>
              <a:t>such</a:t>
            </a:r>
            <a:r>
              <a:rPr lang="nl-NL" b="0" dirty="0"/>
              <a:t> as hotels, resorts, </a:t>
            </a:r>
            <a:r>
              <a:rPr lang="nl-NL" b="0" dirty="0" err="1"/>
              <a:t>and</a:t>
            </a:r>
            <a:r>
              <a:rPr lang="nl-NL" b="0" dirty="0"/>
              <a:t> restaurants, </a:t>
            </a:r>
            <a:r>
              <a:rPr lang="nl-NL" b="0" dirty="0" err="1"/>
              <a:t>may</a:t>
            </a:r>
            <a:r>
              <a:rPr lang="nl-NL" b="0" dirty="0"/>
              <a:t> </a:t>
            </a:r>
            <a:r>
              <a:rPr lang="nl-NL" b="0" dirty="0" err="1"/>
              <a:t>occupy</a:t>
            </a:r>
            <a:r>
              <a:rPr lang="nl-NL" b="0" dirty="0"/>
              <a:t> land </a:t>
            </a:r>
            <a:r>
              <a:rPr lang="nl-NL" b="0" dirty="0" err="1"/>
              <a:t>that</a:t>
            </a:r>
            <a:r>
              <a:rPr lang="nl-NL" b="0" dirty="0"/>
              <a:t> </a:t>
            </a:r>
            <a:r>
              <a:rPr lang="nl-NL" b="0" dirty="0" err="1"/>
              <a:t>could</a:t>
            </a:r>
            <a:r>
              <a:rPr lang="nl-NL" b="0" dirty="0"/>
              <a:t> </a:t>
            </a:r>
            <a:r>
              <a:rPr lang="nl-NL" b="0" dirty="0" err="1"/>
              <a:t>be</a:t>
            </a:r>
            <a:r>
              <a:rPr lang="nl-NL" b="0" dirty="0"/>
              <a:t> more </a:t>
            </a:r>
            <a:r>
              <a:rPr lang="nl-NL" b="0" dirty="0" err="1"/>
              <a:t>beneficial</a:t>
            </a:r>
            <a:r>
              <a:rPr lang="nl-NL" b="0" dirty="0"/>
              <a:t> </a:t>
            </a:r>
            <a:r>
              <a:rPr lang="nl-NL" b="0" dirty="0" err="1"/>
              <a:t>for</a:t>
            </a:r>
            <a:r>
              <a:rPr lang="nl-NL" b="0" dirty="0"/>
              <a:t> </a:t>
            </a:r>
            <a:r>
              <a:rPr lang="nl-NL" b="0" dirty="0" err="1"/>
              <a:t>other</a:t>
            </a:r>
            <a:r>
              <a:rPr lang="nl-NL" b="0" dirty="0"/>
              <a:t> </a:t>
            </a:r>
            <a:r>
              <a:rPr lang="nl-NL" b="0" dirty="0" err="1"/>
              <a:t>purposes</a:t>
            </a:r>
            <a:r>
              <a:rPr lang="nl-NL" b="0" dirty="0"/>
              <a:t>, </a:t>
            </a:r>
            <a:r>
              <a:rPr lang="nl-NL" b="0" dirty="0" err="1"/>
              <a:t>such</a:t>
            </a:r>
            <a:r>
              <a:rPr lang="nl-NL" b="0" dirty="0"/>
              <a:t> as </a:t>
            </a:r>
            <a:r>
              <a:rPr lang="nl-NL" b="0" dirty="0" err="1"/>
              <a:t>agriculture</a:t>
            </a:r>
            <a:r>
              <a:rPr lang="nl-NL" b="0" dirty="0"/>
              <a:t> or </a:t>
            </a:r>
            <a:r>
              <a:rPr lang="nl-NL" b="0" dirty="0" err="1"/>
              <a:t>mining</a:t>
            </a:r>
            <a:r>
              <a:rPr lang="nl-NL" b="0" dirty="0"/>
              <a:t>. </a:t>
            </a:r>
          </a:p>
          <a:p>
            <a:pPr lvl="3"/>
            <a:endParaRPr lang="nl-NL" b="0" dirty="0"/>
          </a:p>
          <a:p>
            <a:pPr lvl="3"/>
            <a:r>
              <a:rPr lang="nl-NL" dirty="0" err="1"/>
              <a:t>Congestion</a:t>
            </a:r>
            <a:r>
              <a:rPr lang="nl-NL" dirty="0"/>
              <a:t> </a:t>
            </a:r>
            <a:r>
              <a:rPr lang="nl-NL" dirty="0" err="1"/>
              <a:t>and</a:t>
            </a:r>
            <a:r>
              <a:rPr lang="nl-NL" dirty="0"/>
              <a:t> </a:t>
            </a:r>
            <a:r>
              <a:rPr lang="nl-NL" dirty="0" err="1"/>
              <a:t>Overcrowding</a:t>
            </a:r>
            <a:r>
              <a:rPr lang="nl-NL" dirty="0"/>
              <a:t>:</a:t>
            </a:r>
          </a:p>
          <a:p>
            <a:pPr lvl="3"/>
            <a:r>
              <a:rPr lang="en-GB" b="0" dirty="0"/>
              <a:t>- Tourist destinations can become overly crowded, making movement difficult and causing negative environmental effects.</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546697955"/>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Negative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b="1" dirty="0"/>
              <a:t>Waste </a:t>
            </a:r>
            <a:r>
              <a:rPr lang="nl-NL" dirty="0" err="1"/>
              <a:t>D</a:t>
            </a:r>
            <a:r>
              <a:rPr lang="nl-NL" b="1" dirty="0" err="1"/>
              <a:t>isposal</a:t>
            </a:r>
            <a:r>
              <a:rPr lang="nl-NL" b="1" dirty="0"/>
              <a:t> </a:t>
            </a:r>
            <a:r>
              <a:rPr lang="nl-NL" dirty="0" err="1"/>
              <a:t>P</a:t>
            </a:r>
            <a:r>
              <a:rPr lang="nl-NL" b="1" dirty="0" err="1"/>
              <a:t>roblems</a:t>
            </a:r>
            <a:r>
              <a:rPr lang="nl-NL" b="1" dirty="0"/>
              <a:t>:</a:t>
            </a:r>
          </a:p>
          <a:p>
            <a:pPr lvl="3"/>
            <a:r>
              <a:rPr lang="en-GB" dirty="0"/>
              <a:t>- </a:t>
            </a:r>
            <a:r>
              <a:rPr lang="nl-NL" b="0" dirty="0" err="1"/>
              <a:t>Improper</a:t>
            </a:r>
            <a:r>
              <a:rPr lang="nl-NL" b="0" dirty="0"/>
              <a:t> </a:t>
            </a:r>
            <a:r>
              <a:rPr lang="nl-NL" b="0" dirty="0" err="1"/>
              <a:t>disposal</a:t>
            </a:r>
            <a:r>
              <a:rPr lang="nl-NL" b="0" dirty="0"/>
              <a:t> of </a:t>
            </a:r>
            <a:r>
              <a:rPr lang="nl-NL" b="0" dirty="0" err="1"/>
              <a:t>litter</a:t>
            </a:r>
            <a:r>
              <a:rPr lang="nl-NL" b="0" dirty="0"/>
              <a:t> </a:t>
            </a:r>
            <a:r>
              <a:rPr lang="nl-NL" b="0" dirty="0" err="1"/>
              <a:t>and</a:t>
            </a:r>
            <a:r>
              <a:rPr lang="nl-NL" b="0" dirty="0"/>
              <a:t> </a:t>
            </a:r>
            <a:r>
              <a:rPr lang="nl-NL" b="0" dirty="0" err="1"/>
              <a:t>solid</a:t>
            </a:r>
            <a:r>
              <a:rPr lang="nl-NL" b="0" dirty="0"/>
              <a:t> waste </a:t>
            </a:r>
            <a:r>
              <a:rPr lang="nl-NL" b="0" dirty="0" err="1"/>
              <a:t>from</a:t>
            </a:r>
            <a:r>
              <a:rPr lang="nl-NL" b="0" dirty="0"/>
              <a:t> resorts </a:t>
            </a:r>
            <a:r>
              <a:rPr lang="nl-NL" b="0" dirty="0" err="1"/>
              <a:t>and</a:t>
            </a:r>
            <a:r>
              <a:rPr lang="nl-NL" b="0" dirty="0"/>
              <a:t> hotels </a:t>
            </a:r>
            <a:r>
              <a:rPr lang="nl-NL" b="0" dirty="0" err="1"/>
              <a:t>can</a:t>
            </a:r>
            <a:r>
              <a:rPr lang="nl-NL" b="0" dirty="0"/>
              <a:t> lead </a:t>
            </a:r>
            <a:r>
              <a:rPr lang="nl-NL" b="0" dirty="0" err="1"/>
              <a:t>to</a:t>
            </a:r>
            <a:r>
              <a:rPr lang="nl-NL" b="0" dirty="0"/>
              <a:t> </a:t>
            </a:r>
            <a:r>
              <a:rPr lang="nl-NL" b="0" dirty="0" err="1"/>
              <a:t>environmental</a:t>
            </a:r>
            <a:r>
              <a:rPr lang="nl-NL" b="0" dirty="0"/>
              <a:t> </a:t>
            </a:r>
            <a:r>
              <a:rPr lang="nl-NL" b="0" dirty="0" err="1"/>
              <a:t>and</a:t>
            </a:r>
            <a:r>
              <a:rPr lang="nl-NL" b="0" dirty="0"/>
              <a:t> health </a:t>
            </a:r>
            <a:r>
              <a:rPr lang="nl-NL" b="0" dirty="0" err="1"/>
              <a:t>problems</a:t>
            </a:r>
            <a:r>
              <a:rPr lang="nl-NL" b="0" dirty="0"/>
              <a:t>, </a:t>
            </a:r>
            <a:r>
              <a:rPr lang="nl-NL" b="0" dirty="0" err="1"/>
              <a:t>pollution</a:t>
            </a:r>
            <a:r>
              <a:rPr lang="nl-NL" b="0" dirty="0"/>
              <a:t>, </a:t>
            </a:r>
            <a:r>
              <a:rPr lang="nl-NL" b="0" dirty="0" err="1"/>
              <a:t>diseases</a:t>
            </a:r>
            <a:r>
              <a:rPr lang="nl-NL" b="0" dirty="0"/>
              <a:t>, </a:t>
            </a:r>
            <a:r>
              <a:rPr lang="nl-NL" b="0" dirty="0" err="1"/>
              <a:t>and</a:t>
            </a:r>
            <a:r>
              <a:rPr lang="nl-NL" b="0" dirty="0"/>
              <a:t> make </a:t>
            </a:r>
            <a:r>
              <a:rPr lang="nl-NL" b="0" dirty="0" err="1"/>
              <a:t>the</a:t>
            </a:r>
            <a:r>
              <a:rPr lang="nl-NL" b="0" dirty="0"/>
              <a:t> </a:t>
            </a:r>
            <a:r>
              <a:rPr lang="nl-NL" b="0" dirty="0" err="1"/>
              <a:t>destination</a:t>
            </a:r>
            <a:r>
              <a:rPr lang="nl-NL" b="0" dirty="0"/>
              <a:t> </a:t>
            </a:r>
            <a:r>
              <a:rPr lang="nl-NL" b="0" dirty="0" err="1"/>
              <a:t>unattractive</a:t>
            </a:r>
            <a:r>
              <a:rPr lang="nl-NL" b="0" dirty="0"/>
              <a:t>. </a:t>
            </a:r>
          </a:p>
          <a:p>
            <a:pPr lvl="3"/>
            <a:endParaRPr lang="nl-NL" b="0" dirty="0"/>
          </a:p>
          <a:p>
            <a:pPr lvl="3"/>
            <a:r>
              <a:rPr lang="nl-NL" dirty="0"/>
              <a:t>Visual </a:t>
            </a:r>
            <a:r>
              <a:rPr lang="nl-NL" dirty="0" err="1"/>
              <a:t>Pollution</a:t>
            </a:r>
            <a:r>
              <a:rPr lang="nl-NL" dirty="0"/>
              <a:t>:</a:t>
            </a:r>
          </a:p>
          <a:p>
            <a:pPr lvl="3" algn="just"/>
            <a:r>
              <a:rPr lang="en-GB" dirty="0"/>
              <a:t>- </a:t>
            </a:r>
            <a:r>
              <a:rPr lang="nl-NL" b="0" dirty="0" err="1"/>
              <a:t>Poorly</a:t>
            </a:r>
            <a:r>
              <a:rPr lang="nl-NL" b="0" dirty="0"/>
              <a:t> </a:t>
            </a:r>
            <a:r>
              <a:rPr lang="nl-NL" b="0" dirty="0" err="1"/>
              <a:t>designed</a:t>
            </a:r>
            <a:r>
              <a:rPr lang="nl-NL" b="0" dirty="0"/>
              <a:t> hotels, </a:t>
            </a:r>
            <a:r>
              <a:rPr lang="nl-NL" b="0" dirty="0" err="1"/>
              <a:t>tourist</a:t>
            </a:r>
            <a:r>
              <a:rPr lang="nl-NL" b="0" dirty="0"/>
              <a:t> </a:t>
            </a:r>
            <a:r>
              <a:rPr lang="nl-NL" b="0" dirty="0" err="1"/>
              <a:t>facilities</a:t>
            </a:r>
            <a:r>
              <a:rPr lang="nl-NL" b="0" dirty="0"/>
              <a:t>, or buildings </a:t>
            </a:r>
            <a:r>
              <a:rPr lang="nl-NL" b="0" dirty="0" err="1"/>
              <a:t>that</a:t>
            </a:r>
            <a:r>
              <a:rPr lang="nl-NL" b="0" dirty="0"/>
              <a:t> do </a:t>
            </a:r>
            <a:r>
              <a:rPr lang="nl-NL" b="0" dirty="0" err="1"/>
              <a:t>not</a:t>
            </a:r>
            <a:r>
              <a:rPr lang="nl-NL" b="0" dirty="0"/>
              <a:t> match </a:t>
            </a:r>
            <a:r>
              <a:rPr lang="nl-NL" b="0" dirty="0" err="1"/>
              <a:t>the</a:t>
            </a:r>
            <a:r>
              <a:rPr lang="nl-NL" b="0" dirty="0"/>
              <a:t> </a:t>
            </a:r>
            <a:r>
              <a:rPr lang="nl-NL" b="0" dirty="0" err="1"/>
              <a:t>local</a:t>
            </a:r>
            <a:r>
              <a:rPr lang="nl-NL" b="0" dirty="0"/>
              <a:t> </a:t>
            </a:r>
            <a:r>
              <a:rPr lang="nl-NL" b="0" dirty="0" err="1"/>
              <a:t>architecture</a:t>
            </a:r>
            <a:r>
              <a:rPr lang="nl-NL" b="0" dirty="0"/>
              <a:t>, </a:t>
            </a:r>
          </a:p>
          <a:p>
            <a:pPr lvl="3" algn="just"/>
            <a:r>
              <a:rPr lang="nl-NL" b="0" dirty="0" err="1"/>
              <a:t>lack</a:t>
            </a:r>
            <a:r>
              <a:rPr lang="nl-NL" b="0" dirty="0"/>
              <a:t> proper </a:t>
            </a:r>
            <a:r>
              <a:rPr lang="nl-NL" b="0" dirty="0" err="1"/>
              <a:t>landscaping</a:t>
            </a:r>
            <a:r>
              <a:rPr lang="nl-NL" b="0" dirty="0"/>
              <a:t>, or feature large, </a:t>
            </a:r>
            <a:r>
              <a:rPr lang="nl-NL" b="0" dirty="0" err="1"/>
              <a:t>unattractive</a:t>
            </a:r>
            <a:r>
              <a:rPr lang="nl-NL" b="0" dirty="0"/>
              <a:t> advertising </a:t>
            </a:r>
            <a:r>
              <a:rPr lang="nl-NL" b="0" dirty="0" err="1"/>
              <a:t>signs</a:t>
            </a:r>
            <a:r>
              <a:rPr lang="nl-NL" b="0" dirty="0"/>
              <a:t> </a:t>
            </a:r>
            <a:r>
              <a:rPr lang="nl-NL" b="0" dirty="0" err="1"/>
              <a:t>can</a:t>
            </a:r>
            <a:r>
              <a:rPr lang="nl-NL" b="0" dirty="0"/>
              <a:t> </a:t>
            </a:r>
            <a:r>
              <a:rPr lang="nl-NL" b="0" dirty="0" err="1"/>
              <a:t>create</a:t>
            </a:r>
            <a:r>
              <a:rPr lang="nl-NL" b="0" dirty="0"/>
              <a:t> </a:t>
            </a:r>
            <a:r>
              <a:rPr lang="nl-NL" b="0" dirty="0" err="1"/>
              <a:t>an</a:t>
            </a:r>
            <a:r>
              <a:rPr lang="nl-NL" b="0" dirty="0"/>
              <a:t> </a:t>
            </a:r>
            <a:r>
              <a:rPr lang="nl-NL" b="0" dirty="0" err="1"/>
              <a:t>unpleasant</a:t>
            </a:r>
            <a:r>
              <a:rPr lang="nl-NL" b="0" dirty="0"/>
              <a:t> </a:t>
            </a:r>
          </a:p>
          <a:p>
            <a:pPr lvl="3" algn="just"/>
            <a:r>
              <a:rPr lang="nl-NL" b="0" dirty="0"/>
              <a:t>environment </a:t>
            </a:r>
            <a:r>
              <a:rPr lang="nl-NL" b="0" dirty="0" err="1"/>
              <a:t>for</a:t>
            </a:r>
            <a:r>
              <a:rPr lang="nl-NL" b="0" dirty="0"/>
              <a:t> </a:t>
            </a:r>
            <a:r>
              <a:rPr lang="nl-NL" b="0" dirty="0" err="1"/>
              <a:t>both</a:t>
            </a:r>
            <a:r>
              <a:rPr lang="nl-NL" b="0" dirty="0"/>
              <a:t> </a:t>
            </a:r>
            <a:r>
              <a:rPr lang="nl-NL" b="0" dirty="0" err="1"/>
              <a:t>locals</a:t>
            </a:r>
            <a:r>
              <a:rPr lang="nl-NL" b="0" dirty="0"/>
              <a:t> </a:t>
            </a:r>
            <a:r>
              <a:rPr lang="nl-NL" b="0" dirty="0" err="1"/>
              <a:t>and</a:t>
            </a:r>
            <a:r>
              <a:rPr lang="nl-NL" b="0" dirty="0"/>
              <a:t> </a:t>
            </a:r>
            <a:r>
              <a:rPr lang="nl-NL" b="0" dirty="0" err="1"/>
              <a:t>tourists</a:t>
            </a:r>
            <a:r>
              <a:rPr lang="nl-NL" b="0"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927416431"/>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2800" dirty="0"/>
              <a:t>3-</a:t>
            </a:r>
            <a:r>
              <a:rPr lang="nl-NL" sz="6000" dirty="0"/>
              <a:t> </a:t>
            </a:r>
            <a:r>
              <a:rPr lang="en-US" sz="3200" b="1" kern="100" dirty="0">
                <a:effectLst/>
                <a:latin typeface="Calibri" panose="020F0502020204030204" pitchFamily="34" charset="0"/>
                <a:ea typeface="Calibri" panose="020F0502020204030204" pitchFamily="34" charset="0"/>
                <a:cs typeface="Arial" panose="020B0604020202020204" pitchFamily="34" charset="0"/>
              </a:rPr>
              <a:t>The Advantages and Disadvantages of the Tourism Movement  </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1" dirty="0"/>
              <a:t>The </a:t>
            </a:r>
            <a:r>
              <a:rPr lang="nl-NL" b="1" dirty="0" err="1"/>
              <a:t>Environmental</a:t>
            </a:r>
            <a:r>
              <a:rPr lang="nl-NL" b="1" dirty="0"/>
              <a:t> Impacts of </a:t>
            </a:r>
            <a:r>
              <a:rPr lang="nl-NL" b="1" dirty="0" err="1"/>
              <a:t>Tourism</a:t>
            </a:r>
            <a:r>
              <a:rPr lang="nl-NL" b="1" dirty="0"/>
              <a:t>: </a:t>
            </a:r>
          </a:p>
          <a:p>
            <a:pPr lvl="3"/>
            <a:r>
              <a:rPr lang="nl-NL" b="1" dirty="0"/>
              <a:t>The </a:t>
            </a:r>
            <a:r>
              <a:rPr lang="nl-NL" b="1" dirty="0" err="1"/>
              <a:t>Negative</a:t>
            </a:r>
            <a:r>
              <a:rPr lang="nl-NL" b="1" dirty="0"/>
              <a:t> Impacts </a:t>
            </a:r>
            <a:r>
              <a:rPr lang="nl-NL" dirty="0" err="1"/>
              <a:t>i</a:t>
            </a:r>
            <a:r>
              <a:rPr lang="nl-NL" b="1" dirty="0" err="1"/>
              <a:t>nclude</a:t>
            </a:r>
            <a:r>
              <a:rPr lang="nl-NL" b="1" dirty="0"/>
              <a:t>:</a:t>
            </a:r>
            <a:endParaRPr lang="nl-NL" dirty="0"/>
          </a:p>
          <a:p>
            <a:pPr lvl="3"/>
            <a:endParaRPr lang="nl-NL" b="1" dirty="0"/>
          </a:p>
          <a:p>
            <a:pPr lvl="3"/>
            <a:r>
              <a:rPr lang="nl-NL" dirty="0"/>
              <a:t>Water </a:t>
            </a:r>
            <a:r>
              <a:rPr lang="nl-NL" dirty="0" err="1"/>
              <a:t>Pollution</a:t>
            </a:r>
            <a:r>
              <a:rPr lang="nl-NL" b="1" dirty="0"/>
              <a:t>:</a:t>
            </a:r>
          </a:p>
          <a:p>
            <a:pPr lvl="3"/>
            <a:r>
              <a:rPr lang="en-GB" dirty="0"/>
              <a:t>- </a:t>
            </a:r>
            <a:r>
              <a:rPr lang="en-GB" b="0" dirty="0"/>
              <a:t>It</a:t>
            </a:r>
            <a:r>
              <a:rPr lang="en-GB" dirty="0"/>
              <a:t> </a:t>
            </a:r>
            <a:r>
              <a:rPr lang="nl-NL" b="0" dirty="0" err="1"/>
              <a:t>occurs</a:t>
            </a:r>
            <a:r>
              <a:rPr lang="nl-NL" b="0" dirty="0"/>
              <a:t> </a:t>
            </a:r>
            <a:r>
              <a:rPr lang="nl-NL" b="0" dirty="0" err="1"/>
              <a:t>when</a:t>
            </a:r>
            <a:r>
              <a:rPr lang="nl-NL" b="0" dirty="0"/>
              <a:t> proper </a:t>
            </a:r>
            <a:r>
              <a:rPr lang="nl-NL" b="0" dirty="0" err="1"/>
              <a:t>sewage</a:t>
            </a:r>
            <a:r>
              <a:rPr lang="nl-NL" b="0" dirty="0"/>
              <a:t> </a:t>
            </a:r>
            <a:r>
              <a:rPr lang="nl-NL" b="0" dirty="0" err="1"/>
              <a:t>disposal</a:t>
            </a:r>
            <a:r>
              <a:rPr lang="nl-NL" b="0" dirty="0"/>
              <a:t> systems are </a:t>
            </a:r>
            <a:r>
              <a:rPr lang="nl-NL" b="0" dirty="0" err="1"/>
              <a:t>not</a:t>
            </a:r>
            <a:r>
              <a:rPr lang="nl-NL" b="0" dirty="0"/>
              <a:t> </a:t>
            </a:r>
            <a:r>
              <a:rPr lang="nl-NL" b="0" dirty="0" err="1"/>
              <a:t>installed</a:t>
            </a:r>
            <a:r>
              <a:rPr lang="nl-NL" b="0" dirty="0"/>
              <a:t> in hotels, resorts, or </a:t>
            </a:r>
            <a:r>
              <a:rPr lang="nl-NL" b="0" dirty="0" err="1"/>
              <a:t>other</a:t>
            </a:r>
            <a:r>
              <a:rPr lang="nl-NL" b="0" dirty="0"/>
              <a:t> </a:t>
            </a:r>
            <a:r>
              <a:rPr lang="nl-NL" b="0" dirty="0" err="1"/>
              <a:t>tourist</a:t>
            </a:r>
            <a:r>
              <a:rPr lang="nl-NL" b="0" dirty="0"/>
              <a:t> </a:t>
            </a:r>
            <a:r>
              <a:rPr lang="nl-NL" b="0" dirty="0" err="1"/>
              <a:t>facilities</a:t>
            </a:r>
            <a:r>
              <a:rPr lang="nl-NL" b="0" dirty="0"/>
              <a:t>. </a:t>
            </a:r>
          </a:p>
          <a:p>
            <a:pPr lvl="3"/>
            <a:r>
              <a:rPr lang="en-GB" dirty="0"/>
              <a:t>- </a:t>
            </a:r>
            <a:r>
              <a:rPr lang="nl-NL" b="0" dirty="0" err="1"/>
              <a:t>This</a:t>
            </a:r>
            <a:r>
              <a:rPr lang="nl-NL" b="0" dirty="0"/>
              <a:t> </a:t>
            </a:r>
            <a:r>
              <a:rPr lang="nl-NL" b="0" dirty="0" err="1"/>
              <a:t>can</a:t>
            </a:r>
            <a:r>
              <a:rPr lang="nl-NL" b="0" dirty="0"/>
              <a:t> lead </a:t>
            </a:r>
            <a:r>
              <a:rPr lang="nl-NL" b="0" dirty="0" err="1"/>
              <a:t>to</a:t>
            </a:r>
            <a:r>
              <a:rPr lang="nl-NL" b="0" dirty="0"/>
              <a:t> </a:t>
            </a:r>
            <a:r>
              <a:rPr lang="nl-NL" b="0" dirty="0" err="1"/>
              <a:t>contamination</a:t>
            </a:r>
            <a:r>
              <a:rPr lang="nl-NL" b="0" dirty="0"/>
              <a:t> of </a:t>
            </a:r>
            <a:r>
              <a:rPr lang="nl-NL" b="0" dirty="0" err="1"/>
              <a:t>groundwater</a:t>
            </a:r>
            <a:r>
              <a:rPr lang="nl-NL" b="0" dirty="0"/>
              <a:t> </a:t>
            </a:r>
            <a:r>
              <a:rPr lang="nl-NL" b="0" dirty="0" err="1"/>
              <a:t>from</a:t>
            </a:r>
            <a:r>
              <a:rPr lang="nl-NL" b="0" dirty="0"/>
              <a:t> </a:t>
            </a:r>
            <a:r>
              <a:rPr lang="nl-NL" b="0" dirty="0" err="1"/>
              <a:t>untreated</a:t>
            </a:r>
            <a:r>
              <a:rPr lang="nl-NL" b="0" dirty="0"/>
              <a:t> </a:t>
            </a:r>
            <a:r>
              <a:rPr lang="nl-NL" b="0" dirty="0" err="1"/>
              <a:t>sewage</a:t>
            </a:r>
            <a:r>
              <a:rPr lang="nl-NL" b="0" dirty="0"/>
              <a:t>. </a:t>
            </a:r>
          </a:p>
          <a:p>
            <a:pPr lvl="3"/>
            <a:r>
              <a:rPr lang="nl-NL" dirty="0"/>
              <a:t>Air </a:t>
            </a:r>
            <a:r>
              <a:rPr lang="nl-NL" dirty="0" err="1"/>
              <a:t>Pollution</a:t>
            </a:r>
            <a:r>
              <a:rPr lang="nl-NL" dirty="0"/>
              <a:t>:</a:t>
            </a:r>
          </a:p>
          <a:p>
            <a:pPr lvl="3" algn="just"/>
            <a:r>
              <a:rPr lang="en-GB" dirty="0"/>
              <a:t>- </a:t>
            </a:r>
            <a:r>
              <a:rPr lang="nl-NL" b="0" dirty="0" err="1"/>
              <a:t>Although</a:t>
            </a:r>
            <a:r>
              <a:rPr lang="nl-NL" b="0" dirty="0"/>
              <a:t> </a:t>
            </a:r>
            <a:r>
              <a:rPr lang="nl-NL" b="0" dirty="0" err="1"/>
              <a:t>tourism</a:t>
            </a:r>
            <a:r>
              <a:rPr lang="nl-NL" b="0" dirty="0"/>
              <a:t> is </a:t>
            </a:r>
            <a:r>
              <a:rPr lang="nl-NL" b="0" dirty="0" err="1"/>
              <a:t>often</a:t>
            </a:r>
            <a:r>
              <a:rPr lang="nl-NL" b="0" dirty="0"/>
              <a:t> </a:t>
            </a:r>
            <a:r>
              <a:rPr lang="nl-NL" b="0" dirty="0" err="1"/>
              <a:t>considered</a:t>
            </a:r>
            <a:r>
              <a:rPr lang="nl-NL" b="0" dirty="0"/>
              <a:t> a "clean </a:t>
            </a:r>
            <a:r>
              <a:rPr lang="nl-NL" b="0" dirty="0" err="1"/>
              <a:t>industry</a:t>
            </a:r>
            <a:r>
              <a:rPr lang="nl-NL" b="0" dirty="0"/>
              <a:t>," air </a:t>
            </a:r>
            <a:r>
              <a:rPr lang="nl-NL" b="0" dirty="0" err="1"/>
              <a:t>pollution</a:t>
            </a:r>
            <a:r>
              <a:rPr lang="nl-NL" b="0" dirty="0"/>
              <a:t> </a:t>
            </a:r>
            <a:r>
              <a:rPr lang="nl-NL" b="0" dirty="0" err="1"/>
              <a:t>can</a:t>
            </a:r>
            <a:r>
              <a:rPr lang="nl-NL" b="0" dirty="0"/>
              <a:t> </a:t>
            </a:r>
            <a:r>
              <a:rPr lang="nl-NL" b="0" dirty="0" err="1"/>
              <a:t>arise</a:t>
            </a:r>
            <a:r>
              <a:rPr lang="nl-NL" b="0" dirty="0"/>
              <a:t> </a:t>
            </a:r>
            <a:r>
              <a:rPr lang="nl-NL" b="0" dirty="0" err="1"/>
              <a:t>from</a:t>
            </a:r>
            <a:r>
              <a:rPr lang="nl-NL" b="0" dirty="0"/>
              <a:t> </a:t>
            </a:r>
            <a:r>
              <a:rPr lang="nl-NL" b="0" dirty="0" err="1"/>
              <a:t>tourist</a:t>
            </a:r>
            <a:r>
              <a:rPr lang="nl-NL" b="0" dirty="0"/>
              <a:t> </a:t>
            </a:r>
            <a:r>
              <a:rPr lang="nl-NL" b="0" dirty="0" err="1"/>
              <a:t>vehicles</a:t>
            </a:r>
            <a:r>
              <a:rPr lang="nl-NL" b="0" dirty="0"/>
              <a:t> </a:t>
            </a:r>
            <a:r>
              <a:rPr lang="nl-NL" b="0" dirty="0" err="1"/>
              <a:t>and</a:t>
            </a:r>
            <a:r>
              <a:rPr lang="nl-NL" b="0" dirty="0"/>
              <a:t> </a:t>
            </a:r>
            <a:r>
              <a:rPr lang="nl-NL" b="0" dirty="0" err="1"/>
              <a:t>the</a:t>
            </a:r>
            <a:r>
              <a:rPr lang="nl-NL" b="0" dirty="0"/>
              <a:t> development of </a:t>
            </a:r>
            <a:r>
              <a:rPr lang="nl-NL" b="0" dirty="0" err="1"/>
              <a:t>tourism</a:t>
            </a:r>
            <a:r>
              <a:rPr lang="nl-NL" b="0" dirty="0"/>
              <a:t> </a:t>
            </a:r>
            <a:r>
              <a:rPr lang="nl-NL" b="0" dirty="0" err="1"/>
              <a:t>areas</a:t>
            </a:r>
            <a:r>
              <a:rPr lang="nl-NL" b="0" dirty="0"/>
              <a:t>, </a:t>
            </a:r>
            <a:r>
              <a:rPr lang="nl-NL" b="0" dirty="0" err="1"/>
              <a:t>leading</a:t>
            </a:r>
            <a:r>
              <a:rPr lang="nl-NL" b="0" dirty="0"/>
              <a:t> </a:t>
            </a:r>
            <a:r>
              <a:rPr lang="nl-NL" b="0" dirty="0" err="1"/>
              <a:t>to</a:t>
            </a:r>
            <a:r>
              <a:rPr lang="nl-NL" b="0" dirty="0"/>
              <a:t> significant air </a:t>
            </a:r>
            <a:r>
              <a:rPr lang="nl-NL" b="0" dirty="0" err="1"/>
              <a:t>pollution</a:t>
            </a:r>
            <a:r>
              <a:rPr lang="nl-NL" b="0" dirty="0"/>
              <a:t> issues. </a:t>
            </a:r>
          </a:p>
          <a:p>
            <a:pPr lvl="3" algn="just"/>
            <a:r>
              <a:rPr lang="nl-NL" dirty="0" err="1"/>
              <a:t>Noise</a:t>
            </a:r>
            <a:r>
              <a:rPr lang="nl-NL" dirty="0"/>
              <a:t> </a:t>
            </a:r>
            <a:r>
              <a:rPr lang="nl-NL" dirty="0" err="1"/>
              <a:t>Pollution</a:t>
            </a:r>
            <a:r>
              <a:rPr lang="nl-NL" dirty="0"/>
              <a:t>: </a:t>
            </a:r>
          </a:p>
          <a:p>
            <a:pPr lvl="3" algn="just"/>
            <a:r>
              <a:rPr lang="nl-NL" b="0" dirty="0" err="1"/>
              <a:t>Noise</a:t>
            </a:r>
            <a:r>
              <a:rPr lang="nl-NL" b="0" dirty="0"/>
              <a:t> </a:t>
            </a:r>
            <a:r>
              <a:rPr lang="nl-NL" b="0" dirty="0" err="1"/>
              <a:t>from</a:t>
            </a:r>
            <a:r>
              <a:rPr lang="nl-NL" b="0" dirty="0"/>
              <a:t> </a:t>
            </a:r>
            <a:r>
              <a:rPr lang="nl-NL" b="0" dirty="0" err="1"/>
              <a:t>tourist</a:t>
            </a:r>
            <a:r>
              <a:rPr lang="nl-NL" b="0" dirty="0"/>
              <a:t> </a:t>
            </a:r>
            <a:r>
              <a:rPr lang="nl-NL" b="0" dirty="0" err="1"/>
              <a:t>vehicles</a:t>
            </a:r>
            <a:r>
              <a:rPr lang="nl-NL" b="0" dirty="0"/>
              <a:t>, </a:t>
            </a:r>
            <a:r>
              <a:rPr lang="nl-NL" b="0" dirty="0" err="1"/>
              <a:t>airplanes</a:t>
            </a:r>
            <a:r>
              <a:rPr lang="nl-NL" b="0" dirty="0"/>
              <a:t>, </a:t>
            </a:r>
            <a:r>
              <a:rPr lang="nl-NL" b="0" dirty="0" err="1"/>
              <a:t>attractions</a:t>
            </a:r>
            <a:r>
              <a:rPr lang="nl-NL" b="0" dirty="0"/>
              <a:t> like amusement </a:t>
            </a:r>
            <a:r>
              <a:rPr lang="nl-NL" b="0" dirty="0" err="1"/>
              <a:t>parks</a:t>
            </a:r>
            <a:r>
              <a:rPr lang="nl-NL" b="0" dirty="0"/>
              <a:t>, or </a:t>
            </a:r>
            <a:r>
              <a:rPr lang="nl-NL" b="0" dirty="0" err="1"/>
              <a:t>car</a:t>
            </a:r>
            <a:r>
              <a:rPr lang="nl-NL" b="0" dirty="0"/>
              <a:t> </a:t>
            </a:r>
            <a:r>
              <a:rPr lang="nl-NL" b="0" dirty="0" err="1"/>
              <a:t>and</a:t>
            </a:r>
            <a:r>
              <a:rPr lang="nl-NL" b="0" dirty="0"/>
              <a:t> </a:t>
            </a:r>
            <a:r>
              <a:rPr lang="nl-NL" b="0" dirty="0" err="1"/>
              <a:t>motorcycle</a:t>
            </a:r>
            <a:r>
              <a:rPr lang="nl-NL" b="0" dirty="0"/>
              <a:t> races </a:t>
            </a:r>
            <a:r>
              <a:rPr lang="nl-NL" b="0" dirty="0" err="1"/>
              <a:t>can</a:t>
            </a:r>
            <a:r>
              <a:rPr lang="nl-NL" b="0" dirty="0"/>
              <a:t> </a:t>
            </a:r>
            <a:r>
              <a:rPr lang="nl-NL" b="0" dirty="0" err="1"/>
              <a:t>reach</a:t>
            </a:r>
            <a:r>
              <a:rPr lang="nl-NL" b="0" dirty="0"/>
              <a:t> </a:t>
            </a:r>
            <a:r>
              <a:rPr lang="nl-NL" b="0" dirty="0" err="1"/>
              <a:t>disturbing</a:t>
            </a:r>
            <a:r>
              <a:rPr lang="nl-NL" b="0" dirty="0"/>
              <a:t> levels </a:t>
            </a:r>
            <a:r>
              <a:rPr lang="nl-NL" b="0" dirty="0" err="1"/>
              <a:t>for</a:t>
            </a:r>
            <a:r>
              <a:rPr lang="nl-NL" b="0" dirty="0"/>
              <a:t> </a:t>
            </a:r>
            <a:r>
              <a:rPr lang="nl-NL" b="0" dirty="0" err="1"/>
              <a:t>nearby</a:t>
            </a:r>
            <a:r>
              <a:rPr lang="nl-NL" b="0" dirty="0"/>
              <a:t> </a:t>
            </a:r>
            <a:r>
              <a:rPr lang="nl-NL" b="0" dirty="0" err="1"/>
              <a:t>residents</a:t>
            </a:r>
            <a:r>
              <a:rPr lang="nl-NL" b="0" dirty="0"/>
              <a:t>. </a:t>
            </a:r>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2136304740"/>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ctr"/>
            <a:r>
              <a:rPr lang="nl-NL" sz="4800" b="0" dirty="0"/>
              <a:t>Activity</a:t>
            </a:r>
            <a:endParaRPr lang="nl-NL" b="0" dirty="0"/>
          </a:p>
          <a:p>
            <a:pPr lvl="3" algn="just"/>
            <a:endParaRPr lang="nl-NL" b="0" dirty="0"/>
          </a:p>
          <a:p>
            <a:pPr lvl="3" algn="just"/>
            <a:r>
              <a:rPr lang="nl-NL" b="0" dirty="0"/>
              <a:t>Write </a:t>
            </a:r>
            <a:r>
              <a:rPr lang="nl-NL" b="0" dirty="0" err="1"/>
              <a:t>about</a:t>
            </a:r>
            <a:r>
              <a:rPr lang="nl-NL" b="0" dirty="0"/>
              <a:t> a </a:t>
            </a:r>
            <a:r>
              <a:rPr lang="nl-NL" b="0" dirty="0" err="1"/>
              <a:t>destination</a:t>
            </a:r>
            <a:r>
              <a:rPr lang="nl-NL" b="0" dirty="0"/>
              <a:t> </a:t>
            </a:r>
            <a:r>
              <a:rPr lang="nl-NL" b="0" dirty="0" err="1"/>
              <a:t>you</a:t>
            </a:r>
            <a:r>
              <a:rPr lang="nl-NL" b="0" dirty="0"/>
              <a:t> have </a:t>
            </a:r>
            <a:r>
              <a:rPr lang="nl-NL" b="0" dirty="0" err="1"/>
              <a:t>visited</a:t>
            </a:r>
            <a:r>
              <a:rPr lang="nl-NL" b="0" dirty="0"/>
              <a:t> or have </a:t>
            </a:r>
            <a:r>
              <a:rPr lang="nl-NL" b="0" dirty="0" err="1"/>
              <a:t>heard</a:t>
            </a:r>
            <a:r>
              <a:rPr lang="nl-NL" b="0" dirty="0"/>
              <a:t> </a:t>
            </a:r>
            <a:r>
              <a:rPr lang="nl-NL" b="0" dirty="0" err="1"/>
              <a:t>about</a:t>
            </a:r>
            <a:r>
              <a:rPr lang="nl-NL" b="0" dirty="0"/>
              <a:t>, </a:t>
            </a:r>
            <a:r>
              <a:rPr lang="nl-NL" b="0" dirty="0" err="1"/>
              <a:t>covering</a:t>
            </a:r>
            <a:r>
              <a:rPr lang="nl-NL" b="0" dirty="0"/>
              <a:t> </a:t>
            </a:r>
            <a:r>
              <a:rPr lang="nl-NL" b="0" dirty="0" err="1"/>
              <a:t>the</a:t>
            </a:r>
            <a:r>
              <a:rPr lang="nl-NL" b="0" dirty="0"/>
              <a:t> </a:t>
            </a:r>
            <a:r>
              <a:rPr lang="nl-NL" b="0" dirty="0" err="1"/>
              <a:t>following</a:t>
            </a:r>
            <a:r>
              <a:rPr lang="nl-NL" b="0" dirty="0"/>
              <a:t> points:</a:t>
            </a:r>
          </a:p>
          <a:p>
            <a:pPr lvl="3" algn="just"/>
            <a:r>
              <a:rPr lang="en-GB" dirty="0"/>
              <a:t>- </a:t>
            </a:r>
            <a:r>
              <a:rPr lang="nl-NL" b="0" dirty="0" err="1"/>
              <a:t>Destination</a:t>
            </a:r>
            <a:r>
              <a:rPr lang="nl-NL" b="0" dirty="0"/>
              <a:t> Name </a:t>
            </a:r>
            <a:r>
              <a:rPr lang="nl-NL" b="0" dirty="0" err="1"/>
              <a:t>and</a:t>
            </a:r>
            <a:r>
              <a:rPr lang="nl-NL" b="0" dirty="0"/>
              <a:t> </a:t>
            </a:r>
            <a:r>
              <a:rPr lang="nl-NL" b="0" dirty="0" err="1"/>
              <a:t>Location</a:t>
            </a:r>
            <a:endParaRPr lang="nl-NL" b="0" dirty="0"/>
          </a:p>
          <a:p>
            <a:pPr lvl="3" algn="just"/>
            <a:r>
              <a:rPr lang="en-GB" dirty="0"/>
              <a:t>- </a:t>
            </a:r>
            <a:r>
              <a:rPr lang="nl-NL" b="0" dirty="0" err="1"/>
              <a:t>Tourist</a:t>
            </a:r>
            <a:r>
              <a:rPr lang="nl-NL" b="0" dirty="0"/>
              <a:t> </a:t>
            </a:r>
            <a:r>
              <a:rPr lang="nl-NL" b="0" dirty="0" err="1"/>
              <a:t>Attractions</a:t>
            </a:r>
            <a:endParaRPr lang="nl-NL" b="0" dirty="0"/>
          </a:p>
          <a:p>
            <a:pPr lvl="3" algn="just"/>
            <a:r>
              <a:rPr lang="en-GB" dirty="0"/>
              <a:t>- </a:t>
            </a:r>
            <a:r>
              <a:rPr lang="nl-NL" b="0" dirty="0" err="1"/>
              <a:t>Positive</a:t>
            </a:r>
            <a:r>
              <a:rPr lang="nl-NL" b="0" dirty="0"/>
              <a:t> </a:t>
            </a:r>
            <a:r>
              <a:rPr lang="nl-NL" b="0" dirty="0" err="1"/>
              <a:t>Tourism</a:t>
            </a:r>
            <a:r>
              <a:rPr lang="nl-NL" b="0" dirty="0"/>
              <a:t> Impacts (</a:t>
            </a:r>
            <a:r>
              <a:rPr lang="nl-NL" b="0" dirty="0" err="1"/>
              <a:t>Socio-cultural</a:t>
            </a:r>
            <a:r>
              <a:rPr lang="nl-NL" b="0" dirty="0"/>
              <a:t>, </a:t>
            </a:r>
            <a:r>
              <a:rPr lang="nl-NL" b="0" dirty="0" err="1"/>
              <a:t>economic</a:t>
            </a:r>
            <a:r>
              <a:rPr lang="nl-NL" b="0" dirty="0"/>
              <a:t>, </a:t>
            </a:r>
            <a:r>
              <a:rPr lang="nl-NL" b="0" dirty="0" err="1"/>
              <a:t>environmental</a:t>
            </a:r>
            <a:r>
              <a:rPr lang="nl-NL" b="0" dirty="0"/>
              <a:t> </a:t>
            </a:r>
            <a:r>
              <a:rPr lang="nl-NL" b="0" dirty="0" err="1"/>
              <a:t>aspects</a:t>
            </a:r>
            <a:r>
              <a:rPr lang="nl-NL" b="0" dirty="0"/>
              <a:t>).</a:t>
            </a:r>
          </a:p>
          <a:p>
            <a:pPr lvl="3" algn="just"/>
            <a:r>
              <a:rPr lang="en-GB" dirty="0"/>
              <a:t>- </a:t>
            </a:r>
            <a:r>
              <a:rPr lang="nl-NL" b="0" dirty="0" err="1"/>
              <a:t>Negative</a:t>
            </a:r>
            <a:r>
              <a:rPr lang="nl-NL" b="0" dirty="0"/>
              <a:t> </a:t>
            </a:r>
            <a:r>
              <a:rPr lang="nl-NL" b="0" dirty="0" err="1"/>
              <a:t>Tourism</a:t>
            </a:r>
            <a:r>
              <a:rPr lang="nl-NL" b="0" dirty="0"/>
              <a:t> Impacts (</a:t>
            </a:r>
            <a:r>
              <a:rPr lang="nl-NL" b="0" dirty="0" err="1"/>
              <a:t>Socio-cultural</a:t>
            </a:r>
            <a:r>
              <a:rPr lang="nl-NL" b="0" dirty="0"/>
              <a:t>, </a:t>
            </a:r>
            <a:r>
              <a:rPr lang="nl-NL" b="0" dirty="0" err="1"/>
              <a:t>economic</a:t>
            </a:r>
            <a:r>
              <a:rPr lang="nl-NL" b="0" dirty="0"/>
              <a:t>, </a:t>
            </a:r>
            <a:r>
              <a:rPr lang="nl-NL" b="0" dirty="0" err="1"/>
              <a:t>environmental</a:t>
            </a:r>
            <a:r>
              <a:rPr lang="nl-NL" b="0" dirty="0"/>
              <a:t> </a:t>
            </a:r>
            <a:r>
              <a:rPr lang="nl-NL" b="0" dirty="0" err="1"/>
              <a:t>aspects</a:t>
            </a:r>
            <a:r>
              <a:rPr lang="nl-NL" b="0" dirty="0"/>
              <a:t>).</a:t>
            </a:r>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3556357712"/>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79</TotalTime>
  <Words>3373</Words>
  <Application>Microsoft Macintosh PowerPoint</Application>
  <PresentationFormat>Custom</PresentationFormat>
  <Paragraphs>375</Paragraphs>
  <Slides>41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Georgia</vt:lpstr>
      <vt:lpstr>Calibri</vt:lpstr>
      <vt:lpstr>Minion</vt:lpstr>
      <vt:lpstr>Corporate template-set Universiteit Leiden</vt:lpstr>
      <vt:lpstr>Sociology of Tourism  European Institute of Innovation, Entrepreneurship and Technology Lessingstraße 79, 13158 Berlin, Germany </vt:lpstr>
      <vt:lpstr>Index</vt:lpstr>
      <vt:lpstr>  1- Host-Guest Relationship   </vt:lpstr>
      <vt:lpstr>  1- Host-Guest Relationship   </vt:lpstr>
      <vt:lpstr>  1- Host-Guest Relationship   </vt:lpstr>
      <vt:lpstr>  1- Host-Guest Relationship   </vt:lpstr>
      <vt:lpstr>  1- Host-Guest Relationship   </vt:lpstr>
      <vt:lpstr>  1- Host-Guest Relationship   </vt:lpstr>
      <vt:lpstr>  1- Host-Guest Relationship   </vt:lpstr>
      <vt:lpstr>  1- Host-Guest Relationship   </vt:lpstr>
      <vt:lpstr>  1- Host-Guest Relationship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2- Acculturation, Cultural Appropriation, Commodification of Culture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  3- The Advantages and Disadvantages of the Tourism Movement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195</cp:revision>
  <dcterms:created xsi:type="dcterms:W3CDTF">2023-10-18T00:40:52Z</dcterms:created>
  <dcterms:modified xsi:type="dcterms:W3CDTF">2025-01-03T00:04:08Z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