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embedTrueTypeFonts="1">
  <p:sldMasterIdLst>
    <p:sldMasterId id="2147483648" r:id="rId4"/>
  </p:sldMasterIdLst>
  <p:notesMasterIdLst>
    <p:notesMasterId r:id="rId51"/>
  </p:notesMasterIdLst>
  <p:handoutMasterIdLst>
    <p:handoutMasterId r:id="rId52"/>
  </p:handoutMasterIdLst>
  <p:sldIdLst>
    <p:sldId id="256" r:id="rId5"/>
    <p:sldId id="257" r:id="rId6"/>
    <p:sldId id="268" r:id="rId7"/>
    <p:sldId id="270" r:id="rId8"/>
    <p:sldId id="271" r:id="rId9"/>
    <p:sldId id="272" r:id="rId10"/>
    <p:sldId id="273" r:id="rId11"/>
    <p:sldId id="274" r:id="rId12"/>
    <p:sldId id="275" r:id="rId13"/>
    <p:sldId id="276" r:id="rId14"/>
    <p:sldId id="277" r:id="rId15"/>
    <p:sldId id="278" r:id="rId16"/>
    <p:sldId id="279" r:id="rId17"/>
    <p:sldId id="280" r:id="rId18"/>
    <p:sldId id="281" r:id="rId19"/>
    <p:sldId id="282" r:id="rId20"/>
    <p:sldId id="283" r:id="rId21"/>
    <p:sldId id="284" r:id="rId22"/>
    <p:sldId id="285" r:id="rId23"/>
    <p:sldId id="286" r:id="rId24"/>
    <p:sldId id="287" r:id="rId25"/>
    <p:sldId id="289" r:id="rId26"/>
    <p:sldId id="288" r:id="rId27"/>
    <p:sldId id="290" r:id="rId28"/>
    <p:sldId id="291" r:id="rId29"/>
    <p:sldId id="292" r:id="rId30"/>
    <p:sldId id="293" r:id="rId31"/>
    <p:sldId id="294" r:id="rId32"/>
    <p:sldId id="295" r:id="rId33"/>
    <p:sldId id="296" r:id="rId34"/>
    <p:sldId id="297" r:id="rId35"/>
    <p:sldId id="299" r:id="rId36"/>
    <p:sldId id="298" r:id="rId37"/>
    <p:sldId id="300" r:id="rId38"/>
    <p:sldId id="301" r:id="rId39"/>
    <p:sldId id="302" r:id="rId40"/>
    <p:sldId id="303" r:id="rId41"/>
    <p:sldId id="304" r:id="rId42"/>
    <p:sldId id="306" r:id="rId43"/>
    <p:sldId id="305" r:id="rId44"/>
    <p:sldId id="307" r:id="rId45"/>
    <p:sldId id="308" r:id="rId46"/>
    <p:sldId id="309" r:id="rId47"/>
    <p:sldId id="311" r:id="rId48"/>
    <p:sldId id="310" r:id="rId49"/>
    <p:sldId id="269" r:id="rId50"/>
  </p:sldIdLst>
  <p:sldSz cx="12198350" cy="6858000"/>
  <p:notesSz cx="6858000" cy="9144000"/>
  <p:embeddedFontLst>
    <p:embeddedFont>
      <p:font typeface="Calibri" panose="020F0502020204030204" pitchFamily="34" charset="0"/>
      <p:regular r:id="rId53"/>
      <p:bold r:id="rId54"/>
      <p:italic r:id="rId55"/>
      <p:boldItalic r:id="rId56"/>
    </p:embeddedFont>
    <p:embeddedFont>
      <p:font typeface="Georgia" panose="02040502050405020303" pitchFamily="18" charset="0"/>
      <p:regular r:id="rId57"/>
      <p:bold r:id="rId58"/>
      <p:italic r:id="rId59"/>
      <p:boldItalic r:id="rId60"/>
    </p:embeddedFont>
    <p:embeddedFont>
      <p:font typeface="Minion" panose="02000503070000020003" pitchFamily="2" charset="0"/>
      <p:regular r:id="rId61"/>
      <p:bold r:id="rId62"/>
      <p:italic r:id="rId63"/>
      <p:boldItalic r:id="rId64"/>
    </p:embeddedFont>
  </p:embeddedFontLst>
  <p:custDataLst>
    <p:tags r:id="rId65"/>
  </p:custDataLst>
  <p:defaultTextStyle>
    <a:defPPr>
      <a:defRPr lang="nl-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2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592B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58" autoAdjust="0"/>
    <p:restoredTop sz="94660"/>
  </p:normalViewPr>
  <p:slideViewPr>
    <p:cSldViewPr>
      <p:cViewPr>
        <p:scale>
          <a:sx n="130" d="100"/>
          <a:sy n="130" d="100"/>
        </p:scale>
        <p:origin x="-432" y="152"/>
      </p:cViewPr>
      <p:guideLst>
        <p:guide orient="horz" pos="2160"/>
        <p:guide pos="3842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101" d="100"/>
          <a:sy n="101" d="100"/>
        </p:scale>
        <p:origin x="-3528" y="-90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2.xml"/><Relationship Id="rId21" Type="http://schemas.openxmlformats.org/officeDocument/2006/relationships/slide" Target="slides/slide17.xml"/><Relationship Id="rId42" Type="http://schemas.openxmlformats.org/officeDocument/2006/relationships/slide" Target="slides/slide38.xml"/><Relationship Id="rId47" Type="http://schemas.openxmlformats.org/officeDocument/2006/relationships/slide" Target="slides/slide43.xml"/><Relationship Id="rId63" Type="http://schemas.openxmlformats.org/officeDocument/2006/relationships/font" Target="fonts/font11.fntdata"/><Relationship Id="rId68" Type="http://schemas.openxmlformats.org/officeDocument/2006/relationships/theme" Target="theme/theme1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3" Type="http://schemas.openxmlformats.org/officeDocument/2006/relationships/font" Target="fonts/font1.fntdata"/><Relationship Id="rId58" Type="http://schemas.openxmlformats.org/officeDocument/2006/relationships/font" Target="fonts/font6.fntdata"/><Relationship Id="rId66" Type="http://schemas.openxmlformats.org/officeDocument/2006/relationships/presProps" Target="presProps.xml"/><Relationship Id="rId5" Type="http://schemas.openxmlformats.org/officeDocument/2006/relationships/slide" Target="slides/slide1.xml"/><Relationship Id="rId61" Type="http://schemas.openxmlformats.org/officeDocument/2006/relationships/font" Target="fonts/font9.fntdata"/><Relationship Id="rId19" Type="http://schemas.openxmlformats.org/officeDocument/2006/relationships/slide" Target="slides/slide1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slide" Target="slides/slide44.xml"/><Relationship Id="rId56" Type="http://schemas.openxmlformats.org/officeDocument/2006/relationships/font" Target="fonts/font4.fntdata"/><Relationship Id="rId64" Type="http://schemas.openxmlformats.org/officeDocument/2006/relationships/font" Target="fonts/font12.fntdata"/><Relationship Id="rId69" Type="http://schemas.openxmlformats.org/officeDocument/2006/relationships/tableStyles" Target="tableStyles.xml"/><Relationship Id="rId8" Type="http://schemas.openxmlformats.org/officeDocument/2006/relationships/slide" Target="slides/slide4.xml"/><Relationship Id="rId51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59" Type="http://schemas.openxmlformats.org/officeDocument/2006/relationships/font" Target="fonts/font7.fntdata"/><Relationship Id="rId67" Type="http://schemas.openxmlformats.org/officeDocument/2006/relationships/viewProps" Target="viewProps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54" Type="http://schemas.openxmlformats.org/officeDocument/2006/relationships/font" Target="fonts/font2.fntdata"/><Relationship Id="rId62" Type="http://schemas.openxmlformats.org/officeDocument/2006/relationships/font" Target="fonts/font10.fntdata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slide" Target="slides/slide45.xml"/><Relationship Id="rId57" Type="http://schemas.openxmlformats.org/officeDocument/2006/relationships/font" Target="fonts/font5.fntdata"/><Relationship Id="rId10" Type="http://schemas.openxmlformats.org/officeDocument/2006/relationships/slide" Target="slides/slide6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openxmlformats.org/officeDocument/2006/relationships/handoutMaster" Target="handoutMasters/handoutMaster1.xml"/><Relationship Id="rId60" Type="http://schemas.openxmlformats.org/officeDocument/2006/relationships/font" Target="fonts/font8.fntdata"/><Relationship Id="rId65" Type="http://schemas.openxmlformats.org/officeDocument/2006/relationships/tags" Target="tags/tag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9" Type="http://schemas.openxmlformats.org/officeDocument/2006/relationships/slide" Target="slides/slide35.xml"/><Relationship Id="rId34" Type="http://schemas.openxmlformats.org/officeDocument/2006/relationships/slide" Target="slides/slide30.xml"/><Relationship Id="rId50" Type="http://schemas.openxmlformats.org/officeDocument/2006/relationships/slide" Target="slides/slide46.xml"/><Relationship Id="rId55" Type="http://schemas.openxmlformats.org/officeDocument/2006/relationships/font" Target="fonts/font3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F068446-54CF-4267-A5BD-FA01909E96A2}" type="datetimeFigureOut">
              <a:rPr lang="nl-NL" smtClean="0"/>
              <a:t>06-02-2025</a:t>
            </a:fld>
            <a:endParaRPr lang="nl-N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AF345F5-224F-42F7-8104-3FF77BEE4CD0}" type="slidenum">
              <a:rPr lang="nl-NL" smtClean="0"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81083028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koptekst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3" name="Tijdelijke aanduiding voor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5698784-F1F2-4D71-B346-94F94D5EBAA2}" type="datetimeFigureOut">
              <a:rPr lang="nl-NL" smtClean="0"/>
              <a:t>06-02-2025</a:t>
            </a:fld>
            <a:endParaRPr lang="nl-NL"/>
          </a:p>
        </p:txBody>
      </p:sp>
      <p:sp>
        <p:nvSpPr>
          <p:cNvPr id="4" name="Tijdelijke aanduiding voor dia-afbeelding 3"/>
          <p:cNvSpPr>
            <a:spLocks noGrp="1" noRot="1" noChangeAspect="1"/>
          </p:cNvSpPr>
          <p:nvPr>
            <p:ph type="sldImg" idx="2"/>
          </p:nvPr>
        </p:nvSpPr>
        <p:spPr>
          <a:xfrm>
            <a:off x="379413" y="685800"/>
            <a:ext cx="609917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nl-NL"/>
          </a:p>
        </p:txBody>
      </p:sp>
      <p:sp>
        <p:nvSpPr>
          <p:cNvPr id="5" name="Tijdelijke aanduiding voor notiti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12ECD43-08E5-4945-BC4F-4857758E978F}" type="slidenum">
              <a:rPr lang="nl-NL" smtClean="0"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5635155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2ECD43-08E5-4945-BC4F-4857758E978F}" type="slidenum">
              <a:rPr lang="nl-NL" smtClean="0"/>
              <a:t>0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55453441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jdelijke aanduiding voor tekst 5"/>
          <p:cNvSpPr>
            <a:spLocks noGrp="1"/>
          </p:cNvSpPr>
          <p:nvPr>
            <p:ph type="body" sz="quarter" idx="13" hasCustomPrompt="1"/>
          </p:nvPr>
        </p:nvSpPr>
        <p:spPr>
          <a:xfrm>
            <a:off x="0" y="-1"/>
            <a:ext cx="12198349" cy="4521941"/>
          </a:xfrm>
          <a:solidFill>
            <a:srgbClr val="8592BC"/>
          </a:solidFill>
        </p:spPr>
        <p:txBody>
          <a:bodyPr>
            <a:normAutofit/>
          </a:bodyPr>
          <a:lstStyle>
            <a:lvl1pPr marL="0" indent="0">
              <a:buNone/>
              <a:defRPr sz="100">
                <a:solidFill>
                  <a:schemeClr val="bg2"/>
                </a:solidFill>
              </a:defRPr>
            </a:lvl1pPr>
          </a:lstStyle>
          <a:p>
            <a:pPr lvl="0"/>
            <a:r>
              <a:rPr lang="en-GB" noProof="0" dirty="0"/>
              <a:t>..</a:t>
            </a:r>
          </a:p>
        </p:txBody>
      </p:sp>
      <p:sp>
        <p:nvSpPr>
          <p:cNvPr id="6" name="Tijdelijke aanduiding voor tekst 5"/>
          <p:cNvSpPr>
            <a:spLocks noGrp="1"/>
          </p:cNvSpPr>
          <p:nvPr>
            <p:ph type="body" sz="quarter" idx="12" hasCustomPrompt="1"/>
          </p:nvPr>
        </p:nvSpPr>
        <p:spPr>
          <a:xfrm>
            <a:off x="1" y="1"/>
            <a:ext cx="12198350" cy="3719335"/>
          </a:xfrm>
          <a:solidFill>
            <a:schemeClr val="bg2"/>
          </a:solidFill>
        </p:spPr>
        <p:txBody>
          <a:bodyPr>
            <a:normAutofit/>
          </a:bodyPr>
          <a:lstStyle>
            <a:lvl1pPr marL="0" indent="0">
              <a:buNone/>
              <a:defRPr sz="100">
                <a:solidFill>
                  <a:schemeClr val="bg2"/>
                </a:solidFill>
              </a:defRPr>
            </a:lvl1pPr>
          </a:lstStyle>
          <a:p>
            <a:pPr lvl="0"/>
            <a:r>
              <a:rPr lang="en-GB" noProof="0" dirty="0"/>
              <a:t>..</a:t>
            </a:r>
          </a:p>
        </p:txBody>
      </p:sp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>
          <a:xfrm>
            <a:off x="1490663" y="1052736"/>
            <a:ext cx="10225136" cy="1656184"/>
          </a:xfrm>
        </p:spPr>
        <p:txBody>
          <a:bodyPr/>
          <a:lstStyle>
            <a:lvl1pPr algn="l">
              <a:defRPr sz="5400">
                <a:solidFill>
                  <a:schemeClr val="bg1"/>
                </a:solidFill>
              </a:defRPr>
            </a:lvl1pPr>
          </a:lstStyle>
          <a:p>
            <a:r>
              <a:rPr lang="en-GB" noProof="0" dirty="0"/>
              <a:t>Title presentation</a:t>
            </a:r>
          </a:p>
        </p:txBody>
      </p:sp>
      <p:sp>
        <p:nvSpPr>
          <p:cNvPr id="20" name="Tijdelijke aanduiding voor tekst 19"/>
          <p:cNvSpPr>
            <a:spLocks noGrp="1"/>
          </p:cNvSpPr>
          <p:nvPr>
            <p:ph type="body" sz="quarter" idx="14" hasCustomPrompt="1"/>
          </p:nvPr>
        </p:nvSpPr>
        <p:spPr>
          <a:xfrm>
            <a:off x="1490663" y="3934610"/>
            <a:ext cx="6918325" cy="393700"/>
          </a:xfrm>
        </p:spPr>
        <p:txBody>
          <a:bodyPr anchor="ctr">
            <a:normAutofit/>
          </a:bodyPr>
          <a:lstStyle>
            <a:lvl1pPr marL="0" indent="0">
              <a:buNone/>
              <a:defRPr sz="2400">
                <a:solidFill>
                  <a:schemeClr val="bg1"/>
                </a:solidFill>
              </a:defRPr>
            </a:lvl1pPr>
          </a:lstStyle>
          <a:p>
            <a:pPr lvl="0"/>
            <a:r>
              <a:rPr lang="en-GB" noProof="0" dirty="0"/>
              <a:t>Subtitle presentation</a:t>
            </a:r>
          </a:p>
        </p:txBody>
      </p:sp>
      <p:sp>
        <p:nvSpPr>
          <p:cNvPr id="8" name="Tijdelijke aanduiding voor datum 3"/>
          <p:cNvSpPr>
            <a:spLocks noGrp="1"/>
          </p:cNvSpPr>
          <p:nvPr>
            <p:ph type="dt" sz="half" idx="2"/>
          </p:nvPr>
        </p:nvSpPr>
        <p:spPr>
          <a:xfrm>
            <a:off x="7467327" y="3934684"/>
            <a:ext cx="4326359" cy="394127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r">
              <a:defRPr sz="2400">
                <a:solidFill>
                  <a:schemeClr val="bg1"/>
                </a:solidFill>
              </a:defRPr>
            </a:lvl1pPr>
          </a:lstStyle>
          <a:p>
            <a:fld id="{928F9493-D671-4F27-99EF-9D103FC79999}" type="datetime1">
              <a:rPr lang="nl-NL" noProof="0" smtClean="0"/>
              <a:t>06-02-2025</a:t>
            </a:fld>
            <a:endParaRPr lang="en-GB" noProof="0" dirty="0"/>
          </a:p>
        </p:txBody>
      </p:sp>
      <p:sp>
        <p:nvSpPr>
          <p:cNvPr id="19" name="Rechthoek 18"/>
          <p:cNvSpPr/>
          <p:nvPr userDrawn="1"/>
        </p:nvSpPr>
        <p:spPr bwMode="auto">
          <a:xfrm>
            <a:off x="0" y="6453336"/>
            <a:ext cx="12198350" cy="404664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</a:pPr>
            <a:endParaRPr kumimoji="0" lang="en-GB" sz="2000" b="0" i="0" u="none" strike="noStrike" cap="none" normalizeH="0" baseline="0" noProof="0" dirty="0">
              <a:ln>
                <a:noFill/>
              </a:ln>
              <a:solidFill>
                <a:schemeClr val="bg1"/>
              </a:solidFill>
              <a:effectLst/>
              <a:latin typeface="Minion" pitchFamily="2" charset="0"/>
            </a:endParaRPr>
          </a:p>
        </p:txBody>
      </p:sp>
      <p:grpSp>
        <p:nvGrpSpPr>
          <p:cNvPr id="11" name="Grid" hidden="1"/>
          <p:cNvGrpSpPr/>
          <p:nvPr userDrawn="1"/>
        </p:nvGrpSpPr>
        <p:grpSpPr>
          <a:xfrm>
            <a:off x="-3" y="-1"/>
            <a:ext cx="12198354" cy="6858004"/>
            <a:chOff x="-3" y="-1"/>
            <a:chExt cx="12198354" cy="6858004"/>
          </a:xfrm>
        </p:grpSpPr>
        <p:sp>
          <p:nvSpPr>
            <p:cNvPr id="12" name="Rechthoek 11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-3205847" y="3205844"/>
              <a:ext cx="6858003" cy="446316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4" name="Rechthoek 13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5" name="Rechthoek 14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6" name="Rechthoek 15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8" name="Rechthoek 19"/>
          <p:cNvSpPr/>
          <p:nvPr userDrawn="1"/>
        </p:nvSpPr>
        <p:spPr bwMode="auto">
          <a:xfrm>
            <a:off x="6099174" y="6453336"/>
            <a:ext cx="6099175" cy="404664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</a:pPr>
            <a:endParaRPr kumimoji="0" lang="en-GB" sz="2000" b="0" i="0" u="none" strike="noStrike" cap="none" normalizeH="0" baseline="0" noProof="0" dirty="0">
              <a:ln>
                <a:noFill/>
              </a:ln>
              <a:solidFill>
                <a:schemeClr val="bg1"/>
              </a:solidFill>
              <a:effectLst/>
              <a:latin typeface="Minion" pitchFamily="2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42DA95D-231B-9D44-A78D-0A7A94EB980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478713" y="4797152"/>
            <a:ext cx="1668134" cy="1522756"/>
          </a:xfrm>
          <a:prstGeom prst="rect">
            <a:avLst/>
          </a:prstGeom>
        </p:spPr>
      </p:pic>
      <p:sp>
        <p:nvSpPr>
          <p:cNvPr id="22" name="Tijdelijke aanduiding voor tekst 19">
            <a:extLst>
              <a:ext uri="{FF2B5EF4-FFF2-40B4-BE49-F238E27FC236}">
                <a16:creationId xmlns:a16="http://schemas.microsoft.com/office/drawing/2014/main" id="{0E29121B-8495-55E8-780C-49244C24E89D}"/>
              </a:ext>
            </a:extLst>
          </p:cNvPr>
          <p:cNvSpPr txBox="1">
            <a:spLocks/>
          </p:cNvSpPr>
          <p:nvPr userDrawn="1"/>
        </p:nvSpPr>
        <p:spPr>
          <a:xfrm>
            <a:off x="986607" y="6491684"/>
            <a:ext cx="6918325" cy="393700"/>
          </a:xfrm>
          <a:prstGeom prst="rect">
            <a:avLst/>
          </a:prstGeom>
        </p:spPr>
        <p:txBody>
          <a:bodyPr anchor="ctr">
            <a:normAutofit lnSpcReduction="10000"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None/>
              <a:defRPr sz="2400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Discover the world of </a:t>
            </a:r>
            <a:r>
              <a:rPr lang="en-GB" dirty="0" err="1"/>
              <a:t>eiIET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36379758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10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75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75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 animBg="1">
        <p:tmplLst>
          <p:tmpl>
            <p:tnLst>
              <p:par>
                <p:cTn presetID="2" presetClass="entr" presetSubtype="1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1">
            <p:tnLst>
              <p:par>
                <p:cTn presetID="2" presetClass="entr" presetSubtype="1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6" grpId="0" build="p" animBg="1">
        <p:tmplLst>
          <p:tmpl>
            <p:tnLst>
              <p:par>
                <p:cTn presetID="2" presetClass="entr" presetSubtype="1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1">
            <p:tnLst>
              <p:par>
                <p:cTn presetID="2" presetClass="entr" presetSubtype="1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" grpId="0"/>
      <p:bldP spid="20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20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8" grpId="0"/>
      <p:bldP spid="22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22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de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3" y="1252836"/>
            <a:ext cx="6846640" cy="4795836"/>
          </a:xfrm>
          <a:noFill/>
        </p:spPr>
        <p:txBody>
          <a:bodyPr vert="horz" wrap="none" lIns="0" tIns="0" rIns="0" bIns="0"/>
          <a:lstStyle>
            <a:lvl1pPr marL="361950" indent="-361950">
              <a:spcBef>
                <a:spcPts val="800"/>
              </a:spcBef>
              <a:spcAft>
                <a:spcPts val="800"/>
              </a:spcAft>
              <a:buClr>
                <a:schemeClr val="bg2"/>
              </a:buClr>
              <a:buFont typeface="+mj-lt"/>
              <a:buAutoNum type="arabicPeriod"/>
              <a:defRPr sz="2400">
                <a:solidFill>
                  <a:schemeClr val="bg2"/>
                </a:solidFill>
              </a:defRPr>
            </a:lvl1pPr>
            <a:lvl2pPr marL="542925" indent="-180975">
              <a:buClr>
                <a:schemeClr val="bg2"/>
              </a:buClr>
              <a:buFont typeface="Arial" panose="020B0604020202020204" pitchFamily="34" charset="0"/>
              <a:buChar char="•"/>
              <a:defRPr>
                <a:solidFill>
                  <a:schemeClr val="bg2"/>
                </a:solidFill>
              </a:defRPr>
            </a:lvl2pPr>
            <a:lvl3pPr>
              <a:defRPr>
                <a:solidFill>
                  <a:schemeClr val="bg2"/>
                </a:solidFill>
              </a:defRPr>
            </a:lvl3pPr>
            <a:lvl4pPr>
              <a:defRPr>
                <a:solidFill>
                  <a:schemeClr val="bg2"/>
                </a:solidFill>
              </a:defRPr>
            </a:lvl4pPr>
            <a:lvl5pPr>
              <a:defRPr>
                <a:solidFill>
                  <a:schemeClr val="accent1"/>
                </a:solidFill>
              </a:defRPr>
            </a:lvl5pPr>
            <a:lvl6pPr marL="361950" indent="-361950">
              <a:spcBef>
                <a:spcPts val="800"/>
              </a:spcBef>
              <a:spcAft>
                <a:spcPts val="800"/>
              </a:spcAft>
              <a:buClr>
                <a:schemeClr val="bg2"/>
              </a:buClr>
              <a:buFont typeface="+mj-lt"/>
              <a:buAutoNum type="arabicPeriod"/>
              <a:tabLst/>
              <a:defRPr sz="2400">
                <a:solidFill>
                  <a:schemeClr val="bg2"/>
                </a:solidFill>
              </a:defRPr>
            </a:lvl6pPr>
            <a:lvl7pPr marL="542925" indent="-180975">
              <a:buClr>
                <a:schemeClr val="bg2"/>
              </a:buClr>
              <a:buFont typeface="Arial" panose="020B0604020202020204" pitchFamily="34" charset="0"/>
              <a:buChar char="•"/>
              <a:defRPr>
                <a:solidFill>
                  <a:schemeClr val="bg2"/>
                </a:solidFill>
              </a:defRPr>
            </a:lvl7pPr>
            <a:lvl8pPr>
              <a:defRPr>
                <a:solidFill>
                  <a:schemeClr val="bg2"/>
                </a:solidFill>
              </a:defRPr>
            </a:lvl8pPr>
            <a:lvl9pPr>
              <a:defRPr>
                <a:solidFill>
                  <a:schemeClr val="bg2"/>
                </a:solidFill>
              </a:defRPr>
            </a:lvl9pPr>
          </a:lstStyle>
          <a:p>
            <a:pPr lvl="0"/>
            <a:r>
              <a:rPr lang="en-GB" noProof="0" dirty="0"/>
              <a:t>Numbering</a:t>
            </a:r>
          </a:p>
          <a:p>
            <a:pPr lvl="1"/>
            <a:r>
              <a:rPr lang="en-GB" noProof="0" dirty="0"/>
              <a:t>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yellow</a:t>
            </a:r>
          </a:p>
          <a:p>
            <a:pPr lvl="5"/>
            <a:r>
              <a:rPr lang="en-GB" noProof="0" dirty="0"/>
              <a:t>Numbering</a:t>
            </a:r>
          </a:p>
          <a:p>
            <a:pPr lvl="6"/>
            <a:r>
              <a:rPr lang="en-GB" noProof="0" dirty="0"/>
              <a:t>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sp>
        <p:nvSpPr>
          <p:cNvPr id="7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7453634" y="1252538"/>
            <a:ext cx="4339905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grpSp>
        <p:nvGrpSpPr>
          <p:cNvPr id="8" name="Grid" hidden="1"/>
          <p:cNvGrpSpPr/>
          <p:nvPr userDrawn="1"/>
        </p:nvGrpSpPr>
        <p:grpSpPr>
          <a:xfrm>
            <a:off x="0" y="0"/>
            <a:ext cx="12198353" cy="6858004"/>
            <a:chOff x="-2" y="-1"/>
            <a:chExt cx="12198353" cy="6858004"/>
          </a:xfrm>
        </p:grpSpPr>
        <p:sp>
          <p:nvSpPr>
            <p:cNvPr id="9" name="Rechthoek 8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4" name="Rechthoek 13"/>
            <p:cNvSpPr/>
            <p:nvPr userDrawn="1"/>
          </p:nvSpPr>
          <p:spPr bwMode="auto">
            <a:xfrm rot="5400000">
              <a:off x="3923465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5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54426134"/>
      </p:ext>
    </p:extLst>
  </p:cSld>
  <p:clrMapOvr>
    <a:masterClrMapping/>
  </p:clrMapOvr>
  <p:transition spd="slow">
    <p:wipe dir="r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10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/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sp>
        <p:nvSpPr>
          <p:cNvPr id="4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592596851"/>
      </p:ext>
    </p:extLst>
  </p:cSld>
  <p:clrMapOvr>
    <a:masterClrMapping/>
  </p:clrMapOvr>
  <p:transition spd="slow">
    <p:wipe dir="r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75%/25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7926761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0" y="0"/>
            <a:ext cx="12198353" cy="6858004"/>
            <a:chOff x="-2" y="-1"/>
            <a:chExt cx="12198353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5003585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8533755" y="1252538"/>
            <a:ext cx="3259784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5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590302820"/>
      </p:ext>
    </p:extLst>
  </p:cSld>
  <p:clrMapOvr>
    <a:masterClrMapping/>
  </p:clrMapOvr>
  <p:transition spd="slow">
    <p:wipe dir="r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50%/5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 b="1"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5593347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4"/>
            <a:chOff x="-2" y="-1"/>
            <a:chExt cx="12198353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2670173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6200775" y="1252538"/>
            <a:ext cx="5592763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5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682767422"/>
      </p:ext>
    </p:extLst>
  </p:cSld>
  <p:clrMapOvr>
    <a:masterClrMapping/>
  </p:clrMapOvr>
  <p:transition spd="slow">
    <p:wipe dir="r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25%/75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3534273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4"/>
            <a:chOff x="-2" y="-1"/>
            <a:chExt cx="12198353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611099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4141267" y="1252538"/>
            <a:ext cx="7652271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5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132317621"/>
      </p:ext>
    </p:extLst>
  </p:cSld>
  <p:clrMapOvr>
    <a:masterClrMapping/>
  </p:clrMapOvr>
  <p:transition spd="slow">
    <p:wipe dir="r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10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3"/>
            <a:chOff x="-2" y="-1"/>
            <a:chExt cx="12198353" cy="6858003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404663" y="1252538"/>
            <a:ext cx="11388876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3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929258224"/>
      </p:ext>
    </p:extLst>
  </p:cSld>
  <p:clrMapOvr>
    <a:masterClrMapping/>
  </p:clrMapOvr>
  <p:transition spd="slow">
    <p:wipe dir="r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4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5593347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218777" cy="6858004"/>
            <a:chOff x="-2" y="-1"/>
            <a:chExt cx="12218777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2670173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5" name="Rechthoek 14"/>
            <p:cNvSpPr/>
            <p:nvPr userDrawn="1"/>
          </p:nvSpPr>
          <p:spPr bwMode="auto">
            <a:xfrm rot="5400000">
              <a:off x="5568012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6" name="Rechthoek 15"/>
            <p:cNvSpPr/>
            <p:nvPr userDrawn="1"/>
          </p:nvSpPr>
          <p:spPr bwMode="auto">
            <a:xfrm rot="10800000">
              <a:off x="5360772" y="3549589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6200776" y="1252538"/>
            <a:ext cx="2695072" cy="2297049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7" name="Tijdelijke aanduiding voor afbeelding 13"/>
          <p:cNvSpPr>
            <a:spLocks noGrp="1"/>
          </p:cNvSpPr>
          <p:nvPr>
            <p:ph type="pic" sz="quarter" idx="14" hasCustomPrompt="1"/>
          </p:nvPr>
        </p:nvSpPr>
        <p:spPr>
          <a:xfrm>
            <a:off x="9098614" y="1252538"/>
            <a:ext cx="2695072" cy="2297049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8" name="Tijdelijke aanduiding voor afbeelding 13"/>
          <p:cNvSpPr>
            <a:spLocks noGrp="1"/>
          </p:cNvSpPr>
          <p:nvPr>
            <p:ph type="pic" sz="quarter" idx="15" hasCustomPrompt="1"/>
          </p:nvPr>
        </p:nvSpPr>
        <p:spPr>
          <a:xfrm>
            <a:off x="6200776" y="3751623"/>
            <a:ext cx="2695072" cy="2297049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9" name="Tijdelijke aanduiding voor afbeelding 13"/>
          <p:cNvSpPr>
            <a:spLocks noGrp="1"/>
          </p:cNvSpPr>
          <p:nvPr>
            <p:ph type="pic" sz="quarter" idx="16" hasCustomPrompt="1"/>
          </p:nvPr>
        </p:nvSpPr>
        <p:spPr>
          <a:xfrm>
            <a:off x="9098614" y="3751623"/>
            <a:ext cx="2695072" cy="2297049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20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673173449"/>
      </p:ext>
    </p:extLst>
  </p:cSld>
  <p:clrMapOvr>
    <a:masterClrMapping/>
  </p:clrMapOvr>
  <p:transition spd="slow">
    <p:wipe dir="r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2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5593347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4"/>
            <a:chOff x="-2" y="-1"/>
            <a:chExt cx="12198353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2670173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5" name="Rechthoek 14"/>
            <p:cNvSpPr/>
            <p:nvPr userDrawn="1"/>
          </p:nvSpPr>
          <p:spPr bwMode="auto">
            <a:xfrm rot="5400000">
              <a:off x="5568012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6200341" y="1252538"/>
            <a:ext cx="2695072" cy="4796134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7" name="Tijdelijke aanduiding voor afbeelding 13"/>
          <p:cNvSpPr>
            <a:spLocks noGrp="1"/>
          </p:cNvSpPr>
          <p:nvPr>
            <p:ph type="pic" sz="quarter" idx="14" hasCustomPrompt="1"/>
          </p:nvPr>
        </p:nvSpPr>
        <p:spPr>
          <a:xfrm>
            <a:off x="9098179" y="1252538"/>
            <a:ext cx="2695072" cy="4796134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6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146982251"/>
      </p:ext>
    </p:extLst>
  </p:cSld>
  <p:clrMapOvr>
    <a:masterClrMapping/>
  </p:clrMapOvr>
  <p:transition spd="slow">
    <p:wipe dir="r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raph 10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3"/>
            <a:chOff x="-2" y="-1"/>
            <a:chExt cx="12198353" cy="6858003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4" name="Tijdelijke aanduiding voor grafiek 3"/>
          <p:cNvSpPr>
            <a:spLocks noGrp="1"/>
          </p:cNvSpPr>
          <p:nvPr>
            <p:ph type="chart" sz="quarter" idx="13" hasCustomPrompt="1"/>
          </p:nvPr>
        </p:nvSpPr>
        <p:spPr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 graph</a:t>
            </a:r>
          </a:p>
        </p:txBody>
      </p:sp>
      <p:sp>
        <p:nvSpPr>
          <p:cNvPr id="13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702950967"/>
      </p:ext>
    </p:extLst>
  </p:cSld>
  <p:clrMapOvr>
    <a:masterClrMapping/>
  </p:clrMapOvr>
  <p:transition spd="slow">
    <p:wipe dir="r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ideo 10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3"/>
            <a:chOff x="-2" y="-1"/>
            <a:chExt cx="12198353" cy="6858003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3" name="Tijdelijke aanduiding voor media 12"/>
          <p:cNvSpPr>
            <a:spLocks noGrp="1"/>
          </p:cNvSpPr>
          <p:nvPr>
            <p:ph type="media" sz="quarter" idx="13" hasCustomPrompt="1"/>
          </p:nvPr>
        </p:nvSpPr>
        <p:spPr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 video</a:t>
            </a:r>
          </a:p>
        </p:txBody>
      </p:sp>
      <p:sp>
        <p:nvSpPr>
          <p:cNvPr id="14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653170741"/>
      </p:ext>
    </p:extLst>
  </p:cSld>
  <p:clrMapOvr>
    <a:masterClrMapping/>
  </p:clrMapOvr>
  <p:transition spd="slow">
    <p:wipe dir="r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hthoek 18"/>
          <p:cNvSpPr/>
          <p:nvPr userDrawn="1"/>
        </p:nvSpPr>
        <p:spPr bwMode="auto">
          <a:xfrm>
            <a:off x="0" y="6453336"/>
            <a:ext cx="12198350" cy="404664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</a:pPr>
            <a:endParaRPr kumimoji="0" lang="en-GB" sz="2000" b="0" i="0" u="none" strike="noStrike" cap="none" normalizeH="0" baseline="0" noProof="0" dirty="0">
              <a:ln>
                <a:noFill/>
              </a:ln>
              <a:solidFill>
                <a:schemeClr val="bg1"/>
              </a:solidFill>
              <a:effectLst/>
              <a:latin typeface="Minion" pitchFamily="2" charset="0"/>
            </a:endParaRPr>
          </a:p>
        </p:txBody>
      </p:sp>
      <p:sp>
        <p:nvSpPr>
          <p:cNvPr id="6" name="Tijdelijke aanduiding voor tekst 5"/>
          <p:cNvSpPr>
            <a:spLocks noGrp="1"/>
          </p:cNvSpPr>
          <p:nvPr>
            <p:ph type="body" sz="quarter" idx="12" hasCustomPrompt="1"/>
          </p:nvPr>
        </p:nvSpPr>
        <p:spPr>
          <a:xfrm>
            <a:off x="1" y="1"/>
            <a:ext cx="12198350" cy="4521939"/>
          </a:xfrm>
          <a:solidFill>
            <a:schemeClr val="bg2"/>
          </a:solidFill>
        </p:spPr>
        <p:txBody>
          <a:bodyPr>
            <a:normAutofit/>
          </a:bodyPr>
          <a:lstStyle>
            <a:lvl1pPr marL="0" indent="0">
              <a:buNone/>
              <a:defRPr sz="100">
                <a:solidFill>
                  <a:schemeClr val="bg2"/>
                </a:solidFill>
              </a:defRPr>
            </a:lvl1pPr>
          </a:lstStyle>
          <a:p>
            <a:pPr lvl="0"/>
            <a:r>
              <a:rPr lang="en-GB" noProof="0" dirty="0"/>
              <a:t>..</a:t>
            </a:r>
          </a:p>
        </p:txBody>
      </p:sp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>
          <a:xfrm>
            <a:off x="1490663" y="1052736"/>
            <a:ext cx="10225136" cy="1656184"/>
          </a:xfrm>
        </p:spPr>
        <p:txBody>
          <a:bodyPr/>
          <a:lstStyle>
            <a:lvl1pPr algn="l">
              <a:defRPr sz="5400">
                <a:solidFill>
                  <a:schemeClr val="bg1"/>
                </a:solidFill>
              </a:defRPr>
            </a:lvl1pPr>
          </a:lstStyle>
          <a:p>
            <a:r>
              <a:rPr lang="en-GB" noProof="0" dirty="0"/>
              <a:t>Title closure</a:t>
            </a:r>
          </a:p>
        </p:txBody>
      </p:sp>
      <p:grpSp>
        <p:nvGrpSpPr>
          <p:cNvPr id="11" name="Grid" hidden="1"/>
          <p:cNvGrpSpPr/>
          <p:nvPr userDrawn="1"/>
        </p:nvGrpSpPr>
        <p:grpSpPr>
          <a:xfrm>
            <a:off x="-3" y="-1"/>
            <a:ext cx="12198354" cy="6858004"/>
            <a:chOff x="-3" y="-1"/>
            <a:chExt cx="12198354" cy="6858004"/>
          </a:xfrm>
        </p:grpSpPr>
        <p:sp>
          <p:nvSpPr>
            <p:cNvPr id="12" name="Rechthoek 11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-3205847" y="3205844"/>
              <a:ext cx="6858003" cy="446316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4" name="Rechthoek 13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5" name="Rechthoek 14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6" name="Rechthoek 15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pic>
        <p:nvPicPr>
          <p:cNvPr id="4" name="Picture 3">
            <a:extLst>
              <a:ext uri="{FF2B5EF4-FFF2-40B4-BE49-F238E27FC236}">
                <a16:creationId xmlns:a16="http://schemas.microsoft.com/office/drawing/2014/main" id="{18048538-D4AE-5088-18C8-E4973733DB0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478713" y="4797152"/>
            <a:ext cx="1668134" cy="1522756"/>
          </a:xfrm>
          <a:prstGeom prst="rect">
            <a:avLst/>
          </a:prstGeom>
        </p:spPr>
      </p:pic>
      <p:sp>
        <p:nvSpPr>
          <p:cNvPr id="5" name="Tijdelijke aanduiding voor tekst 19">
            <a:extLst>
              <a:ext uri="{FF2B5EF4-FFF2-40B4-BE49-F238E27FC236}">
                <a16:creationId xmlns:a16="http://schemas.microsoft.com/office/drawing/2014/main" id="{A5FD0683-31F6-0964-643E-E91B64949CFB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1053058" y="6491684"/>
            <a:ext cx="6918325" cy="393700"/>
          </a:xfrm>
        </p:spPr>
        <p:txBody>
          <a:bodyPr anchor="ctr">
            <a:normAutofit/>
          </a:bodyPr>
          <a:lstStyle>
            <a:lvl1pPr marL="0" indent="0">
              <a:buNone/>
              <a:defRPr sz="2400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GB" noProof="0" dirty="0"/>
              <a:t>Discover the world of </a:t>
            </a:r>
            <a:r>
              <a:rPr lang="en-GB" noProof="0" dirty="0" err="1"/>
              <a:t>eiIET</a:t>
            </a:r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3613011367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75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 animBg="1">
        <p:tmplLst>
          <p:tmpl>
            <p:tnLst>
              <p:par>
                <p:cTn presetID="2" presetClass="entr" presetSubtype="1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1">
            <p:tnLst>
              <p:par>
                <p:cTn presetID="2" presetClass="entr" presetSubtype="1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" grpId="0"/>
      <p:bldP spid="5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5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itel 1"/>
          <p:cNvSpPr>
            <a:spLocks noGrp="1"/>
          </p:cNvSpPr>
          <p:nvPr>
            <p:ph type="title"/>
          </p:nvPr>
        </p:nvSpPr>
        <p:spPr>
          <a:xfrm>
            <a:off x="404662" y="404664"/>
            <a:ext cx="11389024" cy="432048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/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404662" y="1252836"/>
            <a:ext cx="11389023" cy="4795836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11" name="Grid" hidden="1"/>
          <p:cNvGrpSpPr/>
          <p:nvPr userDrawn="1"/>
        </p:nvGrpSpPr>
        <p:grpSpPr>
          <a:xfrm>
            <a:off x="-2" y="-1"/>
            <a:ext cx="12198353" cy="6858003"/>
            <a:chOff x="-2" y="-1"/>
            <a:chExt cx="12198353" cy="6858003"/>
          </a:xfrm>
        </p:grpSpPr>
        <p:sp>
          <p:nvSpPr>
            <p:cNvPr id="7" name="Rechthoek 6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8" name="Rechthoek 7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20" name="Rechthoek 19"/>
          <p:cNvSpPr/>
          <p:nvPr userDrawn="1"/>
        </p:nvSpPr>
        <p:spPr bwMode="auto">
          <a:xfrm>
            <a:off x="0" y="6453336"/>
            <a:ext cx="12198350" cy="404664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</a:pPr>
            <a:endParaRPr kumimoji="0" lang="en-GB" sz="2000" b="0" i="0" u="none" strike="noStrike" cap="none" normalizeH="0" baseline="0" noProof="0" dirty="0">
              <a:ln>
                <a:noFill/>
              </a:ln>
              <a:solidFill>
                <a:schemeClr val="bg1"/>
              </a:solidFill>
              <a:effectLst/>
              <a:latin typeface="Minion" pitchFamily="2" charset="0"/>
            </a:endParaRPr>
          </a:p>
        </p:txBody>
      </p:sp>
      <p:sp>
        <p:nvSpPr>
          <p:cNvPr id="4" name="Tijdelijke aanduiding voor tekst 19">
            <a:extLst>
              <a:ext uri="{FF2B5EF4-FFF2-40B4-BE49-F238E27FC236}">
                <a16:creationId xmlns:a16="http://schemas.microsoft.com/office/drawing/2014/main" id="{530CFE0E-CEE1-AF16-0319-72803FFD8BDB}"/>
              </a:ext>
            </a:extLst>
          </p:cNvPr>
          <p:cNvSpPr txBox="1">
            <a:spLocks/>
          </p:cNvSpPr>
          <p:nvPr userDrawn="1"/>
        </p:nvSpPr>
        <p:spPr>
          <a:xfrm>
            <a:off x="986607" y="6491684"/>
            <a:ext cx="6918325" cy="393700"/>
          </a:xfrm>
          <a:prstGeom prst="rect">
            <a:avLst/>
          </a:prstGeom>
        </p:spPr>
        <p:txBody>
          <a:bodyPr anchor="ctr">
            <a:normAutofit lnSpcReduction="10000"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None/>
              <a:defRPr sz="2400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Discover the world of </a:t>
            </a:r>
            <a:r>
              <a:rPr lang="en-GB" dirty="0" err="1"/>
              <a:t>eiIET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398035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60" r:id="rId2"/>
    <p:sldLayoutId id="2147483658" r:id="rId3"/>
    <p:sldLayoutId id="2147483665" r:id="rId4"/>
    <p:sldLayoutId id="2147483661" r:id="rId5"/>
    <p:sldLayoutId id="2147483664" r:id="rId6"/>
    <p:sldLayoutId id="2147483666" r:id="rId7"/>
    <p:sldLayoutId id="2147483662" r:id="rId8"/>
    <p:sldLayoutId id="2147483663" r:id="rId9"/>
    <p:sldLayoutId id="2147483667" r:id="rId10"/>
    <p:sldLayoutId id="2147483668" r:id="rId11"/>
    <p:sldLayoutId id="2147483670" r:id="rId12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4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  <p:hf hdr="0" ftr="0" dt="0"/>
  <p:txStyles>
    <p:titleStyle>
      <a:lvl1pPr algn="l" defTabSz="914400" rtl="0" eaLnBrk="1" latinLnBrk="0" hangingPunct="1">
        <a:spcBef>
          <a:spcPct val="0"/>
        </a:spcBef>
        <a:buNone/>
        <a:defRPr sz="4000" b="1" i="0" kern="1200">
          <a:solidFill>
            <a:schemeClr val="bg2"/>
          </a:solidFill>
          <a:latin typeface="+mj-lt"/>
          <a:ea typeface="+mj-ea"/>
          <a:cs typeface="+mj-cs"/>
        </a:defRPr>
      </a:lvl1pPr>
    </p:titleStyle>
    <p:bodyStyle>
      <a:lvl1pPr marL="180975" indent="-180975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Clr>
          <a:schemeClr val="bg2"/>
        </a:buClr>
        <a:buFont typeface="Arial" panose="020B0604020202020204" pitchFamily="34" charset="0"/>
        <a:buChar char="•"/>
        <a:defRPr sz="1800" kern="1200">
          <a:solidFill>
            <a:schemeClr val="bg2"/>
          </a:solidFill>
          <a:latin typeface="+mn-lt"/>
          <a:ea typeface="+mn-ea"/>
          <a:cs typeface="+mn-cs"/>
        </a:defRPr>
      </a:lvl1pPr>
      <a:lvl2pPr marL="361950" indent="-180975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Clr>
          <a:schemeClr val="bg2"/>
        </a:buClr>
        <a:buFont typeface="Arial" panose="020B0604020202020204" pitchFamily="34" charset="0"/>
        <a:buChar char="-"/>
        <a:defRPr sz="1600" kern="1200">
          <a:solidFill>
            <a:schemeClr val="bg2"/>
          </a:solidFill>
          <a:latin typeface="+mn-lt"/>
          <a:ea typeface="+mn-ea"/>
          <a:cs typeface="+mn-cs"/>
        </a:defRPr>
      </a:lvl2pPr>
      <a:lvl3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800" kern="1200">
          <a:solidFill>
            <a:schemeClr val="bg2"/>
          </a:solidFill>
          <a:latin typeface="+mn-lt"/>
          <a:ea typeface="+mn-ea"/>
          <a:cs typeface="+mn-cs"/>
        </a:defRPr>
      </a:lvl3pPr>
      <a:lvl4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800" b="1" kern="1200">
          <a:solidFill>
            <a:schemeClr val="bg2"/>
          </a:solidFill>
          <a:latin typeface="+mn-lt"/>
          <a:ea typeface="+mn-ea"/>
          <a:cs typeface="+mn-cs"/>
        </a:defRPr>
      </a:lvl4pPr>
      <a:lvl5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800" b="1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80975" indent="-180975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Clr>
          <a:schemeClr val="bg2"/>
        </a:buClr>
        <a:buFont typeface="Arial" panose="020B0604020202020204" pitchFamily="34" charset="0"/>
        <a:buChar char="•"/>
        <a:defRPr sz="1800" kern="1200">
          <a:solidFill>
            <a:schemeClr val="bg2"/>
          </a:solidFill>
          <a:latin typeface="+mn-lt"/>
          <a:ea typeface="+mn-ea"/>
          <a:cs typeface="+mn-cs"/>
        </a:defRPr>
      </a:lvl6pPr>
      <a:lvl7pPr marL="361950" indent="-180975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Clr>
          <a:schemeClr val="bg2"/>
        </a:buClr>
        <a:buFont typeface="Arial" panose="020B0604020202020204" pitchFamily="34" charset="0"/>
        <a:buChar char="-"/>
        <a:defRPr sz="1600" kern="1200">
          <a:solidFill>
            <a:schemeClr val="bg2"/>
          </a:solidFill>
          <a:latin typeface="+mn-lt"/>
          <a:ea typeface="+mn-ea"/>
          <a:cs typeface="+mn-cs"/>
        </a:defRPr>
      </a:lvl7pPr>
      <a:lvl8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600" kern="1200">
          <a:solidFill>
            <a:schemeClr val="bg2"/>
          </a:solidFill>
          <a:latin typeface="+mn-lt"/>
          <a:ea typeface="+mn-ea"/>
          <a:cs typeface="+mn-cs"/>
        </a:defRPr>
      </a:lvl8pPr>
      <a:lvl9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800" b="1" kern="1200" baseline="0">
          <a:solidFill>
            <a:schemeClr val="bg2"/>
          </a:solidFill>
          <a:latin typeface="+mn-lt"/>
          <a:ea typeface="+mn-ea"/>
          <a:cs typeface="+mn-cs"/>
        </a:defRPr>
      </a:lvl9pPr>
    </p:bodyStyle>
    <p:otherStyle>
      <a:defPPr>
        <a:defRPr lang="nl-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jdelijke aanduiding voor tekst 12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Tijdelijke aanduiding voor tekst 11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en-US" b="1" dirty="0"/>
          </a:p>
          <a:p>
            <a:endParaRPr lang="en-US" b="1" dirty="0"/>
          </a:p>
        </p:txBody>
      </p:sp>
      <p:sp>
        <p:nvSpPr>
          <p:cNvPr id="4" name="Titel 3"/>
          <p:cNvSpPr>
            <a:spLocks noGrp="1"/>
          </p:cNvSpPr>
          <p:nvPr>
            <p:ph type="title"/>
          </p:nvPr>
        </p:nvSpPr>
        <p:spPr>
          <a:xfrm>
            <a:off x="1490663" y="1484784"/>
            <a:ext cx="10225136" cy="1656184"/>
          </a:xfrm>
        </p:spPr>
        <p:txBody>
          <a:bodyPr/>
          <a:lstStyle/>
          <a:p>
            <a:r>
              <a:rPr lang="nl-NL" dirty="0"/>
              <a:t>Safety in </a:t>
            </a:r>
            <a:r>
              <a:rPr lang="nl-NL" dirty="0" err="1"/>
              <a:t>Tourism</a:t>
            </a:r>
            <a:r>
              <a:rPr lang="nl-NL" dirty="0"/>
              <a:t> </a:t>
            </a:r>
            <a:r>
              <a:rPr lang="nl-NL" dirty="0" err="1"/>
              <a:t>and</a:t>
            </a:r>
            <a:r>
              <a:rPr lang="nl-NL" dirty="0"/>
              <a:t> Crisis Management</a:t>
            </a:r>
            <a:br>
              <a:rPr lang="nl-NL" dirty="0"/>
            </a:br>
            <a:br>
              <a:rPr lang="nl-NL" dirty="0"/>
            </a:br>
            <a:r>
              <a:rPr lang="en-GB" sz="2000" dirty="0"/>
              <a:t>European Institute of Innovation, Entrepreneurship and Technology</a:t>
            </a:r>
            <a:br>
              <a:rPr lang="en-GB" sz="2000" dirty="0"/>
            </a:br>
            <a:r>
              <a:rPr lang="it-IT" sz="1600" dirty="0" err="1"/>
              <a:t>Lessingstraße</a:t>
            </a:r>
            <a:r>
              <a:rPr lang="it-IT" sz="1600" dirty="0"/>
              <a:t> 79, 13158 </a:t>
            </a:r>
            <a:r>
              <a:rPr lang="it-IT" sz="1600" dirty="0" err="1"/>
              <a:t>Berlin</a:t>
            </a:r>
            <a:r>
              <a:rPr lang="it-IT" sz="1600" dirty="0"/>
              <a:t>, Germany</a:t>
            </a:r>
            <a:br>
              <a:rPr lang="it-IT" sz="1600" dirty="0"/>
            </a:br>
            <a:endParaRPr lang="nl-NL" sz="1600" dirty="0"/>
          </a:p>
        </p:txBody>
      </p:sp>
      <p:sp>
        <p:nvSpPr>
          <p:cNvPr id="5" name="Tijdelijke aanduiding voor tekst 4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nl-NL" dirty="0" err="1"/>
              <a:t>Mahmoud</a:t>
            </a:r>
            <a:r>
              <a:rPr lang="nl-NL" dirty="0"/>
              <a:t> </a:t>
            </a:r>
            <a:r>
              <a:rPr lang="nl-NL" dirty="0" err="1"/>
              <a:t>Abdou</a:t>
            </a:r>
            <a:r>
              <a:rPr lang="nl-NL" dirty="0"/>
              <a:t>| Berlin</a:t>
            </a:r>
          </a:p>
        </p:txBody>
      </p:sp>
      <p:sp>
        <p:nvSpPr>
          <p:cNvPr id="6" name="Tijdelijke aanduiding voor verticale tekst 6">
            <a:extLst>
              <a:ext uri="{FF2B5EF4-FFF2-40B4-BE49-F238E27FC236}">
                <a16:creationId xmlns:a16="http://schemas.microsoft.com/office/drawing/2014/main" id="{52305461-B21F-48B3-AB30-6DE069F98C3A}"/>
              </a:ext>
            </a:extLst>
          </p:cNvPr>
          <p:cNvSpPr txBox="1">
            <a:spLocks/>
          </p:cNvSpPr>
          <p:nvPr/>
        </p:nvSpPr>
        <p:spPr>
          <a:xfrm>
            <a:off x="8979495" y="4581128"/>
            <a:ext cx="3168353" cy="1728192"/>
          </a:xfrm>
          <a:prstGeom prst="rect">
            <a:avLst/>
          </a:prstGeom>
        </p:spPr>
        <p:txBody>
          <a:bodyPr/>
          <a:lstStyle>
            <a:lvl1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pPr lvl="3"/>
            <a:r>
              <a:rPr lang="en-GB" sz="1600" dirty="0" err="1"/>
              <a:t>Lessingstraße</a:t>
            </a:r>
            <a:r>
              <a:rPr lang="en-GB" sz="1600" dirty="0"/>
              <a:t> 79,</a:t>
            </a:r>
          </a:p>
          <a:p>
            <a:pPr lvl="3"/>
            <a:r>
              <a:rPr lang="en-GB" sz="1600" dirty="0"/>
              <a:t>13158 Berlin, Germany</a:t>
            </a:r>
          </a:p>
          <a:p>
            <a:pPr lvl="3"/>
            <a:r>
              <a:rPr lang="en-GB" sz="1600" dirty="0"/>
              <a:t>Phone: +49 30 233618555</a:t>
            </a:r>
          </a:p>
          <a:p>
            <a:pPr lvl="3"/>
            <a:r>
              <a:rPr lang="en-GB" sz="1600" dirty="0"/>
              <a:t>Fax: +49 30 233618556</a:t>
            </a:r>
          </a:p>
          <a:p>
            <a:pPr lvl="3"/>
            <a:r>
              <a:rPr lang="en-GB" sz="1600" dirty="0"/>
              <a:t>Email: info@eiiet.com</a:t>
            </a:r>
            <a:endParaRPr lang="nl-NL" sz="1600" b="0" dirty="0"/>
          </a:p>
        </p:txBody>
      </p:sp>
    </p:spTree>
    <p:extLst>
      <p:ext uri="{BB962C8B-B14F-4D97-AF65-F5344CB8AC3E}">
        <p14:creationId xmlns:p14="http://schemas.microsoft.com/office/powerpoint/2010/main" val="2977814846"/>
      </p:ext>
    </p:extLst>
  </p:cSld>
  <p:clrMapOvr>
    <a:masterClrMapping/>
  </p:clrMapOvr>
  <p:transition spd="slow">
    <p:wipe dir="r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Index</a:t>
            </a:r>
            <a:endParaRPr lang="nl-NL" dirty="0"/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/>
        <p:txBody>
          <a:bodyPr>
            <a:normAutofit/>
          </a:bodyPr>
          <a:lstStyle/>
          <a:p>
            <a:r>
              <a:rPr lang="nl-NL" dirty="0"/>
              <a:t>- Understanding </a:t>
            </a:r>
            <a:r>
              <a:rPr lang="nl-NL" dirty="0" err="1"/>
              <a:t>safety</a:t>
            </a:r>
            <a:r>
              <a:rPr lang="nl-NL" dirty="0"/>
              <a:t> </a:t>
            </a:r>
            <a:r>
              <a:rPr lang="nl-NL" dirty="0" err="1"/>
              <a:t>and</a:t>
            </a:r>
            <a:r>
              <a:rPr lang="nl-NL" dirty="0"/>
              <a:t> security</a:t>
            </a:r>
          </a:p>
          <a:p>
            <a:r>
              <a:rPr lang="nl-NL" dirty="0"/>
              <a:t>- Safety, security,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tourism</a:t>
            </a:r>
            <a:endParaRPr lang="nl-NL" dirty="0"/>
          </a:p>
          <a:p>
            <a:r>
              <a:rPr lang="nl-NL" dirty="0"/>
              <a:t>- The nature of </a:t>
            </a:r>
            <a:r>
              <a:rPr lang="nl-NL" dirty="0" err="1"/>
              <a:t>tourism-related</a:t>
            </a:r>
            <a:r>
              <a:rPr lang="nl-NL" dirty="0"/>
              <a:t> security </a:t>
            </a:r>
            <a:r>
              <a:rPr lang="nl-NL" dirty="0" err="1"/>
              <a:t>incidents</a:t>
            </a:r>
            <a:r>
              <a:rPr lang="nl-NL" dirty="0"/>
              <a:t> </a:t>
            </a:r>
            <a:r>
              <a:rPr lang="nl-NL" dirty="0" err="1"/>
              <a:t>and</a:t>
            </a:r>
            <a:r>
              <a:rPr lang="nl-NL" dirty="0"/>
              <a:t> crises</a:t>
            </a:r>
          </a:p>
          <a:p>
            <a:r>
              <a:rPr lang="nl-NL" dirty="0"/>
              <a:t>- The impacts of security </a:t>
            </a:r>
            <a:r>
              <a:rPr lang="nl-NL" dirty="0" err="1"/>
              <a:t>incidents</a:t>
            </a:r>
            <a:r>
              <a:rPr lang="nl-NL" dirty="0"/>
              <a:t> </a:t>
            </a:r>
            <a:r>
              <a:rPr lang="nl-NL" dirty="0" err="1"/>
              <a:t>and</a:t>
            </a:r>
            <a:r>
              <a:rPr lang="nl-NL" dirty="0"/>
              <a:t> crises on </a:t>
            </a:r>
            <a:r>
              <a:rPr lang="nl-NL" dirty="0" err="1"/>
              <a:t>the</a:t>
            </a:r>
            <a:r>
              <a:rPr lang="nl-NL" dirty="0"/>
              <a:t> </a:t>
            </a:r>
            <a:r>
              <a:rPr lang="nl-NL" dirty="0" err="1"/>
              <a:t>tourism</a:t>
            </a:r>
            <a:r>
              <a:rPr lang="nl-NL" dirty="0"/>
              <a:t> </a:t>
            </a:r>
            <a:r>
              <a:rPr lang="nl-NL" dirty="0" err="1"/>
              <a:t>industry</a:t>
            </a:r>
            <a:endParaRPr lang="nl-NL" dirty="0"/>
          </a:p>
          <a:p>
            <a:r>
              <a:rPr lang="nl-NL" dirty="0"/>
              <a:t>- The responses of </a:t>
            </a:r>
            <a:r>
              <a:rPr lang="nl-NL" dirty="0" err="1"/>
              <a:t>tourism</a:t>
            </a:r>
            <a:r>
              <a:rPr lang="nl-NL" dirty="0"/>
              <a:t> stakeholders</a:t>
            </a:r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/>
          <a:lstStyle/>
          <a:p>
            <a:fld id="{5EE7099E-8998-4851-915A-4F4831808297}" type="slidenum">
              <a:rPr lang="nl-NL" smtClean="0"/>
              <a:pPr/>
              <a:t>1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662105023"/>
      </p:ext>
    </p:extLst>
  </p:cSld>
  <p:clrMapOvr>
    <a:masterClrMapping/>
  </p:clrMapOvr>
  <p:transition spd="slow">
    <p:wipe dir="r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600" dirty="0"/>
              <a:t>1- Understanding Safety </a:t>
            </a:r>
            <a:r>
              <a:rPr lang="nl-NL" sz="3600" dirty="0" err="1"/>
              <a:t>and</a:t>
            </a:r>
            <a:r>
              <a:rPr lang="nl-NL" sz="3600" dirty="0"/>
              <a:t> Security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r>
              <a:rPr lang="en-GB" b="1" dirty="0"/>
              <a:t>Safety concerns everyone: </a:t>
            </a:r>
          </a:p>
          <a:p>
            <a:pPr lvl="2"/>
            <a:r>
              <a:rPr lang="en-GB" dirty="0"/>
              <a:t>- It affects tourists, tourism professionals, and city residents alike.</a:t>
            </a:r>
          </a:p>
          <a:p>
            <a:pPr lvl="2"/>
            <a:r>
              <a:rPr lang="en-GB" b="1" dirty="0"/>
              <a:t>Tourists’ perception of safety: </a:t>
            </a:r>
          </a:p>
          <a:p>
            <a:pPr lvl="2"/>
            <a:r>
              <a:rPr lang="en-GB" dirty="0"/>
              <a:t>- A subjective and multidimensional experience that can be shaped by communication and actions.</a:t>
            </a:r>
          </a:p>
          <a:p>
            <a:pPr lvl="2"/>
            <a:r>
              <a:rPr lang="en-GB" b="1" dirty="0"/>
              <a:t>Providing safe tourism services:</a:t>
            </a:r>
          </a:p>
          <a:p>
            <a:pPr lvl="2"/>
            <a:r>
              <a:rPr lang="en-GB" dirty="0"/>
              <a:t>- Involves both legal obligations and small acts of care.</a:t>
            </a:r>
          </a:p>
          <a:p>
            <a:pPr lvl="2"/>
            <a:r>
              <a:rPr lang="en-GB" dirty="0"/>
              <a:t>- Enhances service quality and customer experience.</a:t>
            </a:r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284280595"/>
      </p:ext>
    </p:extLst>
  </p:cSld>
  <p:clrMapOvr>
    <a:masterClrMapping/>
  </p:clrMapOvr>
  <p:transition spd="slow">
    <p:wipe dir="r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1- Understanding Safety </a:t>
            </a:r>
            <a:r>
              <a:rPr lang="nl-NL" sz="3200" dirty="0" err="1"/>
              <a:t>and</a:t>
            </a:r>
            <a:r>
              <a:rPr lang="nl-NL" sz="3200" dirty="0"/>
              <a:t> Security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r>
              <a:rPr lang="en-GB" b="1" dirty="0"/>
              <a:t>Safety as a travel decision factor:</a:t>
            </a:r>
          </a:p>
          <a:p>
            <a:pPr lvl="2"/>
            <a:r>
              <a:rPr lang="en-GB" dirty="0"/>
              <a:t>- A key element in choosing a destination.</a:t>
            </a:r>
          </a:p>
          <a:p>
            <a:pPr lvl="2"/>
            <a:r>
              <a:rPr lang="en-GB" dirty="0"/>
              <a:t>- Integral to the overall quality of the travel experience.</a:t>
            </a:r>
          </a:p>
          <a:p>
            <a:pPr lvl="2"/>
            <a:r>
              <a:rPr lang="en-GB" b="1" dirty="0"/>
              <a:t>Comprehensive approach to safety:</a:t>
            </a:r>
          </a:p>
          <a:p>
            <a:pPr lvl="2"/>
            <a:r>
              <a:rPr lang="en-GB" dirty="0"/>
              <a:t>- Must be ensured at both the destination and service/product levels.</a:t>
            </a:r>
          </a:p>
          <a:p>
            <a:pPr lvl="2"/>
            <a:r>
              <a:rPr lang="en-GB" dirty="0"/>
              <a:t>- Businesses have a societal responsibility to comply with laws, regulations, and safety guidelines.</a:t>
            </a:r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75169609"/>
      </p:ext>
    </p:extLst>
  </p:cSld>
  <p:clrMapOvr>
    <a:masterClrMapping/>
  </p:clrMapOvr>
  <p:transition spd="slow">
    <p:wipe dir="r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600" dirty="0"/>
              <a:t>1- Understanding Safety </a:t>
            </a:r>
            <a:r>
              <a:rPr lang="nl-NL" sz="3600" dirty="0" err="1"/>
              <a:t>and</a:t>
            </a:r>
            <a:r>
              <a:rPr lang="nl-NL" sz="3600" dirty="0"/>
              <a:t> Security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r>
              <a:rPr lang="en-GB" b="1" dirty="0"/>
              <a:t>Safety during a pandemic:</a:t>
            </a:r>
          </a:p>
          <a:p>
            <a:pPr lvl="2"/>
            <a:r>
              <a:rPr lang="en-GB" dirty="0"/>
              <a:t>- Following and communicating health safety guidelines is crucial.</a:t>
            </a:r>
          </a:p>
          <a:p>
            <a:pPr lvl="2"/>
            <a:r>
              <a:rPr lang="en-GB" dirty="0"/>
              <a:t>- Societal responsibility is heightened in times of health crises.</a:t>
            </a:r>
          </a:p>
          <a:p>
            <a:pPr lvl="2"/>
            <a:r>
              <a:rPr lang="en-GB" b="1" dirty="0"/>
              <a:t>Understanding safety and security:</a:t>
            </a:r>
          </a:p>
          <a:p>
            <a:pPr lvl="2"/>
            <a:r>
              <a:rPr lang="en-GB" dirty="0"/>
              <a:t>- These concepts have multiple meanings in different contexts.</a:t>
            </a:r>
          </a:p>
          <a:p>
            <a:pPr lvl="2"/>
            <a:r>
              <a:rPr lang="en-GB" dirty="0"/>
              <a:t>- They relate to personal experiences, social interactions, and the absence of threats or negligence</a:t>
            </a:r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4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741938918"/>
      </p:ext>
    </p:extLst>
  </p:cSld>
  <p:clrMapOvr>
    <a:masterClrMapping/>
  </p:clrMapOvr>
  <p:transition spd="slow">
    <p:wipe dir="r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600" dirty="0"/>
              <a:t>2- Safety, </a:t>
            </a:r>
            <a:r>
              <a:rPr lang="nl-NL" sz="3600" dirty="0" err="1"/>
              <a:t>Security,and</a:t>
            </a:r>
            <a:r>
              <a:rPr lang="nl-NL" sz="3600" dirty="0"/>
              <a:t> </a:t>
            </a:r>
            <a:r>
              <a:rPr lang="nl-NL" sz="3600" dirty="0" err="1"/>
              <a:t>Tourism</a:t>
            </a:r>
            <a:endParaRPr lang="nl-NL" sz="36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r>
              <a:rPr lang="nl-NL" b="1" dirty="0"/>
              <a:t>Safety in </a:t>
            </a:r>
            <a:r>
              <a:rPr lang="nl-NL" b="1" dirty="0" err="1"/>
              <a:t>Tourism</a:t>
            </a:r>
            <a:r>
              <a:rPr lang="nl-NL" b="1" dirty="0"/>
              <a:t>: </a:t>
            </a:r>
          </a:p>
          <a:p>
            <a:pPr lvl="2"/>
            <a:r>
              <a:rPr lang="nl-NL" dirty="0"/>
              <a:t>- Safety </a:t>
            </a:r>
            <a:r>
              <a:rPr lang="nl-NL" dirty="0" err="1"/>
              <a:t>and</a:t>
            </a:r>
            <a:r>
              <a:rPr lang="nl-NL" dirty="0"/>
              <a:t> security have </a:t>
            </a:r>
            <a:r>
              <a:rPr lang="nl-NL" dirty="0" err="1"/>
              <a:t>always</a:t>
            </a:r>
            <a:r>
              <a:rPr lang="nl-NL" dirty="0"/>
              <a:t> been </a:t>
            </a:r>
            <a:r>
              <a:rPr lang="nl-NL" dirty="0" err="1"/>
              <a:t>fundamental</a:t>
            </a:r>
            <a:r>
              <a:rPr lang="nl-NL" dirty="0"/>
              <a:t> </a:t>
            </a:r>
            <a:r>
              <a:rPr lang="nl-NL" dirty="0" err="1"/>
              <a:t>conditions</a:t>
            </a:r>
            <a:r>
              <a:rPr lang="nl-NL" dirty="0"/>
              <a:t> </a:t>
            </a:r>
            <a:r>
              <a:rPr lang="nl-NL" dirty="0" err="1"/>
              <a:t>for</a:t>
            </a:r>
            <a:r>
              <a:rPr lang="nl-NL" dirty="0"/>
              <a:t> </a:t>
            </a:r>
            <a:r>
              <a:rPr lang="nl-NL" dirty="0" err="1"/>
              <a:t>travel</a:t>
            </a:r>
            <a:r>
              <a:rPr lang="nl-NL" dirty="0"/>
              <a:t>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tourism</a:t>
            </a:r>
            <a:r>
              <a:rPr lang="nl-NL" dirty="0"/>
              <a:t>.</a:t>
            </a:r>
          </a:p>
          <a:p>
            <a:pPr lvl="2"/>
            <a:r>
              <a:rPr lang="nl-NL" dirty="0"/>
              <a:t>- </a:t>
            </a:r>
            <a:r>
              <a:rPr lang="nl-NL" dirty="0" err="1"/>
              <a:t>However</a:t>
            </a:r>
            <a:r>
              <a:rPr lang="nl-NL" dirty="0"/>
              <a:t>, in </a:t>
            </a:r>
            <a:r>
              <a:rPr lang="nl-NL" dirty="0" err="1"/>
              <a:t>the</a:t>
            </a:r>
            <a:r>
              <a:rPr lang="nl-NL" dirty="0"/>
              <a:t> past </a:t>
            </a:r>
            <a:r>
              <a:rPr lang="nl-NL" dirty="0" err="1"/>
              <a:t>two</a:t>
            </a:r>
            <a:r>
              <a:rPr lang="nl-NL" dirty="0"/>
              <a:t> decades, </a:t>
            </a:r>
            <a:r>
              <a:rPr lang="nl-NL" dirty="0" err="1"/>
              <a:t>their</a:t>
            </a:r>
            <a:r>
              <a:rPr lang="nl-NL" dirty="0"/>
              <a:t> </a:t>
            </a:r>
            <a:r>
              <a:rPr lang="nl-NL" dirty="0" err="1"/>
              <a:t>importance</a:t>
            </a:r>
            <a:r>
              <a:rPr lang="nl-NL" dirty="0"/>
              <a:t> has </a:t>
            </a:r>
            <a:r>
              <a:rPr lang="nl-NL" dirty="0" err="1"/>
              <a:t>grown</a:t>
            </a:r>
            <a:r>
              <a:rPr lang="nl-NL" dirty="0"/>
              <a:t> </a:t>
            </a:r>
            <a:r>
              <a:rPr lang="nl-NL" dirty="0" err="1"/>
              <a:t>significantly</a:t>
            </a:r>
            <a:r>
              <a:rPr lang="nl-NL" dirty="0"/>
              <a:t>.</a:t>
            </a:r>
          </a:p>
          <a:p>
            <a:pPr lvl="2"/>
            <a:r>
              <a:rPr lang="nl-NL" dirty="0"/>
              <a:t>- </a:t>
            </a:r>
            <a:r>
              <a:rPr lang="nl-NL" dirty="0" err="1"/>
              <a:t>Several</a:t>
            </a:r>
            <a:r>
              <a:rPr lang="nl-NL" dirty="0"/>
              <a:t> </a:t>
            </a:r>
            <a:r>
              <a:rPr lang="nl-NL" dirty="0" err="1"/>
              <a:t>global</a:t>
            </a:r>
            <a:r>
              <a:rPr lang="nl-NL" dirty="0"/>
              <a:t> factors have </a:t>
            </a:r>
            <a:r>
              <a:rPr lang="nl-NL" dirty="0" err="1"/>
              <a:t>contributed</a:t>
            </a:r>
            <a:r>
              <a:rPr lang="nl-NL" dirty="0"/>
              <a:t> </a:t>
            </a:r>
            <a:r>
              <a:rPr lang="nl-NL" dirty="0" err="1"/>
              <a:t>to</a:t>
            </a:r>
            <a:r>
              <a:rPr lang="nl-NL" dirty="0"/>
              <a:t> </a:t>
            </a:r>
            <a:r>
              <a:rPr lang="nl-NL" dirty="0" err="1"/>
              <a:t>this</a:t>
            </a:r>
            <a:r>
              <a:rPr lang="nl-NL" dirty="0"/>
              <a:t> shift, </a:t>
            </a:r>
            <a:r>
              <a:rPr lang="nl-NL" dirty="0" err="1"/>
              <a:t>including</a:t>
            </a:r>
            <a:r>
              <a:rPr lang="nl-NL" dirty="0"/>
              <a:t>:</a:t>
            </a:r>
          </a:p>
          <a:p>
            <a:pPr marL="285750" lvl="2" indent="-285750">
              <a:buFont typeface="Arial" panose="020B0604020202020204" pitchFamily="34" charset="0"/>
              <a:buChar char="•"/>
            </a:pPr>
            <a:r>
              <a:rPr lang="nl-NL" dirty="0"/>
              <a:t>Terrorist attacks</a:t>
            </a:r>
          </a:p>
          <a:p>
            <a:pPr marL="285750" lvl="2" indent="-285750">
              <a:buFont typeface="Arial" panose="020B0604020202020204" pitchFamily="34" charset="0"/>
              <a:buChar char="•"/>
            </a:pPr>
            <a:r>
              <a:rPr lang="nl-NL" dirty="0" err="1"/>
              <a:t>Local</a:t>
            </a:r>
            <a:r>
              <a:rPr lang="nl-NL" dirty="0"/>
              <a:t> </a:t>
            </a:r>
            <a:r>
              <a:rPr lang="nl-NL" dirty="0" err="1"/>
              <a:t>conflicts</a:t>
            </a:r>
            <a:r>
              <a:rPr lang="nl-NL" dirty="0"/>
              <a:t> </a:t>
            </a:r>
            <a:r>
              <a:rPr lang="nl-NL" dirty="0" err="1"/>
              <a:t>and</a:t>
            </a:r>
            <a:r>
              <a:rPr lang="nl-NL" dirty="0"/>
              <a:t> wars</a:t>
            </a:r>
          </a:p>
          <a:p>
            <a:pPr marL="285750" lvl="2" indent="-285750">
              <a:buFont typeface="Arial" panose="020B0604020202020204" pitchFamily="34" charset="0"/>
              <a:buChar char="•"/>
            </a:pPr>
            <a:r>
              <a:rPr lang="nl-NL" dirty="0"/>
              <a:t>Natural disasters</a:t>
            </a:r>
          </a:p>
          <a:p>
            <a:pPr marL="285750" lvl="2" indent="-285750">
              <a:buFont typeface="Arial" panose="020B0604020202020204" pitchFamily="34" charset="0"/>
              <a:buChar char="•"/>
            </a:pPr>
            <a:r>
              <a:rPr lang="nl-NL" dirty="0" err="1"/>
              <a:t>Epidemics</a:t>
            </a:r>
            <a:r>
              <a:rPr lang="nl-NL" dirty="0"/>
              <a:t>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pandemics</a:t>
            </a:r>
            <a:endParaRPr lang="nl-NL" dirty="0"/>
          </a:p>
          <a:p>
            <a:pPr lvl="2"/>
            <a:endParaRPr lang="nl-NL" dirty="0"/>
          </a:p>
          <a:p>
            <a:pPr lvl="2"/>
            <a:endParaRPr lang="nl-NL" dirty="0"/>
          </a:p>
          <a:p>
            <a:pPr lvl="2"/>
            <a:endParaRPr lang="nl-NL" dirty="0"/>
          </a:p>
          <a:p>
            <a:pPr lvl="2"/>
            <a:endParaRPr lang="nl-NL" dirty="0"/>
          </a:p>
          <a:p>
            <a:pPr lvl="2"/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5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74791473"/>
      </p:ext>
    </p:extLst>
  </p:cSld>
  <p:clrMapOvr>
    <a:masterClrMapping/>
  </p:clrMapOvr>
  <p:transition spd="slow">
    <p:wipe dir="r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600" dirty="0"/>
              <a:t>2- Safety, </a:t>
            </a:r>
            <a:r>
              <a:rPr lang="nl-NL" sz="3600" dirty="0" err="1"/>
              <a:t>Security,and</a:t>
            </a:r>
            <a:r>
              <a:rPr lang="nl-NL" sz="3600" dirty="0"/>
              <a:t> </a:t>
            </a:r>
            <a:r>
              <a:rPr lang="nl-NL" sz="3600" dirty="0" err="1"/>
              <a:t>Tourism</a:t>
            </a:r>
            <a:endParaRPr lang="nl-NL" sz="36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r>
              <a:rPr lang="nl-NL" b="1" dirty="0"/>
              <a:t>Safety in </a:t>
            </a:r>
            <a:r>
              <a:rPr lang="nl-NL" b="1" dirty="0" err="1"/>
              <a:t>Tourism</a:t>
            </a:r>
            <a:r>
              <a:rPr lang="nl-NL" b="1" dirty="0"/>
              <a:t>: </a:t>
            </a:r>
          </a:p>
          <a:p>
            <a:pPr lvl="2"/>
            <a:r>
              <a:rPr lang="nl-NL" b="1" dirty="0"/>
              <a:t>In recent </a:t>
            </a:r>
            <a:r>
              <a:rPr lang="nl-NL" b="1" dirty="0" err="1"/>
              <a:t>years</a:t>
            </a:r>
            <a:r>
              <a:rPr lang="nl-NL" b="1" dirty="0"/>
              <a:t>, </a:t>
            </a:r>
            <a:r>
              <a:rPr lang="nl-NL" b="1" dirty="0" err="1"/>
              <a:t>discussions</a:t>
            </a:r>
            <a:r>
              <a:rPr lang="nl-NL" b="1" dirty="0"/>
              <a:t> on </a:t>
            </a:r>
            <a:r>
              <a:rPr lang="nl-NL" b="1" dirty="0" err="1"/>
              <a:t>the</a:t>
            </a:r>
            <a:r>
              <a:rPr lang="nl-NL" b="1" dirty="0"/>
              <a:t> </a:t>
            </a:r>
            <a:r>
              <a:rPr lang="nl-NL" b="1" dirty="0" err="1"/>
              <a:t>relationship</a:t>
            </a:r>
            <a:r>
              <a:rPr lang="nl-NL" b="1" dirty="0"/>
              <a:t> </a:t>
            </a:r>
            <a:r>
              <a:rPr lang="nl-NL" b="1" dirty="0" err="1"/>
              <a:t>between</a:t>
            </a:r>
            <a:r>
              <a:rPr lang="nl-NL" b="1" dirty="0"/>
              <a:t> </a:t>
            </a:r>
            <a:r>
              <a:rPr lang="nl-NL" b="1" dirty="0" err="1"/>
              <a:t>tourism</a:t>
            </a:r>
            <a:r>
              <a:rPr lang="nl-NL" b="1" dirty="0"/>
              <a:t> </a:t>
            </a:r>
            <a:r>
              <a:rPr lang="nl-NL" b="1" dirty="0" err="1"/>
              <a:t>and</a:t>
            </a:r>
            <a:r>
              <a:rPr lang="nl-NL" b="1" dirty="0"/>
              <a:t> security have </a:t>
            </a:r>
            <a:r>
              <a:rPr lang="nl-NL" b="1" dirty="0" err="1"/>
              <a:t>centered</a:t>
            </a:r>
            <a:r>
              <a:rPr lang="nl-NL" b="1" dirty="0"/>
              <a:t> </a:t>
            </a:r>
            <a:r>
              <a:rPr lang="nl-NL" b="1" dirty="0" err="1"/>
              <a:t>around</a:t>
            </a:r>
            <a:r>
              <a:rPr lang="nl-NL" b="1" dirty="0"/>
              <a:t> </a:t>
            </a:r>
            <a:r>
              <a:rPr lang="nl-NL" b="1" dirty="0" err="1"/>
              <a:t>three</a:t>
            </a:r>
            <a:r>
              <a:rPr lang="nl-NL" b="1" dirty="0"/>
              <a:t> </a:t>
            </a:r>
            <a:r>
              <a:rPr lang="nl-NL" b="1" dirty="0" err="1"/>
              <a:t>key</a:t>
            </a:r>
            <a:r>
              <a:rPr lang="nl-NL" b="1" dirty="0"/>
              <a:t> </a:t>
            </a:r>
            <a:r>
              <a:rPr lang="nl-NL" b="1" dirty="0" err="1"/>
              <a:t>conceptual</a:t>
            </a:r>
            <a:r>
              <a:rPr lang="nl-NL" b="1" dirty="0"/>
              <a:t> </a:t>
            </a:r>
            <a:r>
              <a:rPr lang="nl-NL" b="1" dirty="0" err="1"/>
              <a:t>groups</a:t>
            </a:r>
            <a:r>
              <a:rPr lang="nl-NL" b="1" dirty="0"/>
              <a:t>:</a:t>
            </a:r>
          </a:p>
          <a:p>
            <a:pPr lvl="2"/>
            <a:r>
              <a:rPr lang="nl-NL" b="1" dirty="0"/>
              <a:t>Group A: </a:t>
            </a:r>
          </a:p>
          <a:p>
            <a:pPr lvl="2"/>
            <a:r>
              <a:rPr lang="nl-NL" b="1" dirty="0"/>
              <a:t>- </a:t>
            </a:r>
            <a:r>
              <a:rPr lang="nl-NL" dirty="0" err="1"/>
              <a:t>Concepts</a:t>
            </a:r>
            <a:r>
              <a:rPr lang="nl-NL" dirty="0"/>
              <a:t> </a:t>
            </a:r>
            <a:r>
              <a:rPr lang="nl-NL" dirty="0" err="1"/>
              <a:t>focusing</a:t>
            </a:r>
            <a:r>
              <a:rPr lang="nl-NL" dirty="0"/>
              <a:t> on </a:t>
            </a:r>
            <a:r>
              <a:rPr lang="nl-NL" dirty="0" err="1"/>
              <a:t>the</a:t>
            </a:r>
            <a:r>
              <a:rPr lang="nl-NL" dirty="0"/>
              <a:t> nature of </a:t>
            </a:r>
            <a:r>
              <a:rPr lang="nl-NL" dirty="0" err="1"/>
              <a:t>tourism-related</a:t>
            </a:r>
            <a:r>
              <a:rPr lang="nl-NL" dirty="0"/>
              <a:t> security </a:t>
            </a:r>
            <a:r>
              <a:rPr lang="nl-NL" dirty="0" err="1"/>
              <a:t>incidents</a:t>
            </a:r>
            <a:r>
              <a:rPr lang="nl-NL" dirty="0"/>
              <a:t> </a:t>
            </a:r>
            <a:r>
              <a:rPr lang="nl-NL" dirty="0" err="1"/>
              <a:t>and</a:t>
            </a:r>
            <a:r>
              <a:rPr lang="nl-NL" dirty="0"/>
              <a:t> crises, </a:t>
            </a:r>
            <a:r>
              <a:rPr lang="nl-NL" dirty="0" err="1"/>
              <a:t>including</a:t>
            </a:r>
            <a:r>
              <a:rPr lang="nl-NL" dirty="0"/>
              <a:t> </a:t>
            </a:r>
            <a:r>
              <a:rPr lang="nl-NL" dirty="0" err="1"/>
              <a:t>their</a:t>
            </a:r>
            <a:r>
              <a:rPr lang="nl-NL" dirty="0"/>
              <a:t> types, </a:t>
            </a:r>
            <a:r>
              <a:rPr lang="nl-NL" dirty="0" err="1"/>
              <a:t>causes</a:t>
            </a:r>
            <a:r>
              <a:rPr lang="nl-NL" dirty="0"/>
              <a:t>, </a:t>
            </a:r>
            <a:r>
              <a:rPr lang="nl-NL" dirty="0" err="1"/>
              <a:t>methods</a:t>
            </a:r>
            <a:r>
              <a:rPr lang="nl-NL" dirty="0"/>
              <a:t>, </a:t>
            </a:r>
            <a:r>
              <a:rPr lang="nl-NL" dirty="0" err="1"/>
              <a:t>motives</a:t>
            </a:r>
            <a:r>
              <a:rPr lang="nl-NL" dirty="0"/>
              <a:t>, </a:t>
            </a:r>
            <a:r>
              <a:rPr lang="nl-NL" dirty="0" err="1"/>
              <a:t>and</a:t>
            </a:r>
            <a:r>
              <a:rPr lang="nl-NL" dirty="0"/>
              <a:t> targets.</a:t>
            </a:r>
          </a:p>
          <a:p>
            <a:pPr lvl="2"/>
            <a:r>
              <a:rPr lang="nl-NL" b="1" dirty="0"/>
              <a:t>Group B: </a:t>
            </a:r>
          </a:p>
          <a:p>
            <a:pPr lvl="2"/>
            <a:r>
              <a:rPr lang="nl-NL" b="1" dirty="0"/>
              <a:t>- </a:t>
            </a:r>
            <a:r>
              <a:rPr lang="nl-NL" dirty="0" err="1"/>
              <a:t>Concepts</a:t>
            </a:r>
            <a:r>
              <a:rPr lang="nl-NL" dirty="0"/>
              <a:t> </a:t>
            </a:r>
            <a:r>
              <a:rPr lang="nl-NL" dirty="0" err="1"/>
              <a:t>examining</a:t>
            </a:r>
            <a:r>
              <a:rPr lang="nl-NL" dirty="0"/>
              <a:t> </a:t>
            </a:r>
            <a:r>
              <a:rPr lang="nl-NL" dirty="0" err="1"/>
              <a:t>the</a:t>
            </a:r>
            <a:r>
              <a:rPr lang="nl-NL" dirty="0"/>
              <a:t> impacts of security </a:t>
            </a:r>
            <a:r>
              <a:rPr lang="nl-NL" dirty="0" err="1"/>
              <a:t>incidents</a:t>
            </a:r>
            <a:r>
              <a:rPr lang="nl-NL" dirty="0"/>
              <a:t> </a:t>
            </a:r>
            <a:r>
              <a:rPr lang="nl-NL" dirty="0" err="1"/>
              <a:t>and</a:t>
            </a:r>
            <a:r>
              <a:rPr lang="nl-NL" dirty="0"/>
              <a:t> crises on </a:t>
            </a:r>
            <a:r>
              <a:rPr lang="nl-NL" dirty="0" err="1"/>
              <a:t>the</a:t>
            </a:r>
            <a:r>
              <a:rPr lang="nl-NL" dirty="0"/>
              <a:t> </a:t>
            </a:r>
            <a:r>
              <a:rPr lang="nl-NL" dirty="0" err="1"/>
              <a:t>tourism</a:t>
            </a:r>
            <a:r>
              <a:rPr lang="nl-NL" dirty="0"/>
              <a:t> </a:t>
            </a:r>
            <a:r>
              <a:rPr lang="nl-NL" dirty="0" err="1"/>
              <a:t>industry</a:t>
            </a:r>
            <a:r>
              <a:rPr lang="nl-NL" dirty="0"/>
              <a:t>, </a:t>
            </a:r>
            <a:r>
              <a:rPr lang="nl-NL" dirty="0" err="1"/>
              <a:t>tourists</a:t>
            </a:r>
            <a:r>
              <a:rPr lang="nl-NL" dirty="0"/>
              <a:t>, </a:t>
            </a:r>
            <a:r>
              <a:rPr lang="nl-NL" dirty="0" err="1"/>
              <a:t>and</a:t>
            </a:r>
            <a:r>
              <a:rPr lang="nl-NL" dirty="0"/>
              <a:t> host </a:t>
            </a:r>
            <a:r>
              <a:rPr lang="nl-NL" dirty="0" err="1"/>
              <a:t>communities</a:t>
            </a:r>
            <a:r>
              <a:rPr lang="nl-NL" dirty="0"/>
              <a:t>.</a:t>
            </a:r>
          </a:p>
          <a:p>
            <a:pPr lvl="2"/>
            <a:r>
              <a:rPr lang="nl-NL" b="1" dirty="0"/>
              <a:t>Group C: </a:t>
            </a:r>
          </a:p>
          <a:p>
            <a:pPr lvl="2"/>
            <a:r>
              <a:rPr lang="nl-NL" b="1" dirty="0"/>
              <a:t>- </a:t>
            </a:r>
            <a:r>
              <a:rPr lang="nl-NL" dirty="0" err="1"/>
              <a:t>Concepts</a:t>
            </a:r>
            <a:r>
              <a:rPr lang="nl-NL" dirty="0"/>
              <a:t> </a:t>
            </a:r>
            <a:r>
              <a:rPr lang="nl-NL" dirty="0" err="1"/>
              <a:t>addressing</a:t>
            </a:r>
            <a:r>
              <a:rPr lang="nl-NL" dirty="0"/>
              <a:t> </a:t>
            </a:r>
            <a:r>
              <a:rPr lang="nl-NL" dirty="0" err="1"/>
              <a:t>the</a:t>
            </a:r>
            <a:r>
              <a:rPr lang="nl-NL" dirty="0"/>
              <a:t> responses of </a:t>
            </a:r>
            <a:r>
              <a:rPr lang="nl-NL" dirty="0" err="1"/>
              <a:t>tourism</a:t>
            </a:r>
            <a:r>
              <a:rPr lang="nl-NL" dirty="0"/>
              <a:t> stakeholders—</a:t>
            </a:r>
            <a:r>
              <a:rPr lang="nl-NL" dirty="0" err="1"/>
              <a:t>both</a:t>
            </a:r>
            <a:r>
              <a:rPr lang="nl-NL" dirty="0"/>
              <a:t> short-term </a:t>
            </a:r>
            <a:r>
              <a:rPr lang="nl-NL" dirty="0" err="1"/>
              <a:t>and</a:t>
            </a:r>
            <a:r>
              <a:rPr lang="nl-NL" dirty="0"/>
              <a:t> long-term—</a:t>
            </a:r>
            <a:r>
              <a:rPr lang="nl-NL" dirty="0" err="1"/>
              <a:t>to</a:t>
            </a:r>
            <a:r>
              <a:rPr lang="nl-NL" dirty="0"/>
              <a:t> </a:t>
            </a:r>
            <a:r>
              <a:rPr lang="nl-NL" dirty="0" err="1"/>
              <a:t>existing</a:t>
            </a:r>
            <a:r>
              <a:rPr lang="nl-NL" dirty="0"/>
              <a:t>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potential</a:t>
            </a:r>
            <a:r>
              <a:rPr lang="nl-NL" dirty="0"/>
              <a:t> security </a:t>
            </a:r>
            <a:r>
              <a:rPr lang="nl-NL" dirty="0" err="1"/>
              <a:t>incidents</a:t>
            </a:r>
            <a:r>
              <a:rPr lang="nl-NL" dirty="0"/>
              <a:t> </a:t>
            </a:r>
            <a:r>
              <a:rPr lang="nl-NL" dirty="0" err="1"/>
              <a:t>and</a:t>
            </a:r>
            <a:r>
              <a:rPr lang="nl-NL" dirty="0"/>
              <a:t> crises.</a:t>
            </a:r>
          </a:p>
          <a:p>
            <a:pPr lvl="2"/>
            <a:endParaRPr lang="nl-NL" dirty="0"/>
          </a:p>
          <a:p>
            <a:pPr lvl="2"/>
            <a:endParaRPr lang="nl-NL" dirty="0"/>
          </a:p>
          <a:p>
            <a:pPr lvl="2"/>
            <a:endParaRPr lang="nl-NL" dirty="0"/>
          </a:p>
          <a:p>
            <a:pPr lvl="2"/>
            <a:endParaRPr lang="nl-NL" dirty="0"/>
          </a:p>
          <a:p>
            <a:pPr lvl="2"/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6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171259863"/>
      </p:ext>
    </p:extLst>
  </p:cSld>
  <p:clrMapOvr>
    <a:masterClrMapping/>
  </p:clrMapOvr>
  <p:transition spd="slow">
    <p:wipe dir="r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600" dirty="0"/>
              <a:t>2- Safety, </a:t>
            </a:r>
            <a:r>
              <a:rPr lang="nl-NL" sz="3600" dirty="0" err="1"/>
              <a:t>Security,and</a:t>
            </a:r>
            <a:r>
              <a:rPr lang="nl-NL" sz="3600" dirty="0"/>
              <a:t> </a:t>
            </a:r>
            <a:r>
              <a:rPr lang="nl-NL" sz="3600" dirty="0" err="1"/>
              <a:t>Tourism</a:t>
            </a:r>
            <a:endParaRPr lang="nl-NL" sz="36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r>
              <a:rPr lang="nl-NL" b="1" dirty="0"/>
              <a:t>Group A: </a:t>
            </a:r>
            <a:r>
              <a:rPr lang="nl-NL" b="1" dirty="0" err="1"/>
              <a:t>Concepts</a:t>
            </a:r>
            <a:r>
              <a:rPr lang="nl-NL" b="1" dirty="0"/>
              <a:t> </a:t>
            </a:r>
            <a:r>
              <a:rPr lang="nl-NL" b="1" dirty="0" err="1"/>
              <a:t>focusing</a:t>
            </a:r>
            <a:r>
              <a:rPr lang="nl-NL" b="1" dirty="0"/>
              <a:t> on </a:t>
            </a:r>
            <a:r>
              <a:rPr lang="nl-NL" b="1" dirty="0" err="1"/>
              <a:t>the</a:t>
            </a:r>
            <a:r>
              <a:rPr lang="nl-NL" b="1" dirty="0"/>
              <a:t> nature of </a:t>
            </a:r>
            <a:r>
              <a:rPr lang="nl-NL" b="1" dirty="0" err="1"/>
              <a:t>tourism-related</a:t>
            </a:r>
            <a:r>
              <a:rPr lang="nl-NL" b="1" dirty="0"/>
              <a:t> security </a:t>
            </a:r>
            <a:r>
              <a:rPr lang="nl-NL" b="1" dirty="0" err="1"/>
              <a:t>incidents</a:t>
            </a:r>
            <a:r>
              <a:rPr lang="nl-NL" b="1" dirty="0"/>
              <a:t> </a:t>
            </a:r>
            <a:r>
              <a:rPr lang="nl-NL" b="1" dirty="0" err="1"/>
              <a:t>and</a:t>
            </a:r>
            <a:r>
              <a:rPr lang="nl-NL" b="1" dirty="0"/>
              <a:t> crises:</a:t>
            </a:r>
          </a:p>
          <a:p>
            <a:pPr lvl="2"/>
            <a:endParaRPr lang="nl-NL" dirty="0"/>
          </a:p>
          <a:p>
            <a:pPr lvl="2"/>
            <a:r>
              <a:rPr lang="nl-NL" b="1" dirty="0"/>
              <a:t>A-1: Types of Security </a:t>
            </a:r>
            <a:r>
              <a:rPr lang="nl-NL" b="1" dirty="0" err="1"/>
              <a:t>Incidents</a:t>
            </a:r>
            <a:r>
              <a:rPr lang="nl-NL" b="1" dirty="0"/>
              <a:t> in </a:t>
            </a:r>
            <a:r>
              <a:rPr lang="nl-NL" b="1" dirty="0" err="1"/>
              <a:t>Tourism</a:t>
            </a:r>
            <a:endParaRPr lang="nl-NL" b="1" dirty="0"/>
          </a:p>
          <a:p>
            <a:pPr lvl="2"/>
            <a:r>
              <a:rPr lang="nl-NL" dirty="0"/>
              <a:t>Security </a:t>
            </a:r>
            <a:r>
              <a:rPr lang="nl-NL" dirty="0" err="1"/>
              <a:t>incidents</a:t>
            </a:r>
            <a:r>
              <a:rPr lang="nl-NL" dirty="0"/>
              <a:t> in </a:t>
            </a:r>
            <a:r>
              <a:rPr lang="nl-NL" dirty="0" err="1"/>
              <a:t>tourism</a:t>
            </a:r>
            <a:r>
              <a:rPr lang="nl-NL" dirty="0"/>
              <a:t> </a:t>
            </a:r>
            <a:r>
              <a:rPr lang="nl-NL" dirty="0" err="1"/>
              <a:t>can</a:t>
            </a:r>
            <a:r>
              <a:rPr lang="nl-NL" dirty="0"/>
              <a:t> have significant </a:t>
            </a:r>
            <a:r>
              <a:rPr lang="nl-NL" dirty="0" err="1"/>
              <a:t>negative</a:t>
            </a:r>
            <a:r>
              <a:rPr lang="nl-NL" dirty="0"/>
              <a:t> impacts on host </a:t>
            </a:r>
            <a:r>
              <a:rPr lang="nl-NL" dirty="0" err="1"/>
              <a:t>communities</a:t>
            </a:r>
            <a:r>
              <a:rPr lang="nl-NL" dirty="0"/>
              <a:t>, </a:t>
            </a:r>
            <a:r>
              <a:rPr lang="nl-NL" dirty="0" err="1"/>
              <a:t>the</a:t>
            </a:r>
            <a:r>
              <a:rPr lang="nl-NL" dirty="0"/>
              <a:t> </a:t>
            </a:r>
            <a:r>
              <a:rPr lang="nl-NL" dirty="0" err="1"/>
              <a:t>tourism</a:t>
            </a:r>
            <a:r>
              <a:rPr lang="nl-NL" dirty="0"/>
              <a:t> </a:t>
            </a:r>
            <a:r>
              <a:rPr lang="nl-NL" dirty="0" err="1"/>
              <a:t>industry</a:t>
            </a:r>
            <a:r>
              <a:rPr lang="nl-NL" dirty="0"/>
              <a:t>,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tourists</a:t>
            </a:r>
            <a:r>
              <a:rPr lang="nl-NL" dirty="0"/>
              <a:t> </a:t>
            </a:r>
            <a:r>
              <a:rPr lang="nl-NL" dirty="0" err="1"/>
              <a:t>themselves</a:t>
            </a:r>
            <a:r>
              <a:rPr lang="nl-NL" dirty="0"/>
              <a:t>.</a:t>
            </a:r>
          </a:p>
          <a:p>
            <a:pPr lvl="2"/>
            <a:r>
              <a:rPr lang="nl-NL" dirty="0"/>
              <a:t>- </a:t>
            </a:r>
            <a:r>
              <a:rPr lang="nl-NL" dirty="0" err="1"/>
              <a:t>Four</a:t>
            </a:r>
            <a:r>
              <a:rPr lang="nl-NL" dirty="0"/>
              <a:t> major types of security </a:t>
            </a:r>
            <a:r>
              <a:rPr lang="nl-NL" dirty="0" err="1"/>
              <a:t>incidents</a:t>
            </a:r>
            <a:r>
              <a:rPr lang="nl-NL" dirty="0"/>
              <a:t> have been </a:t>
            </a:r>
            <a:r>
              <a:rPr lang="nl-NL" dirty="0" err="1"/>
              <a:t>identified</a:t>
            </a:r>
            <a:r>
              <a:rPr lang="nl-NL" dirty="0"/>
              <a:t> as </a:t>
            </a:r>
            <a:r>
              <a:rPr lang="nl-NL" dirty="0" err="1"/>
              <a:t>key</a:t>
            </a:r>
            <a:r>
              <a:rPr lang="nl-NL" dirty="0"/>
              <a:t> </a:t>
            </a:r>
            <a:r>
              <a:rPr lang="nl-NL" dirty="0" err="1"/>
              <a:t>disruptors</a:t>
            </a:r>
            <a:r>
              <a:rPr lang="nl-NL" dirty="0"/>
              <a:t> of </a:t>
            </a:r>
            <a:r>
              <a:rPr lang="nl-NL" dirty="0" err="1"/>
              <a:t>tourism</a:t>
            </a:r>
            <a:r>
              <a:rPr lang="nl-NL" dirty="0"/>
              <a:t> </a:t>
            </a:r>
            <a:r>
              <a:rPr lang="nl-NL" dirty="0" err="1"/>
              <a:t>including</a:t>
            </a:r>
            <a:r>
              <a:rPr lang="nl-NL" dirty="0"/>
              <a:t>:</a:t>
            </a:r>
          </a:p>
          <a:p>
            <a:pPr lvl="2"/>
            <a:r>
              <a:rPr lang="nl-NL" dirty="0"/>
              <a:t> - Crime-</a:t>
            </a:r>
            <a:r>
              <a:rPr lang="nl-NL" dirty="0" err="1"/>
              <a:t>related</a:t>
            </a:r>
            <a:r>
              <a:rPr lang="nl-NL" dirty="0"/>
              <a:t> </a:t>
            </a:r>
            <a:r>
              <a:rPr lang="nl-NL" dirty="0" err="1"/>
              <a:t>incidents</a:t>
            </a:r>
            <a:r>
              <a:rPr lang="nl-NL" dirty="0"/>
              <a:t>. </a:t>
            </a:r>
          </a:p>
          <a:p>
            <a:pPr lvl="2"/>
            <a:r>
              <a:rPr lang="nl-NL" dirty="0"/>
              <a:t>- </a:t>
            </a:r>
            <a:r>
              <a:rPr lang="nl-NL" dirty="0" err="1"/>
              <a:t>Terrorism</a:t>
            </a:r>
            <a:r>
              <a:rPr lang="nl-NL" dirty="0"/>
              <a:t>.</a:t>
            </a:r>
          </a:p>
          <a:p>
            <a:pPr lvl="2"/>
            <a:r>
              <a:rPr lang="nl-NL" dirty="0"/>
              <a:t>- War.</a:t>
            </a:r>
          </a:p>
          <a:p>
            <a:pPr lvl="2"/>
            <a:r>
              <a:rPr lang="nl-NL" dirty="0"/>
              <a:t>- </a:t>
            </a:r>
            <a:r>
              <a:rPr lang="nl-NL" dirty="0" err="1"/>
              <a:t>Civil</a:t>
            </a:r>
            <a:r>
              <a:rPr lang="nl-NL" dirty="0"/>
              <a:t>/</a:t>
            </a:r>
            <a:r>
              <a:rPr lang="nl-NL" dirty="0" err="1"/>
              <a:t>political</a:t>
            </a:r>
            <a:r>
              <a:rPr lang="nl-NL" dirty="0"/>
              <a:t> </a:t>
            </a:r>
            <a:r>
              <a:rPr lang="nl-NL" dirty="0" err="1"/>
              <a:t>unrest</a:t>
            </a:r>
            <a:r>
              <a:rPr lang="nl-NL" dirty="0"/>
              <a:t>.</a:t>
            </a:r>
          </a:p>
          <a:p>
            <a:pPr lvl="2"/>
            <a:endParaRPr lang="nl-NL" dirty="0"/>
          </a:p>
          <a:p>
            <a:pPr lvl="2"/>
            <a:endParaRPr lang="nl-NL" dirty="0"/>
          </a:p>
          <a:p>
            <a:pPr lvl="2"/>
            <a:endParaRPr lang="nl-NL" dirty="0"/>
          </a:p>
          <a:p>
            <a:pPr lvl="2"/>
            <a:endParaRPr lang="nl-NL" dirty="0"/>
          </a:p>
          <a:p>
            <a:pPr lvl="2"/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7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796877747"/>
      </p:ext>
    </p:extLst>
  </p:cSld>
  <p:clrMapOvr>
    <a:masterClrMapping/>
  </p:clrMapOvr>
  <p:transition spd="slow">
    <p:wipe dir="r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600" dirty="0"/>
              <a:t>2- Safety, </a:t>
            </a:r>
            <a:r>
              <a:rPr lang="nl-NL" sz="3600" dirty="0" err="1"/>
              <a:t>Security,and</a:t>
            </a:r>
            <a:r>
              <a:rPr lang="nl-NL" sz="3600" dirty="0"/>
              <a:t> </a:t>
            </a:r>
            <a:r>
              <a:rPr lang="nl-NL" sz="3600" dirty="0" err="1"/>
              <a:t>Tourism</a:t>
            </a:r>
            <a:endParaRPr lang="nl-NL" sz="36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r>
              <a:rPr lang="nl-NL" b="1" dirty="0"/>
              <a:t>A-1: Types of Security </a:t>
            </a:r>
            <a:r>
              <a:rPr lang="nl-NL" b="1" dirty="0" err="1"/>
              <a:t>Incidents</a:t>
            </a:r>
            <a:r>
              <a:rPr lang="nl-NL" b="1" dirty="0"/>
              <a:t> in </a:t>
            </a:r>
            <a:r>
              <a:rPr lang="nl-NL" b="1" dirty="0" err="1"/>
              <a:t>Tourism</a:t>
            </a:r>
            <a:endParaRPr lang="nl-NL" b="1" dirty="0"/>
          </a:p>
          <a:p>
            <a:pPr lvl="2"/>
            <a:r>
              <a:rPr lang="nl-NL" dirty="0"/>
              <a:t>- Crime-</a:t>
            </a:r>
            <a:r>
              <a:rPr lang="nl-NL" dirty="0" err="1"/>
              <a:t>related</a:t>
            </a:r>
            <a:r>
              <a:rPr lang="nl-NL" dirty="0"/>
              <a:t> </a:t>
            </a:r>
            <a:r>
              <a:rPr lang="nl-NL" dirty="0" err="1"/>
              <a:t>incidents</a:t>
            </a:r>
            <a:r>
              <a:rPr lang="nl-NL" dirty="0"/>
              <a:t> </a:t>
            </a:r>
            <a:r>
              <a:rPr lang="nl-NL" dirty="0" err="1"/>
              <a:t>that</a:t>
            </a:r>
            <a:r>
              <a:rPr lang="nl-NL" dirty="0"/>
              <a:t> impact </a:t>
            </a:r>
            <a:r>
              <a:rPr lang="nl-NL" dirty="0" err="1"/>
              <a:t>tourism</a:t>
            </a:r>
            <a:r>
              <a:rPr lang="nl-NL" dirty="0"/>
              <a:t> </a:t>
            </a:r>
            <a:r>
              <a:rPr lang="nl-NL" dirty="0" err="1"/>
              <a:t>can</a:t>
            </a:r>
            <a:r>
              <a:rPr lang="nl-NL" dirty="0"/>
              <a:t> take </a:t>
            </a:r>
            <a:r>
              <a:rPr lang="nl-NL" dirty="0" err="1"/>
              <a:t>various</a:t>
            </a:r>
            <a:r>
              <a:rPr lang="nl-NL" dirty="0"/>
              <a:t> </a:t>
            </a:r>
            <a:r>
              <a:rPr lang="nl-NL" dirty="0" err="1"/>
              <a:t>forms</a:t>
            </a:r>
            <a:r>
              <a:rPr lang="nl-NL" dirty="0"/>
              <a:t>, </a:t>
            </a:r>
            <a:r>
              <a:rPr lang="nl-NL" dirty="0" err="1"/>
              <a:t>including</a:t>
            </a:r>
            <a:r>
              <a:rPr lang="nl-NL" dirty="0"/>
              <a:t>: </a:t>
            </a:r>
            <a:r>
              <a:rPr lang="nl-NL" b="1" dirty="0" err="1"/>
              <a:t>larceny</a:t>
            </a:r>
            <a:r>
              <a:rPr lang="nl-NL" b="1" dirty="0"/>
              <a:t>, </a:t>
            </a:r>
            <a:r>
              <a:rPr lang="nl-NL" b="1" dirty="0" err="1"/>
              <a:t>theft</a:t>
            </a:r>
            <a:r>
              <a:rPr lang="nl-NL" b="1" dirty="0"/>
              <a:t>; </a:t>
            </a:r>
            <a:r>
              <a:rPr lang="nl-NL" b="1" dirty="0" err="1"/>
              <a:t>robbery</a:t>
            </a:r>
            <a:r>
              <a:rPr lang="nl-NL" b="1" dirty="0"/>
              <a:t>; </a:t>
            </a:r>
            <a:r>
              <a:rPr lang="nl-NL" b="1" dirty="0" err="1"/>
              <a:t>rape</a:t>
            </a:r>
            <a:r>
              <a:rPr lang="nl-NL" b="1" dirty="0"/>
              <a:t>; </a:t>
            </a:r>
            <a:r>
              <a:rPr lang="nl-NL" b="1" dirty="0" err="1"/>
              <a:t>murder</a:t>
            </a:r>
            <a:r>
              <a:rPr lang="nl-NL" b="1" dirty="0"/>
              <a:t>; piracy; </a:t>
            </a:r>
            <a:r>
              <a:rPr lang="nl-NL" b="1" dirty="0" err="1"/>
              <a:t>and</a:t>
            </a:r>
            <a:r>
              <a:rPr lang="nl-NL" b="1" dirty="0"/>
              <a:t> kidnapping.</a:t>
            </a:r>
          </a:p>
          <a:p>
            <a:pPr lvl="2"/>
            <a:r>
              <a:rPr lang="nl-NL" dirty="0"/>
              <a:t>- Crime-</a:t>
            </a:r>
            <a:r>
              <a:rPr lang="nl-NL" dirty="0" err="1"/>
              <a:t>related</a:t>
            </a:r>
            <a:r>
              <a:rPr lang="nl-NL" dirty="0"/>
              <a:t> </a:t>
            </a:r>
            <a:r>
              <a:rPr lang="nl-NL" dirty="0" err="1"/>
              <a:t>incidents</a:t>
            </a:r>
            <a:r>
              <a:rPr lang="nl-NL" dirty="0"/>
              <a:t> in </a:t>
            </a:r>
            <a:r>
              <a:rPr lang="nl-NL" dirty="0" err="1"/>
              <a:t>tourism</a:t>
            </a:r>
            <a:r>
              <a:rPr lang="nl-NL" dirty="0"/>
              <a:t> </a:t>
            </a:r>
            <a:r>
              <a:rPr lang="nl-NL" dirty="0" err="1"/>
              <a:t>can</a:t>
            </a:r>
            <a:r>
              <a:rPr lang="nl-NL" dirty="0"/>
              <a:t> </a:t>
            </a:r>
            <a:r>
              <a:rPr lang="nl-NL" dirty="0" err="1"/>
              <a:t>occur</a:t>
            </a:r>
            <a:r>
              <a:rPr lang="nl-NL" dirty="0"/>
              <a:t> in different </a:t>
            </a:r>
            <a:r>
              <a:rPr lang="nl-NL" dirty="0" err="1"/>
              <a:t>situations</a:t>
            </a:r>
            <a:r>
              <a:rPr lang="nl-NL" dirty="0"/>
              <a:t>, </a:t>
            </a:r>
            <a:r>
              <a:rPr lang="nl-NL" dirty="0" err="1"/>
              <a:t>including</a:t>
            </a:r>
            <a:r>
              <a:rPr lang="nl-NL" dirty="0"/>
              <a:t>:</a:t>
            </a:r>
          </a:p>
          <a:p>
            <a:pPr lvl="2"/>
            <a:r>
              <a:rPr lang="nl-NL" dirty="0"/>
              <a:t>- </a:t>
            </a:r>
            <a:r>
              <a:rPr lang="nl-NL" dirty="0" err="1"/>
              <a:t>Offenses</a:t>
            </a:r>
            <a:r>
              <a:rPr lang="nl-NL" dirty="0"/>
              <a:t> </a:t>
            </a:r>
            <a:r>
              <a:rPr lang="nl-NL" dirty="0" err="1"/>
              <a:t>by</a:t>
            </a:r>
            <a:r>
              <a:rPr lang="nl-NL" dirty="0"/>
              <a:t> </a:t>
            </a:r>
            <a:r>
              <a:rPr lang="nl-NL" dirty="0" err="1"/>
              <a:t>local</a:t>
            </a:r>
            <a:r>
              <a:rPr lang="nl-NL" dirty="0"/>
              <a:t> </a:t>
            </a:r>
            <a:r>
              <a:rPr lang="nl-NL" dirty="0" err="1"/>
              <a:t>residents</a:t>
            </a:r>
            <a:r>
              <a:rPr lang="nl-NL" dirty="0"/>
              <a:t> </a:t>
            </a:r>
            <a:r>
              <a:rPr lang="nl-NL" dirty="0" err="1"/>
              <a:t>targeting</a:t>
            </a:r>
            <a:r>
              <a:rPr lang="nl-NL" dirty="0"/>
              <a:t> </a:t>
            </a:r>
            <a:r>
              <a:rPr lang="nl-NL" dirty="0" err="1"/>
              <a:t>tourists</a:t>
            </a:r>
            <a:r>
              <a:rPr lang="nl-NL" dirty="0"/>
              <a:t>.</a:t>
            </a:r>
          </a:p>
          <a:p>
            <a:pPr lvl="2"/>
            <a:r>
              <a:rPr lang="nl-NL" dirty="0"/>
              <a:t>- Crimes </a:t>
            </a:r>
            <a:r>
              <a:rPr lang="nl-NL" dirty="0" err="1"/>
              <a:t>committed</a:t>
            </a:r>
            <a:r>
              <a:rPr lang="nl-NL" dirty="0"/>
              <a:t> </a:t>
            </a:r>
            <a:r>
              <a:rPr lang="nl-NL" dirty="0" err="1"/>
              <a:t>by</a:t>
            </a:r>
            <a:r>
              <a:rPr lang="nl-NL" dirty="0"/>
              <a:t> </a:t>
            </a:r>
            <a:r>
              <a:rPr lang="nl-NL" dirty="0" err="1"/>
              <a:t>tourists</a:t>
            </a:r>
            <a:r>
              <a:rPr lang="nl-NL" dirty="0"/>
              <a:t> </a:t>
            </a:r>
            <a:r>
              <a:rPr lang="nl-NL" dirty="0" err="1"/>
              <a:t>against</a:t>
            </a:r>
            <a:r>
              <a:rPr lang="nl-NL" dirty="0"/>
              <a:t> </a:t>
            </a:r>
            <a:r>
              <a:rPr lang="nl-NL" dirty="0" err="1"/>
              <a:t>locals</a:t>
            </a:r>
            <a:r>
              <a:rPr lang="nl-NL" dirty="0"/>
              <a:t>.</a:t>
            </a:r>
          </a:p>
          <a:p>
            <a:pPr lvl="2"/>
            <a:r>
              <a:rPr lang="nl-NL" dirty="0"/>
              <a:t>- </a:t>
            </a:r>
            <a:r>
              <a:rPr lang="nl-NL" dirty="0" err="1"/>
              <a:t>Conflicts</a:t>
            </a:r>
            <a:r>
              <a:rPr lang="nl-NL" dirty="0"/>
              <a:t> </a:t>
            </a:r>
            <a:r>
              <a:rPr lang="nl-NL" dirty="0" err="1"/>
              <a:t>between</a:t>
            </a:r>
            <a:r>
              <a:rPr lang="nl-NL" dirty="0"/>
              <a:t> </a:t>
            </a:r>
            <a:r>
              <a:rPr lang="nl-NL" dirty="0" err="1"/>
              <a:t>tourists</a:t>
            </a:r>
            <a:r>
              <a:rPr lang="nl-NL" dirty="0"/>
              <a:t> </a:t>
            </a:r>
            <a:r>
              <a:rPr lang="nl-NL" dirty="0" err="1"/>
              <a:t>themselves</a:t>
            </a:r>
            <a:r>
              <a:rPr lang="nl-NL" dirty="0"/>
              <a:t>.</a:t>
            </a:r>
          </a:p>
          <a:p>
            <a:pPr lvl="2"/>
            <a:r>
              <a:rPr lang="nl-NL" dirty="0"/>
              <a:t>- </a:t>
            </a:r>
            <a:r>
              <a:rPr lang="nl-NL" dirty="0" err="1"/>
              <a:t>Organized</a:t>
            </a:r>
            <a:r>
              <a:rPr lang="nl-NL" dirty="0"/>
              <a:t> </a:t>
            </a:r>
            <a:r>
              <a:rPr lang="nl-NL" dirty="0" err="1"/>
              <a:t>criminal</a:t>
            </a:r>
            <a:r>
              <a:rPr lang="nl-NL" dirty="0"/>
              <a:t> </a:t>
            </a:r>
            <a:r>
              <a:rPr lang="nl-NL" dirty="0" err="1"/>
              <a:t>activities</a:t>
            </a:r>
            <a:r>
              <a:rPr lang="nl-NL" dirty="0"/>
              <a:t> affecting </a:t>
            </a:r>
            <a:r>
              <a:rPr lang="nl-NL" dirty="0" err="1"/>
              <a:t>tourism</a:t>
            </a:r>
            <a:r>
              <a:rPr lang="nl-NL" dirty="0"/>
              <a:t> </a:t>
            </a:r>
            <a:r>
              <a:rPr lang="nl-NL" dirty="0" err="1"/>
              <a:t>businesses</a:t>
            </a:r>
            <a:r>
              <a:rPr lang="nl-NL" dirty="0"/>
              <a:t>.</a:t>
            </a:r>
          </a:p>
          <a:p>
            <a:pPr lvl="2"/>
            <a:endParaRPr lang="nl-NL" dirty="0"/>
          </a:p>
          <a:p>
            <a:pPr lvl="2"/>
            <a:endParaRPr lang="nl-NL" dirty="0"/>
          </a:p>
          <a:p>
            <a:pPr lvl="2"/>
            <a:endParaRPr lang="nl-NL" dirty="0"/>
          </a:p>
          <a:p>
            <a:pPr lvl="2"/>
            <a:endParaRPr lang="nl-NL" dirty="0"/>
          </a:p>
          <a:p>
            <a:pPr lvl="2"/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8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70634899"/>
      </p:ext>
    </p:extLst>
  </p:cSld>
  <p:clrMapOvr>
    <a:masterClrMapping/>
  </p:clrMapOvr>
  <p:transition spd="slow">
    <p:wipe dir="r"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600" dirty="0"/>
              <a:t>2- Safety, </a:t>
            </a:r>
            <a:r>
              <a:rPr lang="nl-NL" sz="3600" dirty="0" err="1"/>
              <a:t>Security,and</a:t>
            </a:r>
            <a:r>
              <a:rPr lang="nl-NL" sz="3600" dirty="0"/>
              <a:t> </a:t>
            </a:r>
            <a:r>
              <a:rPr lang="nl-NL" sz="3600" dirty="0" err="1"/>
              <a:t>Tourism</a:t>
            </a:r>
            <a:endParaRPr lang="nl-NL" sz="36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r>
              <a:rPr lang="nl-NL" b="1" dirty="0"/>
              <a:t>A-1: Types of Security </a:t>
            </a:r>
            <a:r>
              <a:rPr lang="nl-NL" b="1" dirty="0" err="1"/>
              <a:t>Incidents</a:t>
            </a:r>
            <a:r>
              <a:rPr lang="nl-NL" b="1" dirty="0"/>
              <a:t> in </a:t>
            </a:r>
            <a:r>
              <a:rPr lang="nl-NL" b="1" dirty="0" err="1"/>
              <a:t>Tourism</a:t>
            </a:r>
            <a:endParaRPr lang="nl-NL" b="1" dirty="0"/>
          </a:p>
          <a:p>
            <a:pPr lvl="2"/>
            <a:r>
              <a:rPr lang="nl-NL" b="1" dirty="0" err="1"/>
              <a:t>Terrorism</a:t>
            </a:r>
            <a:r>
              <a:rPr lang="nl-NL" b="1" dirty="0"/>
              <a:t> </a:t>
            </a:r>
            <a:r>
              <a:rPr lang="nl-NL" b="1" dirty="0" err="1"/>
              <a:t>can</a:t>
            </a:r>
            <a:r>
              <a:rPr lang="nl-NL" b="1" dirty="0"/>
              <a:t> take </a:t>
            </a:r>
            <a:r>
              <a:rPr lang="nl-NL" b="1" dirty="0" err="1"/>
              <a:t>the</a:t>
            </a:r>
            <a:r>
              <a:rPr lang="nl-NL" b="1" dirty="0"/>
              <a:t> form of:</a:t>
            </a:r>
          </a:p>
          <a:p>
            <a:pPr marL="285750" lvl="2" indent="-285750">
              <a:buFont typeface="Arial" panose="020B0604020202020204" pitchFamily="34" charset="0"/>
              <a:buChar char="•"/>
            </a:pPr>
            <a:r>
              <a:rPr lang="nl-NL" dirty="0" err="1"/>
              <a:t>Domestic</a:t>
            </a:r>
            <a:r>
              <a:rPr lang="nl-NL" dirty="0"/>
              <a:t> </a:t>
            </a:r>
            <a:r>
              <a:rPr lang="nl-NL" dirty="0" err="1"/>
              <a:t>terrorism</a:t>
            </a:r>
            <a:r>
              <a:rPr lang="nl-NL" dirty="0"/>
              <a:t>; </a:t>
            </a:r>
          </a:p>
          <a:p>
            <a:pPr marL="285750" lvl="2" indent="-285750">
              <a:buFont typeface="Arial" panose="020B0604020202020204" pitchFamily="34" charset="0"/>
              <a:buChar char="•"/>
            </a:pPr>
            <a:r>
              <a:rPr lang="nl-NL" dirty="0"/>
              <a:t>International </a:t>
            </a:r>
            <a:r>
              <a:rPr lang="nl-NL" dirty="0" err="1"/>
              <a:t>terrorism</a:t>
            </a:r>
            <a:r>
              <a:rPr lang="nl-NL" dirty="0"/>
              <a:t>; </a:t>
            </a:r>
          </a:p>
          <a:p>
            <a:pPr marL="285750" lvl="2" indent="-285750">
              <a:buFont typeface="Arial" panose="020B0604020202020204" pitchFamily="34" charset="0"/>
              <a:buChar char="•"/>
            </a:pPr>
            <a:r>
              <a:rPr lang="nl-NL" dirty="0" err="1"/>
              <a:t>and</a:t>
            </a:r>
            <a:r>
              <a:rPr lang="nl-NL" dirty="0"/>
              <a:t> Cross-border </a:t>
            </a:r>
            <a:r>
              <a:rPr lang="nl-NL" dirty="0" err="1"/>
              <a:t>terrorism</a:t>
            </a:r>
            <a:r>
              <a:rPr lang="nl-NL" dirty="0"/>
              <a:t>.</a:t>
            </a:r>
          </a:p>
          <a:p>
            <a:pPr lvl="2"/>
            <a:r>
              <a:rPr lang="nl-NL" b="1" dirty="0"/>
              <a:t>The </a:t>
            </a:r>
            <a:r>
              <a:rPr lang="nl-NL" b="1" dirty="0" err="1"/>
              <a:t>connection</a:t>
            </a:r>
            <a:r>
              <a:rPr lang="nl-NL" b="1" dirty="0"/>
              <a:t> </a:t>
            </a:r>
            <a:r>
              <a:rPr lang="nl-NL" b="1" dirty="0" err="1"/>
              <a:t>between</a:t>
            </a:r>
            <a:r>
              <a:rPr lang="nl-NL" b="1" dirty="0"/>
              <a:t> </a:t>
            </a:r>
            <a:r>
              <a:rPr lang="nl-NL" b="1" dirty="0" err="1"/>
              <a:t>tourism</a:t>
            </a:r>
            <a:r>
              <a:rPr lang="nl-NL" b="1" dirty="0"/>
              <a:t> </a:t>
            </a:r>
            <a:r>
              <a:rPr lang="nl-NL" b="1" dirty="0" err="1"/>
              <a:t>and</a:t>
            </a:r>
            <a:r>
              <a:rPr lang="nl-NL" b="1" dirty="0"/>
              <a:t> </a:t>
            </a:r>
            <a:r>
              <a:rPr lang="nl-NL" b="1" dirty="0" err="1"/>
              <a:t>terrorism</a:t>
            </a:r>
            <a:r>
              <a:rPr lang="nl-NL" b="1" dirty="0"/>
              <a:t> </a:t>
            </a:r>
            <a:r>
              <a:rPr lang="nl-NL" b="1" dirty="0" err="1"/>
              <a:t>can</a:t>
            </a:r>
            <a:r>
              <a:rPr lang="nl-NL" b="1" dirty="0"/>
              <a:t> </a:t>
            </a:r>
            <a:r>
              <a:rPr lang="nl-NL" b="1" dirty="0" err="1"/>
              <a:t>be</a:t>
            </a:r>
            <a:r>
              <a:rPr lang="nl-NL" b="1" dirty="0"/>
              <a:t> </a:t>
            </a:r>
            <a:r>
              <a:rPr lang="nl-NL" b="1" dirty="0" err="1"/>
              <a:t>observed</a:t>
            </a:r>
            <a:r>
              <a:rPr lang="nl-NL" b="1" dirty="0"/>
              <a:t> in </a:t>
            </a:r>
            <a:r>
              <a:rPr lang="nl-NL" b="1" dirty="0" err="1"/>
              <a:t>three</a:t>
            </a:r>
            <a:r>
              <a:rPr lang="nl-NL" b="1" dirty="0"/>
              <a:t> </a:t>
            </a:r>
            <a:r>
              <a:rPr lang="nl-NL" b="1" dirty="0" err="1"/>
              <a:t>ways</a:t>
            </a:r>
            <a:r>
              <a:rPr lang="nl-NL" b="1" dirty="0"/>
              <a:t>: </a:t>
            </a:r>
          </a:p>
          <a:p>
            <a:pPr lvl="2"/>
            <a:r>
              <a:rPr lang="nl-NL" dirty="0"/>
              <a:t>- Attacks on </a:t>
            </a:r>
            <a:r>
              <a:rPr lang="nl-NL" dirty="0" err="1"/>
              <a:t>civilian</a:t>
            </a:r>
            <a:r>
              <a:rPr lang="nl-NL" dirty="0"/>
              <a:t> targets </a:t>
            </a:r>
            <a:r>
              <a:rPr lang="nl-NL" dirty="0" err="1"/>
              <a:t>where</a:t>
            </a:r>
            <a:r>
              <a:rPr lang="nl-NL" dirty="0"/>
              <a:t> </a:t>
            </a:r>
            <a:r>
              <a:rPr lang="nl-NL" dirty="0" err="1"/>
              <a:t>tourists</a:t>
            </a:r>
            <a:r>
              <a:rPr lang="nl-NL" dirty="0"/>
              <a:t> </a:t>
            </a:r>
            <a:r>
              <a:rPr lang="nl-NL" dirty="0" err="1"/>
              <a:t>may</a:t>
            </a:r>
            <a:r>
              <a:rPr lang="nl-NL" dirty="0"/>
              <a:t> </a:t>
            </a:r>
            <a:r>
              <a:rPr lang="nl-NL" dirty="0" err="1"/>
              <a:t>become</a:t>
            </a:r>
            <a:r>
              <a:rPr lang="nl-NL" dirty="0"/>
              <a:t> </a:t>
            </a:r>
            <a:r>
              <a:rPr lang="nl-NL" dirty="0" err="1"/>
              <a:t>unintended</a:t>
            </a:r>
            <a:r>
              <a:rPr lang="nl-NL" dirty="0"/>
              <a:t> </a:t>
            </a:r>
            <a:r>
              <a:rPr lang="nl-NL" dirty="0" err="1"/>
              <a:t>victims</a:t>
            </a:r>
            <a:r>
              <a:rPr lang="nl-NL" dirty="0"/>
              <a:t>.</a:t>
            </a:r>
          </a:p>
          <a:p>
            <a:pPr lvl="2"/>
            <a:r>
              <a:rPr lang="nl-NL" dirty="0"/>
              <a:t>- </a:t>
            </a:r>
            <a:r>
              <a:rPr lang="nl-NL" dirty="0" err="1"/>
              <a:t>Terrorism</a:t>
            </a:r>
            <a:r>
              <a:rPr lang="nl-NL" dirty="0"/>
              <a:t> </a:t>
            </a:r>
            <a:r>
              <a:rPr lang="nl-NL" dirty="0" err="1"/>
              <a:t>directed</a:t>
            </a:r>
            <a:r>
              <a:rPr lang="nl-NL" dirty="0"/>
              <a:t> at </a:t>
            </a:r>
            <a:r>
              <a:rPr lang="nl-NL" dirty="0" err="1"/>
              <a:t>economic</a:t>
            </a:r>
            <a:r>
              <a:rPr lang="nl-NL" dirty="0"/>
              <a:t> sites </a:t>
            </a:r>
            <a:r>
              <a:rPr lang="nl-NL" dirty="0" err="1"/>
              <a:t>linked</a:t>
            </a:r>
            <a:r>
              <a:rPr lang="nl-NL" dirty="0"/>
              <a:t> </a:t>
            </a:r>
            <a:r>
              <a:rPr lang="nl-NL" dirty="0" err="1"/>
              <a:t>to</a:t>
            </a:r>
            <a:r>
              <a:rPr lang="nl-NL" dirty="0"/>
              <a:t> </a:t>
            </a:r>
            <a:r>
              <a:rPr lang="nl-NL" dirty="0" err="1"/>
              <a:t>tourism</a:t>
            </a:r>
            <a:r>
              <a:rPr lang="nl-NL" dirty="0"/>
              <a:t>.</a:t>
            </a:r>
          </a:p>
          <a:p>
            <a:pPr lvl="2"/>
            <a:r>
              <a:rPr lang="nl-NL" dirty="0"/>
              <a:t>- </a:t>
            </a:r>
            <a:r>
              <a:rPr lang="nl-NL" dirty="0" err="1"/>
              <a:t>Deliberate</a:t>
            </a:r>
            <a:r>
              <a:rPr lang="nl-NL" dirty="0"/>
              <a:t> attacks on </a:t>
            </a:r>
            <a:r>
              <a:rPr lang="nl-NL" dirty="0" err="1"/>
              <a:t>tourists</a:t>
            </a:r>
            <a:r>
              <a:rPr lang="nl-NL" dirty="0"/>
              <a:t> or </a:t>
            </a:r>
            <a:r>
              <a:rPr lang="nl-NL" dirty="0" err="1"/>
              <a:t>the</a:t>
            </a:r>
            <a:r>
              <a:rPr lang="nl-NL" dirty="0"/>
              <a:t> </a:t>
            </a:r>
            <a:r>
              <a:rPr lang="nl-NL" dirty="0" err="1"/>
              <a:t>tourism</a:t>
            </a:r>
            <a:r>
              <a:rPr lang="nl-NL" dirty="0"/>
              <a:t> </a:t>
            </a:r>
            <a:r>
              <a:rPr lang="nl-NL" dirty="0" err="1"/>
              <a:t>industry</a:t>
            </a:r>
            <a:r>
              <a:rPr lang="nl-NL" dirty="0"/>
              <a:t>, as </a:t>
            </a:r>
            <a:r>
              <a:rPr lang="nl-NL" dirty="0" err="1"/>
              <a:t>they</a:t>
            </a:r>
            <a:r>
              <a:rPr lang="nl-NL" dirty="0"/>
              <a:t> are </a:t>
            </a:r>
            <a:r>
              <a:rPr lang="nl-NL" dirty="0" err="1"/>
              <a:t>considered</a:t>
            </a:r>
            <a:r>
              <a:rPr lang="nl-NL" dirty="0"/>
              <a:t> </a:t>
            </a:r>
            <a:r>
              <a:rPr lang="nl-NL" dirty="0" err="1"/>
              <a:t>vulnerable</a:t>
            </a:r>
            <a:r>
              <a:rPr lang="nl-NL" dirty="0"/>
              <a:t> targets </a:t>
            </a:r>
            <a:r>
              <a:rPr lang="nl-NL" dirty="0" err="1"/>
              <a:t>that</a:t>
            </a:r>
            <a:r>
              <a:rPr lang="nl-NL" dirty="0"/>
              <a:t> </a:t>
            </a:r>
            <a:r>
              <a:rPr lang="nl-NL" dirty="0" err="1"/>
              <a:t>attract</a:t>
            </a:r>
            <a:r>
              <a:rPr lang="nl-NL" dirty="0"/>
              <a:t> significant media attention.</a:t>
            </a:r>
          </a:p>
          <a:p>
            <a:pPr lvl="2"/>
            <a:endParaRPr lang="nl-NL" dirty="0"/>
          </a:p>
          <a:p>
            <a:pPr lvl="2"/>
            <a:endParaRPr lang="nl-NL" dirty="0"/>
          </a:p>
          <a:p>
            <a:pPr lvl="2"/>
            <a:endParaRPr lang="nl-NL" dirty="0"/>
          </a:p>
          <a:p>
            <a:pPr lvl="2"/>
            <a:endParaRPr lang="nl-NL" dirty="0"/>
          </a:p>
          <a:p>
            <a:pPr lvl="2"/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9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536157801"/>
      </p:ext>
    </p:extLst>
  </p:cSld>
  <p:clrMapOvr>
    <a:masterClrMapping/>
  </p:clrMapOvr>
  <p:transition spd="slow">
    <p:wipe dir="r"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600" dirty="0"/>
              <a:t>2- Safety, </a:t>
            </a:r>
            <a:r>
              <a:rPr lang="nl-NL" sz="3600" dirty="0" err="1"/>
              <a:t>Security,and</a:t>
            </a:r>
            <a:r>
              <a:rPr lang="nl-NL" sz="3600" dirty="0"/>
              <a:t> </a:t>
            </a:r>
            <a:r>
              <a:rPr lang="nl-NL" sz="3600" dirty="0" err="1"/>
              <a:t>Tourism</a:t>
            </a:r>
            <a:endParaRPr lang="nl-NL" sz="36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 fontScale="92500" lnSpcReduction="10000"/>
          </a:bodyPr>
          <a:lstStyle/>
          <a:p>
            <a:pPr lvl="2"/>
            <a:r>
              <a:rPr lang="nl-NL" b="1" dirty="0"/>
              <a:t>A-1: Types of Security </a:t>
            </a:r>
            <a:r>
              <a:rPr lang="nl-NL" b="1" dirty="0" err="1"/>
              <a:t>Incidents</a:t>
            </a:r>
            <a:r>
              <a:rPr lang="nl-NL" b="1" dirty="0"/>
              <a:t> in </a:t>
            </a:r>
            <a:r>
              <a:rPr lang="nl-NL" b="1" dirty="0" err="1"/>
              <a:t>Tourism</a:t>
            </a:r>
            <a:endParaRPr lang="nl-NL" b="1" dirty="0"/>
          </a:p>
          <a:p>
            <a:pPr lvl="2"/>
            <a:r>
              <a:rPr lang="nl-NL" dirty="0"/>
              <a:t>- Wars, </a:t>
            </a:r>
            <a:r>
              <a:rPr lang="nl-NL" dirty="0" err="1"/>
              <a:t>whether</a:t>
            </a:r>
            <a:r>
              <a:rPr lang="nl-NL" dirty="0"/>
              <a:t> full-</a:t>
            </a:r>
            <a:r>
              <a:rPr lang="nl-NL" dirty="0" err="1"/>
              <a:t>scale</a:t>
            </a:r>
            <a:r>
              <a:rPr lang="nl-NL" dirty="0"/>
              <a:t> or </a:t>
            </a:r>
            <a:r>
              <a:rPr lang="nl-NL" dirty="0" err="1"/>
              <a:t>confined</a:t>
            </a:r>
            <a:r>
              <a:rPr lang="nl-NL" dirty="0"/>
              <a:t> </a:t>
            </a:r>
            <a:r>
              <a:rPr lang="nl-NL" dirty="0" err="1"/>
              <a:t>to</a:t>
            </a:r>
            <a:r>
              <a:rPr lang="nl-NL" dirty="0"/>
              <a:t> </a:t>
            </a:r>
            <a:r>
              <a:rPr lang="nl-NL" dirty="0" err="1"/>
              <a:t>specific</a:t>
            </a:r>
            <a:r>
              <a:rPr lang="nl-NL" dirty="0"/>
              <a:t> </a:t>
            </a:r>
            <a:r>
              <a:rPr lang="nl-NL" dirty="0" err="1"/>
              <a:t>regions</a:t>
            </a:r>
            <a:r>
              <a:rPr lang="nl-NL" dirty="0"/>
              <a:t>, </a:t>
            </a:r>
            <a:r>
              <a:rPr lang="nl-NL" dirty="0" err="1"/>
              <a:t>significantly</a:t>
            </a:r>
            <a:r>
              <a:rPr lang="nl-NL" dirty="0"/>
              <a:t> affect </a:t>
            </a:r>
            <a:r>
              <a:rPr lang="nl-NL" dirty="0" err="1"/>
              <a:t>tourist</a:t>
            </a:r>
            <a:r>
              <a:rPr lang="nl-NL" dirty="0"/>
              <a:t> </a:t>
            </a:r>
            <a:r>
              <a:rPr lang="nl-NL" dirty="0" err="1"/>
              <a:t>demand</a:t>
            </a:r>
            <a:r>
              <a:rPr lang="nl-NL" dirty="0"/>
              <a:t>.</a:t>
            </a:r>
          </a:p>
          <a:p>
            <a:pPr lvl="2"/>
            <a:r>
              <a:rPr lang="nl-NL" dirty="0"/>
              <a:t>- </a:t>
            </a:r>
            <a:r>
              <a:rPr lang="nl-NL" dirty="0" err="1"/>
              <a:t>Unlike</a:t>
            </a:r>
            <a:r>
              <a:rPr lang="nl-NL" dirty="0"/>
              <a:t> terrorist </a:t>
            </a:r>
            <a:r>
              <a:rPr lang="nl-NL" dirty="0" err="1"/>
              <a:t>activities</a:t>
            </a:r>
            <a:r>
              <a:rPr lang="nl-NL" dirty="0"/>
              <a:t>, wars </a:t>
            </a:r>
            <a:r>
              <a:rPr lang="nl-NL" dirty="0" err="1"/>
              <a:t>typically</a:t>
            </a:r>
            <a:r>
              <a:rPr lang="nl-NL" dirty="0"/>
              <a:t> have a </a:t>
            </a:r>
            <a:r>
              <a:rPr lang="nl-NL" dirty="0" err="1"/>
              <a:t>broader</a:t>
            </a:r>
            <a:r>
              <a:rPr lang="nl-NL" dirty="0"/>
              <a:t> </a:t>
            </a:r>
            <a:r>
              <a:rPr lang="nl-NL" dirty="0" err="1"/>
              <a:t>and</a:t>
            </a:r>
            <a:r>
              <a:rPr lang="nl-NL" dirty="0"/>
              <a:t> more </a:t>
            </a:r>
            <a:r>
              <a:rPr lang="nl-NL" dirty="0" err="1"/>
              <a:t>prolonged</a:t>
            </a:r>
            <a:r>
              <a:rPr lang="nl-NL" dirty="0"/>
              <a:t> </a:t>
            </a:r>
            <a:r>
              <a:rPr lang="nl-NL" dirty="0" err="1"/>
              <a:t>negative</a:t>
            </a:r>
            <a:r>
              <a:rPr lang="nl-NL" dirty="0"/>
              <a:t> impact on </a:t>
            </a:r>
            <a:r>
              <a:rPr lang="nl-NL" dirty="0" err="1"/>
              <a:t>tourism</a:t>
            </a:r>
            <a:r>
              <a:rPr lang="nl-NL" dirty="0"/>
              <a:t>.</a:t>
            </a:r>
          </a:p>
          <a:p>
            <a:pPr lvl="2"/>
            <a:r>
              <a:rPr lang="nl-NL" dirty="0"/>
              <a:t>- </a:t>
            </a:r>
            <a:r>
              <a:rPr lang="nl-NL" dirty="0" err="1"/>
              <a:t>Historically</a:t>
            </a:r>
            <a:r>
              <a:rPr lang="nl-NL" dirty="0"/>
              <a:t>, </a:t>
            </a:r>
            <a:r>
              <a:rPr lang="nl-NL" dirty="0" err="1"/>
              <a:t>the</a:t>
            </a:r>
            <a:r>
              <a:rPr lang="nl-NL" dirty="0"/>
              <a:t> types of wars </a:t>
            </a:r>
            <a:r>
              <a:rPr lang="nl-NL" dirty="0" err="1"/>
              <a:t>that</a:t>
            </a:r>
            <a:r>
              <a:rPr lang="nl-NL" dirty="0"/>
              <a:t> have </a:t>
            </a:r>
            <a:r>
              <a:rPr lang="nl-NL" dirty="0" err="1"/>
              <a:t>influenced</a:t>
            </a:r>
            <a:r>
              <a:rPr lang="nl-NL" dirty="0"/>
              <a:t> </a:t>
            </a:r>
            <a:r>
              <a:rPr lang="nl-NL" dirty="0" err="1"/>
              <a:t>tourism</a:t>
            </a:r>
            <a:r>
              <a:rPr lang="nl-NL" dirty="0"/>
              <a:t> </a:t>
            </a:r>
            <a:r>
              <a:rPr lang="nl-NL" dirty="0" err="1"/>
              <a:t>include</a:t>
            </a:r>
            <a:r>
              <a:rPr lang="nl-NL" dirty="0"/>
              <a:t>:</a:t>
            </a:r>
          </a:p>
          <a:p>
            <a:pPr lvl="2"/>
            <a:r>
              <a:rPr lang="nl-NL" dirty="0"/>
              <a:t>- Cross-border wars</a:t>
            </a:r>
          </a:p>
          <a:p>
            <a:pPr lvl="2"/>
            <a:r>
              <a:rPr lang="nl-NL" dirty="0"/>
              <a:t>- Trans-border wars</a:t>
            </a:r>
          </a:p>
          <a:p>
            <a:pPr lvl="2"/>
            <a:r>
              <a:rPr lang="nl-NL" dirty="0"/>
              <a:t>- Wars of </a:t>
            </a:r>
            <a:r>
              <a:rPr lang="nl-NL" dirty="0" err="1"/>
              <a:t>attrition</a:t>
            </a:r>
            <a:endParaRPr lang="nl-NL" dirty="0"/>
          </a:p>
          <a:p>
            <a:pPr lvl="2"/>
            <a:r>
              <a:rPr lang="nl-NL" dirty="0"/>
              <a:t>- </a:t>
            </a:r>
            <a:r>
              <a:rPr lang="nl-NL" dirty="0" err="1"/>
              <a:t>Civil</a:t>
            </a:r>
            <a:r>
              <a:rPr lang="nl-NL" dirty="0"/>
              <a:t> wars</a:t>
            </a:r>
          </a:p>
          <a:p>
            <a:pPr lvl="2"/>
            <a:r>
              <a:rPr lang="nl-NL" b="1" dirty="0" err="1"/>
              <a:t>Civil</a:t>
            </a:r>
            <a:r>
              <a:rPr lang="nl-NL" b="1" dirty="0"/>
              <a:t> </a:t>
            </a:r>
            <a:r>
              <a:rPr lang="nl-NL" b="1" dirty="0" err="1"/>
              <a:t>and</a:t>
            </a:r>
            <a:r>
              <a:rPr lang="nl-NL" b="1" dirty="0"/>
              <a:t>/or </a:t>
            </a:r>
            <a:r>
              <a:rPr lang="nl-NL" b="1" dirty="0" err="1"/>
              <a:t>political</a:t>
            </a:r>
            <a:r>
              <a:rPr lang="nl-NL" b="1" dirty="0"/>
              <a:t> </a:t>
            </a:r>
            <a:r>
              <a:rPr lang="nl-NL" b="1" dirty="0" err="1"/>
              <a:t>unrest</a:t>
            </a:r>
            <a:r>
              <a:rPr lang="nl-NL" b="1" dirty="0"/>
              <a:t> </a:t>
            </a:r>
            <a:r>
              <a:rPr lang="nl-NL" b="1" dirty="0" err="1"/>
              <a:t>can</a:t>
            </a:r>
            <a:r>
              <a:rPr lang="nl-NL" b="1" dirty="0"/>
              <a:t> take </a:t>
            </a:r>
            <a:r>
              <a:rPr lang="nl-NL" b="1" dirty="0" err="1"/>
              <a:t>various</a:t>
            </a:r>
            <a:r>
              <a:rPr lang="nl-NL" b="1" dirty="0"/>
              <a:t> </a:t>
            </a:r>
            <a:r>
              <a:rPr lang="nl-NL" b="1" dirty="0" err="1"/>
              <a:t>forms</a:t>
            </a:r>
            <a:r>
              <a:rPr lang="nl-NL" b="1" dirty="0"/>
              <a:t>, </a:t>
            </a:r>
            <a:r>
              <a:rPr lang="nl-NL" b="1" dirty="0" err="1"/>
              <a:t>including</a:t>
            </a:r>
            <a:r>
              <a:rPr lang="nl-NL" b="1" dirty="0"/>
              <a:t>:</a:t>
            </a:r>
          </a:p>
          <a:p>
            <a:pPr lvl="2"/>
            <a:r>
              <a:rPr lang="nl-NL" dirty="0"/>
              <a:t>- Coup </a:t>
            </a:r>
            <a:r>
              <a:rPr lang="nl-NL" dirty="0" err="1"/>
              <a:t>d’état</a:t>
            </a:r>
            <a:endParaRPr lang="nl-NL" dirty="0"/>
          </a:p>
          <a:p>
            <a:pPr lvl="2"/>
            <a:r>
              <a:rPr lang="nl-NL" dirty="0"/>
              <a:t>- Violent </a:t>
            </a:r>
            <a:r>
              <a:rPr lang="nl-NL" dirty="0" err="1"/>
              <a:t>demonstrations</a:t>
            </a:r>
            <a:endParaRPr lang="nl-NL" dirty="0"/>
          </a:p>
          <a:p>
            <a:pPr lvl="2"/>
            <a:r>
              <a:rPr lang="nl-NL" dirty="0"/>
              <a:t>- </a:t>
            </a:r>
            <a:r>
              <a:rPr lang="nl-NL" dirty="0" err="1"/>
              <a:t>Uprisings</a:t>
            </a:r>
            <a:endParaRPr lang="nl-NL" dirty="0"/>
          </a:p>
          <a:p>
            <a:pPr lvl="2"/>
            <a:r>
              <a:rPr lang="nl-NL" dirty="0"/>
              <a:t>- </a:t>
            </a:r>
            <a:r>
              <a:rPr lang="nl-NL" dirty="0" err="1"/>
              <a:t>Riots</a:t>
            </a:r>
            <a:endParaRPr lang="nl-NL" dirty="0"/>
          </a:p>
          <a:p>
            <a:pPr lvl="2"/>
            <a:endParaRPr lang="nl-NL" dirty="0"/>
          </a:p>
          <a:p>
            <a:pPr lvl="2"/>
            <a:endParaRPr lang="nl-NL" dirty="0"/>
          </a:p>
          <a:p>
            <a:pPr lvl="2"/>
            <a:endParaRPr lang="nl-NL" dirty="0"/>
          </a:p>
          <a:p>
            <a:pPr lvl="2"/>
            <a:endParaRPr lang="nl-NL" dirty="0"/>
          </a:p>
          <a:p>
            <a:pPr lvl="2"/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10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674711747"/>
      </p:ext>
    </p:extLst>
  </p:cSld>
  <p:clrMapOvr>
    <a:masterClrMapping/>
  </p:clrMapOvr>
  <p:transition spd="slow">
    <p:wipe dir="r"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600" dirty="0"/>
              <a:t>2- Safety, </a:t>
            </a:r>
            <a:r>
              <a:rPr lang="nl-NL" sz="3600" dirty="0" err="1"/>
              <a:t>Security,and</a:t>
            </a:r>
            <a:r>
              <a:rPr lang="nl-NL" sz="3600" dirty="0"/>
              <a:t> </a:t>
            </a:r>
            <a:r>
              <a:rPr lang="nl-NL" sz="3600" dirty="0" err="1"/>
              <a:t>Tourism</a:t>
            </a:r>
            <a:endParaRPr lang="nl-NL" sz="36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r>
              <a:rPr lang="nl-NL" b="1" dirty="0"/>
              <a:t>A.2- </a:t>
            </a:r>
            <a:r>
              <a:rPr lang="nl-NL" b="1" dirty="0" err="1"/>
              <a:t>Frequency</a:t>
            </a:r>
            <a:r>
              <a:rPr lang="nl-NL" b="1" dirty="0"/>
              <a:t> of Security </a:t>
            </a:r>
            <a:r>
              <a:rPr lang="nl-NL" b="1" dirty="0" err="1"/>
              <a:t>Incidents</a:t>
            </a:r>
            <a:endParaRPr lang="nl-NL" b="1" dirty="0"/>
          </a:p>
          <a:p>
            <a:pPr lvl="2"/>
            <a:r>
              <a:rPr lang="nl-NL" dirty="0"/>
              <a:t>It is </a:t>
            </a:r>
            <a:r>
              <a:rPr lang="nl-NL" dirty="0" err="1"/>
              <a:t>indicated</a:t>
            </a:r>
            <a:r>
              <a:rPr lang="nl-NL" dirty="0"/>
              <a:t> </a:t>
            </a:r>
            <a:r>
              <a:rPr lang="nl-NL" dirty="0" err="1"/>
              <a:t>that</a:t>
            </a:r>
            <a:r>
              <a:rPr lang="nl-NL" dirty="0"/>
              <a:t> as </a:t>
            </a:r>
            <a:r>
              <a:rPr lang="nl-NL" dirty="0" err="1"/>
              <a:t>the</a:t>
            </a:r>
            <a:r>
              <a:rPr lang="nl-NL" dirty="0"/>
              <a:t> </a:t>
            </a:r>
            <a:r>
              <a:rPr lang="nl-NL" dirty="0" err="1"/>
              <a:t>frequency</a:t>
            </a:r>
            <a:r>
              <a:rPr lang="nl-NL" dirty="0"/>
              <a:t> of security </a:t>
            </a:r>
            <a:r>
              <a:rPr lang="nl-NL" dirty="0" err="1"/>
              <a:t>incidents</a:t>
            </a:r>
            <a:r>
              <a:rPr lang="nl-NL" dirty="0"/>
              <a:t> </a:t>
            </a:r>
            <a:r>
              <a:rPr lang="nl-NL" dirty="0" err="1"/>
              <a:t>increases</a:t>
            </a:r>
            <a:r>
              <a:rPr lang="nl-NL" dirty="0"/>
              <a:t>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they</a:t>
            </a:r>
            <a:r>
              <a:rPr lang="nl-NL" dirty="0"/>
              <a:t> </a:t>
            </a:r>
            <a:r>
              <a:rPr lang="nl-NL" dirty="0" err="1"/>
              <a:t>receive</a:t>
            </a:r>
            <a:r>
              <a:rPr lang="nl-NL" dirty="0"/>
              <a:t> more media attention, </a:t>
            </a:r>
            <a:r>
              <a:rPr lang="nl-NL" dirty="0" err="1"/>
              <a:t>the</a:t>
            </a:r>
            <a:r>
              <a:rPr lang="nl-NL" dirty="0"/>
              <a:t> </a:t>
            </a:r>
            <a:r>
              <a:rPr lang="nl-NL" dirty="0" err="1"/>
              <a:t>negative</a:t>
            </a:r>
            <a:r>
              <a:rPr lang="nl-NL" dirty="0"/>
              <a:t> impact on </a:t>
            </a:r>
            <a:r>
              <a:rPr lang="nl-NL" dirty="0" err="1"/>
              <a:t>tourist</a:t>
            </a:r>
            <a:r>
              <a:rPr lang="nl-NL" dirty="0"/>
              <a:t> </a:t>
            </a:r>
            <a:r>
              <a:rPr lang="nl-NL" dirty="0" err="1"/>
              <a:t>demand</a:t>
            </a:r>
            <a:r>
              <a:rPr lang="nl-NL" dirty="0"/>
              <a:t> </a:t>
            </a:r>
            <a:r>
              <a:rPr lang="nl-NL" dirty="0" err="1"/>
              <a:t>also</a:t>
            </a:r>
            <a:r>
              <a:rPr lang="nl-NL" dirty="0"/>
              <a:t> </a:t>
            </a:r>
            <a:r>
              <a:rPr lang="nl-NL" dirty="0" err="1"/>
              <a:t>grows</a:t>
            </a:r>
            <a:r>
              <a:rPr lang="nl-NL" dirty="0"/>
              <a:t>.</a:t>
            </a:r>
          </a:p>
          <a:p>
            <a:pPr lvl="2"/>
            <a:r>
              <a:rPr lang="nl-NL" dirty="0"/>
              <a:t>- A </a:t>
            </a:r>
            <a:r>
              <a:rPr lang="nl-NL" dirty="0" err="1"/>
              <a:t>higher</a:t>
            </a:r>
            <a:r>
              <a:rPr lang="nl-NL" dirty="0"/>
              <a:t> </a:t>
            </a:r>
            <a:r>
              <a:rPr lang="nl-NL" dirty="0" err="1"/>
              <a:t>frequency</a:t>
            </a:r>
            <a:r>
              <a:rPr lang="nl-NL" dirty="0"/>
              <a:t> of </a:t>
            </a:r>
            <a:r>
              <a:rPr lang="nl-NL" dirty="0" err="1"/>
              <a:t>such</a:t>
            </a:r>
            <a:r>
              <a:rPr lang="nl-NL" dirty="0"/>
              <a:t> </a:t>
            </a:r>
            <a:r>
              <a:rPr lang="nl-NL" dirty="0" err="1"/>
              <a:t>incidents</a:t>
            </a:r>
            <a:r>
              <a:rPr lang="nl-NL" dirty="0"/>
              <a:t> leads </a:t>
            </a:r>
            <a:r>
              <a:rPr lang="nl-NL" dirty="0" err="1"/>
              <a:t>to</a:t>
            </a:r>
            <a:r>
              <a:rPr lang="nl-NL" dirty="0"/>
              <a:t> changes in </a:t>
            </a:r>
            <a:r>
              <a:rPr lang="nl-NL" dirty="0" err="1"/>
              <a:t>tourists</a:t>
            </a:r>
            <a:r>
              <a:rPr lang="nl-NL" dirty="0"/>
              <a:t>' </a:t>
            </a:r>
            <a:r>
              <a:rPr lang="nl-NL" dirty="0" err="1"/>
              <a:t>booking</a:t>
            </a:r>
            <a:r>
              <a:rPr lang="nl-NL" dirty="0"/>
              <a:t>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cancellation</a:t>
            </a:r>
            <a:r>
              <a:rPr lang="nl-NL" dirty="0"/>
              <a:t> </a:t>
            </a:r>
            <a:r>
              <a:rPr lang="nl-NL" dirty="0" err="1"/>
              <a:t>behaviors</a:t>
            </a:r>
            <a:r>
              <a:rPr lang="nl-NL" dirty="0"/>
              <a:t>, </a:t>
            </a:r>
            <a:r>
              <a:rPr lang="nl-NL" dirty="0" err="1"/>
              <a:t>selective</a:t>
            </a:r>
            <a:r>
              <a:rPr lang="nl-NL" dirty="0"/>
              <a:t> </a:t>
            </a:r>
            <a:r>
              <a:rPr lang="nl-NL" dirty="0" err="1"/>
              <a:t>travel</a:t>
            </a:r>
            <a:r>
              <a:rPr lang="nl-NL" dirty="0"/>
              <a:t> </a:t>
            </a:r>
            <a:r>
              <a:rPr lang="nl-NL" dirty="0" err="1"/>
              <a:t>patterns</a:t>
            </a:r>
            <a:r>
              <a:rPr lang="nl-NL" dirty="0"/>
              <a:t> </a:t>
            </a:r>
            <a:r>
              <a:rPr lang="nl-NL" dirty="0" err="1"/>
              <a:t>within</a:t>
            </a:r>
            <a:r>
              <a:rPr lang="nl-NL" dirty="0"/>
              <a:t> </a:t>
            </a:r>
            <a:r>
              <a:rPr lang="nl-NL" dirty="0" err="1"/>
              <a:t>affected</a:t>
            </a:r>
            <a:r>
              <a:rPr lang="nl-NL" dirty="0"/>
              <a:t> </a:t>
            </a:r>
            <a:r>
              <a:rPr lang="nl-NL" dirty="0" err="1"/>
              <a:t>destinations</a:t>
            </a:r>
            <a:r>
              <a:rPr lang="nl-NL" dirty="0"/>
              <a:t>,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other</a:t>
            </a:r>
            <a:r>
              <a:rPr lang="nl-NL" dirty="0"/>
              <a:t> </a:t>
            </a:r>
            <a:r>
              <a:rPr lang="nl-NL" dirty="0" err="1"/>
              <a:t>shifts</a:t>
            </a:r>
            <a:r>
              <a:rPr lang="nl-NL" dirty="0"/>
              <a:t> in </a:t>
            </a:r>
            <a:r>
              <a:rPr lang="nl-NL" dirty="0" err="1"/>
              <a:t>tourism</a:t>
            </a:r>
            <a:r>
              <a:rPr lang="nl-NL" dirty="0"/>
              <a:t> </a:t>
            </a:r>
            <a:r>
              <a:rPr lang="nl-NL" dirty="0" err="1"/>
              <a:t>demand</a:t>
            </a:r>
            <a:r>
              <a:rPr lang="nl-NL" dirty="0"/>
              <a:t>. </a:t>
            </a:r>
          </a:p>
          <a:p>
            <a:pPr lvl="2"/>
            <a:r>
              <a:rPr lang="nl-NL" b="1" dirty="0"/>
              <a:t>The </a:t>
            </a:r>
            <a:r>
              <a:rPr lang="nl-NL" b="1" dirty="0" err="1"/>
              <a:t>frequency</a:t>
            </a:r>
            <a:r>
              <a:rPr lang="nl-NL" b="1" dirty="0"/>
              <a:t> of security </a:t>
            </a:r>
            <a:r>
              <a:rPr lang="nl-NL" b="1" dirty="0" err="1"/>
              <a:t>incidents</a:t>
            </a:r>
            <a:r>
              <a:rPr lang="nl-NL" b="1" dirty="0"/>
              <a:t> is </a:t>
            </a:r>
            <a:r>
              <a:rPr lang="nl-NL" b="1" dirty="0" err="1"/>
              <a:t>typically</a:t>
            </a:r>
            <a:r>
              <a:rPr lang="nl-NL" b="1" dirty="0"/>
              <a:t> </a:t>
            </a:r>
            <a:r>
              <a:rPr lang="nl-NL" b="1" dirty="0" err="1"/>
              <a:t>measured</a:t>
            </a:r>
            <a:r>
              <a:rPr lang="nl-NL" b="1" dirty="0"/>
              <a:t> </a:t>
            </a:r>
            <a:r>
              <a:rPr lang="nl-NL" b="1" dirty="0" err="1"/>
              <a:t>using</a:t>
            </a:r>
            <a:r>
              <a:rPr lang="nl-NL" b="1" dirty="0"/>
              <a:t> </a:t>
            </a:r>
            <a:r>
              <a:rPr lang="nl-NL" b="1" dirty="0" err="1"/>
              <a:t>the</a:t>
            </a:r>
            <a:r>
              <a:rPr lang="nl-NL" b="1" dirty="0"/>
              <a:t> </a:t>
            </a:r>
            <a:r>
              <a:rPr lang="nl-NL" b="1" dirty="0" err="1"/>
              <a:t>following</a:t>
            </a:r>
            <a:r>
              <a:rPr lang="nl-NL" b="1" dirty="0"/>
              <a:t> </a:t>
            </a:r>
            <a:r>
              <a:rPr lang="nl-NL" b="1" dirty="0" err="1"/>
              <a:t>aspects</a:t>
            </a:r>
            <a:r>
              <a:rPr lang="nl-NL" b="1" dirty="0"/>
              <a:t>:</a:t>
            </a:r>
          </a:p>
          <a:p>
            <a:pPr lvl="2"/>
            <a:r>
              <a:rPr lang="nl-NL" dirty="0"/>
              <a:t>- </a:t>
            </a:r>
            <a:r>
              <a:rPr lang="nl-NL" dirty="0" err="1"/>
              <a:t>Number</a:t>
            </a:r>
            <a:r>
              <a:rPr lang="nl-NL" dirty="0"/>
              <a:t> of security </a:t>
            </a:r>
            <a:r>
              <a:rPr lang="nl-NL" dirty="0" err="1"/>
              <a:t>incidents</a:t>
            </a:r>
            <a:r>
              <a:rPr lang="nl-NL" dirty="0"/>
              <a:t> </a:t>
            </a:r>
            <a:r>
              <a:rPr lang="nl-NL" dirty="0" err="1"/>
              <a:t>within</a:t>
            </a:r>
            <a:r>
              <a:rPr lang="nl-NL" dirty="0"/>
              <a:t> a </a:t>
            </a:r>
            <a:r>
              <a:rPr lang="nl-NL" dirty="0" err="1"/>
              <a:t>specific</a:t>
            </a:r>
            <a:r>
              <a:rPr lang="nl-NL" dirty="0"/>
              <a:t> time frame</a:t>
            </a:r>
          </a:p>
          <a:p>
            <a:pPr lvl="2"/>
            <a:r>
              <a:rPr lang="nl-NL" dirty="0"/>
              <a:t>- </a:t>
            </a:r>
            <a:r>
              <a:rPr lang="nl-NL" dirty="0" err="1"/>
              <a:t>Scaled</a:t>
            </a:r>
            <a:r>
              <a:rPr lang="nl-NL" dirty="0"/>
              <a:t> </a:t>
            </a:r>
            <a:r>
              <a:rPr lang="nl-NL" dirty="0" err="1"/>
              <a:t>frequency</a:t>
            </a:r>
            <a:r>
              <a:rPr lang="nl-NL" dirty="0"/>
              <a:t> </a:t>
            </a:r>
            <a:r>
              <a:rPr lang="nl-NL" dirty="0" err="1"/>
              <a:t>pattern</a:t>
            </a:r>
            <a:r>
              <a:rPr lang="nl-NL" dirty="0"/>
              <a:t> over a </a:t>
            </a:r>
            <a:r>
              <a:rPr lang="nl-NL" dirty="0" err="1"/>
              <a:t>given</a:t>
            </a:r>
            <a:r>
              <a:rPr lang="nl-NL" dirty="0"/>
              <a:t> </a:t>
            </a:r>
            <a:r>
              <a:rPr lang="nl-NL" dirty="0" err="1"/>
              <a:t>period</a:t>
            </a:r>
            <a:endParaRPr lang="nl-NL" dirty="0"/>
          </a:p>
          <a:p>
            <a:pPr lvl="2"/>
            <a:endParaRPr lang="nl-NL" dirty="0"/>
          </a:p>
          <a:p>
            <a:pPr lvl="2"/>
            <a:endParaRPr lang="nl-NL" dirty="0"/>
          </a:p>
          <a:p>
            <a:pPr lvl="2"/>
            <a:endParaRPr lang="nl-NL" dirty="0"/>
          </a:p>
          <a:p>
            <a:pPr lvl="2"/>
            <a:endParaRPr lang="nl-NL" dirty="0"/>
          </a:p>
          <a:p>
            <a:pPr lvl="2"/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11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711532773"/>
      </p:ext>
    </p:extLst>
  </p:cSld>
  <p:clrMapOvr>
    <a:masterClrMapping/>
  </p:clrMapOvr>
  <p:transition spd="slow">
    <p:wipe dir="r"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600" dirty="0"/>
              <a:t>2- Safety, </a:t>
            </a:r>
            <a:r>
              <a:rPr lang="nl-NL" sz="3600" dirty="0" err="1"/>
              <a:t>Security,and</a:t>
            </a:r>
            <a:r>
              <a:rPr lang="nl-NL" sz="3600" dirty="0"/>
              <a:t> </a:t>
            </a:r>
            <a:r>
              <a:rPr lang="nl-NL" sz="3600" dirty="0" err="1"/>
              <a:t>Tourism</a:t>
            </a:r>
            <a:endParaRPr lang="nl-NL" sz="36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r>
              <a:rPr lang="nl-NL" b="1" dirty="0"/>
              <a:t>A.3- </a:t>
            </a:r>
            <a:r>
              <a:rPr lang="nl-NL" b="1" dirty="0" err="1"/>
              <a:t>Motives</a:t>
            </a:r>
            <a:r>
              <a:rPr lang="nl-NL" b="1" dirty="0"/>
              <a:t> </a:t>
            </a:r>
            <a:r>
              <a:rPr lang="nl-NL" b="1" dirty="0" err="1"/>
              <a:t>and</a:t>
            </a:r>
            <a:r>
              <a:rPr lang="nl-NL" b="1" dirty="0"/>
              <a:t> Targets of Security </a:t>
            </a:r>
            <a:r>
              <a:rPr lang="nl-NL" b="1" dirty="0" err="1"/>
              <a:t>Incidents</a:t>
            </a:r>
            <a:endParaRPr lang="nl-NL" b="1" dirty="0"/>
          </a:p>
          <a:p>
            <a:pPr lvl="2"/>
            <a:r>
              <a:rPr lang="nl-NL" dirty="0" err="1"/>
              <a:t>To</a:t>
            </a:r>
            <a:r>
              <a:rPr lang="nl-NL" dirty="0"/>
              <a:t> </a:t>
            </a:r>
            <a:r>
              <a:rPr lang="nl-NL" dirty="0" err="1"/>
              <a:t>understand</a:t>
            </a:r>
            <a:r>
              <a:rPr lang="nl-NL" dirty="0"/>
              <a:t> </a:t>
            </a:r>
            <a:r>
              <a:rPr lang="nl-NL" dirty="0" err="1"/>
              <a:t>the</a:t>
            </a:r>
            <a:r>
              <a:rPr lang="nl-NL" dirty="0"/>
              <a:t> impact of security </a:t>
            </a:r>
            <a:r>
              <a:rPr lang="nl-NL" dirty="0" err="1"/>
              <a:t>incidents</a:t>
            </a:r>
            <a:r>
              <a:rPr lang="nl-NL" dirty="0"/>
              <a:t> on </a:t>
            </a:r>
            <a:r>
              <a:rPr lang="nl-NL" dirty="0" err="1"/>
              <a:t>tourism</a:t>
            </a:r>
            <a:r>
              <a:rPr lang="nl-NL" dirty="0"/>
              <a:t>, </a:t>
            </a:r>
            <a:r>
              <a:rPr lang="nl-NL" dirty="0" err="1"/>
              <a:t>it</a:t>
            </a:r>
            <a:r>
              <a:rPr lang="nl-NL" dirty="0"/>
              <a:t> is </a:t>
            </a:r>
            <a:r>
              <a:rPr lang="nl-NL" dirty="0" err="1"/>
              <a:t>essential</a:t>
            </a:r>
            <a:r>
              <a:rPr lang="nl-NL" dirty="0"/>
              <a:t> </a:t>
            </a:r>
            <a:r>
              <a:rPr lang="nl-NL" dirty="0" err="1"/>
              <a:t>to</a:t>
            </a:r>
            <a:r>
              <a:rPr lang="nl-NL" dirty="0"/>
              <a:t> </a:t>
            </a:r>
            <a:r>
              <a:rPr lang="nl-NL" dirty="0" err="1"/>
              <a:t>identify</a:t>
            </a:r>
            <a:r>
              <a:rPr lang="nl-NL" dirty="0"/>
              <a:t> </a:t>
            </a:r>
            <a:r>
              <a:rPr lang="nl-NL" dirty="0" err="1"/>
              <a:t>the</a:t>
            </a:r>
            <a:r>
              <a:rPr lang="nl-NL" dirty="0"/>
              <a:t> </a:t>
            </a:r>
            <a:r>
              <a:rPr lang="nl-NL" dirty="0" err="1"/>
              <a:t>motives</a:t>
            </a:r>
            <a:r>
              <a:rPr lang="nl-NL" dirty="0"/>
              <a:t> </a:t>
            </a:r>
            <a:r>
              <a:rPr lang="nl-NL" dirty="0" err="1"/>
              <a:t>behind</a:t>
            </a:r>
            <a:r>
              <a:rPr lang="nl-NL" dirty="0"/>
              <a:t> these events. </a:t>
            </a:r>
          </a:p>
          <a:p>
            <a:pPr lvl="2"/>
            <a:r>
              <a:rPr lang="nl-NL" dirty="0"/>
              <a:t>- A </a:t>
            </a:r>
            <a:r>
              <a:rPr lang="nl-NL" dirty="0" err="1"/>
              <a:t>deeper</a:t>
            </a:r>
            <a:r>
              <a:rPr lang="nl-NL" dirty="0"/>
              <a:t> analysis of these </a:t>
            </a:r>
            <a:r>
              <a:rPr lang="nl-NL" dirty="0" err="1"/>
              <a:t>motives</a:t>
            </a:r>
            <a:r>
              <a:rPr lang="nl-NL" dirty="0"/>
              <a:t> </a:t>
            </a:r>
            <a:r>
              <a:rPr lang="nl-NL" dirty="0" err="1"/>
              <a:t>can</a:t>
            </a:r>
            <a:r>
              <a:rPr lang="nl-NL" dirty="0"/>
              <a:t> </a:t>
            </a:r>
            <a:r>
              <a:rPr lang="nl-NL" dirty="0" err="1"/>
              <a:t>reveal</a:t>
            </a:r>
            <a:r>
              <a:rPr lang="nl-NL" dirty="0"/>
              <a:t> </a:t>
            </a:r>
            <a:r>
              <a:rPr lang="nl-NL" dirty="0" err="1"/>
              <a:t>potential</a:t>
            </a:r>
            <a:r>
              <a:rPr lang="nl-NL" dirty="0"/>
              <a:t> targets </a:t>
            </a:r>
            <a:r>
              <a:rPr lang="nl-NL" dirty="0" err="1"/>
              <a:t>and</a:t>
            </a:r>
            <a:r>
              <a:rPr lang="nl-NL" dirty="0"/>
              <a:t> help </a:t>
            </a:r>
            <a:r>
              <a:rPr lang="nl-NL" dirty="0" err="1"/>
              <a:t>develop</a:t>
            </a:r>
            <a:r>
              <a:rPr lang="nl-NL" dirty="0"/>
              <a:t> more </a:t>
            </a:r>
            <a:r>
              <a:rPr lang="nl-NL" dirty="0" err="1"/>
              <a:t>effective</a:t>
            </a:r>
            <a:r>
              <a:rPr lang="nl-NL" dirty="0"/>
              <a:t> </a:t>
            </a:r>
            <a:r>
              <a:rPr lang="nl-NL" dirty="0" err="1"/>
              <a:t>contingency</a:t>
            </a:r>
            <a:r>
              <a:rPr lang="nl-NL" dirty="0"/>
              <a:t>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mitigation</a:t>
            </a:r>
            <a:r>
              <a:rPr lang="nl-NL" dirty="0"/>
              <a:t> </a:t>
            </a:r>
            <a:r>
              <a:rPr lang="nl-NL" dirty="0" err="1"/>
              <a:t>strategies</a:t>
            </a:r>
            <a:r>
              <a:rPr lang="nl-NL" dirty="0"/>
              <a:t> </a:t>
            </a:r>
            <a:r>
              <a:rPr lang="nl-NL" dirty="0" err="1"/>
              <a:t>for</a:t>
            </a:r>
            <a:r>
              <a:rPr lang="nl-NL" dirty="0"/>
              <a:t> </a:t>
            </a:r>
            <a:r>
              <a:rPr lang="nl-NL" dirty="0" err="1"/>
              <a:t>affected</a:t>
            </a:r>
            <a:r>
              <a:rPr lang="nl-NL" dirty="0"/>
              <a:t> </a:t>
            </a:r>
            <a:r>
              <a:rPr lang="nl-NL" dirty="0" err="1"/>
              <a:t>destinations</a:t>
            </a:r>
            <a:r>
              <a:rPr lang="nl-NL" dirty="0"/>
              <a:t>. </a:t>
            </a:r>
          </a:p>
          <a:p>
            <a:pPr lvl="2"/>
            <a:r>
              <a:rPr lang="nl-NL" dirty="0"/>
              <a:t>- The </a:t>
            </a:r>
            <a:r>
              <a:rPr lang="nl-NL" dirty="0" err="1"/>
              <a:t>perspectives</a:t>
            </a:r>
            <a:r>
              <a:rPr lang="nl-NL" dirty="0"/>
              <a:t> </a:t>
            </a:r>
            <a:r>
              <a:rPr lang="nl-NL" dirty="0" err="1"/>
              <a:t>typically</a:t>
            </a:r>
            <a:r>
              <a:rPr lang="nl-NL" dirty="0"/>
              <a:t> </a:t>
            </a:r>
            <a:r>
              <a:rPr lang="nl-NL" dirty="0" err="1"/>
              <a:t>used</a:t>
            </a:r>
            <a:r>
              <a:rPr lang="nl-NL" dirty="0"/>
              <a:t> </a:t>
            </a:r>
            <a:r>
              <a:rPr lang="nl-NL" dirty="0" err="1"/>
              <a:t>to</a:t>
            </a:r>
            <a:r>
              <a:rPr lang="nl-NL" dirty="0"/>
              <a:t> </a:t>
            </a:r>
            <a:r>
              <a:rPr lang="nl-NL" dirty="0" err="1"/>
              <a:t>identify</a:t>
            </a:r>
            <a:r>
              <a:rPr lang="nl-NL" dirty="0"/>
              <a:t> </a:t>
            </a:r>
            <a:r>
              <a:rPr lang="nl-NL" dirty="0" err="1"/>
              <a:t>the</a:t>
            </a:r>
            <a:r>
              <a:rPr lang="nl-NL" dirty="0"/>
              <a:t> targets of security </a:t>
            </a:r>
            <a:r>
              <a:rPr lang="nl-NL" dirty="0" err="1"/>
              <a:t>incidents</a:t>
            </a:r>
            <a:r>
              <a:rPr lang="nl-NL" dirty="0"/>
              <a:t> </a:t>
            </a:r>
            <a:r>
              <a:rPr lang="nl-NL" dirty="0" err="1"/>
              <a:t>include</a:t>
            </a:r>
            <a:r>
              <a:rPr lang="nl-NL" dirty="0"/>
              <a:t>:</a:t>
            </a:r>
          </a:p>
          <a:p>
            <a:pPr lvl="2"/>
            <a:r>
              <a:rPr lang="nl-NL" b="1" dirty="0"/>
              <a:t>A- Types of </a:t>
            </a:r>
            <a:r>
              <a:rPr lang="nl-NL" b="1" dirty="0" err="1"/>
              <a:t>Motives</a:t>
            </a:r>
            <a:endParaRPr lang="nl-NL" b="1" dirty="0"/>
          </a:p>
          <a:p>
            <a:pPr lvl="2"/>
            <a:r>
              <a:rPr lang="nl-NL" dirty="0"/>
              <a:t>- </a:t>
            </a:r>
            <a:r>
              <a:rPr lang="nl-NL" dirty="0" err="1"/>
              <a:t>Political</a:t>
            </a:r>
            <a:r>
              <a:rPr lang="nl-NL" dirty="0"/>
              <a:t> - </a:t>
            </a:r>
            <a:r>
              <a:rPr lang="nl-NL" dirty="0" err="1"/>
              <a:t>Religious</a:t>
            </a:r>
            <a:endParaRPr lang="nl-NL" dirty="0"/>
          </a:p>
          <a:p>
            <a:pPr lvl="2"/>
            <a:r>
              <a:rPr lang="nl-NL" dirty="0"/>
              <a:t>- </a:t>
            </a:r>
            <a:r>
              <a:rPr lang="nl-NL" dirty="0" err="1"/>
              <a:t>Social</a:t>
            </a:r>
            <a:r>
              <a:rPr lang="nl-NL" dirty="0"/>
              <a:t> - </a:t>
            </a:r>
            <a:r>
              <a:rPr lang="nl-NL" dirty="0" err="1"/>
              <a:t>Economic</a:t>
            </a:r>
            <a:endParaRPr lang="nl-NL" dirty="0"/>
          </a:p>
          <a:p>
            <a:pPr lvl="2"/>
            <a:r>
              <a:rPr lang="nl-NL" dirty="0"/>
              <a:t>- </a:t>
            </a:r>
            <a:r>
              <a:rPr lang="nl-NL" dirty="0" err="1"/>
              <a:t>Hostility</a:t>
            </a:r>
            <a:r>
              <a:rPr lang="nl-NL" dirty="0"/>
              <a:t> </a:t>
            </a:r>
            <a:r>
              <a:rPr lang="nl-NL" dirty="0" err="1"/>
              <a:t>toward</a:t>
            </a:r>
            <a:r>
              <a:rPr lang="nl-NL" dirty="0"/>
              <a:t> </a:t>
            </a:r>
            <a:r>
              <a:rPr lang="nl-NL" dirty="0" err="1"/>
              <a:t>tourists</a:t>
            </a:r>
            <a:r>
              <a:rPr lang="nl-NL" dirty="0"/>
              <a:t> - </a:t>
            </a:r>
            <a:r>
              <a:rPr lang="nl-NL" dirty="0" err="1"/>
              <a:t>Publicity</a:t>
            </a:r>
            <a:r>
              <a:rPr lang="nl-NL" dirty="0"/>
              <a:t> </a:t>
            </a:r>
            <a:r>
              <a:rPr lang="nl-NL" dirty="0" err="1"/>
              <a:t>seeking</a:t>
            </a:r>
            <a:endParaRPr lang="nl-NL" dirty="0"/>
          </a:p>
          <a:p>
            <a:pPr lvl="2"/>
            <a:r>
              <a:rPr lang="nl-NL" dirty="0"/>
              <a:t>- </a:t>
            </a:r>
            <a:r>
              <a:rPr lang="nl-NL" dirty="0" err="1"/>
              <a:t>Destruction</a:t>
            </a:r>
            <a:r>
              <a:rPr lang="nl-NL" dirty="0"/>
              <a:t> of </a:t>
            </a:r>
            <a:r>
              <a:rPr lang="nl-NL" dirty="0" err="1"/>
              <a:t>the</a:t>
            </a:r>
            <a:r>
              <a:rPr lang="nl-NL" dirty="0"/>
              <a:t> area’s </a:t>
            </a:r>
            <a:r>
              <a:rPr lang="nl-NL" dirty="0" err="1"/>
              <a:t>economy</a:t>
            </a:r>
            <a:endParaRPr lang="nl-NL" dirty="0"/>
          </a:p>
          <a:p>
            <a:pPr lvl="2"/>
            <a:endParaRPr lang="nl-NL" dirty="0"/>
          </a:p>
          <a:p>
            <a:pPr lvl="2"/>
            <a:endParaRPr lang="nl-NL" dirty="0"/>
          </a:p>
          <a:p>
            <a:pPr lvl="2"/>
            <a:endParaRPr lang="nl-NL" dirty="0"/>
          </a:p>
          <a:p>
            <a:pPr lvl="2"/>
            <a:endParaRPr lang="nl-NL" dirty="0"/>
          </a:p>
          <a:p>
            <a:pPr lvl="2"/>
            <a:endParaRPr lang="nl-NL" dirty="0"/>
          </a:p>
          <a:p>
            <a:pPr lvl="2"/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12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444565088"/>
      </p:ext>
    </p:extLst>
  </p:cSld>
  <p:clrMapOvr>
    <a:masterClrMapping/>
  </p:clrMapOvr>
  <p:transition spd="slow">
    <p:wipe dir="r"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600" dirty="0"/>
              <a:t>2- Safety, </a:t>
            </a:r>
            <a:r>
              <a:rPr lang="nl-NL" sz="3600" dirty="0" err="1"/>
              <a:t>Security,and</a:t>
            </a:r>
            <a:r>
              <a:rPr lang="nl-NL" sz="3600" dirty="0"/>
              <a:t> </a:t>
            </a:r>
            <a:r>
              <a:rPr lang="nl-NL" sz="3600" dirty="0" err="1"/>
              <a:t>Tourism</a:t>
            </a:r>
            <a:endParaRPr lang="nl-NL" sz="36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r>
              <a:rPr lang="nl-NL" b="1" dirty="0"/>
              <a:t>A.3- </a:t>
            </a:r>
            <a:r>
              <a:rPr lang="nl-NL" b="1" dirty="0" err="1"/>
              <a:t>Motives</a:t>
            </a:r>
            <a:r>
              <a:rPr lang="nl-NL" b="1" dirty="0"/>
              <a:t> </a:t>
            </a:r>
            <a:r>
              <a:rPr lang="nl-NL" b="1" dirty="0" err="1"/>
              <a:t>and</a:t>
            </a:r>
            <a:r>
              <a:rPr lang="nl-NL" b="1" dirty="0"/>
              <a:t> Targets of Security </a:t>
            </a:r>
            <a:r>
              <a:rPr lang="nl-NL" b="1" dirty="0" err="1"/>
              <a:t>Incidents</a:t>
            </a:r>
            <a:endParaRPr lang="nl-NL" b="1" dirty="0"/>
          </a:p>
          <a:p>
            <a:pPr lvl="2"/>
            <a:endParaRPr lang="nl-NL" b="1" dirty="0"/>
          </a:p>
          <a:p>
            <a:pPr lvl="2"/>
            <a:r>
              <a:rPr lang="nl-NL" b="1" dirty="0"/>
              <a:t>B- Types of Targets</a:t>
            </a:r>
          </a:p>
          <a:p>
            <a:pPr lvl="2"/>
            <a:r>
              <a:rPr lang="nl-NL" dirty="0"/>
              <a:t>- </a:t>
            </a:r>
            <a:r>
              <a:rPr lang="nl-NL" dirty="0" err="1"/>
              <a:t>Tourists</a:t>
            </a:r>
            <a:r>
              <a:rPr lang="nl-NL" dirty="0"/>
              <a:t> </a:t>
            </a:r>
            <a:r>
              <a:rPr lang="nl-NL" dirty="0" err="1"/>
              <a:t>traveling</a:t>
            </a:r>
            <a:r>
              <a:rPr lang="nl-NL" dirty="0"/>
              <a:t> </a:t>
            </a:r>
            <a:r>
              <a:rPr lang="nl-NL" dirty="0" err="1"/>
              <a:t>to</a:t>
            </a:r>
            <a:r>
              <a:rPr lang="nl-NL" dirty="0"/>
              <a:t>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from</a:t>
            </a:r>
            <a:r>
              <a:rPr lang="nl-NL" dirty="0"/>
              <a:t> </a:t>
            </a:r>
            <a:r>
              <a:rPr lang="nl-NL" dirty="0" err="1"/>
              <a:t>destinations</a:t>
            </a:r>
            <a:r>
              <a:rPr lang="nl-NL" dirty="0"/>
              <a:t>.</a:t>
            </a:r>
          </a:p>
          <a:p>
            <a:pPr lvl="2"/>
            <a:r>
              <a:rPr lang="nl-NL" dirty="0"/>
              <a:t>- </a:t>
            </a:r>
            <a:r>
              <a:rPr lang="nl-NL" dirty="0" err="1"/>
              <a:t>Tourists</a:t>
            </a:r>
            <a:r>
              <a:rPr lang="nl-NL" dirty="0"/>
              <a:t> </a:t>
            </a:r>
            <a:r>
              <a:rPr lang="nl-NL" dirty="0" err="1"/>
              <a:t>vacationing</a:t>
            </a:r>
            <a:r>
              <a:rPr lang="nl-NL" dirty="0"/>
              <a:t> at a </a:t>
            </a:r>
            <a:r>
              <a:rPr lang="nl-NL" dirty="0" err="1"/>
              <a:t>destination</a:t>
            </a:r>
            <a:r>
              <a:rPr lang="nl-NL" dirty="0"/>
              <a:t>.</a:t>
            </a:r>
          </a:p>
          <a:p>
            <a:pPr lvl="2"/>
            <a:r>
              <a:rPr lang="nl-NL" dirty="0"/>
              <a:t>- </a:t>
            </a:r>
            <a:r>
              <a:rPr lang="nl-NL" dirty="0" err="1"/>
              <a:t>Tourism</a:t>
            </a:r>
            <a:r>
              <a:rPr lang="nl-NL" dirty="0"/>
              <a:t>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hospitality</a:t>
            </a:r>
            <a:r>
              <a:rPr lang="nl-NL" dirty="0"/>
              <a:t> </a:t>
            </a:r>
            <a:r>
              <a:rPr lang="nl-NL" dirty="0" err="1"/>
              <a:t>installations</a:t>
            </a:r>
            <a:r>
              <a:rPr lang="nl-NL" dirty="0"/>
              <a:t>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facilities</a:t>
            </a:r>
            <a:r>
              <a:rPr lang="nl-NL" dirty="0"/>
              <a:t>.</a:t>
            </a:r>
          </a:p>
          <a:p>
            <a:pPr lvl="2"/>
            <a:r>
              <a:rPr lang="nl-NL" dirty="0"/>
              <a:t>- Strategic </a:t>
            </a:r>
            <a:r>
              <a:rPr lang="nl-NL" dirty="0" err="1"/>
              <a:t>and</a:t>
            </a:r>
            <a:r>
              <a:rPr lang="nl-NL" dirty="0"/>
              <a:t> non-</a:t>
            </a:r>
            <a:r>
              <a:rPr lang="nl-NL" dirty="0" err="1"/>
              <a:t>strategic</a:t>
            </a:r>
            <a:r>
              <a:rPr lang="nl-NL" dirty="0"/>
              <a:t> transportation </a:t>
            </a:r>
            <a:r>
              <a:rPr lang="nl-NL" dirty="0" err="1"/>
              <a:t>facilities</a:t>
            </a:r>
            <a:r>
              <a:rPr lang="nl-NL" dirty="0"/>
              <a:t> </a:t>
            </a:r>
            <a:r>
              <a:rPr lang="nl-NL" dirty="0" err="1"/>
              <a:t>serving</a:t>
            </a:r>
            <a:r>
              <a:rPr lang="nl-NL" dirty="0"/>
              <a:t> </a:t>
            </a:r>
            <a:r>
              <a:rPr lang="nl-NL" dirty="0" err="1"/>
              <a:t>tourists</a:t>
            </a:r>
            <a:r>
              <a:rPr lang="nl-NL" dirty="0"/>
              <a:t>.</a:t>
            </a:r>
          </a:p>
          <a:p>
            <a:pPr lvl="2"/>
            <a:r>
              <a:rPr lang="nl-NL" dirty="0"/>
              <a:t>- Public </a:t>
            </a:r>
            <a:r>
              <a:rPr lang="nl-NL" dirty="0" err="1"/>
              <a:t>and</a:t>
            </a:r>
            <a:r>
              <a:rPr lang="nl-NL" dirty="0"/>
              <a:t> private services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businesses</a:t>
            </a:r>
            <a:r>
              <a:rPr lang="nl-NL" dirty="0"/>
              <a:t> catering </a:t>
            </a:r>
            <a:r>
              <a:rPr lang="nl-NL" dirty="0" err="1"/>
              <a:t>to</a:t>
            </a:r>
            <a:r>
              <a:rPr lang="nl-NL" dirty="0"/>
              <a:t> </a:t>
            </a:r>
            <a:r>
              <a:rPr lang="nl-NL" dirty="0" err="1"/>
              <a:t>tourists</a:t>
            </a:r>
            <a:r>
              <a:rPr lang="nl-NL" dirty="0"/>
              <a:t>. </a:t>
            </a:r>
          </a:p>
          <a:p>
            <a:pPr lvl="2"/>
            <a:endParaRPr lang="nl-NL" dirty="0"/>
          </a:p>
          <a:p>
            <a:pPr lvl="2"/>
            <a:endParaRPr lang="nl-NL" dirty="0"/>
          </a:p>
          <a:p>
            <a:pPr lvl="2"/>
            <a:endParaRPr lang="nl-NL" dirty="0"/>
          </a:p>
          <a:p>
            <a:pPr lvl="2"/>
            <a:endParaRPr lang="nl-NL" dirty="0"/>
          </a:p>
          <a:p>
            <a:pPr lvl="2"/>
            <a:endParaRPr lang="nl-NL" dirty="0"/>
          </a:p>
          <a:p>
            <a:pPr lvl="2"/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13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660749506"/>
      </p:ext>
    </p:extLst>
  </p:cSld>
  <p:clrMapOvr>
    <a:masterClrMapping/>
  </p:clrMapOvr>
  <p:transition spd="slow">
    <p:wipe dir="r"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600" dirty="0"/>
              <a:t>2- Safety, </a:t>
            </a:r>
            <a:r>
              <a:rPr lang="nl-NL" sz="3600" dirty="0" err="1"/>
              <a:t>Security,and</a:t>
            </a:r>
            <a:r>
              <a:rPr lang="nl-NL" sz="3600" dirty="0"/>
              <a:t> </a:t>
            </a:r>
            <a:r>
              <a:rPr lang="nl-NL" sz="3600" dirty="0" err="1"/>
              <a:t>Tourism</a:t>
            </a:r>
            <a:endParaRPr lang="nl-NL" sz="36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r>
              <a:rPr lang="nl-NL" b="1" dirty="0"/>
              <a:t> A.4- </a:t>
            </a:r>
            <a:r>
              <a:rPr lang="nl-NL" b="1" dirty="0" err="1"/>
              <a:t>Severity</a:t>
            </a:r>
            <a:r>
              <a:rPr lang="nl-NL" b="1" dirty="0"/>
              <a:t> of Security </a:t>
            </a:r>
            <a:r>
              <a:rPr lang="nl-NL" b="1" dirty="0" err="1"/>
              <a:t>Incidents</a:t>
            </a:r>
            <a:endParaRPr lang="nl-NL" b="1" dirty="0"/>
          </a:p>
          <a:p>
            <a:pPr lvl="2"/>
            <a:r>
              <a:rPr lang="nl-NL" dirty="0"/>
              <a:t>- The impact of security </a:t>
            </a:r>
            <a:r>
              <a:rPr lang="nl-NL" dirty="0" err="1"/>
              <a:t>incidents</a:t>
            </a:r>
            <a:r>
              <a:rPr lang="nl-NL" dirty="0"/>
              <a:t> on </a:t>
            </a:r>
            <a:r>
              <a:rPr lang="nl-NL" dirty="0" err="1"/>
              <a:t>tourism</a:t>
            </a:r>
            <a:r>
              <a:rPr lang="nl-NL" dirty="0"/>
              <a:t>, </a:t>
            </a:r>
            <a:r>
              <a:rPr lang="nl-NL" dirty="0" err="1"/>
              <a:t>tourists</a:t>
            </a:r>
            <a:r>
              <a:rPr lang="nl-NL" dirty="0"/>
              <a:t>,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hosts</a:t>
            </a:r>
            <a:r>
              <a:rPr lang="nl-NL" dirty="0"/>
              <a:t> is </a:t>
            </a:r>
            <a:r>
              <a:rPr lang="nl-NL" dirty="0" err="1"/>
              <a:t>closely</a:t>
            </a:r>
            <a:r>
              <a:rPr lang="nl-NL" dirty="0"/>
              <a:t> </a:t>
            </a:r>
            <a:r>
              <a:rPr lang="nl-NL" dirty="0" err="1"/>
              <a:t>linked</a:t>
            </a:r>
            <a:r>
              <a:rPr lang="nl-NL" dirty="0"/>
              <a:t> </a:t>
            </a:r>
            <a:r>
              <a:rPr lang="nl-NL" dirty="0" err="1"/>
              <a:t>to</a:t>
            </a:r>
            <a:r>
              <a:rPr lang="nl-NL" dirty="0"/>
              <a:t> </a:t>
            </a:r>
            <a:r>
              <a:rPr lang="nl-NL" dirty="0" err="1"/>
              <a:t>the</a:t>
            </a:r>
            <a:r>
              <a:rPr lang="nl-NL" dirty="0"/>
              <a:t> </a:t>
            </a:r>
            <a:r>
              <a:rPr lang="nl-NL" dirty="0" err="1"/>
              <a:t>severity</a:t>
            </a:r>
            <a:r>
              <a:rPr lang="nl-NL" dirty="0"/>
              <a:t> of </a:t>
            </a:r>
            <a:r>
              <a:rPr lang="nl-NL" dirty="0" err="1"/>
              <a:t>the</a:t>
            </a:r>
            <a:r>
              <a:rPr lang="nl-NL" dirty="0"/>
              <a:t> </a:t>
            </a:r>
            <a:r>
              <a:rPr lang="nl-NL" dirty="0" err="1"/>
              <a:t>incidents</a:t>
            </a:r>
            <a:r>
              <a:rPr lang="nl-NL" dirty="0"/>
              <a:t>. - </a:t>
            </a:r>
            <a:r>
              <a:rPr lang="nl-NL" dirty="0" err="1"/>
              <a:t>While</a:t>
            </a:r>
            <a:r>
              <a:rPr lang="nl-NL" dirty="0"/>
              <a:t> </a:t>
            </a:r>
            <a:r>
              <a:rPr lang="nl-NL" dirty="0" err="1"/>
              <a:t>defining</a:t>
            </a:r>
            <a:r>
              <a:rPr lang="nl-NL" dirty="0"/>
              <a:t> </a:t>
            </a:r>
            <a:r>
              <a:rPr lang="nl-NL" dirty="0" err="1"/>
              <a:t>the</a:t>
            </a:r>
            <a:r>
              <a:rPr lang="nl-NL" dirty="0"/>
              <a:t> </a:t>
            </a:r>
            <a:r>
              <a:rPr lang="nl-NL" dirty="0" err="1"/>
              <a:t>severity</a:t>
            </a:r>
            <a:r>
              <a:rPr lang="nl-NL" dirty="0"/>
              <a:t> levels is </a:t>
            </a:r>
            <a:r>
              <a:rPr lang="nl-NL" dirty="0" err="1"/>
              <a:t>challenging</a:t>
            </a:r>
            <a:r>
              <a:rPr lang="nl-NL" dirty="0"/>
              <a:t>, </a:t>
            </a:r>
            <a:r>
              <a:rPr lang="nl-NL" dirty="0" err="1"/>
              <a:t>the</a:t>
            </a:r>
            <a:r>
              <a:rPr lang="nl-NL" dirty="0"/>
              <a:t> </a:t>
            </a:r>
            <a:r>
              <a:rPr lang="nl-NL" dirty="0" err="1"/>
              <a:t>following</a:t>
            </a:r>
            <a:r>
              <a:rPr lang="nl-NL" dirty="0"/>
              <a:t> points </a:t>
            </a:r>
            <a:r>
              <a:rPr lang="nl-NL" dirty="0" err="1"/>
              <a:t>can</a:t>
            </a:r>
            <a:r>
              <a:rPr lang="nl-NL" dirty="0"/>
              <a:t> </a:t>
            </a:r>
            <a:r>
              <a:rPr lang="nl-NL" dirty="0" err="1"/>
              <a:t>be</a:t>
            </a:r>
            <a:r>
              <a:rPr lang="nl-NL" dirty="0"/>
              <a:t> </a:t>
            </a:r>
            <a:r>
              <a:rPr lang="nl-NL" dirty="0" err="1"/>
              <a:t>used</a:t>
            </a:r>
            <a:r>
              <a:rPr lang="nl-NL" dirty="0"/>
              <a:t> </a:t>
            </a:r>
            <a:r>
              <a:rPr lang="nl-NL" dirty="0" err="1"/>
              <a:t>to</a:t>
            </a:r>
            <a:r>
              <a:rPr lang="nl-NL" dirty="0"/>
              <a:t> </a:t>
            </a:r>
            <a:r>
              <a:rPr lang="nl-NL" dirty="0" err="1"/>
              <a:t>measure</a:t>
            </a:r>
            <a:r>
              <a:rPr lang="nl-NL" dirty="0"/>
              <a:t> </a:t>
            </a:r>
            <a:r>
              <a:rPr lang="nl-NL" dirty="0" err="1"/>
              <a:t>the</a:t>
            </a:r>
            <a:r>
              <a:rPr lang="nl-NL" dirty="0"/>
              <a:t> </a:t>
            </a:r>
            <a:r>
              <a:rPr lang="nl-NL" dirty="0" err="1"/>
              <a:t>extent</a:t>
            </a:r>
            <a:r>
              <a:rPr lang="nl-NL" dirty="0"/>
              <a:t> of </a:t>
            </a:r>
            <a:r>
              <a:rPr lang="nl-NL" dirty="0" err="1"/>
              <a:t>the</a:t>
            </a:r>
            <a:r>
              <a:rPr lang="nl-NL" dirty="0"/>
              <a:t> </a:t>
            </a:r>
            <a:r>
              <a:rPr lang="nl-NL" dirty="0" err="1"/>
              <a:t>damage</a:t>
            </a:r>
            <a:r>
              <a:rPr lang="nl-NL" dirty="0"/>
              <a:t>:</a:t>
            </a:r>
          </a:p>
          <a:p>
            <a:pPr lvl="2"/>
            <a:r>
              <a:rPr lang="nl-NL" dirty="0"/>
              <a:t>- </a:t>
            </a:r>
            <a:r>
              <a:rPr lang="nl-NL" dirty="0" err="1"/>
              <a:t>Extent</a:t>
            </a:r>
            <a:r>
              <a:rPr lang="nl-NL" dirty="0"/>
              <a:t> of overall </a:t>
            </a:r>
            <a:r>
              <a:rPr lang="nl-NL" dirty="0" err="1"/>
              <a:t>damage</a:t>
            </a:r>
            <a:r>
              <a:rPr lang="nl-NL" dirty="0"/>
              <a:t> </a:t>
            </a:r>
            <a:r>
              <a:rPr lang="nl-NL" dirty="0" err="1"/>
              <a:t>to</a:t>
            </a:r>
            <a:r>
              <a:rPr lang="nl-NL" dirty="0"/>
              <a:t> </a:t>
            </a:r>
            <a:r>
              <a:rPr lang="nl-NL" dirty="0" err="1"/>
              <a:t>tourism</a:t>
            </a:r>
            <a:r>
              <a:rPr lang="nl-NL" dirty="0"/>
              <a:t> </a:t>
            </a:r>
            <a:r>
              <a:rPr lang="nl-NL" dirty="0" err="1"/>
              <a:t>properties</a:t>
            </a:r>
            <a:r>
              <a:rPr lang="nl-NL" dirty="0"/>
              <a:t> </a:t>
            </a:r>
            <a:r>
              <a:rPr lang="nl-NL" dirty="0" err="1"/>
              <a:t>caused</a:t>
            </a:r>
            <a:r>
              <a:rPr lang="nl-NL" dirty="0"/>
              <a:t> </a:t>
            </a:r>
            <a:r>
              <a:rPr lang="nl-NL" dirty="0" err="1"/>
              <a:t>by</a:t>
            </a:r>
            <a:r>
              <a:rPr lang="nl-NL" dirty="0"/>
              <a:t> security </a:t>
            </a:r>
            <a:r>
              <a:rPr lang="nl-NL" dirty="0" err="1"/>
              <a:t>incidents</a:t>
            </a:r>
            <a:r>
              <a:rPr lang="nl-NL" dirty="0"/>
              <a:t>.</a:t>
            </a:r>
          </a:p>
          <a:p>
            <a:pPr lvl="2"/>
            <a:r>
              <a:rPr lang="nl-NL" dirty="0"/>
              <a:t>- </a:t>
            </a:r>
            <a:r>
              <a:rPr lang="nl-NL" dirty="0" err="1"/>
              <a:t>Extent</a:t>
            </a:r>
            <a:r>
              <a:rPr lang="nl-NL" dirty="0"/>
              <a:t> of </a:t>
            </a:r>
            <a:r>
              <a:rPr lang="nl-NL" dirty="0" err="1"/>
              <a:t>damage</a:t>
            </a:r>
            <a:r>
              <a:rPr lang="nl-NL" dirty="0"/>
              <a:t> </a:t>
            </a:r>
            <a:r>
              <a:rPr lang="nl-NL" dirty="0" err="1"/>
              <a:t>to</a:t>
            </a:r>
            <a:r>
              <a:rPr lang="nl-NL" dirty="0"/>
              <a:t> private sector </a:t>
            </a:r>
            <a:r>
              <a:rPr lang="nl-NL" dirty="0" err="1"/>
              <a:t>tourism</a:t>
            </a:r>
            <a:r>
              <a:rPr lang="nl-NL" dirty="0"/>
              <a:t> </a:t>
            </a:r>
            <a:r>
              <a:rPr lang="nl-NL" dirty="0" err="1"/>
              <a:t>properties</a:t>
            </a:r>
            <a:r>
              <a:rPr lang="nl-NL" dirty="0"/>
              <a:t> </a:t>
            </a:r>
            <a:r>
              <a:rPr lang="nl-NL" dirty="0" err="1"/>
              <a:t>due</a:t>
            </a:r>
            <a:r>
              <a:rPr lang="nl-NL" dirty="0"/>
              <a:t> </a:t>
            </a:r>
            <a:r>
              <a:rPr lang="nl-NL" dirty="0" err="1"/>
              <a:t>to</a:t>
            </a:r>
            <a:r>
              <a:rPr lang="nl-NL" dirty="0"/>
              <a:t> security </a:t>
            </a:r>
            <a:r>
              <a:rPr lang="nl-NL" dirty="0" err="1"/>
              <a:t>incidents</a:t>
            </a:r>
            <a:r>
              <a:rPr lang="nl-NL" dirty="0"/>
              <a:t>.</a:t>
            </a:r>
          </a:p>
          <a:p>
            <a:pPr lvl="2"/>
            <a:r>
              <a:rPr lang="nl-NL" dirty="0"/>
              <a:t>- </a:t>
            </a:r>
            <a:r>
              <a:rPr lang="nl-NL" dirty="0" err="1"/>
              <a:t>Extent</a:t>
            </a:r>
            <a:r>
              <a:rPr lang="nl-NL" dirty="0"/>
              <a:t> of </a:t>
            </a:r>
            <a:r>
              <a:rPr lang="nl-NL" dirty="0" err="1"/>
              <a:t>damage</a:t>
            </a:r>
            <a:r>
              <a:rPr lang="nl-NL" dirty="0"/>
              <a:t> </a:t>
            </a:r>
            <a:r>
              <a:rPr lang="nl-NL" dirty="0" err="1"/>
              <a:t>to</a:t>
            </a:r>
            <a:r>
              <a:rPr lang="nl-NL" dirty="0"/>
              <a:t> public sector </a:t>
            </a:r>
            <a:r>
              <a:rPr lang="nl-NL" dirty="0" err="1"/>
              <a:t>tourism</a:t>
            </a:r>
            <a:r>
              <a:rPr lang="nl-NL" dirty="0"/>
              <a:t> </a:t>
            </a:r>
            <a:r>
              <a:rPr lang="nl-NL" dirty="0" err="1"/>
              <a:t>properties</a:t>
            </a:r>
            <a:r>
              <a:rPr lang="nl-NL" dirty="0"/>
              <a:t> </a:t>
            </a:r>
            <a:r>
              <a:rPr lang="nl-NL" dirty="0" err="1"/>
              <a:t>resulting</a:t>
            </a:r>
            <a:r>
              <a:rPr lang="nl-NL" dirty="0"/>
              <a:t> </a:t>
            </a:r>
            <a:r>
              <a:rPr lang="nl-NL" dirty="0" err="1"/>
              <a:t>from</a:t>
            </a:r>
            <a:r>
              <a:rPr lang="nl-NL" dirty="0"/>
              <a:t> security </a:t>
            </a:r>
            <a:r>
              <a:rPr lang="nl-NL" dirty="0" err="1"/>
              <a:t>incidents</a:t>
            </a:r>
            <a:r>
              <a:rPr lang="nl-NL" dirty="0"/>
              <a:t>.</a:t>
            </a:r>
          </a:p>
          <a:p>
            <a:pPr lvl="2"/>
            <a:r>
              <a:rPr lang="nl-NL" dirty="0"/>
              <a:t>- </a:t>
            </a:r>
            <a:r>
              <a:rPr lang="nl-NL" dirty="0" err="1"/>
              <a:t>Extent</a:t>
            </a:r>
            <a:r>
              <a:rPr lang="nl-NL" dirty="0"/>
              <a:t> of </a:t>
            </a:r>
            <a:r>
              <a:rPr lang="nl-NL" dirty="0" err="1"/>
              <a:t>damage</a:t>
            </a:r>
            <a:r>
              <a:rPr lang="nl-NL" dirty="0"/>
              <a:t> </a:t>
            </a:r>
            <a:r>
              <a:rPr lang="nl-NL" dirty="0" err="1"/>
              <a:t>to</a:t>
            </a:r>
            <a:r>
              <a:rPr lang="nl-NL" dirty="0"/>
              <a:t> human life </a:t>
            </a:r>
            <a:r>
              <a:rPr lang="nl-NL" dirty="0" err="1"/>
              <a:t>caused</a:t>
            </a:r>
            <a:r>
              <a:rPr lang="nl-NL" dirty="0"/>
              <a:t> </a:t>
            </a:r>
            <a:r>
              <a:rPr lang="nl-NL" dirty="0" err="1"/>
              <a:t>by</a:t>
            </a:r>
            <a:r>
              <a:rPr lang="nl-NL" dirty="0"/>
              <a:t> security </a:t>
            </a:r>
            <a:r>
              <a:rPr lang="nl-NL" dirty="0" err="1"/>
              <a:t>incidents</a:t>
            </a:r>
            <a:r>
              <a:rPr lang="nl-NL" dirty="0"/>
              <a:t>. </a:t>
            </a:r>
          </a:p>
          <a:p>
            <a:pPr lvl="2"/>
            <a:endParaRPr lang="nl-NL" dirty="0"/>
          </a:p>
          <a:p>
            <a:pPr lvl="2"/>
            <a:endParaRPr lang="nl-NL" dirty="0"/>
          </a:p>
          <a:p>
            <a:pPr lvl="2"/>
            <a:endParaRPr lang="nl-NL" dirty="0"/>
          </a:p>
          <a:p>
            <a:pPr lvl="2"/>
            <a:endParaRPr lang="nl-NL" dirty="0"/>
          </a:p>
          <a:p>
            <a:pPr lvl="2"/>
            <a:endParaRPr lang="nl-NL" dirty="0"/>
          </a:p>
          <a:p>
            <a:pPr lvl="2"/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14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001362142"/>
      </p:ext>
    </p:extLst>
  </p:cSld>
  <p:clrMapOvr>
    <a:masterClrMapping/>
  </p:clrMapOvr>
  <p:transition spd="slow">
    <p:wipe dir="r"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600" dirty="0"/>
              <a:t>2- Safety, </a:t>
            </a:r>
            <a:r>
              <a:rPr lang="nl-NL" sz="3600" dirty="0" err="1"/>
              <a:t>Security,and</a:t>
            </a:r>
            <a:r>
              <a:rPr lang="nl-NL" sz="3600" dirty="0"/>
              <a:t> </a:t>
            </a:r>
            <a:r>
              <a:rPr lang="nl-NL" sz="3600" dirty="0" err="1"/>
              <a:t>Tourism</a:t>
            </a:r>
            <a:endParaRPr lang="nl-NL" sz="36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r>
              <a:rPr lang="nl-NL" b="1" dirty="0"/>
              <a:t>A.5- </a:t>
            </a:r>
            <a:r>
              <a:rPr lang="nl-NL" b="1" dirty="0" err="1"/>
              <a:t>Geographical</a:t>
            </a:r>
            <a:r>
              <a:rPr lang="nl-NL" b="1" dirty="0"/>
              <a:t> </a:t>
            </a:r>
            <a:r>
              <a:rPr lang="nl-NL" b="1" dirty="0" err="1"/>
              <a:t>Dimension</a:t>
            </a:r>
            <a:r>
              <a:rPr lang="nl-NL" b="1" dirty="0"/>
              <a:t> of Security </a:t>
            </a:r>
            <a:r>
              <a:rPr lang="nl-NL" b="1" dirty="0" err="1"/>
              <a:t>Incidents</a:t>
            </a:r>
            <a:endParaRPr lang="nl-NL" b="1" dirty="0"/>
          </a:p>
          <a:p>
            <a:pPr lvl="2"/>
            <a:r>
              <a:rPr lang="nl-NL" dirty="0"/>
              <a:t>- Understanding </a:t>
            </a:r>
            <a:r>
              <a:rPr lang="nl-NL" dirty="0" err="1"/>
              <a:t>the</a:t>
            </a:r>
            <a:r>
              <a:rPr lang="nl-NL" dirty="0"/>
              <a:t> </a:t>
            </a:r>
            <a:r>
              <a:rPr lang="nl-NL" dirty="0" err="1"/>
              <a:t>geographical</a:t>
            </a:r>
            <a:r>
              <a:rPr lang="nl-NL" dirty="0"/>
              <a:t> aspect of security </a:t>
            </a:r>
            <a:r>
              <a:rPr lang="nl-NL" dirty="0" err="1"/>
              <a:t>incidents</a:t>
            </a:r>
            <a:r>
              <a:rPr lang="nl-NL" dirty="0"/>
              <a:t> is </a:t>
            </a:r>
            <a:r>
              <a:rPr lang="nl-NL" dirty="0" err="1"/>
              <a:t>crucial</a:t>
            </a:r>
            <a:r>
              <a:rPr lang="nl-NL" dirty="0"/>
              <a:t> </a:t>
            </a:r>
            <a:r>
              <a:rPr lang="nl-NL" dirty="0" err="1"/>
              <a:t>for</a:t>
            </a:r>
            <a:r>
              <a:rPr lang="nl-NL" dirty="0"/>
              <a:t> managing </a:t>
            </a:r>
            <a:r>
              <a:rPr lang="nl-NL" dirty="0" err="1"/>
              <a:t>tourism</a:t>
            </a:r>
            <a:r>
              <a:rPr lang="nl-NL" dirty="0"/>
              <a:t> crises </a:t>
            </a:r>
            <a:r>
              <a:rPr lang="nl-NL" dirty="0" err="1"/>
              <a:t>related</a:t>
            </a:r>
            <a:r>
              <a:rPr lang="nl-NL" dirty="0"/>
              <a:t> </a:t>
            </a:r>
            <a:r>
              <a:rPr lang="nl-NL" dirty="0" err="1"/>
              <a:t>to</a:t>
            </a:r>
            <a:r>
              <a:rPr lang="nl-NL" dirty="0"/>
              <a:t> </a:t>
            </a:r>
            <a:r>
              <a:rPr lang="nl-NL" dirty="0" err="1"/>
              <a:t>safety</a:t>
            </a:r>
            <a:r>
              <a:rPr lang="nl-NL" dirty="0"/>
              <a:t>. </a:t>
            </a:r>
          </a:p>
          <a:p>
            <a:pPr lvl="2"/>
            <a:r>
              <a:rPr lang="nl-NL" dirty="0"/>
              <a:t>- </a:t>
            </a:r>
            <a:r>
              <a:rPr lang="nl-NL" dirty="0" err="1"/>
              <a:t>Governments</a:t>
            </a:r>
            <a:r>
              <a:rPr lang="nl-NL" dirty="0"/>
              <a:t>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the</a:t>
            </a:r>
            <a:r>
              <a:rPr lang="nl-NL" dirty="0"/>
              <a:t> </a:t>
            </a:r>
            <a:r>
              <a:rPr lang="nl-NL" dirty="0" err="1"/>
              <a:t>tourism</a:t>
            </a:r>
            <a:r>
              <a:rPr lang="nl-NL" dirty="0"/>
              <a:t> </a:t>
            </a:r>
            <a:r>
              <a:rPr lang="nl-NL" dirty="0" err="1"/>
              <a:t>industry</a:t>
            </a:r>
            <a:r>
              <a:rPr lang="nl-NL" dirty="0"/>
              <a:t> </a:t>
            </a:r>
            <a:r>
              <a:rPr lang="nl-NL" dirty="0" err="1"/>
              <a:t>aim</a:t>
            </a:r>
            <a:r>
              <a:rPr lang="nl-NL" dirty="0"/>
              <a:t> </a:t>
            </a:r>
            <a:r>
              <a:rPr lang="nl-NL" dirty="0" err="1"/>
              <a:t>to</a:t>
            </a:r>
            <a:r>
              <a:rPr lang="nl-NL" dirty="0"/>
              <a:t> limit </a:t>
            </a:r>
            <a:r>
              <a:rPr lang="nl-NL" dirty="0" err="1"/>
              <a:t>the</a:t>
            </a:r>
            <a:r>
              <a:rPr lang="nl-NL" dirty="0"/>
              <a:t> </a:t>
            </a:r>
            <a:r>
              <a:rPr lang="nl-NL" dirty="0" err="1"/>
              <a:t>effects</a:t>
            </a:r>
            <a:r>
              <a:rPr lang="nl-NL" dirty="0"/>
              <a:t> of security </a:t>
            </a:r>
            <a:r>
              <a:rPr lang="nl-NL" dirty="0" err="1"/>
              <a:t>incidents</a:t>
            </a:r>
            <a:r>
              <a:rPr lang="nl-NL" dirty="0"/>
              <a:t> </a:t>
            </a:r>
            <a:r>
              <a:rPr lang="nl-NL" dirty="0" err="1"/>
              <a:t>to</a:t>
            </a:r>
            <a:r>
              <a:rPr lang="nl-NL" dirty="0"/>
              <a:t> </a:t>
            </a:r>
            <a:r>
              <a:rPr lang="nl-NL" dirty="0" err="1"/>
              <a:t>the</a:t>
            </a:r>
            <a:r>
              <a:rPr lang="nl-NL" dirty="0"/>
              <a:t> </a:t>
            </a:r>
            <a:r>
              <a:rPr lang="nl-NL" dirty="0" err="1"/>
              <a:t>specific</a:t>
            </a:r>
            <a:r>
              <a:rPr lang="nl-NL" dirty="0"/>
              <a:t> area </a:t>
            </a:r>
            <a:r>
              <a:rPr lang="nl-NL" dirty="0" err="1"/>
              <a:t>where</a:t>
            </a:r>
            <a:r>
              <a:rPr lang="nl-NL" dirty="0"/>
              <a:t> </a:t>
            </a:r>
            <a:r>
              <a:rPr lang="nl-NL" dirty="0" err="1"/>
              <a:t>they</a:t>
            </a:r>
            <a:r>
              <a:rPr lang="nl-NL" dirty="0"/>
              <a:t> </a:t>
            </a:r>
            <a:r>
              <a:rPr lang="nl-NL" dirty="0" err="1"/>
              <a:t>occurred</a:t>
            </a:r>
            <a:r>
              <a:rPr lang="nl-NL" dirty="0"/>
              <a:t>, </a:t>
            </a:r>
            <a:r>
              <a:rPr lang="nl-NL" dirty="0" err="1"/>
              <a:t>preventing</a:t>
            </a:r>
            <a:r>
              <a:rPr lang="nl-NL" dirty="0"/>
              <a:t> </a:t>
            </a:r>
            <a:r>
              <a:rPr lang="nl-NL" dirty="0" err="1"/>
              <a:t>them</a:t>
            </a:r>
            <a:r>
              <a:rPr lang="nl-NL" dirty="0"/>
              <a:t> </a:t>
            </a:r>
            <a:r>
              <a:rPr lang="nl-NL" dirty="0" err="1"/>
              <a:t>from</a:t>
            </a:r>
            <a:r>
              <a:rPr lang="nl-NL" dirty="0"/>
              <a:t> </a:t>
            </a:r>
            <a:r>
              <a:rPr lang="nl-NL" dirty="0" err="1"/>
              <a:t>spreading</a:t>
            </a:r>
            <a:r>
              <a:rPr lang="nl-NL" dirty="0"/>
              <a:t> </a:t>
            </a:r>
            <a:r>
              <a:rPr lang="nl-NL" dirty="0" err="1"/>
              <a:t>to</a:t>
            </a:r>
            <a:r>
              <a:rPr lang="nl-NL" dirty="0"/>
              <a:t> </a:t>
            </a:r>
            <a:r>
              <a:rPr lang="nl-NL" dirty="0" err="1"/>
              <a:t>other</a:t>
            </a:r>
            <a:r>
              <a:rPr lang="nl-NL" dirty="0"/>
              <a:t> </a:t>
            </a:r>
            <a:r>
              <a:rPr lang="nl-NL" dirty="0" err="1"/>
              <a:t>regions</a:t>
            </a:r>
            <a:r>
              <a:rPr lang="nl-NL" dirty="0"/>
              <a:t>. </a:t>
            </a:r>
          </a:p>
          <a:p>
            <a:pPr lvl="2"/>
            <a:r>
              <a:rPr lang="nl-NL" b="1" dirty="0"/>
              <a:t>The </a:t>
            </a:r>
            <a:r>
              <a:rPr lang="nl-NL" b="1" dirty="0" err="1"/>
              <a:t>relationship</a:t>
            </a:r>
            <a:r>
              <a:rPr lang="nl-NL" b="1" dirty="0"/>
              <a:t> </a:t>
            </a:r>
            <a:r>
              <a:rPr lang="nl-NL" b="1" dirty="0" err="1"/>
              <a:t>between</a:t>
            </a:r>
            <a:r>
              <a:rPr lang="nl-NL" b="1" dirty="0"/>
              <a:t> </a:t>
            </a:r>
            <a:r>
              <a:rPr lang="nl-NL" b="1" dirty="0" err="1"/>
              <a:t>the</a:t>
            </a:r>
            <a:r>
              <a:rPr lang="nl-NL" b="1" dirty="0"/>
              <a:t> incident </a:t>
            </a:r>
            <a:r>
              <a:rPr lang="nl-NL" b="1" dirty="0" err="1"/>
              <a:t>location</a:t>
            </a:r>
            <a:r>
              <a:rPr lang="nl-NL" b="1" dirty="0"/>
              <a:t> </a:t>
            </a:r>
            <a:r>
              <a:rPr lang="nl-NL" b="1" dirty="0" err="1"/>
              <a:t>and</a:t>
            </a:r>
            <a:r>
              <a:rPr lang="nl-NL" b="1" dirty="0"/>
              <a:t> </a:t>
            </a:r>
            <a:r>
              <a:rPr lang="nl-NL" b="1" dirty="0" err="1"/>
              <a:t>the</a:t>
            </a:r>
            <a:r>
              <a:rPr lang="nl-NL" b="1" dirty="0"/>
              <a:t> </a:t>
            </a:r>
            <a:r>
              <a:rPr lang="nl-NL" b="1" dirty="0" err="1"/>
              <a:t>tourist</a:t>
            </a:r>
            <a:r>
              <a:rPr lang="nl-NL" b="1" dirty="0"/>
              <a:t> </a:t>
            </a:r>
            <a:r>
              <a:rPr lang="nl-NL" b="1" dirty="0" err="1"/>
              <a:t>destination</a:t>
            </a:r>
            <a:r>
              <a:rPr lang="nl-NL" b="1" dirty="0"/>
              <a:t> </a:t>
            </a:r>
            <a:r>
              <a:rPr lang="nl-NL" b="1" dirty="0" err="1"/>
              <a:t>can</a:t>
            </a:r>
            <a:r>
              <a:rPr lang="nl-NL" b="1" dirty="0"/>
              <a:t> </a:t>
            </a:r>
            <a:r>
              <a:rPr lang="nl-NL" b="1" dirty="0" err="1"/>
              <a:t>fall</a:t>
            </a:r>
            <a:r>
              <a:rPr lang="nl-NL" b="1" dirty="0"/>
              <a:t> </a:t>
            </a:r>
            <a:r>
              <a:rPr lang="nl-NL" b="1" dirty="0" err="1"/>
              <a:t>into</a:t>
            </a:r>
            <a:r>
              <a:rPr lang="nl-NL" b="1" dirty="0"/>
              <a:t> </a:t>
            </a:r>
            <a:r>
              <a:rPr lang="nl-NL" b="1" dirty="0" err="1"/>
              <a:t>three</a:t>
            </a:r>
            <a:r>
              <a:rPr lang="nl-NL" b="1" dirty="0"/>
              <a:t> </a:t>
            </a:r>
            <a:r>
              <a:rPr lang="nl-NL" b="1" dirty="0" err="1"/>
              <a:t>main</a:t>
            </a:r>
            <a:r>
              <a:rPr lang="nl-NL" b="1" dirty="0"/>
              <a:t> </a:t>
            </a:r>
            <a:r>
              <a:rPr lang="nl-NL" b="1" dirty="0" err="1"/>
              <a:t>scenarios</a:t>
            </a:r>
            <a:r>
              <a:rPr lang="nl-NL" b="1" dirty="0"/>
              <a:t>:</a:t>
            </a:r>
          </a:p>
          <a:p>
            <a:pPr lvl="2"/>
            <a:r>
              <a:rPr lang="nl-NL" dirty="0"/>
              <a:t>- </a:t>
            </a:r>
            <a:r>
              <a:rPr lang="nl-NL" b="1" dirty="0"/>
              <a:t>Overlap</a:t>
            </a:r>
            <a:r>
              <a:rPr lang="nl-NL" dirty="0"/>
              <a:t>: The security incident </a:t>
            </a:r>
            <a:r>
              <a:rPr lang="nl-NL" dirty="0" err="1"/>
              <a:t>location</a:t>
            </a:r>
            <a:r>
              <a:rPr lang="nl-NL" dirty="0"/>
              <a:t>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the</a:t>
            </a:r>
            <a:r>
              <a:rPr lang="nl-NL" dirty="0"/>
              <a:t> </a:t>
            </a:r>
            <a:r>
              <a:rPr lang="nl-NL" dirty="0" err="1"/>
              <a:t>tourist</a:t>
            </a:r>
            <a:r>
              <a:rPr lang="nl-NL" dirty="0"/>
              <a:t> </a:t>
            </a:r>
            <a:r>
              <a:rPr lang="nl-NL" dirty="0" err="1"/>
              <a:t>destination</a:t>
            </a:r>
            <a:r>
              <a:rPr lang="nl-NL" dirty="0"/>
              <a:t> are </a:t>
            </a:r>
            <a:r>
              <a:rPr lang="nl-NL" dirty="0" err="1"/>
              <a:t>the</a:t>
            </a:r>
            <a:r>
              <a:rPr lang="nl-NL" dirty="0"/>
              <a:t> </a:t>
            </a:r>
            <a:r>
              <a:rPr lang="nl-NL" dirty="0" err="1"/>
              <a:t>same</a:t>
            </a:r>
            <a:r>
              <a:rPr lang="nl-NL" dirty="0"/>
              <a:t>.</a:t>
            </a:r>
          </a:p>
          <a:p>
            <a:pPr lvl="2"/>
            <a:r>
              <a:rPr lang="nl-NL" dirty="0"/>
              <a:t>- </a:t>
            </a:r>
            <a:r>
              <a:rPr lang="nl-NL" b="1" dirty="0" err="1"/>
              <a:t>Geographical</a:t>
            </a:r>
            <a:r>
              <a:rPr lang="nl-NL" b="1" dirty="0"/>
              <a:t> </a:t>
            </a:r>
            <a:r>
              <a:rPr lang="nl-NL" b="1" dirty="0" err="1"/>
              <a:t>proximity</a:t>
            </a:r>
            <a:r>
              <a:rPr lang="nl-NL" dirty="0"/>
              <a:t>: The </a:t>
            </a:r>
            <a:r>
              <a:rPr lang="nl-NL" dirty="0" err="1"/>
              <a:t>two</a:t>
            </a:r>
            <a:r>
              <a:rPr lang="nl-NL" dirty="0"/>
              <a:t> </a:t>
            </a:r>
            <a:r>
              <a:rPr lang="nl-NL" dirty="0" err="1"/>
              <a:t>locations</a:t>
            </a:r>
            <a:r>
              <a:rPr lang="nl-NL" dirty="0"/>
              <a:t> are close </a:t>
            </a:r>
            <a:r>
              <a:rPr lang="nl-NL" dirty="0" err="1"/>
              <a:t>to</a:t>
            </a:r>
            <a:r>
              <a:rPr lang="nl-NL" dirty="0"/>
              <a:t> </a:t>
            </a:r>
            <a:r>
              <a:rPr lang="nl-NL" dirty="0" err="1"/>
              <a:t>each</a:t>
            </a:r>
            <a:r>
              <a:rPr lang="nl-NL" dirty="0"/>
              <a:t> </a:t>
            </a:r>
            <a:r>
              <a:rPr lang="nl-NL" dirty="0" err="1"/>
              <a:t>other</a:t>
            </a:r>
            <a:r>
              <a:rPr lang="nl-NL" dirty="0"/>
              <a:t>.</a:t>
            </a:r>
          </a:p>
          <a:p>
            <a:pPr lvl="2"/>
            <a:r>
              <a:rPr lang="nl-NL" dirty="0"/>
              <a:t>- </a:t>
            </a:r>
            <a:r>
              <a:rPr lang="nl-NL" b="1" dirty="0" err="1"/>
              <a:t>Distance</a:t>
            </a:r>
            <a:r>
              <a:rPr lang="nl-NL" dirty="0"/>
              <a:t>: The </a:t>
            </a:r>
            <a:r>
              <a:rPr lang="nl-NL" dirty="0" err="1"/>
              <a:t>locations</a:t>
            </a:r>
            <a:r>
              <a:rPr lang="nl-NL" dirty="0"/>
              <a:t> are far apart.</a:t>
            </a:r>
          </a:p>
          <a:p>
            <a:pPr lvl="2"/>
            <a:endParaRPr lang="nl-NL" dirty="0"/>
          </a:p>
          <a:p>
            <a:pPr lvl="2"/>
            <a:endParaRPr lang="nl-NL" dirty="0"/>
          </a:p>
          <a:p>
            <a:pPr lvl="2"/>
            <a:endParaRPr lang="nl-NL" dirty="0"/>
          </a:p>
          <a:p>
            <a:pPr lvl="2"/>
            <a:endParaRPr lang="nl-NL" dirty="0"/>
          </a:p>
          <a:p>
            <a:pPr lvl="2"/>
            <a:endParaRPr lang="nl-NL" dirty="0"/>
          </a:p>
          <a:p>
            <a:pPr lvl="2"/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15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991741432"/>
      </p:ext>
    </p:extLst>
  </p:cSld>
  <p:clrMapOvr>
    <a:masterClrMapping/>
  </p:clrMapOvr>
  <p:transition spd="slow">
    <p:wipe dir="r"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600" dirty="0"/>
              <a:t>2- Safety, </a:t>
            </a:r>
            <a:r>
              <a:rPr lang="nl-NL" sz="3600" dirty="0" err="1"/>
              <a:t>Security,and</a:t>
            </a:r>
            <a:r>
              <a:rPr lang="nl-NL" sz="3600" dirty="0"/>
              <a:t> </a:t>
            </a:r>
            <a:r>
              <a:rPr lang="nl-NL" sz="3600" dirty="0" err="1"/>
              <a:t>Tourism</a:t>
            </a:r>
            <a:endParaRPr lang="nl-NL" sz="36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r>
              <a:rPr lang="nl-NL" b="1" dirty="0"/>
              <a:t>A.5- </a:t>
            </a:r>
            <a:r>
              <a:rPr lang="nl-NL" b="1" dirty="0" err="1"/>
              <a:t>Geographical</a:t>
            </a:r>
            <a:r>
              <a:rPr lang="nl-NL" b="1" dirty="0"/>
              <a:t> </a:t>
            </a:r>
            <a:r>
              <a:rPr lang="nl-NL" b="1" dirty="0" err="1"/>
              <a:t>Dimension</a:t>
            </a:r>
            <a:r>
              <a:rPr lang="nl-NL" b="1" dirty="0"/>
              <a:t> of Security </a:t>
            </a:r>
            <a:r>
              <a:rPr lang="nl-NL" b="1" dirty="0" err="1"/>
              <a:t>Incidents</a:t>
            </a:r>
            <a:endParaRPr lang="nl-NL" b="1" dirty="0"/>
          </a:p>
          <a:p>
            <a:pPr lvl="2"/>
            <a:r>
              <a:rPr lang="nl-NL" dirty="0"/>
              <a:t>- It is </a:t>
            </a:r>
            <a:r>
              <a:rPr lang="nl-NL" dirty="0" err="1"/>
              <a:t>assumed</a:t>
            </a:r>
            <a:r>
              <a:rPr lang="nl-NL" dirty="0"/>
              <a:t> </a:t>
            </a:r>
            <a:r>
              <a:rPr lang="nl-NL" dirty="0" err="1"/>
              <a:t>that</a:t>
            </a:r>
            <a:r>
              <a:rPr lang="nl-NL" dirty="0"/>
              <a:t> </a:t>
            </a:r>
            <a:r>
              <a:rPr lang="nl-NL" dirty="0" err="1"/>
              <a:t>the</a:t>
            </a:r>
            <a:r>
              <a:rPr lang="nl-NL" dirty="0"/>
              <a:t> closer </a:t>
            </a:r>
            <a:r>
              <a:rPr lang="nl-NL" dirty="0" err="1"/>
              <a:t>the</a:t>
            </a:r>
            <a:r>
              <a:rPr lang="nl-NL" dirty="0"/>
              <a:t> </a:t>
            </a:r>
            <a:r>
              <a:rPr lang="nl-NL" dirty="0" err="1"/>
              <a:t>two</a:t>
            </a:r>
            <a:r>
              <a:rPr lang="nl-NL" dirty="0"/>
              <a:t> </a:t>
            </a:r>
            <a:r>
              <a:rPr lang="nl-NL" dirty="0" err="1"/>
              <a:t>locations</a:t>
            </a:r>
            <a:r>
              <a:rPr lang="nl-NL" dirty="0"/>
              <a:t>, </a:t>
            </a:r>
            <a:r>
              <a:rPr lang="nl-NL" dirty="0" err="1"/>
              <a:t>the</a:t>
            </a:r>
            <a:r>
              <a:rPr lang="nl-NL" dirty="0"/>
              <a:t> more severe </a:t>
            </a:r>
            <a:r>
              <a:rPr lang="nl-NL" dirty="0" err="1"/>
              <a:t>the</a:t>
            </a:r>
            <a:r>
              <a:rPr lang="nl-NL" dirty="0"/>
              <a:t> impact on </a:t>
            </a:r>
            <a:r>
              <a:rPr lang="nl-NL" dirty="0" err="1"/>
              <a:t>the</a:t>
            </a:r>
            <a:r>
              <a:rPr lang="nl-NL" dirty="0"/>
              <a:t> </a:t>
            </a:r>
            <a:r>
              <a:rPr lang="nl-NL" dirty="0" err="1"/>
              <a:t>tourism</a:t>
            </a:r>
            <a:r>
              <a:rPr lang="nl-NL" dirty="0"/>
              <a:t> </a:t>
            </a:r>
            <a:r>
              <a:rPr lang="nl-NL" dirty="0" err="1"/>
              <a:t>industry</a:t>
            </a:r>
            <a:r>
              <a:rPr lang="nl-NL" dirty="0"/>
              <a:t>. </a:t>
            </a:r>
          </a:p>
          <a:p>
            <a:pPr lvl="2"/>
            <a:r>
              <a:rPr lang="nl-NL" dirty="0"/>
              <a:t>- The most relevant </a:t>
            </a:r>
            <a:r>
              <a:rPr lang="nl-NL" dirty="0" err="1"/>
              <a:t>aspects</a:t>
            </a:r>
            <a:r>
              <a:rPr lang="nl-NL" dirty="0"/>
              <a:t> </a:t>
            </a:r>
            <a:r>
              <a:rPr lang="nl-NL" dirty="0" err="1"/>
              <a:t>used</a:t>
            </a:r>
            <a:r>
              <a:rPr lang="nl-NL" dirty="0"/>
              <a:t> </a:t>
            </a:r>
            <a:r>
              <a:rPr lang="nl-NL" dirty="0" err="1"/>
              <a:t>to</a:t>
            </a:r>
            <a:r>
              <a:rPr lang="nl-NL" dirty="0"/>
              <a:t> </a:t>
            </a:r>
            <a:r>
              <a:rPr lang="nl-NL" dirty="0" err="1"/>
              <a:t>assess</a:t>
            </a:r>
            <a:r>
              <a:rPr lang="nl-NL" dirty="0"/>
              <a:t> </a:t>
            </a:r>
            <a:r>
              <a:rPr lang="nl-NL" dirty="0" err="1"/>
              <a:t>the</a:t>
            </a:r>
            <a:r>
              <a:rPr lang="nl-NL" dirty="0"/>
              <a:t> </a:t>
            </a:r>
            <a:r>
              <a:rPr lang="nl-NL" dirty="0" err="1"/>
              <a:t>geographical</a:t>
            </a:r>
            <a:r>
              <a:rPr lang="nl-NL" dirty="0"/>
              <a:t> </a:t>
            </a:r>
            <a:r>
              <a:rPr lang="nl-NL" dirty="0" err="1"/>
              <a:t>dimension</a:t>
            </a:r>
            <a:r>
              <a:rPr lang="nl-NL" dirty="0"/>
              <a:t> of security </a:t>
            </a:r>
            <a:r>
              <a:rPr lang="nl-NL" dirty="0" err="1"/>
              <a:t>incidents</a:t>
            </a:r>
            <a:r>
              <a:rPr lang="nl-NL" dirty="0"/>
              <a:t> </a:t>
            </a:r>
            <a:r>
              <a:rPr lang="nl-NL" dirty="0" err="1"/>
              <a:t>include</a:t>
            </a:r>
            <a:r>
              <a:rPr lang="nl-NL" dirty="0"/>
              <a:t>:</a:t>
            </a:r>
          </a:p>
          <a:p>
            <a:pPr lvl="2"/>
            <a:r>
              <a:rPr lang="nl-NL" dirty="0"/>
              <a:t>- </a:t>
            </a:r>
            <a:r>
              <a:rPr lang="nl-NL" dirty="0" err="1"/>
              <a:t>Geographical</a:t>
            </a:r>
            <a:r>
              <a:rPr lang="nl-NL" dirty="0"/>
              <a:t> range of impact</a:t>
            </a:r>
          </a:p>
          <a:p>
            <a:pPr lvl="2"/>
            <a:r>
              <a:rPr lang="nl-NL" dirty="0"/>
              <a:t>- </a:t>
            </a:r>
            <a:r>
              <a:rPr lang="nl-NL" dirty="0" err="1"/>
              <a:t>Geographical</a:t>
            </a:r>
            <a:r>
              <a:rPr lang="nl-NL" dirty="0"/>
              <a:t> </a:t>
            </a:r>
            <a:r>
              <a:rPr lang="nl-NL" dirty="0" err="1"/>
              <a:t>distribution</a:t>
            </a:r>
            <a:r>
              <a:rPr lang="nl-NL" dirty="0"/>
              <a:t> of </a:t>
            </a:r>
            <a:r>
              <a:rPr lang="nl-NL" dirty="0" err="1"/>
              <a:t>affected</a:t>
            </a:r>
            <a:r>
              <a:rPr lang="nl-NL" dirty="0"/>
              <a:t> </a:t>
            </a:r>
            <a:r>
              <a:rPr lang="nl-NL" dirty="0" err="1"/>
              <a:t>areas</a:t>
            </a:r>
            <a:endParaRPr lang="nl-NL" dirty="0"/>
          </a:p>
          <a:p>
            <a:pPr lvl="2"/>
            <a:r>
              <a:rPr lang="nl-NL" dirty="0"/>
              <a:t>- On-site </a:t>
            </a:r>
            <a:r>
              <a:rPr lang="nl-NL" dirty="0" err="1"/>
              <a:t>vs</a:t>
            </a:r>
            <a:r>
              <a:rPr lang="nl-NL" dirty="0"/>
              <a:t> off-site </a:t>
            </a:r>
            <a:r>
              <a:rPr lang="nl-NL" dirty="0" err="1"/>
              <a:t>incidents</a:t>
            </a:r>
            <a:r>
              <a:rPr lang="nl-NL" dirty="0"/>
              <a:t> at </a:t>
            </a:r>
            <a:r>
              <a:rPr lang="nl-NL" dirty="0" err="1"/>
              <a:t>tourist</a:t>
            </a:r>
            <a:r>
              <a:rPr lang="nl-NL" dirty="0"/>
              <a:t> </a:t>
            </a:r>
            <a:r>
              <a:rPr lang="nl-NL" dirty="0" err="1"/>
              <a:t>enterprises</a:t>
            </a:r>
            <a:endParaRPr lang="nl-NL" dirty="0"/>
          </a:p>
          <a:p>
            <a:pPr lvl="2"/>
            <a:r>
              <a:rPr lang="nl-NL" dirty="0"/>
              <a:t>- High </a:t>
            </a:r>
            <a:r>
              <a:rPr lang="nl-NL" dirty="0" err="1"/>
              <a:t>vs</a:t>
            </a:r>
            <a:r>
              <a:rPr lang="nl-NL" dirty="0"/>
              <a:t> low crime </a:t>
            </a:r>
            <a:r>
              <a:rPr lang="nl-NL" dirty="0" err="1"/>
              <a:t>areas</a:t>
            </a:r>
            <a:endParaRPr lang="nl-NL" dirty="0"/>
          </a:p>
          <a:p>
            <a:pPr lvl="2"/>
            <a:r>
              <a:rPr lang="nl-NL" dirty="0"/>
              <a:t>- </a:t>
            </a:r>
            <a:r>
              <a:rPr lang="nl-NL" dirty="0" err="1"/>
              <a:t>Physical</a:t>
            </a:r>
            <a:r>
              <a:rPr lang="nl-NL" dirty="0"/>
              <a:t> </a:t>
            </a:r>
            <a:r>
              <a:rPr lang="nl-NL" dirty="0" err="1"/>
              <a:t>characteristics</a:t>
            </a:r>
            <a:r>
              <a:rPr lang="nl-NL" dirty="0"/>
              <a:t> of </a:t>
            </a:r>
            <a:r>
              <a:rPr lang="nl-NL" dirty="0" err="1"/>
              <a:t>the</a:t>
            </a:r>
            <a:r>
              <a:rPr lang="nl-NL" dirty="0"/>
              <a:t> </a:t>
            </a:r>
            <a:r>
              <a:rPr lang="nl-NL" dirty="0" err="1"/>
              <a:t>urban</a:t>
            </a:r>
            <a:r>
              <a:rPr lang="nl-NL" dirty="0"/>
              <a:t> environment</a:t>
            </a:r>
          </a:p>
          <a:p>
            <a:pPr lvl="2"/>
            <a:r>
              <a:rPr lang="nl-NL" dirty="0"/>
              <a:t>- </a:t>
            </a:r>
            <a:r>
              <a:rPr lang="nl-NL" dirty="0" err="1"/>
              <a:t>Physical</a:t>
            </a:r>
            <a:r>
              <a:rPr lang="nl-NL" dirty="0"/>
              <a:t> </a:t>
            </a:r>
            <a:r>
              <a:rPr lang="nl-NL" dirty="0" err="1"/>
              <a:t>characteristics</a:t>
            </a:r>
            <a:r>
              <a:rPr lang="nl-NL" dirty="0"/>
              <a:t> of </a:t>
            </a:r>
            <a:r>
              <a:rPr lang="nl-NL" dirty="0" err="1"/>
              <a:t>tourist</a:t>
            </a:r>
            <a:r>
              <a:rPr lang="nl-NL" dirty="0"/>
              <a:t> </a:t>
            </a:r>
            <a:r>
              <a:rPr lang="nl-NL" dirty="0" err="1"/>
              <a:t>facilities</a:t>
            </a:r>
            <a:endParaRPr lang="nl-NL" dirty="0"/>
          </a:p>
          <a:p>
            <a:pPr lvl="2"/>
            <a:r>
              <a:rPr lang="nl-NL" dirty="0"/>
              <a:t>- </a:t>
            </a:r>
            <a:r>
              <a:rPr lang="nl-NL" dirty="0" err="1"/>
              <a:t>Location</a:t>
            </a:r>
            <a:r>
              <a:rPr lang="nl-NL" dirty="0"/>
              <a:t> of </a:t>
            </a:r>
            <a:r>
              <a:rPr lang="nl-NL" dirty="0" err="1"/>
              <a:t>activities</a:t>
            </a:r>
            <a:r>
              <a:rPr lang="nl-NL" dirty="0"/>
              <a:t> </a:t>
            </a:r>
            <a:r>
              <a:rPr lang="nl-NL" dirty="0" err="1"/>
              <a:t>that</a:t>
            </a:r>
            <a:r>
              <a:rPr lang="nl-NL" dirty="0"/>
              <a:t> </a:t>
            </a:r>
            <a:r>
              <a:rPr lang="nl-NL" dirty="0" err="1"/>
              <a:t>may</a:t>
            </a:r>
            <a:r>
              <a:rPr lang="nl-NL" dirty="0"/>
              <a:t> </a:t>
            </a:r>
            <a:r>
              <a:rPr lang="nl-NL" dirty="0" err="1"/>
              <a:t>generate</a:t>
            </a:r>
            <a:r>
              <a:rPr lang="nl-NL" dirty="0"/>
              <a:t> crime </a:t>
            </a:r>
            <a:r>
              <a:rPr lang="nl-NL" dirty="0" err="1"/>
              <a:t>among</a:t>
            </a:r>
            <a:r>
              <a:rPr lang="nl-NL" dirty="0"/>
              <a:t> </a:t>
            </a:r>
            <a:r>
              <a:rPr lang="nl-NL" dirty="0" err="1"/>
              <a:t>tourists</a:t>
            </a:r>
            <a:endParaRPr lang="nl-NL" dirty="0"/>
          </a:p>
          <a:p>
            <a:pPr lvl="2"/>
            <a:endParaRPr lang="nl-NL" dirty="0"/>
          </a:p>
          <a:p>
            <a:pPr lvl="2"/>
            <a:endParaRPr lang="nl-NL" dirty="0"/>
          </a:p>
          <a:p>
            <a:pPr lvl="2"/>
            <a:endParaRPr lang="nl-NL" dirty="0"/>
          </a:p>
          <a:p>
            <a:pPr lvl="2"/>
            <a:endParaRPr lang="nl-NL" dirty="0"/>
          </a:p>
          <a:p>
            <a:pPr lvl="2"/>
            <a:endParaRPr lang="nl-NL" dirty="0"/>
          </a:p>
          <a:p>
            <a:pPr lvl="2"/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16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11943138"/>
      </p:ext>
    </p:extLst>
  </p:cSld>
  <p:clrMapOvr>
    <a:masterClrMapping/>
  </p:clrMapOvr>
  <p:transition spd="slow">
    <p:wipe dir="r"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600" dirty="0"/>
              <a:t>2- Safety, </a:t>
            </a:r>
            <a:r>
              <a:rPr lang="nl-NL" sz="3600" dirty="0" err="1"/>
              <a:t>Security,and</a:t>
            </a:r>
            <a:r>
              <a:rPr lang="nl-NL" sz="3600" dirty="0"/>
              <a:t> </a:t>
            </a:r>
            <a:r>
              <a:rPr lang="nl-NL" sz="3600" dirty="0" err="1"/>
              <a:t>Tourism</a:t>
            </a:r>
            <a:endParaRPr lang="nl-NL" sz="36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r>
              <a:rPr lang="nl-NL" b="1" dirty="0"/>
              <a:t>Group B: Impacts of Security </a:t>
            </a:r>
            <a:r>
              <a:rPr lang="nl-NL" b="1" dirty="0" err="1"/>
              <a:t>Incidents</a:t>
            </a:r>
            <a:endParaRPr lang="nl-NL" b="1" dirty="0"/>
          </a:p>
          <a:p>
            <a:pPr lvl="2"/>
            <a:r>
              <a:rPr lang="nl-NL" dirty="0"/>
              <a:t>Global </a:t>
            </a:r>
            <a:r>
              <a:rPr lang="nl-NL" dirty="0" err="1"/>
              <a:t>evidence</a:t>
            </a:r>
            <a:r>
              <a:rPr lang="nl-NL" dirty="0"/>
              <a:t> </a:t>
            </a:r>
            <a:r>
              <a:rPr lang="nl-NL" dirty="0" err="1"/>
              <a:t>indicates</a:t>
            </a:r>
            <a:r>
              <a:rPr lang="nl-NL" dirty="0"/>
              <a:t> </a:t>
            </a:r>
            <a:r>
              <a:rPr lang="nl-NL" dirty="0" err="1"/>
              <a:t>that</a:t>
            </a:r>
            <a:r>
              <a:rPr lang="nl-NL" dirty="0"/>
              <a:t> security </a:t>
            </a:r>
            <a:r>
              <a:rPr lang="nl-NL" dirty="0" err="1"/>
              <a:t>incidents</a:t>
            </a:r>
            <a:r>
              <a:rPr lang="nl-NL" dirty="0"/>
              <a:t> </a:t>
            </a:r>
            <a:r>
              <a:rPr lang="nl-NL" dirty="0" err="1"/>
              <a:t>often</a:t>
            </a:r>
            <a:r>
              <a:rPr lang="nl-NL" dirty="0"/>
              <a:t> have </a:t>
            </a:r>
            <a:r>
              <a:rPr lang="nl-NL" dirty="0" err="1"/>
              <a:t>negative</a:t>
            </a:r>
            <a:r>
              <a:rPr lang="nl-NL" dirty="0"/>
              <a:t>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multifaceted</a:t>
            </a:r>
            <a:r>
              <a:rPr lang="nl-NL" dirty="0"/>
              <a:t> </a:t>
            </a:r>
            <a:r>
              <a:rPr lang="nl-NL" dirty="0" err="1"/>
              <a:t>effects</a:t>
            </a:r>
            <a:r>
              <a:rPr lang="nl-NL" dirty="0"/>
              <a:t> on:</a:t>
            </a:r>
          </a:p>
          <a:p>
            <a:pPr lvl="2"/>
            <a:r>
              <a:rPr lang="nl-NL" dirty="0"/>
              <a:t>- The </a:t>
            </a:r>
            <a:r>
              <a:rPr lang="nl-NL" dirty="0" err="1"/>
              <a:t>tourism</a:t>
            </a:r>
            <a:r>
              <a:rPr lang="nl-NL" dirty="0"/>
              <a:t> </a:t>
            </a:r>
            <a:r>
              <a:rPr lang="nl-NL" dirty="0" err="1"/>
              <a:t>industry</a:t>
            </a:r>
            <a:r>
              <a:rPr lang="nl-NL" dirty="0"/>
              <a:t>.</a:t>
            </a:r>
          </a:p>
          <a:p>
            <a:pPr lvl="2"/>
            <a:r>
              <a:rPr lang="nl-NL" dirty="0"/>
              <a:t>- The </a:t>
            </a:r>
            <a:r>
              <a:rPr lang="nl-NL" dirty="0" err="1"/>
              <a:t>destination</a:t>
            </a:r>
            <a:r>
              <a:rPr lang="nl-NL" dirty="0"/>
              <a:t>.</a:t>
            </a:r>
          </a:p>
          <a:p>
            <a:pPr lvl="2"/>
            <a:r>
              <a:rPr lang="nl-NL" dirty="0"/>
              <a:t>- </a:t>
            </a:r>
            <a:r>
              <a:rPr lang="nl-NL" dirty="0" err="1"/>
              <a:t>Local</a:t>
            </a:r>
            <a:r>
              <a:rPr lang="nl-NL" dirty="0"/>
              <a:t> </a:t>
            </a:r>
            <a:r>
              <a:rPr lang="nl-NL" dirty="0" err="1"/>
              <a:t>communities</a:t>
            </a:r>
            <a:r>
              <a:rPr lang="nl-NL" dirty="0"/>
              <a:t>.  </a:t>
            </a:r>
          </a:p>
          <a:p>
            <a:pPr lvl="2"/>
            <a:r>
              <a:rPr lang="nl-NL" dirty="0"/>
              <a:t>-</a:t>
            </a:r>
            <a:r>
              <a:rPr lang="nl-NL" dirty="0" err="1"/>
              <a:t>Tourists</a:t>
            </a:r>
            <a:r>
              <a:rPr lang="nl-NL" dirty="0"/>
              <a:t>. </a:t>
            </a:r>
          </a:p>
          <a:p>
            <a:pPr lvl="2"/>
            <a:r>
              <a:rPr lang="nl-NL" dirty="0"/>
              <a:t>- The impacts are </a:t>
            </a:r>
            <a:r>
              <a:rPr lang="nl-NL" dirty="0" err="1"/>
              <a:t>categorized</a:t>
            </a:r>
            <a:r>
              <a:rPr lang="nl-NL" dirty="0"/>
              <a:t> </a:t>
            </a:r>
            <a:r>
              <a:rPr lang="nl-NL" dirty="0" err="1"/>
              <a:t>into</a:t>
            </a:r>
            <a:r>
              <a:rPr lang="nl-NL" dirty="0"/>
              <a:t> </a:t>
            </a:r>
            <a:r>
              <a:rPr lang="nl-NL" dirty="0" err="1"/>
              <a:t>six</a:t>
            </a:r>
            <a:r>
              <a:rPr lang="nl-NL" dirty="0"/>
              <a:t> </a:t>
            </a:r>
            <a:r>
              <a:rPr lang="nl-NL" dirty="0" err="1"/>
              <a:t>subgroups</a:t>
            </a:r>
            <a:r>
              <a:rPr lang="nl-NL" dirty="0"/>
              <a:t>, </a:t>
            </a:r>
            <a:r>
              <a:rPr lang="nl-NL" dirty="0" err="1"/>
              <a:t>each</a:t>
            </a:r>
            <a:r>
              <a:rPr lang="nl-NL" dirty="0"/>
              <a:t> </a:t>
            </a:r>
            <a:r>
              <a:rPr lang="nl-NL" dirty="0" err="1"/>
              <a:t>reflecting</a:t>
            </a:r>
            <a:r>
              <a:rPr lang="nl-NL" dirty="0"/>
              <a:t> a different aspect of </a:t>
            </a:r>
            <a:r>
              <a:rPr lang="nl-NL" dirty="0" err="1"/>
              <a:t>how</a:t>
            </a:r>
            <a:r>
              <a:rPr lang="nl-NL" dirty="0"/>
              <a:t> security </a:t>
            </a:r>
            <a:r>
              <a:rPr lang="nl-NL" dirty="0" err="1"/>
              <a:t>situations</a:t>
            </a:r>
            <a:r>
              <a:rPr lang="nl-NL" dirty="0"/>
              <a:t> affect </a:t>
            </a:r>
            <a:r>
              <a:rPr lang="nl-NL" dirty="0" err="1"/>
              <a:t>tourism</a:t>
            </a:r>
            <a:r>
              <a:rPr lang="nl-NL" dirty="0"/>
              <a:t>. </a:t>
            </a:r>
          </a:p>
          <a:p>
            <a:pPr lvl="2"/>
            <a:r>
              <a:rPr lang="nl-NL" dirty="0"/>
              <a:t>- </a:t>
            </a:r>
            <a:r>
              <a:rPr lang="nl-NL" dirty="0" err="1"/>
              <a:t>Each</a:t>
            </a:r>
            <a:r>
              <a:rPr lang="nl-NL" dirty="0"/>
              <a:t> </a:t>
            </a:r>
            <a:r>
              <a:rPr lang="nl-NL" dirty="0" err="1"/>
              <a:t>subgroup</a:t>
            </a:r>
            <a:r>
              <a:rPr lang="nl-NL" dirty="0"/>
              <a:t> </a:t>
            </a:r>
            <a:r>
              <a:rPr lang="nl-NL" dirty="0" err="1"/>
              <a:t>includes</a:t>
            </a:r>
            <a:r>
              <a:rPr lang="nl-NL" dirty="0"/>
              <a:t> </a:t>
            </a:r>
            <a:r>
              <a:rPr lang="nl-NL" dirty="0" err="1"/>
              <a:t>commonly</a:t>
            </a:r>
            <a:r>
              <a:rPr lang="nl-NL" dirty="0"/>
              <a:t> </a:t>
            </a:r>
            <a:r>
              <a:rPr lang="nl-NL" dirty="0" err="1"/>
              <a:t>used</a:t>
            </a:r>
            <a:r>
              <a:rPr lang="nl-NL" dirty="0"/>
              <a:t> variables </a:t>
            </a:r>
            <a:r>
              <a:rPr lang="nl-NL" dirty="0" err="1"/>
              <a:t>to</a:t>
            </a:r>
            <a:r>
              <a:rPr lang="nl-NL" dirty="0"/>
              <a:t> </a:t>
            </a:r>
            <a:r>
              <a:rPr lang="nl-NL" dirty="0" err="1"/>
              <a:t>measure</a:t>
            </a:r>
            <a:r>
              <a:rPr lang="nl-NL" dirty="0"/>
              <a:t> these impacts.</a:t>
            </a:r>
          </a:p>
          <a:p>
            <a:pPr lvl="2"/>
            <a:endParaRPr lang="nl-NL" dirty="0"/>
          </a:p>
          <a:p>
            <a:pPr lvl="2"/>
            <a:endParaRPr lang="nl-NL" dirty="0"/>
          </a:p>
          <a:p>
            <a:pPr lvl="2"/>
            <a:endParaRPr lang="nl-NL" dirty="0"/>
          </a:p>
          <a:p>
            <a:pPr lvl="2"/>
            <a:endParaRPr lang="nl-NL" dirty="0"/>
          </a:p>
          <a:p>
            <a:pPr lvl="2"/>
            <a:endParaRPr lang="nl-NL" dirty="0"/>
          </a:p>
          <a:p>
            <a:pPr lvl="2"/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17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763333199"/>
      </p:ext>
    </p:extLst>
  </p:cSld>
  <p:clrMapOvr>
    <a:masterClrMapping/>
  </p:clrMapOvr>
  <p:transition spd="slow">
    <p:wipe dir="r"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600" dirty="0"/>
              <a:t>2- Safety, </a:t>
            </a:r>
            <a:r>
              <a:rPr lang="nl-NL" sz="3600" dirty="0" err="1"/>
              <a:t>Security,and</a:t>
            </a:r>
            <a:r>
              <a:rPr lang="nl-NL" sz="3600" dirty="0"/>
              <a:t> </a:t>
            </a:r>
            <a:r>
              <a:rPr lang="nl-NL" sz="3600" dirty="0" err="1"/>
              <a:t>Tourism</a:t>
            </a:r>
            <a:endParaRPr lang="nl-NL" sz="36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r>
              <a:rPr lang="nl-NL" b="1" dirty="0"/>
              <a:t>B.1- Impact on </a:t>
            </a:r>
            <a:r>
              <a:rPr lang="nl-NL" b="1" dirty="0" err="1"/>
              <a:t>the</a:t>
            </a:r>
            <a:r>
              <a:rPr lang="nl-NL" b="1" dirty="0"/>
              <a:t> </a:t>
            </a:r>
            <a:r>
              <a:rPr lang="nl-NL" b="1" dirty="0" err="1"/>
              <a:t>Destination</a:t>
            </a:r>
            <a:r>
              <a:rPr lang="nl-NL" b="1" dirty="0"/>
              <a:t> </a:t>
            </a:r>
            <a:r>
              <a:rPr lang="nl-NL" b="1" dirty="0" err="1"/>
              <a:t>Itself</a:t>
            </a:r>
            <a:endParaRPr lang="nl-NL" b="1" dirty="0"/>
          </a:p>
          <a:p>
            <a:pPr lvl="2"/>
            <a:r>
              <a:rPr lang="nl-NL" dirty="0"/>
              <a:t>- </a:t>
            </a:r>
            <a:r>
              <a:rPr lang="nl-NL" dirty="0" err="1"/>
              <a:t>When</a:t>
            </a:r>
            <a:r>
              <a:rPr lang="nl-NL" dirty="0"/>
              <a:t> a </a:t>
            </a:r>
            <a:r>
              <a:rPr lang="nl-NL" dirty="0" err="1"/>
              <a:t>tourism</a:t>
            </a:r>
            <a:r>
              <a:rPr lang="nl-NL" dirty="0"/>
              <a:t> crisis </a:t>
            </a:r>
            <a:r>
              <a:rPr lang="nl-NL" dirty="0" err="1"/>
              <a:t>occurs</a:t>
            </a:r>
            <a:r>
              <a:rPr lang="nl-NL" dirty="0"/>
              <a:t> at a </a:t>
            </a:r>
            <a:r>
              <a:rPr lang="nl-NL" dirty="0" err="1"/>
              <a:t>destination</a:t>
            </a:r>
            <a:r>
              <a:rPr lang="nl-NL" dirty="0"/>
              <a:t>, </a:t>
            </a:r>
            <a:r>
              <a:rPr lang="nl-NL" dirty="0" err="1"/>
              <a:t>local</a:t>
            </a:r>
            <a:r>
              <a:rPr lang="nl-NL" dirty="0"/>
              <a:t> </a:t>
            </a:r>
            <a:r>
              <a:rPr lang="nl-NL" dirty="0" err="1"/>
              <a:t>decision-makers</a:t>
            </a:r>
            <a:r>
              <a:rPr lang="nl-NL" dirty="0"/>
              <a:t> </a:t>
            </a:r>
            <a:r>
              <a:rPr lang="nl-NL" dirty="0" err="1"/>
              <a:t>often</a:t>
            </a:r>
            <a:r>
              <a:rPr lang="nl-NL" dirty="0"/>
              <a:t> begin </a:t>
            </a:r>
            <a:r>
              <a:rPr lang="nl-NL" dirty="0" err="1"/>
              <a:t>by</a:t>
            </a:r>
            <a:r>
              <a:rPr lang="nl-NL" dirty="0"/>
              <a:t> </a:t>
            </a:r>
            <a:r>
              <a:rPr lang="nl-NL" dirty="0" err="1"/>
              <a:t>assessing</a:t>
            </a:r>
            <a:r>
              <a:rPr lang="nl-NL" dirty="0"/>
              <a:t> </a:t>
            </a:r>
            <a:r>
              <a:rPr lang="nl-NL" dirty="0" err="1"/>
              <a:t>the</a:t>
            </a:r>
            <a:r>
              <a:rPr lang="nl-NL" dirty="0"/>
              <a:t> </a:t>
            </a:r>
            <a:r>
              <a:rPr lang="nl-NL" dirty="0" err="1"/>
              <a:t>damage</a:t>
            </a:r>
            <a:r>
              <a:rPr lang="nl-NL" dirty="0"/>
              <a:t>.</a:t>
            </a:r>
          </a:p>
          <a:p>
            <a:pPr lvl="2"/>
            <a:r>
              <a:rPr lang="nl-NL" dirty="0"/>
              <a:t>- </a:t>
            </a:r>
            <a:r>
              <a:rPr lang="nl-NL" dirty="0" err="1"/>
              <a:t>This</a:t>
            </a:r>
            <a:r>
              <a:rPr lang="nl-NL" dirty="0"/>
              <a:t> assessment </a:t>
            </a:r>
            <a:r>
              <a:rPr lang="nl-NL" dirty="0" err="1"/>
              <a:t>creates</a:t>
            </a:r>
            <a:r>
              <a:rPr lang="nl-NL" dirty="0"/>
              <a:t> </a:t>
            </a:r>
            <a:r>
              <a:rPr lang="nl-NL" dirty="0" err="1"/>
              <a:t>contingency</a:t>
            </a:r>
            <a:r>
              <a:rPr lang="nl-NL" dirty="0"/>
              <a:t> </a:t>
            </a:r>
            <a:r>
              <a:rPr lang="nl-NL" dirty="0" err="1"/>
              <a:t>plans</a:t>
            </a:r>
            <a:r>
              <a:rPr lang="nl-NL" dirty="0"/>
              <a:t>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policies</a:t>
            </a:r>
            <a:r>
              <a:rPr lang="nl-NL" dirty="0"/>
              <a:t> </a:t>
            </a:r>
            <a:r>
              <a:rPr lang="nl-NL" dirty="0" err="1"/>
              <a:t>to</a:t>
            </a:r>
            <a:r>
              <a:rPr lang="nl-NL" dirty="0"/>
              <a:t> </a:t>
            </a:r>
            <a:r>
              <a:rPr lang="nl-NL" dirty="0" err="1"/>
              <a:t>mitigate</a:t>
            </a:r>
            <a:r>
              <a:rPr lang="nl-NL" dirty="0"/>
              <a:t> </a:t>
            </a:r>
            <a:r>
              <a:rPr lang="nl-NL" dirty="0" err="1"/>
              <a:t>the</a:t>
            </a:r>
            <a:r>
              <a:rPr lang="nl-NL" dirty="0"/>
              <a:t> impact on </a:t>
            </a:r>
            <a:r>
              <a:rPr lang="nl-NL" dirty="0" err="1"/>
              <a:t>the</a:t>
            </a:r>
            <a:r>
              <a:rPr lang="nl-NL" dirty="0"/>
              <a:t> </a:t>
            </a:r>
            <a:r>
              <a:rPr lang="nl-NL" dirty="0" err="1"/>
              <a:t>local</a:t>
            </a:r>
            <a:r>
              <a:rPr lang="nl-NL" dirty="0"/>
              <a:t> </a:t>
            </a:r>
            <a:r>
              <a:rPr lang="nl-NL" dirty="0" err="1"/>
              <a:t>tourism</a:t>
            </a:r>
            <a:r>
              <a:rPr lang="nl-NL" dirty="0"/>
              <a:t> </a:t>
            </a:r>
            <a:r>
              <a:rPr lang="nl-NL" dirty="0" err="1"/>
              <a:t>industry</a:t>
            </a:r>
            <a:r>
              <a:rPr lang="nl-NL" dirty="0"/>
              <a:t>.</a:t>
            </a:r>
          </a:p>
          <a:p>
            <a:pPr lvl="2"/>
            <a:r>
              <a:rPr lang="nl-NL" dirty="0"/>
              <a:t>- Common tools </a:t>
            </a:r>
            <a:r>
              <a:rPr lang="nl-NL" dirty="0" err="1"/>
              <a:t>used</a:t>
            </a:r>
            <a:r>
              <a:rPr lang="nl-NL" dirty="0"/>
              <a:t> </a:t>
            </a:r>
            <a:r>
              <a:rPr lang="nl-NL" dirty="0" err="1"/>
              <a:t>to</a:t>
            </a:r>
            <a:r>
              <a:rPr lang="nl-NL" dirty="0"/>
              <a:t> </a:t>
            </a:r>
            <a:r>
              <a:rPr lang="nl-NL" dirty="0" err="1"/>
              <a:t>measure</a:t>
            </a:r>
            <a:r>
              <a:rPr lang="nl-NL" dirty="0"/>
              <a:t> </a:t>
            </a:r>
            <a:r>
              <a:rPr lang="nl-NL" dirty="0" err="1"/>
              <a:t>the</a:t>
            </a:r>
            <a:r>
              <a:rPr lang="nl-NL" dirty="0"/>
              <a:t> impact of security </a:t>
            </a:r>
            <a:r>
              <a:rPr lang="nl-NL" dirty="0" err="1"/>
              <a:t>incidents</a:t>
            </a:r>
            <a:r>
              <a:rPr lang="nl-NL" dirty="0"/>
              <a:t> on </a:t>
            </a:r>
            <a:r>
              <a:rPr lang="nl-NL" dirty="0" err="1"/>
              <a:t>the</a:t>
            </a:r>
            <a:r>
              <a:rPr lang="nl-NL" dirty="0"/>
              <a:t> </a:t>
            </a:r>
            <a:r>
              <a:rPr lang="nl-NL" dirty="0" err="1"/>
              <a:t>destination's</a:t>
            </a:r>
            <a:r>
              <a:rPr lang="nl-NL" dirty="0"/>
              <a:t> macro-level performance </a:t>
            </a:r>
            <a:r>
              <a:rPr lang="nl-NL" dirty="0" err="1"/>
              <a:t>include</a:t>
            </a:r>
            <a:r>
              <a:rPr lang="nl-NL" dirty="0"/>
              <a:t>:</a:t>
            </a:r>
          </a:p>
          <a:p>
            <a:pPr lvl="2"/>
            <a:r>
              <a:rPr lang="nl-NL" dirty="0"/>
              <a:t>- Overall </a:t>
            </a:r>
            <a:r>
              <a:rPr lang="nl-NL" dirty="0" err="1"/>
              <a:t>tourist</a:t>
            </a:r>
            <a:r>
              <a:rPr lang="nl-NL" dirty="0"/>
              <a:t> </a:t>
            </a:r>
            <a:r>
              <a:rPr lang="nl-NL" dirty="0" err="1"/>
              <a:t>arrivals</a:t>
            </a:r>
            <a:r>
              <a:rPr lang="nl-NL" dirty="0"/>
              <a:t> in a </a:t>
            </a:r>
            <a:r>
              <a:rPr lang="nl-NL" dirty="0" err="1"/>
              <a:t>given</a:t>
            </a:r>
            <a:r>
              <a:rPr lang="nl-NL" dirty="0"/>
              <a:t> </a:t>
            </a:r>
            <a:r>
              <a:rPr lang="nl-NL" dirty="0" err="1"/>
              <a:t>period</a:t>
            </a:r>
            <a:endParaRPr lang="nl-NL" dirty="0"/>
          </a:p>
          <a:p>
            <a:pPr lvl="2"/>
            <a:r>
              <a:rPr lang="nl-NL" dirty="0"/>
              <a:t>- </a:t>
            </a:r>
            <a:r>
              <a:rPr lang="nl-NL" dirty="0" err="1"/>
              <a:t>Segmented</a:t>
            </a:r>
            <a:r>
              <a:rPr lang="nl-NL" dirty="0"/>
              <a:t> </a:t>
            </a:r>
            <a:r>
              <a:rPr lang="nl-NL" dirty="0" err="1"/>
              <a:t>tourist</a:t>
            </a:r>
            <a:r>
              <a:rPr lang="nl-NL" dirty="0"/>
              <a:t> </a:t>
            </a:r>
            <a:r>
              <a:rPr lang="nl-NL" dirty="0" err="1"/>
              <a:t>arrivals</a:t>
            </a:r>
            <a:r>
              <a:rPr lang="nl-NL" dirty="0"/>
              <a:t> in a </a:t>
            </a:r>
            <a:r>
              <a:rPr lang="nl-NL" dirty="0" err="1"/>
              <a:t>given</a:t>
            </a:r>
            <a:r>
              <a:rPr lang="nl-NL" dirty="0"/>
              <a:t> </a:t>
            </a:r>
            <a:r>
              <a:rPr lang="nl-NL" dirty="0" err="1"/>
              <a:t>period</a:t>
            </a:r>
            <a:endParaRPr lang="nl-NL" dirty="0"/>
          </a:p>
          <a:p>
            <a:pPr lvl="2"/>
            <a:r>
              <a:rPr lang="nl-NL" dirty="0"/>
              <a:t>- Overall </a:t>
            </a:r>
            <a:r>
              <a:rPr lang="nl-NL" dirty="0" err="1"/>
              <a:t>tourist</a:t>
            </a:r>
            <a:r>
              <a:rPr lang="nl-NL" dirty="0"/>
              <a:t> </a:t>
            </a:r>
            <a:r>
              <a:rPr lang="nl-NL" dirty="0" err="1"/>
              <a:t>receipts</a:t>
            </a:r>
            <a:r>
              <a:rPr lang="nl-NL" dirty="0"/>
              <a:t> in a </a:t>
            </a:r>
            <a:r>
              <a:rPr lang="nl-NL" dirty="0" err="1"/>
              <a:t>given</a:t>
            </a:r>
            <a:r>
              <a:rPr lang="nl-NL" dirty="0"/>
              <a:t> </a:t>
            </a:r>
            <a:r>
              <a:rPr lang="nl-NL" dirty="0" err="1"/>
              <a:t>period</a:t>
            </a:r>
            <a:endParaRPr lang="nl-NL" dirty="0"/>
          </a:p>
          <a:p>
            <a:pPr lvl="2"/>
            <a:r>
              <a:rPr lang="nl-NL" dirty="0"/>
              <a:t>- </a:t>
            </a:r>
            <a:r>
              <a:rPr lang="nl-NL" dirty="0" err="1"/>
              <a:t>Segmented</a:t>
            </a:r>
            <a:r>
              <a:rPr lang="nl-NL" dirty="0"/>
              <a:t> </a:t>
            </a:r>
            <a:r>
              <a:rPr lang="nl-NL" dirty="0" err="1"/>
              <a:t>tourist</a:t>
            </a:r>
            <a:r>
              <a:rPr lang="nl-NL" dirty="0"/>
              <a:t> </a:t>
            </a:r>
            <a:r>
              <a:rPr lang="nl-NL" dirty="0" err="1"/>
              <a:t>receipts</a:t>
            </a:r>
            <a:r>
              <a:rPr lang="nl-NL" dirty="0"/>
              <a:t> in a </a:t>
            </a:r>
            <a:r>
              <a:rPr lang="nl-NL" dirty="0" err="1"/>
              <a:t>given</a:t>
            </a:r>
            <a:r>
              <a:rPr lang="nl-NL" dirty="0"/>
              <a:t> </a:t>
            </a:r>
            <a:r>
              <a:rPr lang="nl-NL" dirty="0" err="1"/>
              <a:t>period</a:t>
            </a:r>
            <a:endParaRPr lang="nl-NL" dirty="0"/>
          </a:p>
          <a:p>
            <a:pPr lvl="2"/>
            <a:r>
              <a:rPr lang="nl-NL" dirty="0"/>
              <a:t>- </a:t>
            </a:r>
            <a:r>
              <a:rPr lang="nl-NL" dirty="0" err="1"/>
              <a:t>Duration</a:t>
            </a:r>
            <a:r>
              <a:rPr lang="nl-NL" dirty="0"/>
              <a:t> of </a:t>
            </a:r>
            <a:r>
              <a:rPr lang="nl-NL" dirty="0" err="1"/>
              <a:t>the</a:t>
            </a:r>
            <a:r>
              <a:rPr lang="nl-NL" dirty="0"/>
              <a:t> </a:t>
            </a:r>
            <a:r>
              <a:rPr lang="nl-NL" dirty="0" err="1"/>
              <a:t>crisis's</a:t>
            </a:r>
            <a:r>
              <a:rPr lang="nl-NL" dirty="0"/>
              <a:t> impact</a:t>
            </a:r>
          </a:p>
          <a:p>
            <a:pPr lvl="2"/>
            <a:r>
              <a:rPr lang="nl-NL" dirty="0"/>
              <a:t>- </a:t>
            </a:r>
            <a:r>
              <a:rPr lang="nl-NL" dirty="0" err="1"/>
              <a:t>Destination</a:t>
            </a:r>
            <a:r>
              <a:rPr lang="nl-NL" dirty="0"/>
              <a:t> life </a:t>
            </a:r>
            <a:r>
              <a:rPr lang="nl-NL" dirty="0" err="1"/>
              <a:t>cycle</a:t>
            </a:r>
            <a:endParaRPr lang="nl-NL" dirty="0"/>
          </a:p>
          <a:p>
            <a:pPr lvl="2"/>
            <a:r>
              <a:rPr lang="nl-NL" dirty="0"/>
              <a:t>.</a:t>
            </a:r>
          </a:p>
          <a:p>
            <a:pPr lvl="2"/>
            <a:endParaRPr lang="nl-NL" dirty="0"/>
          </a:p>
          <a:p>
            <a:pPr lvl="2"/>
            <a:endParaRPr lang="nl-NL" dirty="0"/>
          </a:p>
          <a:p>
            <a:pPr lvl="2"/>
            <a:endParaRPr lang="nl-NL" dirty="0"/>
          </a:p>
          <a:p>
            <a:pPr lvl="2"/>
            <a:endParaRPr lang="nl-NL" dirty="0"/>
          </a:p>
          <a:p>
            <a:pPr lvl="2"/>
            <a:endParaRPr lang="nl-NL" dirty="0"/>
          </a:p>
          <a:p>
            <a:pPr lvl="2"/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18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983436682"/>
      </p:ext>
    </p:extLst>
  </p:cSld>
  <p:clrMapOvr>
    <a:masterClrMapping/>
  </p:clrMapOvr>
  <p:transition spd="slow">
    <p:wipe dir="r"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600" dirty="0"/>
              <a:t>2- Safety, </a:t>
            </a:r>
            <a:r>
              <a:rPr lang="nl-NL" sz="3600" dirty="0" err="1"/>
              <a:t>Security,and</a:t>
            </a:r>
            <a:r>
              <a:rPr lang="nl-NL" sz="3600" dirty="0"/>
              <a:t> </a:t>
            </a:r>
            <a:r>
              <a:rPr lang="nl-NL" sz="3600" dirty="0" err="1"/>
              <a:t>Tourism</a:t>
            </a:r>
            <a:endParaRPr lang="nl-NL" sz="36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r>
              <a:rPr lang="nl-NL" b="1" dirty="0"/>
              <a:t>B.2- Impact on </a:t>
            </a:r>
            <a:r>
              <a:rPr lang="nl-NL" b="1" dirty="0" err="1"/>
              <a:t>Tourists</a:t>
            </a:r>
            <a:r>
              <a:rPr lang="nl-NL" b="1" dirty="0"/>
              <a:t>' </a:t>
            </a:r>
            <a:r>
              <a:rPr lang="nl-NL" b="1" dirty="0" err="1"/>
              <a:t>Behavior</a:t>
            </a:r>
            <a:endParaRPr lang="nl-NL" b="1" dirty="0"/>
          </a:p>
          <a:p>
            <a:pPr lvl="2"/>
            <a:r>
              <a:rPr lang="nl-NL" dirty="0"/>
              <a:t>- Security </a:t>
            </a:r>
            <a:r>
              <a:rPr lang="nl-NL" dirty="0" err="1"/>
              <a:t>incidents</a:t>
            </a:r>
            <a:r>
              <a:rPr lang="nl-NL" dirty="0"/>
              <a:t> </a:t>
            </a:r>
            <a:r>
              <a:rPr lang="nl-NL" dirty="0" err="1"/>
              <a:t>often</a:t>
            </a:r>
            <a:r>
              <a:rPr lang="nl-NL" dirty="0"/>
              <a:t> lead </a:t>
            </a:r>
            <a:r>
              <a:rPr lang="nl-NL" dirty="0" err="1"/>
              <a:t>to</a:t>
            </a:r>
            <a:r>
              <a:rPr lang="nl-NL" dirty="0"/>
              <a:t> changes in </a:t>
            </a:r>
            <a:r>
              <a:rPr lang="nl-NL" dirty="0" err="1"/>
              <a:t>tourists</a:t>
            </a:r>
            <a:r>
              <a:rPr lang="nl-NL" dirty="0"/>
              <a:t>' </a:t>
            </a:r>
            <a:r>
              <a:rPr lang="nl-NL" dirty="0" err="1"/>
              <a:t>perception</a:t>
            </a:r>
            <a:r>
              <a:rPr lang="nl-NL" dirty="0"/>
              <a:t> of risk, </a:t>
            </a:r>
            <a:r>
              <a:rPr lang="nl-NL" dirty="0" err="1"/>
              <a:t>influencing</a:t>
            </a:r>
            <a:r>
              <a:rPr lang="nl-NL" dirty="0"/>
              <a:t> </a:t>
            </a:r>
            <a:r>
              <a:rPr lang="nl-NL" dirty="0" err="1"/>
              <a:t>their</a:t>
            </a:r>
            <a:r>
              <a:rPr lang="nl-NL" dirty="0"/>
              <a:t> </a:t>
            </a:r>
            <a:r>
              <a:rPr lang="nl-NL" dirty="0" err="1"/>
              <a:t>travel</a:t>
            </a:r>
            <a:r>
              <a:rPr lang="nl-NL" dirty="0"/>
              <a:t> </a:t>
            </a:r>
            <a:r>
              <a:rPr lang="nl-NL" dirty="0" err="1"/>
              <a:t>decisions</a:t>
            </a:r>
            <a:r>
              <a:rPr lang="nl-NL" dirty="0"/>
              <a:t>. </a:t>
            </a:r>
          </a:p>
          <a:p>
            <a:pPr lvl="2"/>
            <a:r>
              <a:rPr lang="nl-NL" dirty="0"/>
              <a:t>- These changes </a:t>
            </a:r>
            <a:r>
              <a:rPr lang="nl-NL" dirty="0" err="1"/>
              <a:t>may</a:t>
            </a:r>
            <a:r>
              <a:rPr lang="nl-NL" dirty="0"/>
              <a:t> manifest as:</a:t>
            </a:r>
          </a:p>
          <a:p>
            <a:pPr lvl="2"/>
            <a:r>
              <a:rPr lang="nl-NL" dirty="0"/>
              <a:t>- </a:t>
            </a:r>
            <a:r>
              <a:rPr lang="nl-NL" dirty="0" err="1"/>
              <a:t>Cancellations</a:t>
            </a:r>
            <a:r>
              <a:rPr lang="nl-NL" dirty="0"/>
              <a:t> of trips.</a:t>
            </a:r>
          </a:p>
          <a:p>
            <a:pPr lvl="2"/>
            <a:r>
              <a:rPr lang="nl-NL" dirty="0"/>
              <a:t>- </a:t>
            </a:r>
            <a:r>
              <a:rPr lang="nl-NL" dirty="0" err="1"/>
              <a:t>Avoiding</a:t>
            </a:r>
            <a:r>
              <a:rPr lang="nl-NL" dirty="0"/>
              <a:t> </a:t>
            </a:r>
            <a:r>
              <a:rPr lang="nl-NL" dirty="0" err="1"/>
              <a:t>destinations</a:t>
            </a:r>
            <a:r>
              <a:rPr lang="nl-NL" dirty="0"/>
              <a:t> </a:t>
            </a:r>
            <a:r>
              <a:rPr lang="nl-NL" dirty="0" err="1"/>
              <a:t>with</a:t>
            </a:r>
            <a:r>
              <a:rPr lang="nl-NL" dirty="0"/>
              <a:t> security concerns,</a:t>
            </a:r>
          </a:p>
          <a:p>
            <a:pPr lvl="2"/>
            <a:r>
              <a:rPr lang="nl-NL" dirty="0"/>
              <a:t>- </a:t>
            </a:r>
            <a:r>
              <a:rPr lang="nl-NL" dirty="0" err="1"/>
              <a:t>Moving</a:t>
            </a:r>
            <a:r>
              <a:rPr lang="nl-NL" dirty="0"/>
              <a:t> </a:t>
            </a:r>
            <a:r>
              <a:rPr lang="nl-NL" dirty="0" err="1"/>
              <a:t>to</a:t>
            </a:r>
            <a:r>
              <a:rPr lang="nl-NL" dirty="0"/>
              <a:t> safer </a:t>
            </a:r>
            <a:r>
              <a:rPr lang="nl-NL" dirty="0" err="1"/>
              <a:t>areas</a:t>
            </a:r>
            <a:r>
              <a:rPr lang="nl-NL" dirty="0"/>
              <a:t> or </a:t>
            </a:r>
            <a:r>
              <a:rPr lang="nl-NL" dirty="0" err="1"/>
              <a:t>evacuating</a:t>
            </a:r>
            <a:r>
              <a:rPr lang="nl-NL" dirty="0"/>
              <a:t> </a:t>
            </a:r>
            <a:r>
              <a:rPr lang="nl-NL" dirty="0" err="1"/>
              <a:t>entirely</a:t>
            </a:r>
            <a:r>
              <a:rPr lang="nl-NL" dirty="0"/>
              <a:t>. </a:t>
            </a:r>
          </a:p>
          <a:p>
            <a:pPr lvl="2"/>
            <a:r>
              <a:rPr lang="nl-NL" dirty="0"/>
              <a:t>- Understanding </a:t>
            </a:r>
            <a:r>
              <a:rPr lang="nl-NL" dirty="0" err="1"/>
              <a:t>how</a:t>
            </a:r>
            <a:r>
              <a:rPr lang="nl-NL" dirty="0"/>
              <a:t> </a:t>
            </a:r>
            <a:r>
              <a:rPr lang="nl-NL" dirty="0" err="1"/>
              <a:t>tourists</a:t>
            </a:r>
            <a:r>
              <a:rPr lang="nl-NL" dirty="0"/>
              <a:t> </a:t>
            </a:r>
            <a:r>
              <a:rPr lang="nl-NL" dirty="0" err="1"/>
              <a:t>react</a:t>
            </a:r>
            <a:r>
              <a:rPr lang="nl-NL" dirty="0"/>
              <a:t> </a:t>
            </a:r>
            <a:r>
              <a:rPr lang="nl-NL" dirty="0" err="1"/>
              <a:t>to</a:t>
            </a:r>
            <a:r>
              <a:rPr lang="nl-NL" dirty="0"/>
              <a:t> changes in security is </a:t>
            </a:r>
            <a:r>
              <a:rPr lang="nl-NL" dirty="0" err="1"/>
              <a:t>crucial</a:t>
            </a:r>
            <a:r>
              <a:rPr lang="nl-NL" dirty="0"/>
              <a:t> </a:t>
            </a:r>
            <a:r>
              <a:rPr lang="nl-NL" dirty="0" err="1"/>
              <a:t>for</a:t>
            </a:r>
            <a:r>
              <a:rPr lang="nl-NL" dirty="0"/>
              <a:t> </a:t>
            </a:r>
            <a:r>
              <a:rPr lang="nl-NL" dirty="0" err="1"/>
              <a:t>developing</a:t>
            </a:r>
            <a:r>
              <a:rPr lang="nl-NL" dirty="0"/>
              <a:t> </a:t>
            </a:r>
            <a:r>
              <a:rPr lang="nl-NL" dirty="0" err="1"/>
              <a:t>crisis-management</a:t>
            </a:r>
            <a:r>
              <a:rPr lang="nl-NL" dirty="0"/>
              <a:t> </a:t>
            </a:r>
            <a:r>
              <a:rPr lang="nl-NL" dirty="0" err="1"/>
              <a:t>strategies</a:t>
            </a:r>
            <a:r>
              <a:rPr lang="nl-NL" dirty="0"/>
              <a:t>. </a:t>
            </a:r>
          </a:p>
          <a:p>
            <a:pPr lvl="2"/>
            <a:endParaRPr lang="nl-NL" dirty="0"/>
          </a:p>
          <a:p>
            <a:pPr lvl="2"/>
            <a:endParaRPr lang="nl-NL" dirty="0"/>
          </a:p>
          <a:p>
            <a:pPr lvl="2"/>
            <a:endParaRPr lang="nl-NL" dirty="0"/>
          </a:p>
          <a:p>
            <a:pPr lvl="2"/>
            <a:endParaRPr lang="nl-NL" dirty="0"/>
          </a:p>
          <a:p>
            <a:pPr lvl="2"/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19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90909750"/>
      </p:ext>
    </p:extLst>
  </p:cSld>
  <p:clrMapOvr>
    <a:masterClrMapping/>
  </p:clrMapOvr>
  <p:transition spd="slow">
    <p:wipe dir="r"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600" dirty="0"/>
              <a:t>2- Safety, </a:t>
            </a:r>
            <a:r>
              <a:rPr lang="nl-NL" sz="3600" dirty="0" err="1"/>
              <a:t>Security,and</a:t>
            </a:r>
            <a:r>
              <a:rPr lang="nl-NL" sz="3600" dirty="0"/>
              <a:t> </a:t>
            </a:r>
            <a:r>
              <a:rPr lang="nl-NL" sz="3600" dirty="0" err="1"/>
              <a:t>Tourism</a:t>
            </a:r>
            <a:endParaRPr lang="nl-NL" sz="36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r>
              <a:rPr lang="nl-NL" b="1" dirty="0"/>
              <a:t>B.2- Impact on </a:t>
            </a:r>
            <a:r>
              <a:rPr lang="nl-NL" b="1" dirty="0" err="1"/>
              <a:t>Tourists</a:t>
            </a:r>
            <a:r>
              <a:rPr lang="nl-NL" b="1" dirty="0"/>
              <a:t>' </a:t>
            </a:r>
            <a:r>
              <a:rPr lang="nl-NL" b="1" dirty="0" err="1"/>
              <a:t>Behavior</a:t>
            </a:r>
            <a:endParaRPr lang="nl-NL" b="1" dirty="0"/>
          </a:p>
          <a:p>
            <a:pPr lvl="2"/>
            <a:r>
              <a:rPr lang="nl-NL" dirty="0"/>
              <a:t>The most common </a:t>
            </a:r>
            <a:r>
              <a:rPr lang="nl-NL" dirty="0" err="1"/>
              <a:t>aspects</a:t>
            </a:r>
            <a:r>
              <a:rPr lang="nl-NL" dirty="0"/>
              <a:t> </a:t>
            </a:r>
            <a:r>
              <a:rPr lang="nl-NL" dirty="0" err="1"/>
              <a:t>used</a:t>
            </a:r>
            <a:r>
              <a:rPr lang="nl-NL" dirty="0"/>
              <a:t> </a:t>
            </a:r>
            <a:r>
              <a:rPr lang="nl-NL" dirty="0" err="1"/>
              <a:t>to</a:t>
            </a:r>
            <a:r>
              <a:rPr lang="nl-NL" dirty="0"/>
              <a:t> </a:t>
            </a:r>
            <a:r>
              <a:rPr lang="nl-NL" dirty="0" err="1"/>
              <a:t>study</a:t>
            </a:r>
            <a:r>
              <a:rPr lang="nl-NL" dirty="0"/>
              <a:t> </a:t>
            </a:r>
            <a:r>
              <a:rPr lang="nl-NL" dirty="0" err="1"/>
              <a:t>tourists</a:t>
            </a:r>
            <a:r>
              <a:rPr lang="nl-NL" dirty="0"/>
              <a:t>' </a:t>
            </a:r>
            <a:r>
              <a:rPr lang="nl-NL" dirty="0" err="1"/>
              <a:t>behavior</a:t>
            </a:r>
            <a:r>
              <a:rPr lang="nl-NL" dirty="0"/>
              <a:t> in response </a:t>
            </a:r>
            <a:r>
              <a:rPr lang="nl-NL" dirty="0" err="1"/>
              <a:t>to</a:t>
            </a:r>
            <a:r>
              <a:rPr lang="nl-NL" dirty="0"/>
              <a:t> security changes </a:t>
            </a:r>
            <a:r>
              <a:rPr lang="nl-NL" dirty="0" err="1"/>
              <a:t>include</a:t>
            </a:r>
            <a:r>
              <a:rPr lang="nl-NL" dirty="0"/>
              <a:t>:</a:t>
            </a:r>
          </a:p>
          <a:p>
            <a:pPr lvl="2"/>
            <a:r>
              <a:rPr lang="nl-NL" dirty="0"/>
              <a:t>- </a:t>
            </a:r>
            <a:r>
              <a:rPr lang="nl-NL" dirty="0" err="1"/>
              <a:t>Intention</a:t>
            </a:r>
            <a:r>
              <a:rPr lang="nl-NL" dirty="0"/>
              <a:t> </a:t>
            </a:r>
            <a:r>
              <a:rPr lang="nl-NL" dirty="0" err="1"/>
              <a:t>to</a:t>
            </a:r>
            <a:r>
              <a:rPr lang="nl-NL" dirty="0"/>
              <a:t> </a:t>
            </a:r>
            <a:r>
              <a:rPr lang="nl-NL" dirty="0" err="1"/>
              <a:t>travel</a:t>
            </a:r>
            <a:r>
              <a:rPr lang="nl-NL" dirty="0"/>
              <a:t> </a:t>
            </a:r>
            <a:r>
              <a:rPr lang="nl-NL" dirty="0" err="1"/>
              <a:t>to</a:t>
            </a:r>
            <a:r>
              <a:rPr lang="nl-NL" dirty="0"/>
              <a:t> </a:t>
            </a:r>
            <a:r>
              <a:rPr lang="nl-NL" dirty="0" err="1"/>
              <a:t>the</a:t>
            </a:r>
            <a:r>
              <a:rPr lang="nl-NL" dirty="0"/>
              <a:t> </a:t>
            </a:r>
            <a:r>
              <a:rPr lang="nl-NL" dirty="0" err="1"/>
              <a:t>affected</a:t>
            </a:r>
            <a:r>
              <a:rPr lang="nl-NL" dirty="0"/>
              <a:t> </a:t>
            </a:r>
            <a:r>
              <a:rPr lang="nl-NL" dirty="0" err="1"/>
              <a:t>destination</a:t>
            </a:r>
            <a:endParaRPr lang="nl-NL" dirty="0"/>
          </a:p>
          <a:p>
            <a:pPr lvl="2"/>
            <a:r>
              <a:rPr lang="nl-NL" dirty="0"/>
              <a:t>- </a:t>
            </a:r>
            <a:r>
              <a:rPr lang="nl-NL" dirty="0" err="1"/>
              <a:t>Actual</a:t>
            </a:r>
            <a:r>
              <a:rPr lang="nl-NL" dirty="0"/>
              <a:t> trip </a:t>
            </a:r>
            <a:r>
              <a:rPr lang="nl-NL" dirty="0" err="1"/>
              <a:t>cancellations</a:t>
            </a:r>
            <a:endParaRPr lang="nl-NL" dirty="0"/>
          </a:p>
          <a:p>
            <a:pPr lvl="2"/>
            <a:r>
              <a:rPr lang="nl-NL" dirty="0"/>
              <a:t>- </a:t>
            </a:r>
            <a:r>
              <a:rPr lang="nl-NL" dirty="0" err="1"/>
              <a:t>Actual</a:t>
            </a:r>
            <a:r>
              <a:rPr lang="nl-NL" dirty="0"/>
              <a:t> </a:t>
            </a:r>
            <a:r>
              <a:rPr lang="nl-NL" dirty="0" err="1"/>
              <a:t>bookings</a:t>
            </a:r>
            <a:endParaRPr lang="nl-NL" dirty="0"/>
          </a:p>
          <a:p>
            <a:pPr lvl="2"/>
            <a:r>
              <a:rPr lang="nl-NL" dirty="0"/>
              <a:t>- </a:t>
            </a:r>
            <a:r>
              <a:rPr lang="nl-NL" dirty="0" err="1"/>
              <a:t>Avoidance</a:t>
            </a:r>
            <a:r>
              <a:rPr lang="nl-NL" dirty="0"/>
              <a:t> of </a:t>
            </a:r>
            <a:r>
              <a:rPr lang="nl-NL" dirty="0" err="1"/>
              <a:t>unsafe</a:t>
            </a:r>
            <a:r>
              <a:rPr lang="nl-NL" dirty="0"/>
              <a:t> </a:t>
            </a:r>
            <a:r>
              <a:rPr lang="nl-NL" dirty="0" err="1"/>
              <a:t>destinations</a:t>
            </a:r>
            <a:endParaRPr lang="nl-NL" dirty="0"/>
          </a:p>
          <a:p>
            <a:pPr lvl="2"/>
            <a:endParaRPr lang="nl-NL" dirty="0"/>
          </a:p>
          <a:p>
            <a:pPr lvl="2"/>
            <a:endParaRPr lang="nl-NL" dirty="0"/>
          </a:p>
          <a:p>
            <a:pPr lvl="2"/>
            <a:endParaRPr lang="nl-NL" dirty="0"/>
          </a:p>
          <a:p>
            <a:pPr lvl="2"/>
            <a:endParaRPr lang="nl-NL" dirty="0"/>
          </a:p>
          <a:p>
            <a:pPr lvl="2"/>
            <a:endParaRPr lang="nl-NL" dirty="0"/>
          </a:p>
          <a:p>
            <a:pPr lvl="2"/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20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37657127"/>
      </p:ext>
    </p:extLst>
  </p:cSld>
  <p:clrMapOvr>
    <a:masterClrMapping/>
  </p:clrMapOvr>
  <p:transition spd="slow">
    <p:wipe dir="r"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600" dirty="0"/>
              <a:t>2- Safety, </a:t>
            </a:r>
            <a:r>
              <a:rPr lang="nl-NL" sz="3600" dirty="0" err="1"/>
              <a:t>Security,and</a:t>
            </a:r>
            <a:r>
              <a:rPr lang="nl-NL" sz="3600" dirty="0"/>
              <a:t> </a:t>
            </a:r>
            <a:r>
              <a:rPr lang="nl-NL" sz="3600" dirty="0" err="1"/>
              <a:t>Tourism</a:t>
            </a:r>
            <a:endParaRPr lang="nl-NL" sz="36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r>
              <a:rPr lang="nl-NL" b="1" dirty="0"/>
              <a:t>B.2- Impact on </a:t>
            </a:r>
            <a:r>
              <a:rPr lang="nl-NL" b="1" dirty="0" err="1"/>
              <a:t>Tourists</a:t>
            </a:r>
            <a:r>
              <a:rPr lang="nl-NL" b="1" dirty="0"/>
              <a:t>' </a:t>
            </a:r>
            <a:r>
              <a:rPr lang="nl-NL" b="1" dirty="0" err="1"/>
              <a:t>Behavior</a:t>
            </a:r>
            <a:endParaRPr lang="nl-NL" b="1" dirty="0"/>
          </a:p>
          <a:p>
            <a:pPr lvl="2"/>
            <a:r>
              <a:rPr lang="nl-NL" dirty="0"/>
              <a:t>The most common </a:t>
            </a:r>
            <a:r>
              <a:rPr lang="nl-NL" dirty="0" err="1"/>
              <a:t>aspects</a:t>
            </a:r>
            <a:r>
              <a:rPr lang="nl-NL" dirty="0"/>
              <a:t> </a:t>
            </a:r>
            <a:r>
              <a:rPr lang="nl-NL" dirty="0" err="1"/>
              <a:t>used</a:t>
            </a:r>
            <a:r>
              <a:rPr lang="nl-NL" dirty="0"/>
              <a:t> </a:t>
            </a:r>
            <a:r>
              <a:rPr lang="nl-NL" dirty="0" err="1"/>
              <a:t>to</a:t>
            </a:r>
            <a:r>
              <a:rPr lang="nl-NL" dirty="0"/>
              <a:t> </a:t>
            </a:r>
            <a:r>
              <a:rPr lang="nl-NL" dirty="0" err="1"/>
              <a:t>study</a:t>
            </a:r>
            <a:r>
              <a:rPr lang="nl-NL" dirty="0"/>
              <a:t> </a:t>
            </a:r>
            <a:r>
              <a:rPr lang="nl-NL" dirty="0" err="1"/>
              <a:t>tourists</a:t>
            </a:r>
            <a:r>
              <a:rPr lang="nl-NL" dirty="0"/>
              <a:t>' </a:t>
            </a:r>
            <a:r>
              <a:rPr lang="nl-NL" dirty="0" err="1"/>
              <a:t>behavior</a:t>
            </a:r>
            <a:r>
              <a:rPr lang="nl-NL" dirty="0"/>
              <a:t> in response </a:t>
            </a:r>
            <a:r>
              <a:rPr lang="nl-NL" dirty="0" err="1"/>
              <a:t>to</a:t>
            </a:r>
            <a:r>
              <a:rPr lang="nl-NL" dirty="0"/>
              <a:t> security changes </a:t>
            </a:r>
            <a:r>
              <a:rPr lang="nl-NL" dirty="0" err="1"/>
              <a:t>include</a:t>
            </a:r>
            <a:r>
              <a:rPr lang="nl-NL" dirty="0"/>
              <a:t>:</a:t>
            </a:r>
          </a:p>
          <a:p>
            <a:pPr lvl="2"/>
            <a:r>
              <a:rPr lang="nl-NL" dirty="0"/>
              <a:t>- Risk-</a:t>
            </a:r>
            <a:r>
              <a:rPr lang="nl-NL" dirty="0" err="1"/>
              <a:t>taking</a:t>
            </a:r>
            <a:r>
              <a:rPr lang="nl-NL" dirty="0"/>
              <a:t> </a:t>
            </a:r>
            <a:r>
              <a:rPr lang="nl-NL" dirty="0" err="1"/>
              <a:t>tendencies</a:t>
            </a:r>
            <a:r>
              <a:rPr lang="nl-NL" dirty="0"/>
              <a:t> of different </a:t>
            </a:r>
            <a:r>
              <a:rPr lang="nl-NL" dirty="0" err="1"/>
              <a:t>tourist</a:t>
            </a:r>
            <a:r>
              <a:rPr lang="nl-NL" dirty="0"/>
              <a:t> </a:t>
            </a:r>
            <a:r>
              <a:rPr lang="nl-NL" dirty="0" err="1"/>
              <a:t>segments</a:t>
            </a:r>
            <a:r>
              <a:rPr lang="nl-NL" dirty="0"/>
              <a:t>.</a:t>
            </a:r>
          </a:p>
          <a:p>
            <a:pPr lvl="2"/>
            <a:r>
              <a:rPr lang="nl-NL" dirty="0"/>
              <a:t>- Changes in </a:t>
            </a:r>
            <a:r>
              <a:rPr lang="nl-NL" dirty="0" err="1"/>
              <a:t>the</a:t>
            </a:r>
            <a:r>
              <a:rPr lang="nl-NL" dirty="0"/>
              <a:t> </a:t>
            </a:r>
            <a:r>
              <a:rPr lang="nl-NL" dirty="0" err="1"/>
              <a:t>use</a:t>
            </a:r>
            <a:r>
              <a:rPr lang="nl-NL" dirty="0"/>
              <a:t> of risk-</a:t>
            </a:r>
            <a:r>
              <a:rPr lang="nl-NL" dirty="0" err="1"/>
              <a:t>related</a:t>
            </a:r>
            <a:r>
              <a:rPr lang="nl-NL" dirty="0"/>
              <a:t> </a:t>
            </a:r>
            <a:r>
              <a:rPr lang="nl-NL" dirty="0" err="1"/>
              <a:t>travel</a:t>
            </a:r>
            <a:r>
              <a:rPr lang="nl-NL" dirty="0"/>
              <a:t> information </a:t>
            </a:r>
            <a:r>
              <a:rPr lang="nl-NL" dirty="0" err="1"/>
              <a:t>before</a:t>
            </a:r>
            <a:r>
              <a:rPr lang="nl-NL" dirty="0"/>
              <a:t> </a:t>
            </a:r>
            <a:r>
              <a:rPr lang="nl-NL" dirty="0" err="1"/>
              <a:t>choosing</a:t>
            </a:r>
            <a:r>
              <a:rPr lang="nl-NL" dirty="0"/>
              <a:t> a </a:t>
            </a:r>
            <a:r>
              <a:rPr lang="nl-NL" dirty="0" err="1"/>
              <a:t>destination</a:t>
            </a:r>
            <a:r>
              <a:rPr lang="nl-NL" dirty="0"/>
              <a:t>.</a:t>
            </a:r>
          </a:p>
          <a:p>
            <a:pPr lvl="2"/>
            <a:r>
              <a:rPr lang="nl-NL" dirty="0"/>
              <a:t>- </a:t>
            </a:r>
            <a:r>
              <a:rPr lang="nl-NL" dirty="0" err="1"/>
              <a:t>Perceived</a:t>
            </a:r>
            <a:r>
              <a:rPr lang="nl-NL" dirty="0"/>
              <a:t> </a:t>
            </a:r>
            <a:r>
              <a:rPr lang="nl-NL" dirty="0" err="1"/>
              <a:t>vulnerability</a:t>
            </a:r>
            <a:r>
              <a:rPr lang="nl-NL" dirty="0"/>
              <a:t> </a:t>
            </a:r>
            <a:r>
              <a:rPr lang="nl-NL" dirty="0" err="1"/>
              <a:t>to</a:t>
            </a:r>
            <a:r>
              <a:rPr lang="nl-NL" dirty="0"/>
              <a:t> </a:t>
            </a:r>
            <a:r>
              <a:rPr lang="nl-NL" dirty="0" err="1"/>
              <a:t>specific</a:t>
            </a:r>
            <a:r>
              <a:rPr lang="nl-NL" dirty="0"/>
              <a:t> types of crimes.</a:t>
            </a:r>
          </a:p>
          <a:p>
            <a:pPr lvl="2"/>
            <a:r>
              <a:rPr lang="nl-NL" dirty="0"/>
              <a:t>- </a:t>
            </a:r>
            <a:r>
              <a:rPr lang="nl-NL" dirty="0" err="1"/>
              <a:t>Characteristics</a:t>
            </a:r>
            <a:r>
              <a:rPr lang="nl-NL" dirty="0"/>
              <a:t> of </a:t>
            </a:r>
            <a:r>
              <a:rPr lang="nl-NL" dirty="0" err="1"/>
              <a:t>the</a:t>
            </a:r>
            <a:r>
              <a:rPr lang="nl-NL" dirty="0"/>
              <a:t> </a:t>
            </a:r>
            <a:r>
              <a:rPr lang="nl-NL" dirty="0" err="1"/>
              <a:t>tourist</a:t>
            </a:r>
            <a:r>
              <a:rPr lang="nl-NL" dirty="0"/>
              <a:t> image </a:t>
            </a:r>
            <a:r>
              <a:rPr lang="nl-NL" dirty="0" err="1"/>
              <a:t>projected</a:t>
            </a:r>
            <a:r>
              <a:rPr lang="nl-NL" dirty="0"/>
              <a:t> </a:t>
            </a:r>
            <a:r>
              <a:rPr lang="nl-NL" dirty="0" err="1"/>
              <a:t>by</a:t>
            </a:r>
            <a:r>
              <a:rPr lang="nl-NL" dirty="0"/>
              <a:t> </a:t>
            </a:r>
            <a:r>
              <a:rPr lang="nl-NL" dirty="0" err="1"/>
              <a:t>the</a:t>
            </a:r>
            <a:r>
              <a:rPr lang="nl-NL" dirty="0"/>
              <a:t> </a:t>
            </a:r>
            <a:r>
              <a:rPr lang="nl-NL" dirty="0" err="1"/>
              <a:t>destination</a:t>
            </a:r>
            <a:r>
              <a:rPr lang="nl-NL" dirty="0"/>
              <a:t>.</a:t>
            </a:r>
          </a:p>
          <a:p>
            <a:pPr lvl="2"/>
            <a:r>
              <a:rPr lang="nl-NL" dirty="0"/>
              <a:t>- </a:t>
            </a:r>
            <a:r>
              <a:rPr lang="nl-NL" dirty="0" err="1"/>
              <a:t>Familiarity</a:t>
            </a:r>
            <a:r>
              <a:rPr lang="nl-NL" dirty="0"/>
              <a:t> </a:t>
            </a:r>
            <a:r>
              <a:rPr lang="nl-NL" dirty="0" err="1"/>
              <a:t>with</a:t>
            </a:r>
            <a:r>
              <a:rPr lang="nl-NL" dirty="0"/>
              <a:t> safe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unsafe</a:t>
            </a:r>
            <a:r>
              <a:rPr lang="nl-NL" dirty="0"/>
              <a:t> </a:t>
            </a:r>
            <a:r>
              <a:rPr lang="nl-NL" dirty="0" err="1"/>
              <a:t>areas</a:t>
            </a:r>
            <a:r>
              <a:rPr lang="nl-NL" dirty="0"/>
              <a:t> </a:t>
            </a:r>
            <a:r>
              <a:rPr lang="nl-NL" dirty="0" err="1"/>
              <a:t>within</a:t>
            </a:r>
            <a:r>
              <a:rPr lang="nl-NL" dirty="0"/>
              <a:t> </a:t>
            </a:r>
            <a:r>
              <a:rPr lang="nl-NL" dirty="0" err="1"/>
              <a:t>the</a:t>
            </a:r>
            <a:r>
              <a:rPr lang="nl-NL" dirty="0"/>
              <a:t> </a:t>
            </a:r>
            <a:r>
              <a:rPr lang="nl-NL" dirty="0" err="1"/>
              <a:t>destination</a:t>
            </a:r>
            <a:r>
              <a:rPr lang="nl-NL" dirty="0"/>
              <a:t>.</a:t>
            </a:r>
          </a:p>
          <a:p>
            <a:pPr lvl="2"/>
            <a:r>
              <a:rPr lang="nl-NL" dirty="0"/>
              <a:t>- </a:t>
            </a:r>
            <a:r>
              <a:rPr lang="nl-NL" dirty="0" err="1"/>
              <a:t>Involvement</a:t>
            </a:r>
            <a:r>
              <a:rPr lang="nl-NL" dirty="0"/>
              <a:t> in </a:t>
            </a:r>
            <a:r>
              <a:rPr lang="nl-NL" dirty="0" err="1"/>
              <a:t>illicit</a:t>
            </a:r>
            <a:r>
              <a:rPr lang="nl-NL" dirty="0"/>
              <a:t> </a:t>
            </a:r>
            <a:r>
              <a:rPr lang="nl-NL" dirty="0" err="1"/>
              <a:t>activities</a:t>
            </a:r>
            <a:r>
              <a:rPr lang="nl-NL" dirty="0"/>
              <a:t>. </a:t>
            </a:r>
          </a:p>
          <a:p>
            <a:pPr lvl="2"/>
            <a:endParaRPr lang="nl-NL" dirty="0"/>
          </a:p>
          <a:p>
            <a:pPr lvl="2"/>
            <a:endParaRPr lang="nl-NL" dirty="0"/>
          </a:p>
          <a:p>
            <a:pPr lvl="2"/>
            <a:endParaRPr lang="nl-NL" dirty="0"/>
          </a:p>
          <a:p>
            <a:pPr lvl="2"/>
            <a:endParaRPr lang="nl-NL" dirty="0"/>
          </a:p>
          <a:p>
            <a:pPr lvl="2"/>
            <a:endParaRPr lang="nl-NL" dirty="0"/>
          </a:p>
          <a:p>
            <a:pPr lvl="2"/>
            <a:endParaRPr lang="nl-NL" dirty="0"/>
          </a:p>
          <a:p>
            <a:pPr lvl="2"/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21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033809707"/>
      </p:ext>
    </p:extLst>
  </p:cSld>
  <p:clrMapOvr>
    <a:masterClrMapping/>
  </p:clrMapOvr>
  <p:transition spd="slow">
    <p:wipe dir="r"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600" dirty="0"/>
              <a:t>2- Safety, </a:t>
            </a:r>
            <a:r>
              <a:rPr lang="nl-NL" sz="3600" dirty="0" err="1"/>
              <a:t>Security,and</a:t>
            </a:r>
            <a:r>
              <a:rPr lang="nl-NL" sz="3600" dirty="0"/>
              <a:t> </a:t>
            </a:r>
            <a:r>
              <a:rPr lang="nl-NL" sz="3600" dirty="0" err="1"/>
              <a:t>Tourism</a:t>
            </a:r>
            <a:endParaRPr lang="nl-NL" sz="36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r>
              <a:rPr lang="nl-NL" b="1" dirty="0"/>
              <a:t>B.3- Impact on </a:t>
            </a:r>
            <a:r>
              <a:rPr lang="nl-NL" b="1" dirty="0" err="1"/>
              <a:t>the</a:t>
            </a:r>
            <a:r>
              <a:rPr lang="nl-NL" b="1" dirty="0"/>
              <a:t> </a:t>
            </a:r>
            <a:r>
              <a:rPr lang="nl-NL" b="1" dirty="0" err="1"/>
              <a:t>Tourism</a:t>
            </a:r>
            <a:r>
              <a:rPr lang="nl-NL" b="1" dirty="0"/>
              <a:t> </a:t>
            </a:r>
            <a:r>
              <a:rPr lang="nl-NL" b="1" dirty="0" err="1"/>
              <a:t>Industry</a:t>
            </a:r>
            <a:endParaRPr lang="nl-NL" b="1" dirty="0"/>
          </a:p>
          <a:p>
            <a:pPr lvl="2"/>
            <a:r>
              <a:rPr lang="nl-NL" dirty="0"/>
              <a:t>In </a:t>
            </a:r>
            <a:r>
              <a:rPr lang="nl-NL" dirty="0" err="1"/>
              <a:t>organized</a:t>
            </a:r>
            <a:r>
              <a:rPr lang="nl-NL" dirty="0"/>
              <a:t> </a:t>
            </a:r>
            <a:r>
              <a:rPr lang="nl-NL" dirty="0" err="1"/>
              <a:t>leisure</a:t>
            </a:r>
            <a:r>
              <a:rPr lang="nl-NL" dirty="0"/>
              <a:t> </a:t>
            </a:r>
            <a:r>
              <a:rPr lang="nl-NL" dirty="0" err="1"/>
              <a:t>tourism</a:t>
            </a:r>
            <a:r>
              <a:rPr lang="nl-NL" dirty="0"/>
              <a:t>, </a:t>
            </a:r>
            <a:r>
              <a:rPr lang="nl-NL" dirty="0" err="1"/>
              <a:t>travel</a:t>
            </a:r>
            <a:r>
              <a:rPr lang="nl-NL" dirty="0"/>
              <a:t> </a:t>
            </a:r>
            <a:r>
              <a:rPr lang="nl-NL" dirty="0" err="1"/>
              <a:t>behavior</a:t>
            </a:r>
            <a:r>
              <a:rPr lang="nl-NL" dirty="0"/>
              <a:t> is </a:t>
            </a:r>
            <a:r>
              <a:rPr lang="nl-NL" dirty="0" err="1"/>
              <a:t>influenced</a:t>
            </a:r>
            <a:r>
              <a:rPr lang="nl-NL" dirty="0"/>
              <a:t> </a:t>
            </a:r>
            <a:r>
              <a:rPr lang="nl-NL" dirty="0" err="1"/>
              <a:t>by</a:t>
            </a:r>
            <a:r>
              <a:rPr lang="nl-NL" dirty="0"/>
              <a:t> </a:t>
            </a:r>
            <a:r>
              <a:rPr lang="nl-NL" dirty="0" err="1"/>
              <a:t>two</a:t>
            </a:r>
            <a:r>
              <a:rPr lang="nl-NL" dirty="0"/>
              <a:t> </a:t>
            </a:r>
            <a:r>
              <a:rPr lang="nl-NL" dirty="0" err="1"/>
              <a:t>key</a:t>
            </a:r>
            <a:r>
              <a:rPr lang="nl-NL" dirty="0"/>
              <a:t> stakeholders: </a:t>
            </a:r>
          </a:p>
          <a:p>
            <a:pPr lvl="2"/>
            <a:r>
              <a:rPr lang="nl-NL" dirty="0"/>
              <a:t>-Tour operators in </a:t>
            </a:r>
            <a:r>
              <a:rPr lang="nl-NL" dirty="0" err="1"/>
              <a:t>the</a:t>
            </a:r>
            <a:r>
              <a:rPr lang="nl-NL" dirty="0"/>
              <a:t> </a:t>
            </a:r>
            <a:r>
              <a:rPr lang="nl-NL" dirty="0" err="1"/>
              <a:t>origin</a:t>
            </a:r>
            <a:r>
              <a:rPr lang="nl-NL" dirty="0"/>
              <a:t> market </a:t>
            </a:r>
          </a:p>
          <a:p>
            <a:pPr lvl="2"/>
            <a:r>
              <a:rPr lang="nl-NL" dirty="0"/>
              <a:t>-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those</a:t>
            </a:r>
            <a:r>
              <a:rPr lang="nl-NL" dirty="0"/>
              <a:t> in </a:t>
            </a:r>
            <a:r>
              <a:rPr lang="nl-NL" dirty="0" err="1"/>
              <a:t>the</a:t>
            </a:r>
            <a:r>
              <a:rPr lang="nl-NL" dirty="0"/>
              <a:t> </a:t>
            </a:r>
            <a:r>
              <a:rPr lang="nl-NL" dirty="0" err="1"/>
              <a:t>destination</a:t>
            </a:r>
            <a:r>
              <a:rPr lang="nl-NL" dirty="0"/>
              <a:t>. </a:t>
            </a:r>
          </a:p>
          <a:p>
            <a:pPr lvl="2"/>
            <a:r>
              <a:rPr lang="nl-NL" dirty="0"/>
              <a:t>- Both </a:t>
            </a:r>
            <a:r>
              <a:rPr lang="nl-NL" dirty="0" err="1"/>
              <a:t>aim</a:t>
            </a:r>
            <a:r>
              <a:rPr lang="nl-NL" dirty="0"/>
              <a:t> </a:t>
            </a:r>
            <a:r>
              <a:rPr lang="nl-NL" dirty="0" err="1"/>
              <a:t>to</a:t>
            </a:r>
            <a:r>
              <a:rPr lang="nl-NL" dirty="0"/>
              <a:t> </a:t>
            </a:r>
            <a:r>
              <a:rPr lang="nl-NL" dirty="0" err="1"/>
              <a:t>mitigate</a:t>
            </a:r>
            <a:r>
              <a:rPr lang="nl-NL" dirty="0"/>
              <a:t> </a:t>
            </a:r>
            <a:r>
              <a:rPr lang="nl-NL" dirty="0" err="1"/>
              <a:t>the</a:t>
            </a:r>
            <a:r>
              <a:rPr lang="nl-NL" dirty="0"/>
              <a:t> </a:t>
            </a:r>
            <a:r>
              <a:rPr lang="nl-NL" dirty="0" err="1"/>
              <a:t>inevitable</a:t>
            </a:r>
            <a:r>
              <a:rPr lang="nl-NL" dirty="0"/>
              <a:t> </a:t>
            </a:r>
            <a:r>
              <a:rPr lang="nl-NL" dirty="0" err="1"/>
              <a:t>damage</a:t>
            </a:r>
            <a:r>
              <a:rPr lang="nl-NL" dirty="0"/>
              <a:t> </a:t>
            </a:r>
            <a:r>
              <a:rPr lang="nl-NL" dirty="0" err="1"/>
              <a:t>caused</a:t>
            </a:r>
            <a:r>
              <a:rPr lang="nl-NL" dirty="0"/>
              <a:t> </a:t>
            </a:r>
            <a:r>
              <a:rPr lang="nl-NL" dirty="0" err="1"/>
              <a:t>by</a:t>
            </a:r>
            <a:r>
              <a:rPr lang="nl-NL" dirty="0"/>
              <a:t> changes in </a:t>
            </a:r>
            <a:r>
              <a:rPr lang="nl-NL" dirty="0" err="1"/>
              <a:t>the</a:t>
            </a:r>
            <a:r>
              <a:rPr lang="nl-NL" dirty="0"/>
              <a:t> security </a:t>
            </a:r>
            <a:r>
              <a:rPr lang="nl-NL" dirty="0" err="1"/>
              <a:t>climate</a:t>
            </a:r>
            <a:r>
              <a:rPr lang="nl-NL" dirty="0"/>
              <a:t> of a </a:t>
            </a:r>
            <a:r>
              <a:rPr lang="nl-NL" dirty="0" err="1"/>
              <a:t>destination</a:t>
            </a:r>
            <a:r>
              <a:rPr lang="nl-NL" dirty="0"/>
              <a:t>. </a:t>
            </a:r>
          </a:p>
          <a:p>
            <a:pPr lvl="2"/>
            <a:r>
              <a:rPr lang="nl-NL" dirty="0"/>
              <a:t>- </a:t>
            </a:r>
            <a:r>
              <a:rPr lang="nl-NL" dirty="0" err="1"/>
              <a:t>Since</a:t>
            </a:r>
            <a:r>
              <a:rPr lang="nl-NL" dirty="0"/>
              <a:t> these stakeholders </a:t>
            </a:r>
            <a:r>
              <a:rPr lang="nl-NL" dirty="0" err="1"/>
              <a:t>typically</a:t>
            </a:r>
            <a:r>
              <a:rPr lang="nl-NL" dirty="0"/>
              <a:t> </a:t>
            </a:r>
            <a:r>
              <a:rPr lang="nl-NL" dirty="0" err="1"/>
              <a:t>don't</a:t>
            </a:r>
            <a:r>
              <a:rPr lang="nl-NL" dirty="0"/>
              <a:t> </a:t>
            </a:r>
            <a:r>
              <a:rPr lang="nl-NL" dirty="0" err="1"/>
              <a:t>coordinate</a:t>
            </a:r>
            <a:r>
              <a:rPr lang="nl-NL" dirty="0"/>
              <a:t> </a:t>
            </a:r>
            <a:r>
              <a:rPr lang="nl-NL" dirty="0" err="1"/>
              <a:t>their</a:t>
            </a:r>
            <a:r>
              <a:rPr lang="nl-NL" dirty="0"/>
              <a:t> actions </a:t>
            </a:r>
            <a:r>
              <a:rPr lang="nl-NL" dirty="0" err="1"/>
              <a:t>during</a:t>
            </a:r>
            <a:r>
              <a:rPr lang="nl-NL" dirty="0"/>
              <a:t> security crises, </a:t>
            </a:r>
            <a:r>
              <a:rPr lang="nl-NL" dirty="0" err="1"/>
              <a:t>each</a:t>
            </a:r>
            <a:r>
              <a:rPr lang="nl-NL" dirty="0"/>
              <a:t> must </a:t>
            </a:r>
            <a:r>
              <a:rPr lang="nl-NL" dirty="0" err="1"/>
              <a:t>individually</a:t>
            </a:r>
            <a:r>
              <a:rPr lang="nl-NL" dirty="0"/>
              <a:t> </a:t>
            </a:r>
            <a:r>
              <a:rPr lang="nl-NL" dirty="0" err="1"/>
              <a:t>assess</a:t>
            </a:r>
            <a:r>
              <a:rPr lang="nl-NL" dirty="0"/>
              <a:t> </a:t>
            </a:r>
            <a:r>
              <a:rPr lang="nl-NL" dirty="0" err="1"/>
              <a:t>the</a:t>
            </a:r>
            <a:r>
              <a:rPr lang="nl-NL" dirty="0"/>
              <a:t> </a:t>
            </a:r>
            <a:r>
              <a:rPr lang="nl-NL" dirty="0" err="1"/>
              <a:t>other</a:t>
            </a:r>
            <a:r>
              <a:rPr lang="nl-NL" dirty="0"/>
              <a:t> </a:t>
            </a:r>
            <a:r>
              <a:rPr lang="nl-NL" dirty="0" err="1"/>
              <a:t>side's</a:t>
            </a:r>
            <a:r>
              <a:rPr lang="nl-NL" dirty="0"/>
              <a:t> </a:t>
            </a:r>
            <a:r>
              <a:rPr lang="nl-NL" dirty="0" err="1"/>
              <a:t>efforts</a:t>
            </a:r>
            <a:r>
              <a:rPr lang="nl-NL" dirty="0"/>
              <a:t> </a:t>
            </a:r>
            <a:r>
              <a:rPr lang="nl-NL" dirty="0" err="1"/>
              <a:t>to</a:t>
            </a:r>
            <a:r>
              <a:rPr lang="nl-NL" dirty="0"/>
              <a:t> </a:t>
            </a:r>
            <a:r>
              <a:rPr lang="nl-NL" dirty="0" err="1"/>
              <a:t>minimize</a:t>
            </a:r>
            <a:r>
              <a:rPr lang="nl-NL" dirty="0"/>
              <a:t> </a:t>
            </a:r>
            <a:r>
              <a:rPr lang="nl-NL" dirty="0" err="1"/>
              <a:t>the</a:t>
            </a:r>
            <a:r>
              <a:rPr lang="nl-NL" dirty="0"/>
              <a:t> </a:t>
            </a:r>
            <a:r>
              <a:rPr lang="nl-NL" dirty="0" err="1"/>
              <a:t>damage</a:t>
            </a:r>
            <a:r>
              <a:rPr lang="nl-NL" dirty="0"/>
              <a:t>. </a:t>
            </a:r>
          </a:p>
          <a:p>
            <a:pPr lvl="2"/>
            <a:endParaRPr lang="nl-NL" dirty="0"/>
          </a:p>
          <a:p>
            <a:pPr lvl="2"/>
            <a:endParaRPr lang="nl-NL" dirty="0"/>
          </a:p>
          <a:p>
            <a:pPr lvl="2"/>
            <a:endParaRPr lang="nl-NL" dirty="0"/>
          </a:p>
          <a:p>
            <a:pPr lvl="2"/>
            <a:endParaRPr lang="nl-NL" dirty="0"/>
          </a:p>
          <a:p>
            <a:pPr lvl="2"/>
            <a:endParaRPr lang="nl-NL" dirty="0"/>
          </a:p>
          <a:p>
            <a:pPr lvl="2"/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22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312056851"/>
      </p:ext>
    </p:extLst>
  </p:cSld>
  <p:clrMapOvr>
    <a:masterClrMapping/>
  </p:clrMapOvr>
  <p:transition spd="slow">
    <p:wipe dir="r"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600" dirty="0"/>
              <a:t>2- Safety, </a:t>
            </a:r>
            <a:r>
              <a:rPr lang="nl-NL" sz="3600" dirty="0" err="1"/>
              <a:t>Security,and</a:t>
            </a:r>
            <a:r>
              <a:rPr lang="nl-NL" sz="3600" dirty="0"/>
              <a:t> </a:t>
            </a:r>
            <a:r>
              <a:rPr lang="nl-NL" sz="3600" dirty="0" err="1"/>
              <a:t>Tourism</a:t>
            </a:r>
            <a:endParaRPr lang="nl-NL" sz="36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r>
              <a:rPr lang="nl-NL" b="1" dirty="0"/>
              <a:t>B.3- Impact on </a:t>
            </a:r>
            <a:r>
              <a:rPr lang="nl-NL" b="1" dirty="0" err="1"/>
              <a:t>the</a:t>
            </a:r>
            <a:r>
              <a:rPr lang="nl-NL" b="1" dirty="0"/>
              <a:t> </a:t>
            </a:r>
            <a:r>
              <a:rPr lang="nl-NL" b="1" dirty="0" err="1"/>
              <a:t>Tourism</a:t>
            </a:r>
            <a:r>
              <a:rPr lang="nl-NL" b="1" dirty="0"/>
              <a:t> </a:t>
            </a:r>
            <a:r>
              <a:rPr lang="nl-NL" b="1" dirty="0" err="1"/>
              <a:t>Industry</a:t>
            </a:r>
            <a:endParaRPr lang="nl-NL" b="1" dirty="0"/>
          </a:p>
          <a:p>
            <a:pPr lvl="2"/>
            <a:r>
              <a:rPr lang="nl-NL" dirty="0"/>
              <a:t>The most common </a:t>
            </a:r>
            <a:r>
              <a:rPr lang="nl-NL" dirty="0" err="1"/>
              <a:t>measures</a:t>
            </a:r>
            <a:r>
              <a:rPr lang="nl-NL" dirty="0"/>
              <a:t> </a:t>
            </a:r>
            <a:r>
              <a:rPr lang="nl-NL" dirty="0" err="1"/>
              <a:t>used</a:t>
            </a:r>
            <a:r>
              <a:rPr lang="nl-NL" dirty="0"/>
              <a:t> </a:t>
            </a:r>
            <a:r>
              <a:rPr lang="nl-NL" dirty="0" err="1"/>
              <a:t>to</a:t>
            </a:r>
            <a:r>
              <a:rPr lang="nl-NL" dirty="0"/>
              <a:t> </a:t>
            </a:r>
            <a:r>
              <a:rPr lang="nl-NL" dirty="0" err="1"/>
              <a:t>characterize</a:t>
            </a:r>
            <a:r>
              <a:rPr lang="nl-NL" dirty="0"/>
              <a:t> </a:t>
            </a:r>
            <a:r>
              <a:rPr lang="nl-NL" dirty="0" err="1"/>
              <a:t>the</a:t>
            </a:r>
            <a:r>
              <a:rPr lang="nl-NL" dirty="0"/>
              <a:t> </a:t>
            </a:r>
            <a:r>
              <a:rPr lang="nl-NL" dirty="0" err="1"/>
              <a:t>tourism</a:t>
            </a:r>
            <a:r>
              <a:rPr lang="nl-NL" dirty="0"/>
              <a:t> </a:t>
            </a:r>
            <a:r>
              <a:rPr lang="nl-NL" dirty="0" err="1"/>
              <a:t>industry's</a:t>
            </a:r>
            <a:r>
              <a:rPr lang="nl-NL" dirty="0"/>
              <a:t> response </a:t>
            </a:r>
            <a:r>
              <a:rPr lang="nl-NL" dirty="0" err="1"/>
              <a:t>to</a:t>
            </a:r>
            <a:r>
              <a:rPr lang="nl-NL" dirty="0"/>
              <a:t> </a:t>
            </a:r>
            <a:r>
              <a:rPr lang="nl-NL" dirty="0" err="1"/>
              <a:t>evolving</a:t>
            </a:r>
            <a:r>
              <a:rPr lang="nl-NL" dirty="0"/>
              <a:t> security </a:t>
            </a:r>
            <a:r>
              <a:rPr lang="nl-NL" dirty="0" err="1"/>
              <a:t>situations</a:t>
            </a:r>
            <a:r>
              <a:rPr lang="nl-NL" dirty="0"/>
              <a:t> </a:t>
            </a:r>
            <a:r>
              <a:rPr lang="nl-NL" dirty="0" err="1"/>
              <a:t>include</a:t>
            </a:r>
            <a:r>
              <a:rPr lang="nl-NL" dirty="0"/>
              <a:t>:</a:t>
            </a:r>
          </a:p>
          <a:p>
            <a:pPr lvl="2"/>
            <a:r>
              <a:rPr lang="nl-NL" dirty="0"/>
              <a:t>- </a:t>
            </a:r>
            <a:r>
              <a:rPr lang="nl-NL" dirty="0" err="1"/>
              <a:t>Evacuation</a:t>
            </a:r>
            <a:r>
              <a:rPr lang="nl-NL" dirty="0"/>
              <a:t> of </a:t>
            </a:r>
            <a:r>
              <a:rPr lang="nl-NL" dirty="0" err="1"/>
              <a:t>tourists</a:t>
            </a:r>
            <a:r>
              <a:rPr lang="nl-NL" dirty="0"/>
              <a:t> </a:t>
            </a:r>
            <a:r>
              <a:rPr lang="nl-NL" dirty="0" err="1"/>
              <a:t>by</a:t>
            </a:r>
            <a:r>
              <a:rPr lang="nl-NL" dirty="0"/>
              <a:t> tour operators.</a:t>
            </a:r>
          </a:p>
          <a:p>
            <a:pPr lvl="2"/>
            <a:r>
              <a:rPr lang="nl-NL" dirty="0"/>
              <a:t>- </a:t>
            </a:r>
            <a:r>
              <a:rPr lang="nl-NL" dirty="0" err="1"/>
              <a:t>Behavior</a:t>
            </a:r>
            <a:r>
              <a:rPr lang="nl-NL" dirty="0"/>
              <a:t> of </a:t>
            </a:r>
            <a:r>
              <a:rPr lang="nl-NL" dirty="0" err="1"/>
              <a:t>local</a:t>
            </a:r>
            <a:r>
              <a:rPr lang="nl-NL" dirty="0"/>
              <a:t> </a:t>
            </a:r>
            <a:r>
              <a:rPr lang="nl-NL" dirty="0" err="1"/>
              <a:t>investors</a:t>
            </a:r>
            <a:r>
              <a:rPr lang="nl-NL" dirty="0"/>
              <a:t>.</a:t>
            </a:r>
          </a:p>
          <a:p>
            <a:pPr lvl="2"/>
            <a:r>
              <a:rPr lang="nl-NL" dirty="0"/>
              <a:t>- </a:t>
            </a:r>
            <a:r>
              <a:rPr lang="nl-NL" dirty="0" err="1"/>
              <a:t>Behavior</a:t>
            </a:r>
            <a:r>
              <a:rPr lang="nl-NL" dirty="0"/>
              <a:t> of </a:t>
            </a:r>
            <a:r>
              <a:rPr lang="nl-NL" dirty="0" err="1"/>
              <a:t>transnational</a:t>
            </a:r>
            <a:r>
              <a:rPr lang="nl-NL" dirty="0"/>
              <a:t> </a:t>
            </a:r>
            <a:r>
              <a:rPr lang="nl-NL" dirty="0" err="1"/>
              <a:t>investors</a:t>
            </a:r>
            <a:r>
              <a:rPr lang="nl-NL" dirty="0"/>
              <a:t>.</a:t>
            </a:r>
          </a:p>
          <a:p>
            <a:pPr lvl="2"/>
            <a:r>
              <a:rPr lang="nl-NL" dirty="0"/>
              <a:t>- </a:t>
            </a:r>
            <a:r>
              <a:rPr lang="nl-NL" dirty="0" err="1"/>
              <a:t>Restructuring</a:t>
            </a:r>
            <a:r>
              <a:rPr lang="nl-NL" dirty="0"/>
              <a:t> of human resources.</a:t>
            </a:r>
          </a:p>
          <a:p>
            <a:pPr lvl="2"/>
            <a:r>
              <a:rPr lang="nl-NL" b="1" dirty="0"/>
              <a:t>	</a:t>
            </a:r>
            <a:endParaRPr lang="nl-NL" dirty="0"/>
          </a:p>
          <a:p>
            <a:pPr lvl="2"/>
            <a:endParaRPr lang="nl-NL" dirty="0"/>
          </a:p>
          <a:p>
            <a:pPr lvl="2"/>
            <a:endParaRPr lang="nl-NL" dirty="0"/>
          </a:p>
          <a:p>
            <a:pPr lvl="2"/>
            <a:endParaRPr lang="nl-NL" dirty="0"/>
          </a:p>
          <a:p>
            <a:pPr lvl="2"/>
            <a:endParaRPr lang="nl-NL" dirty="0"/>
          </a:p>
          <a:p>
            <a:pPr lvl="2"/>
            <a:endParaRPr lang="nl-NL" dirty="0"/>
          </a:p>
          <a:p>
            <a:pPr lvl="2"/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23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901885178"/>
      </p:ext>
    </p:extLst>
  </p:cSld>
  <p:clrMapOvr>
    <a:masterClrMapping/>
  </p:clrMapOvr>
  <p:transition spd="slow">
    <p:wipe dir="r"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600" dirty="0"/>
              <a:t>2- Safety, </a:t>
            </a:r>
            <a:r>
              <a:rPr lang="nl-NL" sz="3600" dirty="0" err="1"/>
              <a:t>Security,and</a:t>
            </a:r>
            <a:r>
              <a:rPr lang="nl-NL" sz="3600" dirty="0"/>
              <a:t> </a:t>
            </a:r>
            <a:r>
              <a:rPr lang="nl-NL" sz="3600" dirty="0" err="1"/>
              <a:t>Tourism</a:t>
            </a:r>
            <a:endParaRPr lang="nl-NL" sz="36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r>
              <a:rPr lang="nl-NL" b="1" dirty="0"/>
              <a:t>B.3- Impact on </a:t>
            </a:r>
            <a:r>
              <a:rPr lang="nl-NL" b="1" dirty="0" err="1"/>
              <a:t>the</a:t>
            </a:r>
            <a:r>
              <a:rPr lang="nl-NL" b="1" dirty="0"/>
              <a:t> </a:t>
            </a:r>
            <a:r>
              <a:rPr lang="nl-NL" b="1" dirty="0" err="1"/>
              <a:t>Tourism</a:t>
            </a:r>
            <a:r>
              <a:rPr lang="nl-NL" b="1" dirty="0"/>
              <a:t> </a:t>
            </a:r>
            <a:r>
              <a:rPr lang="nl-NL" b="1" dirty="0" err="1"/>
              <a:t>Industry</a:t>
            </a:r>
            <a:endParaRPr lang="nl-NL" b="1" dirty="0"/>
          </a:p>
          <a:p>
            <a:pPr lvl="2"/>
            <a:r>
              <a:rPr lang="nl-NL" dirty="0"/>
              <a:t>- </a:t>
            </a:r>
            <a:r>
              <a:rPr lang="nl-NL" dirty="0" err="1"/>
              <a:t>Inclusion</a:t>
            </a:r>
            <a:r>
              <a:rPr lang="nl-NL" dirty="0"/>
              <a:t>/</a:t>
            </a:r>
            <a:r>
              <a:rPr lang="nl-NL" dirty="0" err="1"/>
              <a:t>exclusion</a:t>
            </a:r>
            <a:r>
              <a:rPr lang="nl-NL" dirty="0"/>
              <a:t> of </a:t>
            </a:r>
            <a:r>
              <a:rPr lang="nl-NL" dirty="0" err="1"/>
              <a:t>the</a:t>
            </a:r>
            <a:r>
              <a:rPr lang="nl-NL" dirty="0"/>
              <a:t> </a:t>
            </a:r>
            <a:r>
              <a:rPr lang="nl-NL" dirty="0" err="1"/>
              <a:t>destination</a:t>
            </a:r>
            <a:r>
              <a:rPr lang="nl-NL" dirty="0"/>
              <a:t> in tour operators' brochures</a:t>
            </a:r>
          </a:p>
          <a:p>
            <a:pPr lvl="2"/>
            <a:r>
              <a:rPr lang="nl-NL" dirty="0"/>
              <a:t>- </a:t>
            </a:r>
            <a:r>
              <a:rPr lang="nl-NL" dirty="0" err="1"/>
              <a:t>Cost</a:t>
            </a:r>
            <a:r>
              <a:rPr lang="nl-NL" dirty="0"/>
              <a:t> of </a:t>
            </a:r>
            <a:r>
              <a:rPr lang="nl-NL" dirty="0" err="1"/>
              <a:t>continuing</a:t>
            </a:r>
            <a:r>
              <a:rPr lang="nl-NL" dirty="0"/>
              <a:t> or </a:t>
            </a:r>
            <a:r>
              <a:rPr lang="nl-NL" dirty="0" err="1"/>
              <a:t>ceasing</a:t>
            </a:r>
            <a:r>
              <a:rPr lang="nl-NL" dirty="0"/>
              <a:t> business</a:t>
            </a:r>
          </a:p>
          <a:p>
            <a:pPr lvl="2"/>
            <a:r>
              <a:rPr lang="nl-NL" dirty="0"/>
              <a:t>- Cash flow assessment</a:t>
            </a:r>
          </a:p>
          <a:p>
            <a:pPr lvl="2"/>
            <a:r>
              <a:rPr lang="nl-NL" dirty="0"/>
              <a:t>- </a:t>
            </a:r>
            <a:r>
              <a:rPr lang="nl-NL" dirty="0" err="1"/>
              <a:t>Profitability</a:t>
            </a:r>
            <a:endParaRPr lang="nl-NL" dirty="0"/>
          </a:p>
          <a:p>
            <a:pPr lvl="2"/>
            <a:r>
              <a:rPr lang="nl-NL" dirty="0"/>
              <a:t>- Tour operators’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travel</a:t>
            </a:r>
            <a:r>
              <a:rPr lang="nl-NL" dirty="0"/>
              <a:t> </a:t>
            </a:r>
            <a:r>
              <a:rPr lang="nl-NL" dirty="0" err="1"/>
              <a:t>agents</a:t>
            </a:r>
            <a:r>
              <a:rPr lang="nl-NL" dirty="0"/>
              <a:t>’ </a:t>
            </a:r>
            <a:r>
              <a:rPr lang="nl-NL" dirty="0" err="1"/>
              <a:t>projection</a:t>
            </a:r>
            <a:r>
              <a:rPr lang="nl-NL" dirty="0"/>
              <a:t> of </a:t>
            </a:r>
            <a:r>
              <a:rPr lang="nl-NL" dirty="0" err="1"/>
              <a:t>the</a:t>
            </a:r>
            <a:r>
              <a:rPr lang="nl-NL" dirty="0"/>
              <a:t> </a:t>
            </a:r>
            <a:r>
              <a:rPr lang="nl-NL" dirty="0" err="1"/>
              <a:t>destination’s</a:t>
            </a:r>
            <a:r>
              <a:rPr lang="nl-NL" dirty="0"/>
              <a:t> image</a:t>
            </a:r>
          </a:p>
          <a:p>
            <a:pPr lvl="2"/>
            <a:r>
              <a:rPr lang="nl-NL" dirty="0"/>
              <a:t>- </a:t>
            </a:r>
            <a:r>
              <a:rPr lang="nl-NL" dirty="0" err="1"/>
              <a:t>Extent</a:t>
            </a:r>
            <a:r>
              <a:rPr lang="nl-NL" dirty="0"/>
              <a:t> of </a:t>
            </a:r>
            <a:r>
              <a:rPr lang="nl-NL" dirty="0" err="1"/>
              <a:t>economic</a:t>
            </a:r>
            <a:r>
              <a:rPr lang="nl-NL" dirty="0"/>
              <a:t> interest in </a:t>
            </a:r>
            <a:r>
              <a:rPr lang="nl-NL" dirty="0" err="1"/>
              <a:t>the</a:t>
            </a:r>
            <a:r>
              <a:rPr lang="nl-NL" dirty="0"/>
              <a:t> </a:t>
            </a:r>
            <a:r>
              <a:rPr lang="nl-NL" dirty="0" err="1"/>
              <a:t>tourism</a:t>
            </a:r>
            <a:r>
              <a:rPr lang="nl-NL" dirty="0"/>
              <a:t> business at </a:t>
            </a:r>
            <a:r>
              <a:rPr lang="nl-NL" dirty="0" err="1"/>
              <a:t>the</a:t>
            </a:r>
            <a:r>
              <a:rPr lang="nl-NL" dirty="0"/>
              <a:t> </a:t>
            </a:r>
            <a:r>
              <a:rPr lang="nl-NL" dirty="0" err="1"/>
              <a:t>destination</a:t>
            </a:r>
            <a:endParaRPr lang="nl-NL" dirty="0"/>
          </a:p>
          <a:p>
            <a:pPr lvl="2"/>
            <a:endParaRPr lang="nl-NL" dirty="0"/>
          </a:p>
          <a:p>
            <a:pPr lvl="2"/>
            <a:endParaRPr lang="nl-NL" dirty="0"/>
          </a:p>
          <a:p>
            <a:pPr lvl="2"/>
            <a:endParaRPr lang="nl-NL" dirty="0"/>
          </a:p>
          <a:p>
            <a:pPr lvl="2"/>
            <a:endParaRPr lang="nl-NL" dirty="0"/>
          </a:p>
          <a:p>
            <a:pPr lvl="2"/>
            <a:endParaRPr lang="nl-NL" dirty="0"/>
          </a:p>
          <a:p>
            <a:pPr lvl="2"/>
            <a:endParaRPr lang="nl-NL" dirty="0"/>
          </a:p>
          <a:p>
            <a:pPr lvl="2"/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24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818596259"/>
      </p:ext>
    </p:extLst>
  </p:cSld>
  <p:clrMapOvr>
    <a:masterClrMapping/>
  </p:clrMapOvr>
  <p:transition spd="slow">
    <p:wipe dir="r"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600" dirty="0"/>
              <a:t>2- Safety, </a:t>
            </a:r>
            <a:r>
              <a:rPr lang="nl-NL" sz="3600" dirty="0" err="1"/>
              <a:t>Security,and</a:t>
            </a:r>
            <a:r>
              <a:rPr lang="nl-NL" sz="3600" dirty="0"/>
              <a:t> </a:t>
            </a:r>
            <a:r>
              <a:rPr lang="nl-NL" sz="3600" dirty="0" err="1"/>
              <a:t>Tourism</a:t>
            </a:r>
            <a:endParaRPr lang="nl-NL" sz="36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r>
              <a:rPr lang="nl-NL" b="1" dirty="0"/>
              <a:t>B.4- Impact on Host </a:t>
            </a:r>
            <a:r>
              <a:rPr lang="nl-NL" b="1" dirty="0" err="1"/>
              <a:t>Governments</a:t>
            </a:r>
            <a:endParaRPr lang="nl-NL" b="1" dirty="0"/>
          </a:p>
          <a:p>
            <a:pPr lvl="2"/>
            <a:r>
              <a:rPr lang="nl-NL" dirty="0" err="1"/>
              <a:t>Tourism</a:t>
            </a:r>
            <a:r>
              <a:rPr lang="nl-NL" dirty="0"/>
              <a:t> is a </a:t>
            </a:r>
            <a:r>
              <a:rPr lang="nl-NL" dirty="0" err="1"/>
              <a:t>key</a:t>
            </a:r>
            <a:r>
              <a:rPr lang="nl-NL" dirty="0"/>
              <a:t> </a:t>
            </a:r>
            <a:r>
              <a:rPr lang="nl-NL" dirty="0" err="1"/>
              <a:t>contributor</a:t>
            </a:r>
            <a:r>
              <a:rPr lang="nl-NL" dirty="0"/>
              <a:t> </a:t>
            </a:r>
            <a:r>
              <a:rPr lang="nl-NL" dirty="0" err="1"/>
              <a:t>to</a:t>
            </a:r>
            <a:r>
              <a:rPr lang="nl-NL" dirty="0"/>
              <a:t> </a:t>
            </a:r>
            <a:r>
              <a:rPr lang="nl-NL" dirty="0" err="1"/>
              <a:t>the</a:t>
            </a:r>
            <a:r>
              <a:rPr lang="nl-NL" dirty="0"/>
              <a:t> </a:t>
            </a:r>
            <a:r>
              <a:rPr lang="nl-NL" dirty="0" err="1"/>
              <a:t>economy</a:t>
            </a:r>
            <a:r>
              <a:rPr lang="nl-NL" dirty="0"/>
              <a:t> in </a:t>
            </a:r>
            <a:r>
              <a:rPr lang="nl-NL" dirty="0" err="1"/>
              <a:t>many</a:t>
            </a:r>
            <a:r>
              <a:rPr lang="nl-NL" dirty="0"/>
              <a:t> </a:t>
            </a:r>
            <a:r>
              <a:rPr lang="nl-NL" dirty="0" err="1"/>
              <a:t>communities</a:t>
            </a:r>
            <a:r>
              <a:rPr lang="nl-NL" dirty="0"/>
              <a:t> </a:t>
            </a:r>
            <a:r>
              <a:rPr lang="nl-NL" dirty="0" err="1"/>
              <a:t>often</a:t>
            </a:r>
            <a:r>
              <a:rPr lang="nl-NL" dirty="0"/>
              <a:t> </a:t>
            </a:r>
            <a:r>
              <a:rPr lang="nl-NL" dirty="0" err="1"/>
              <a:t>generating</a:t>
            </a:r>
            <a:r>
              <a:rPr lang="nl-NL" dirty="0"/>
              <a:t> significant </a:t>
            </a:r>
            <a:r>
              <a:rPr lang="nl-NL" dirty="0" err="1"/>
              <a:t>foreign</a:t>
            </a:r>
            <a:r>
              <a:rPr lang="nl-NL" dirty="0"/>
              <a:t> </a:t>
            </a:r>
            <a:r>
              <a:rPr lang="nl-NL" dirty="0" err="1"/>
              <a:t>currency</a:t>
            </a:r>
            <a:r>
              <a:rPr lang="nl-NL" dirty="0"/>
              <a:t> </a:t>
            </a:r>
            <a:r>
              <a:rPr lang="nl-NL" dirty="0" err="1"/>
              <a:t>earnings</a:t>
            </a:r>
            <a:r>
              <a:rPr lang="nl-NL" dirty="0"/>
              <a:t>. </a:t>
            </a:r>
          </a:p>
          <a:p>
            <a:pPr lvl="2"/>
            <a:r>
              <a:rPr lang="nl-NL" dirty="0"/>
              <a:t>Security </a:t>
            </a:r>
            <a:r>
              <a:rPr lang="nl-NL" dirty="0" err="1"/>
              <a:t>incidents</a:t>
            </a:r>
            <a:r>
              <a:rPr lang="nl-NL" dirty="0"/>
              <a:t> </a:t>
            </a:r>
            <a:r>
              <a:rPr lang="nl-NL" dirty="0" err="1"/>
              <a:t>can</a:t>
            </a:r>
            <a:r>
              <a:rPr lang="nl-NL" dirty="0"/>
              <a:t> </a:t>
            </a:r>
            <a:r>
              <a:rPr lang="nl-NL" dirty="0" err="1"/>
              <a:t>severely</a:t>
            </a:r>
            <a:r>
              <a:rPr lang="nl-NL" dirty="0"/>
              <a:t> affect these </a:t>
            </a:r>
            <a:r>
              <a:rPr lang="nl-NL" dirty="0" err="1"/>
              <a:t>economies</a:t>
            </a:r>
            <a:r>
              <a:rPr lang="nl-NL" dirty="0"/>
              <a:t>, making </a:t>
            </a:r>
            <a:r>
              <a:rPr lang="nl-NL" dirty="0" err="1"/>
              <a:t>them</a:t>
            </a:r>
            <a:r>
              <a:rPr lang="nl-NL" dirty="0"/>
              <a:t> a major concern </a:t>
            </a:r>
            <a:r>
              <a:rPr lang="nl-NL" dirty="0" err="1"/>
              <a:t>for</a:t>
            </a:r>
            <a:r>
              <a:rPr lang="nl-NL" dirty="0"/>
              <a:t> </a:t>
            </a:r>
            <a:r>
              <a:rPr lang="nl-NL" dirty="0" err="1"/>
              <a:t>local</a:t>
            </a:r>
            <a:r>
              <a:rPr lang="nl-NL" dirty="0"/>
              <a:t>, </a:t>
            </a:r>
            <a:r>
              <a:rPr lang="nl-NL" dirty="0" err="1"/>
              <a:t>regional</a:t>
            </a:r>
            <a:r>
              <a:rPr lang="nl-NL" dirty="0"/>
              <a:t>,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national</a:t>
            </a:r>
            <a:r>
              <a:rPr lang="nl-NL" dirty="0"/>
              <a:t> </a:t>
            </a:r>
            <a:r>
              <a:rPr lang="nl-NL" dirty="0" err="1"/>
              <a:t>governments</a:t>
            </a:r>
            <a:r>
              <a:rPr lang="nl-NL" dirty="0"/>
              <a:t>. </a:t>
            </a:r>
          </a:p>
          <a:p>
            <a:pPr lvl="2"/>
            <a:r>
              <a:rPr lang="nl-NL" dirty="0"/>
              <a:t>In response, </a:t>
            </a:r>
            <a:r>
              <a:rPr lang="nl-NL" dirty="0" err="1"/>
              <a:t>governments</a:t>
            </a:r>
            <a:r>
              <a:rPr lang="nl-NL" dirty="0"/>
              <a:t> </a:t>
            </a:r>
            <a:r>
              <a:rPr lang="nl-NL" dirty="0" err="1"/>
              <a:t>typically</a:t>
            </a:r>
            <a:r>
              <a:rPr lang="nl-NL" dirty="0"/>
              <a:t>:</a:t>
            </a:r>
          </a:p>
          <a:p>
            <a:pPr lvl="2"/>
            <a:r>
              <a:rPr lang="nl-NL" dirty="0"/>
              <a:t>- </a:t>
            </a:r>
            <a:r>
              <a:rPr lang="nl-NL" dirty="0" err="1"/>
              <a:t>Implement</a:t>
            </a:r>
            <a:r>
              <a:rPr lang="nl-NL" dirty="0"/>
              <a:t> new or </a:t>
            </a:r>
            <a:r>
              <a:rPr lang="nl-NL" dirty="0" err="1"/>
              <a:t>enhanced</a:t>
            </a:r>
            <a:r>
              <a:rPr lang="nl-NL" dirty="0"/>
              <a:t> security </a:t>
            </a:r>
            <a:r>
              <a:rPr lang="nl-NL" dirty="0" err="1"/>
              <a:t>measures</a:t>
            </a:r>
            <a:r>
              <a:rPr lang="nl-NL" dirty="0"/>
              <a:t> </a:t>
            </a:r>
            <a:r>
              <a:rPr lang="nl-NL" dirty="0" err="1"/>
              <a:t>to</a:t>
            </a:r>
            <a:r>
              <a:rPr lang="nl-NL" dirty="0"/>
              <a:t> </a:t>
            </a:r>
            <a:r>
              <a:rPr lang="nl-NL" dirty="0" err="1"/>
              <a:t>prevent</a:t>
            </a:r>
            <a:r>
              <a:rPr lang="nl-NL" dirty="0"/>
              <a:t> or </a:t>
            </a:r>
            <a:r>
              <a:rPr lang="nl-NL" dirty="0" err="1"/>
              <a:t>reduce</a:t>
            </a:r>
            <a:r>
              <a:rPr lang="nl-NL" dirty="0"/>
              <a:t> </a:t>
            </a:r>
            <a:r>
              <a:rPr lang="nl-NL" dirty="0" err="1"/>
              <a:t>future</a:t>
            </a:r>
            <a:r>
              <a:rPr lang="nl-NL" dirty="0"/>
              <a:t> </a:t>
            </a:r>
            <a:r>
              <a:rPr lang="nl-NL" dirty="0" err="1"/>
              <a:t>incidents</a:t>
            </a:r>
            <a:r>
              <a:rPr lang="nl-NL" dirty="0"/>
              <a:t> in </a:t>
            </a:r>
            <a:r>
              <a:rPr lang="nl-NL" dirty="0" err="1"/>
              <a:t>tourist</a:t>
            </a:r>
            <a:r>
              <a:rPr lang="nl-NL" dirty="0"/>
              <a:t> </a:t>
            </a:r>
            <a:r>
              <a:rPr lang="nl-NL" dirty="0" err="1"/>
              <a:t>areas</a:t>
            </a:r>
            <a:r>
              <a:rPr lang="nl-NL" dirty="0"/>
              <a:t>.</a:t>
            </a:r>
          </a:p>
          <a:p>
            <a:pPr lvl="2"/>
            <a:r>
              <a:rPr lang="nl-NL" dirty="0"/>
              <a:t>- Assist in </a:t>
            </a:r>
            <a:r>
              <a:rPr lang="nl-NL" dirty="0" err="1"/>
              <a:t>damage</a:t>
            </a:r>
            <a:r>
              <a:rPr lang="nl-NL" dirty="0"/>
              <a:t> control </a:t>
            </a:r>
            <a:r>
              <a:rPr lang="nl-NL" dirty="0" err="1"/>
              <a:t>when</a:t>
            </a:r>
            <a:r>
              <a:rPr lang="nl-NL" dirty="0"/>
              <a:t> security </a:t>
            </a:r>
            <a:r>
              <a:rPr lang="nl-NL" dirty="0" err="1"/>
              <a:t>situations</a:t>
            </a:r>
            <a:r>
              <a:rPr lang="nl-NL" dirty="0"/>
              <a:t> </a:t>
            </a:r>
            <a:r>
              <a:rPr lang="nl-NL" dirty="0" err="1"/>
              <a:t>worsen</a:t>
            </a:r>
            <a:r>
              <a:rPr lang="nl-NL" dirty="0"/>
              <a:t>.</a:t>
            </a:r>
          </a:p>
          <a:p>
            <a:pPr lvl="2"/>
            <a:r>
              <a:rPr lang="nl-NL" dirty="0"/>
              <a:t>- </a:t>
            </a:r>
            <a:r>
              <a:rPr lang="nl-NL" dirty="0" err="1"/>
              <a:t>Provide</a:t>
            </a:r>
            <a:r>
              <a:rPr lang="nl-NL" dirty="0"/>
              <a:t> financial support </a:t>
            </a:r>
            <a:r>
              <a:rPr lang="nl-NL" dirty="0" err="1"/>
              <a:t>to</a:t>
            </a:r>
            <a:r>
              <a:rPr lang="nl-NL" dirty="0"/>
              <a:t> manage </a:t>
            </a:r>
            <a:r>
              <a:rPr lang="nl-NL" dirty="0" err="1"/>
              <a:t>the</a:t>
            </a:r>
            <a:r>
              <a:rPr lang="nl-NL" dirty="0"/>
              <a:t> </a:t>
            </a:r>
            <a:r>
              <a:rPr lang="nl-NL" dirty="0" err="1"/>
              <a:t>negative</a:t>
            </a:r>
            <a:r>
              <a:rPr lang="nl-NL" dirty="0"/>
              <a:t> </a:t>
            </a:r>
            <a:r>
              <a:rPr lang="nl-NL" dirty="0" err="1"/>
              <a:t>consequences</a:t>
            </a:r>
            <a:r>
              <a:rPr lang="nl-NL" dirty="0"/>
              <a:t> of security-</a:t>
            </a:r>
            <a:r>
              <a:rPr lang="nl-NL" dirty="0" err="1"/>
              <a:t>related</a:t>
            </a:r>
            <a:r>
              <a:rPr lang="nl-NL" dirty="0"/>
              <a:t> </a:t>
            </a:r>
            <a:r>
              <a:rPr lang="nl-NL" dirty="0" err="1"/>
              <a:t>tourism</a:t>
            </a:r>
            <a:r>
              <a:rPr lang="nl-NL" dirty="0"/>
              <a:t> crises.</a:t>
            </a:r>
          </a:p>
          <a:p>
            <a:pPr lvl="2"/>
            <a:endParaRPr lang="nl-NL" dirty="0"/>
          </a:p>
          <a:p>
            <a:pPr lvl="2"/>
            <a:endParaRPr lang="nl-NL" dirty="0"/>
          </a:p>
          <a:p>
            <a:pPr lvl="2"/>
            <a:endParaRPr lang="nl-NL" dirty="0"/>
          </a:p>
          <a:p>
            <a:pPr lvl="2"/>
            <a:endParaRPr lang="nl-NL" dirty="0"/>
          </a:p>
          <a:p>
            <a:pPr lvl="2"/>
            <a:endParaRPr lang="nl-NL" dirty="0"/>
          </a:p>
          <a:p>
            <a:pPr lvl="2"/>
            <a:endParaRPr lang="nl-NL" dirty="0"/>
          </a:p>
          <a:p>
            <a:pPr lvl="2"/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25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513126705"/>
      </p:ext>
    </p:extLst>
  </p:cSld>
  <p:clrMapOvr>
    <a:masterClrMapping/>
  </p:clrMapOvr>
  <p:transition spd="slow">
    <p:wipe dir="r"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600" dirty="0"/>
              <a:t>2- Safety, </a:t>
            </a:r>
            <a:r>
              <a:rPr lang="nl-NL" sz="3600" dirty="0" err="1"/>
              <a:t>Security,and</a:t>
            </a:r>
            <a:r>
              <a:rPr lang="nl-NL" sz="3600" dirty="0"/>
              <a:t> </a:t>
            </a:r>
            <a:r>
              <a:rPr lang="nl-NL" sz="3600" dirty="0" err="1"/>
              <a:t>Tourism</a:t>
            </a:r>
            <a:endParaRPr lang="nl-NL" sz="36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r>
              <a:rPr lang="nl-NL" b="1" dirty="0"/>
              <a:t>B.4- Impact on Host </a:t>
            </a:r>
            <a:r>
              <a:rPr lang="nl-NL" b="1" dirty="0" err="1"/>
              <a:t>Governments</a:t>
            </a:r>
            <a:endParaRPr lang="nl-NL" b="1" dirty="0"/>
          </a:p>
          <a:p>
            <a:pPr lvl="2"/>
            <a:r>
              <a:rPr lang="nl-NL" dirty="0" err="1"/>
              <a:t>To</a:t>
            </a:r>
            <a:r>
              <a:rPr lang="nl-NL" dirty="0"/>
              <a:t> </a:t>
            </a:r>
            <a:r>
              <a:rPr lang="nl-NL" dirty="0" err="1"/>
              <a:t>evaluate</a:t>
            </a:r>
            <a:r>
              <a:rPr lang="nl-NL" dirty="0"/>
              <a:t> </a:t>
            </a:r>
            <a:r>
              <a:rPr lang="nl-NL" dirty="0" err="1"/>
              <a:t>the</a:t>
            </a:r>
            <a:r>
              <a:rPr lang="nl-NL" dirty="0"/>
              <a:t> impact of security </a:t>
            </a:r>
            <a:r>
              <a:rPr lang="nl-NL" dirty="0" err="1"/>
              <a:t>incidents</a:t>
            </a:r>
            <a:r>
              <a:rPr lang="nl-NL" dirty="0"/>
              <a:t> on </a:t>
            </a:r>
            <a:r>
              <a:rPr lang="nl-NL" dirty="0" err="1"/>
              <a:t>tourism</a:t>
            </a:r>
            <a:r>
              <a:rPr lang="nl-NL" dirty="0"/>
              <a:t> </a:t>
            </a:r>
            <a:r>
              <a:rPr lang="nl-NL" dirty="0" err="1"/>
              <a:t>from</a:t>
            </a:r>
            <a:r>
              <a:rPr lang="nl-NL" dirty="0"/>
              <a:t> a </a:t>
            </a:r>
            <a:r>
              <a:rPr lang="nl-NL" dirty="0" err="1"/>
              <a:t>governmental</a:t>
            </a:r>
            <a:r>
              <a:rPr lang="nl-NL" dirty="0"/>
              <a:t> </a:t>
            </a:r>
            <a:r>
              <a:rPr lang="nl-NL" dirty="0" err="1"/>
              <a:t>perspective</a:t>
            </a:r>
            <a:r>
              <a:rPr lang="nl-NL" dirty="0"/>
              <a:t>, </a:t>
            </a:r>
            <a:r>
              <a:rPr lang="nl-NL" dirty="0" err="1"/>
              <a:t>the</a:t>
            </a:r>
            <a:r>
              <a:rPr lang="nl-NL" dirty="0"/>
              <a:t> </a:t>
            </a:r>
            <a:r>
              <a:rPr lang="nl-NL" dirty="0" err="1"/>
              <a:t>following</a:t>
            </a:r>
            <a:r>
              <a:rPr lang="nl-NL" dirty="0"/>
              <a:t> variables </a:t>
            </a:r>
            <a:r>
              <a:rPr lang="nl-NL" dirty="0" err="1"/>
              <a:t>may</a:t>
            </a:r>
            <a:r>
              <a:rPr lang="nl-NL" dirty="0"/>
              <a:t> </a:t>
            </a:r>
            <a:r>
              <a:rPr lang="nl-NL" dirty="0" err="1"/>
              <a:t>be</a:t>
            </a:r>
            <a:r>
              <a:rPr lang="nl-NL" dirty="0"/>
              <a:t> </a:t>
            </a:r>
            <a:r>
              <a:rPr lang="nl-NL" dirty="0" err="1"/>
              <a:t>used</a:t>
            </a:r>
            <a:r>
              <a:rPr lang="nl-NL" dirty="0"/>
              <a:t>:</a:t>
            </a:r>
          </a:p>
          <a:p>
            <a:pPr lvl="2"/>
            <a:r>
              <a:rPr lang="nl-NL" dirty="0"/>
              <a:t>- Changes in security </a:t>
            </a:r>
            <a:r>
              <a:rPr lang="nl-NL" dirty="0" err="1"/>
              <a:t>measures</a:t>
            </a:r>
            <a:r>
              <a:rPr lang="nl-NL" dirty="0"/>
              <a:t> at </a:t>
            </a:r>
            <a:r>
              <a:rPr lang="nl-NL" dirty="0" err="1"/>
              <a:t>affected</a:t>
            </a:r>
            <a:r>
              <a:rPr lang="nl-NL" dirty="0"/>
              <a:t> </a:t>
            </a:r>
            <a:r>
              <a:rPr lang="nl-NL" dirty="0" err="1"/>
              <a:t>destinations</a:t>
            </a:r>
            <a:r>
              <a:rPr lang="nl-NL" dirty="0"/>
              <a:t>.</a:t>
            </a:r>
          </a:p>
          <a:p>
            <a:pPr lvl="2"/>
            <a:r>
              <a:rPr lang="nl-NL" dirty="0"/>
              <a:t>- </a:t>
            </a:r>
            <a:r>
              <a:rPr lang="nl-NL" dirty="0" err="1"/>
              <a:t>Adjustments</a:t>
            </a:r>
            <a:r>
              <a:rPr lang="nl-NL" dirty="0"/>
              <a:t> in short-, medium-, </a:t>
            </a:r>
            <a:r>
              <a:rPr lang="nl-NL" dirty="0" err="1"/>
              <a:t>and</a:t>
            </a:r>
            <a:r>
              <a:rPr lang="nl-NL" dirty="0"/>
              <a:t> long-term </a:t>
            </a:r>
            <a:r>
              <a:rPr lang="nl-NL" dirty="0" err="1"/>
              <a:t>government</a:t>
            </a:r>
            <a:r>
              <a:rPr lang="nl-NL" dirty="0"/>
              <a:t> </a:t>
            </a:r>
            <a:r>
              <a:rPr lang="nl-NL" dirty="0" err="1"/>
              <a:t>policies</a:t>
            </a:r>
            <a:r>
              <a:rPr lang="nl-NL" dirty="0"/>
              <a:t> </a:t>
            </a:r>
            <a:r>
              <a:rPr lang="nl-NL" dirty="0" err="1"/>
              <a:t>toward</a:t>
            </a:r>
            <a:r>
              <a:rPr lang="nl-NL" dirty="0"/>
              <a:t> </a:t>
            </a:r>
            <a:r>
              <a:rPr lang="nl-NL" dirty="0" err="1"/>
              <a:t>tourism</a:t>
            </a:r>
            <a:r>
              <a:rPr lang="nl-NL" dirty="0"/>
              <a:t>.</a:t>
            </a:r>
          </a:p>
          <a:p>
            <a:pPr lvl="2"/>
            <a:r>
              <a:rPr lang="nl-NL" dirty="0"/>
              <a:t>- </a:t>
            </a:r>
            <a:r>
              <a:rPr lang="nl-NL" dirty="0" err="1"/>
              <a:t>Extent</a:t>
            </a:r>
            <a:r>
              <a:rPr lang="nl-NL" dirty="0"/>
              <a:t> of </a:t>
            </a:r>
            <a:r>
              <a:rPr lang="nl-NL" dirty="0" err="1"/>
              <a:t>governmental</a:t>
            </a:r>
            <a:r>
              <a:rPr lang="nl-NL" dirty="0"/>
              <a:t> direct/indirect </a:t>
            </a:r>
            <a:r>
              <a:rPr lang="nl-NL" dirty="0" err="1"/>
              <a:t>involvement</a:t>
            </a:r>
            <a:r>
              <a:rPr lang="nl-NL" dirty="0"/>
              <a:t> in </a:t>
            </a:r>
            <a:r>
              <a:rPr lang="nl-NL" dirty="0" err="1"/>
              <a:t>tourism</a:t>
            </a:r>
            <a:r>
              <a:rPr lang="nl-NL" dirty="0"/>
              <a:t> operations.</a:t>
            </a:r>
          </a:p>
          <a:p>
            <a:pPr lvl="2"/>
            <a:r>
              <a:rPr lang="nl-NL" dirty="0"/>
              <a:t>- </a:t>
            </a:r>
            <a:r>
              <a:rPr lang="nl-NL" dirty="0" err="1"/>
              <a:t>Extent</a:t>
            </a:r>
            <a:r>
              <a:rPr lang="nl-NL" dirty="0"/>
              <a:t> of </a:t>
            </a:r>
            <a:r>
              <a:rPr lang="nl-NL" dirty="0" err="1"/>
              <a:t>governmental</a:t>
            </a:r>
            <a:r>
              <a:rPr lang="nl-NL" dirty="0"/>
              <a:t> direct/indirect financial </a:t>
            </a:r>
            <a:r>
              <a:rPr lang="nl-NL" dirty="0" err="1"/>
              <a:t>involvement</a:t>
            </a:r>
            <a:r>
              <a:rPr lang="nl-NL" dirty="0"/>
              <a:t> in </a:t>
            </a:r>
            <a:r>
              <a:rPr lang="nl-NL" dirty="0" err="1"/>
              <a:t>tourism</a:t>
            </a:r>
            <a:r>
              <a:rPr lang="nl-NL" dirty="0"/>
              <a:t>.</a:t>
            </a:r>
          </a:p>
          <a:p>
            <a:pPr lvl="2"/>
            <a:r>
              <a:rPr lang="nl-NL" dirty="0"/>
              <a:t>- </a:t>
            </a:r>
            <a:r>
              <a:rPr lang="nl-NL" dirty="0" err="1"/>
              <a:t>Extent</a:t>
            </a:r>
            <a:r>
              <a:rPr lang="nl-NL" dirty="0"/>
              <a:t> of </a:t>
            </a:r>
            <a:r>
              <a:rPr lang="nl-NL" dirty="0" err="1"/>
              <a:t>governmental</a:t>
            </a:r>
            <a:r>
              <a:rPr lang="nl-NL" dirty="0"/>
              <a:t> direct/indirect marketing </a:t>
            </a:r>
            <a:r>
              <a:rPr lang="nl-NL" dirty="0" err="1"/>
              <a:t>involvement</a:t>
            </a:r>
            <a:r>
              <a:rPr lang="nl-NL" dirty="0"/>
              <a:t> in </a:t>
            </a:r>
            <a:r>
              <a:rPr lang="nl-NL" dirty="0" err="1"/>
              <a:t>tourism</a:t>
            </a:r>
            <a:r>
              <a:rPr lang="nl-NL" dirty="0"/>
              <a:t>.</a:t>
            </a:r>
          </a:p>
          <a:p>
            <a:pPr lvl="2"/>
            <a:endParaRPr lang="nl-NL" dirty="0"/>
          </a:p>
          <a:p>
            <a:pPr lvl="2"/>
            <a:endParaRPr lang="nl-NL" dirty="0"/>
          </a:p>
          <a:p>
            <a:pPr lvl="2"/>
            <a:endParaRPr lang="nl-NL" dirty="0"/>
          </a:p>
          <a:p>
            <a:pPr lvl="2"/>
            <a:endParaRPr lang="nl-NL" dirty="0"/>
          </a:p>
          <a:p>
            <a:pPr lvl="2"/>
            <a:endParaRPr lang="nl-NL" dirty="0"/>
          </a:p>
          <a:p>
            <a:pPr lvl="2"/>
            <a:endParaRPr lang="nl-NL" dirty="0"/>
          </a:p>
          <a:p>
            <a:pPr lvl="2"/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26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09189260"/>
      </p:ext>
    </p:extLst>
  </p:cSld>
  <p:clrMapOvr>
    <a:masterClrMapping/>
  </p:clrMapOvr>
  <p:transition spd="slow">
    <p:wipe dir="r"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600" dirty="0"/>
              <a:t>2- Safety, </a:t>
            </a:r>
            <a:r>
              <a:rPr lang="nl-NL" sz="3600" dirty="0" err="1"/>
              <a:t>Security,and</a:t>
            </a:r>
            <a:r>
              <a:rPr lang="nl-NL" sz="3600" dirty="0"/>
              <a:t> </a:t>
            </a:r>
            <a:r>
              <a:rPr lang="nl-NL" sz="3600" dirty="0" err="1"/>
              <a:t>Tourism</a:t>
            </a:r>
            <a:endParaRPr lang="nl-NL" sz="36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r>
              <a:rPr lang="nl-NL" b="1" dirty="0"/>
              <a:t>B.5- Impact on </a:t>
            </a:r>
            <a:r>
              <a:rPr lang="nl-NL" b="1" dirty="0" err="1"/>
              <a:t>Governments</a:t>
            </a:r>
            <a:r>
              <a:rPr lang="nl-NL" b="1" dirty="0"/>
              <a:t> of Generating Markets</a:t>
            </a:r>
          </a:p>
          <a:p>
            <a:pPr lvl="2"/>
            <a:r>
              <a:rPr lang="nl-NL" dirty="0"/>
              <a:t>- </a:t>
            </a:r>
            <a:r>
              <a:rPr lang="nl-NL" dirty="0" err="1"/>
              <a:t>Governments</a:t>
            </a:r>
            <a:r>
              <a:rPr lang="nl-NL" dirty="0"/>
              <a:t> </a:t>
            </a:r>
            <a:r>
              <a:rPr lang="nl-NL" dirty="0" err="1"/>
              <a:t>regularly</a:t>
            </a:r>
            <a:r>
              <a:rPr lang="nl-NL" dirty="0"/>
              <a:t> issue bulletins </a:t>
            </a:r>
            <a:r>
              <a:rPr lang="nl-NL" dirty="0" err="1"/>
              <a:t>that</a:t>
            </a:r>
            <a:r>
              <a:rPr lang="nl-NL" dirty="0"/>
              <a:t> </a:t>
            </a:r>
            <a:r>
              <a:rPr lang="nl-NL" dirty="0" err="1"/>
              <a:t>assess</a:t>
            </a:r>
            <a:r>
              <a:rPr lang="nl-NL" dirty="0"/>
              <a:t> </a:t>
            </a:r>
            <a:r>
              <a:rPr lang="nl-NL" dirty="0" err="1"/>
              <a:t>the</a:t>
            </a:r>
            <a:r>
              <a:rPr lang="nl-NL" dirty="0"/>
              <a:t> </a:t>
            </a:r>
            <a:r>
              <a:rPr lang="nl-NL" dirty="0" err="1"/>
              <a:t>risks</a:t>
            </a:r>
            <a:r>
              <a:rPr lang="nl-NL" dirty="0"/>
              <a:t> </a:t>
            </a:r>
            <a:r>
              <a:rPr lang="nl-NL" dirty="0" err="1"/>
              <a:t>associated</a:t>
            </a:r>
            <a:r>
              <a:rPr lang="nl-NL" dirty="0"/>
              <a:t> </a:t>
            </a:r>
            <a:r>
              <a:rPr lang="nl-NL" dirty="0" err="1"/>
              <a:t>with</a:t>
            </a:r>
            <a:r>
              <a:rPr lang="nl-NL" dirty="0"/>
              <a:t> </a:t>
            </a:r>
            <a:r>
              <a:rPr lang="nl-NL" dirty="0" err="1"/>
              <a:t>traveling</a:t>
            </a:r>
            <a:r>
              <a:rPr lang="nl-NL" dirty="0"/>
              <a:t> </a:t>
            </a:r>
            <a:r>
              <a:rPr lang="nl-NL" dirty="0" err="1"/>
              <a:t>to</a:t>
            </a:r>
            <a:r>
              <a:rPr lang="nl-NL" dirty="0"/>
              <a:t> </a:t>
            </a:r>
            <a:r>
              <a:rPr lang="nl-NL" dirty="0" err="1"/>
              <a:t>affected</a:t>
            </a:r>
            <a:r>
              <a:rPr lang="nl-NL" dirty="0"/>
              <a:t> </a:t>
            </a:r>
            <a:r>
              <a:rPr lang="nl-NL" dirty="0" err="1"/>
              <a:t>destination</a:t>
            </a:r>
            <a:r>
              <a:rPr lang="nl-NL" dirty="0"/>
              <a:t>.</a:t>
            </a:r>
          </a:p>
          <a:p>
            <a:pPr lvl="2"/>
            <a:r>
              <a:rPr lang="nl-NL" dirty="0"/>
              <a:t>- </a:t>
            </a:r>
            <a:r>
              <a:rPr lang="nl-NL" dirty="0" err="1"/>
              <a:t>Many</a:t>
            </a:r>
            <a:r>
              <a:rPr lang="nl-NL" dirty="0"/>
              <a:t> </a:t>
            </a:r>
            <a:r>
              <a:rPr lang="nl-NL" dirty="0" err="1"/>
              <a:t>travelers</a:t>
            </a:r>
            <a:r>
              <a:rPr lang="nl-NL" dirty="0"/>
              <a:t> </a:t>
            </a:r>
            <a:r>
              <a:rPr lang="nl-NL" dirty="0" err="1"/>
              <a:t>rely</a:t>
            </a:r>
            <a:r>
              <a:rPr lang="nl-NL" dirty="0"/>
              <a:t> on these assessments </a:t>
            </a:r>
            <a:r>
              <a:rPr lang="nl-NL" dirty="0" err="1"/>
              <a:t>due</a:t>
            </a:r>
            <a:r>
              <a:rPr lang="nl-NL" dirty="0"/>
              <a:t> </a:t>
            </a:r>
            <a:r>
              <a:rPr lang="nl-NL" dirty="0" err="1"/>
              <a:t>to</a:t>
            </a:r>
            <a:r>
              <a:rPr lang="nl-NL" dirty="0"/>
              <a:t> </a:t>
            </a:r>
            <a:r>
              <a:rPr lang="nl-NL" dirty="0" err="1"/>
              <a:t>their</a:t>
            </a:r>
            <a:r>
              <a:rPr lang="nl-NL" dirty="0"/>
              <a:t> </a:t>
            </a:r>
            <a:r>
              <a:rPr lang="nl-NL" dirty="0" err="1"/>
              <a:t>lack</a:t>
            </a:r>
            <a:r>
              <a:rPr lang="nl-NL" dirty="0"/>
              <a:t> of </a:t>
            </a:r>
            <a:r>
              <a:rPr lang="nl-NL" dirty="0" err="1"/>
              <a:t>ability</a:t>
            </a:r>
            <a:r>
              <a:rPr lang="nl-NL" dirty="0"/>
              <a:t> </a:t>
            </a:r>
            <a:r>
              <a:rPr lang="nl-NL" dirty="0" err="1"/>
              <a:t>to</a:t>
            </a:r>
            <a:r>
              <a:rPr lang="nl-NL" dirty="0"/>
              <a:t> </a:t>
            </a:r>
            <a:r>
              <a:rPr lang="nl-NL" dirty="0" err="1"/>
              <a:t>independently</a:t>
            </a:r>
            <a:r>
              <a:rPr lang="nl-NL" dirty="0"/>
              <a:t> </a:t>
            </a:r>
            <a:r>
              <a:rPr lang="nl-NL" dirty="0" err="1"/>
              <a:t>evaluate</a:t>
            </a:r>
            <a:r>
              <a:rPr lang="nl-NL" dirty="0"/>
              <a:t> </a:t>
            </a:r>
            <a:r>
              <a:rPr lang="nl-NL" dirty="0" err="1"/>
              <a:t>risks</a:t>
            </a:r>
            <a:r>
              <a:rPr lang="nl-NL" dirty="0"/>
              <a:t>. </a:t>
            </a:r>
          </a:p>
          <a:p>
            <a:pPr lvl="2"/>
            <a:r>
              <a:rPr lang="nl-NL" dirty="0"/>
              <a:t>- </a:t>
            </a:r>
            <a:r>
              <a:rPr lang="nl-NL" dirty="0" err="1"/>
              <a:t>Affected</a:t>
            </a:r>
            <a:r>
              <a:rPr lang="nl-NL" dirty="0"/>
              <a:t> </a:t>
            </a:r>
            <a:r>
              <a:rPr lang="nl-NL" dirty="0" err="1"/>
              <a:t>destinations</a:t>
            </a:r>
            <a:r>
              <a:rPr lang="nl-NL" dirty="0"/>
              <a:t> have </a:t>
            </a:r>
            <a:r>
              <a:rPr lang="nl-NL" dirty="0" err="1"/>
              <a:t>learned</a:t>
            </a:r>
            <a:r>
              <a:rPr lang="nl-NL" dirty="0"/>
              <a:t> </a:t>
            </a:r>
            <a:r>
              <a:rPr lang="nl-NL" dirty="0" err="1"/>
              <a:t>the</a:t>
            </a:r>
            <a:r>
              <a:rPr lang="nl-NL" dirty="0"/>
              <a:t> </a:t>
            </a:r>
            <a:r>
              <a:rPr lang="nl-NL" dirty="0" err="1"/>
              <a:t>importance</a:t>
            </a:r>
            <a:r>
              <a:rPr lang="nl-NL" dirty="0"/>
              <a:t> of </a:t>
            </a:r>
            <a:r>
              <a:rPr lang="nl-NL" dirty="0" err="1"/>
              <a:t>addressing</a:t>
            </a:r>
            <a:r>
              <a:rPr lang="nl-NL" dirty="0"/>
              <a:t> </a:t>
            </a:r>
            <a:r>
              <a:rPr lang="nl-NL" dirty="0" err="1"/>
              <a:t>the</a:t>
            </a:r>
            <a:r>
              <a:rPr lang="nl-NL" dirty="0"/>
              <a:t> </a:t>
            </a:r>
            <a:r>
              <a:rPr lang="nl-NL" dirty="0" err="1"/>
              <a:t>serious</a:t>
            </a:r>
            <a:r>
              <a:rPr lang="nl-NL" dirty="0"/>
              <a:t> </a:t>
            </a:r>
            <a:r>
              <a:rPr lang="nl-NL" dirty="0" err="1"/>
              <a:t>consequences</a:t>
            </a:r>
            <a:r>
              <a:rPr lang="nl-NL" dirty="0"/>
              <a:t> of </a:t>
            </a:r>
            <a:r>
              <a:rPr lang="nl-NL" dirty="0" err="1"/>
              <a:t>such</a:t>
            </a:r>
            <a:r>
              <a:rPr lang="nl-NL" dirty="0"/>
              <a:t> </a:t>
            </a:r>
            <a:r>
              <a:rPr lang="nl-NL" dirty="0" err="1"/>
              <a:t>warnings</a:t>
            </a:r>
            <a:r>
              <a:rPr lang="nl-NL" dirty="0"/>
              <a:t>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strive</a:t>
            </a:r>
            <a:r>
              <a:rPr lang="nl-NL" dirty="0"/>
              <a:t> </a:t>
            </a:r>
            <a:r>
              <a:rPr lang="nl-NL" dirty="0" err="1"/>
              <a:t>to</a:t>
            </a:r>
            <a:r>
              <a:rPr lang="nl-NL" dirty="0"/>
              <a:t> </a:t>
            </a:r>
            <a:r>
              <a:rPr lang="nl-NL" dirty="0" err="1"/>
              <a:t>influence</a:t>
            </a:r>
            <a:r>
              <a:rPr lang="nl-NL" dirty="0"/>
              <a:t> </a:t>
            </a:r>
            <a:r>
              <a:rPr lang="nl-NL" dirty="0" err="1"/>
              <a:t>governments</a:t>
            </a:r>
            <a:r>
              <a:rPr lang="nl-NL" dirty="0"/>
              <a:t> in </a:t>
            </a:r>
            <a:r>
              <a:rPr lang="nl-NL" dirty="0" err="1"/>
              <a:t>generating</a:t>
            </a:r>
            <a:r>
              <a:rPr lang="nl-NL" dirty="0"/>
              <a:t> </a:t>
            </a:r>
            <a:r>
              <a:rPr lang="nl-NL" dirty="0" err="1"/>
              <a:t>markets</a:t>
            </a:r>
            <a:r>
              <a:rPr lang="nl-NL" dirty="0"/>
              <a:t> </a:t>
            </a:r>
            <a:r>
              <a:rPr lang="nl-NL" dirty="0" err="1"/>
              <a:t>to</a:t>
            </a:r>
            <a:r>
              <a:rPr lang="nl-NL" dirty="0"/>
              <a:t> </a:t>
            </a:r>
            <a:r>
              <a:rPr lang="nl-NL" dirty="0" err="1"/>
              <a:t>ensure</a:t>
            </a:r>
            <a:r>
              <a:rPr lang="nl-NL" dirty="0"/>
              <a:t> these </a:t>
            </a:r>
            <a:r>
              <a:rPr lang="nl-NL" dirty="0" err="1"/>
              <a:t>advisories</a:t>
            </a:r>
            <a:r>
              <a:rPr lang="nl-NL" dirty="0"/>
              <a:t> are </a:t>
            </a:r>
            <a:r>
              <a:rPr lang="nl-NL" dirty="0" err="1"/>
              <a:t>objective</a:t>
            </a:r>
            <a:r>
              <a:rPr lang="nl-NL" dirty="0"/>
              <a:t>, </a:t>
            </a:r>
            <a:r>
              <a:rPr lang="nl-NL" dirty="0" err="1"/>
              <a:t>unbiased</a:t>
            </a:r>
            <a:r>
              <a:rPr lang="nl-NL" dirty="0"/>
              <a:t>,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updated</a:t>
            </a:r>
            <a:r>
              <a:rPr lang="nl-NL" dirty="0"/>
              <a:t> </a:t>
            </a:r>
            <a:r>
              <a:rPr lang="nl-NL" dirty="0" err="1"/>
              <a:t>regularly</a:t>
            </a:r>
            <a:r>
              <a:rPr lang="nl-NL" dirty="0"/>
              <a:t>.</a:t>
            </a:r>
          </a:p>
          <a:p>
            <a:pPr lvl="2"/>
            <a:endParaRPr lang="nl-NL" b="1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27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267349383"/>
      </p:ext>
    </p:extLst>
  </p:cSld>
  <p:clrMapOvr>
    <a:masterClrMapping/>
  </p:clrMapOvr>
  <p:transition spd="slow">
    <p:wipe dir="r"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600" dirty="0"/>
              <a:t>2- Safety, </a:t>
            </a:r>
            <a:r>
              <a:rPr lang="nl-NL" sz="3600" dirty="0" err="1"/>
              <a:t>Security,and</a:t>
            </a:r>
            <a:r>
              <a:rPr lang="nl-NL" sz="3600" dirty="0"/>
              <a:t> </a:t>
            </a:r>
            <a:r>
              <a:rPr lang="nl-NL" sz="3600" dirty="0" err="1"/>
              <a:t>Tourism</a:t>
            </a:r>
            <a:endParaRPr lang="nl-NL" sz="36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r>
              <a:rPr lang="nl-NL" b="1" dirty="0"/>
              <a:t>B.5- Impact on </a:t>
            </a:r>
            <a:r>
              <a:rPr lang="nl-NL" b="1" dirty="0" err="1"/>
              <a:t>Governments</a:t>
            </a:r>
            <a:r>
              <a:rPr lang="nl-NL" b="1" dirty="0"/>
              <a:t> of Generating Markets</a:t>
            </a:r>
          </a:p>
          <a:p>
            <a:pPr lvl="2"/>
            <a:r>
              <a:rPr lang="nl-NL" dirty="0"/>
              <a:t>The most common </a:t>
            </a:r>
            <a:r>
              <a:rPr lang="nl-NL" dirty="0" err="1"/>
              <a:t>perspectives</a:t>
            </a:r>
            <a:r>
              <a:rPr lang="nl-NL" dirty="0"/>
              <a:t> </a:t>
            </a:r>
            <a:r>
              <a:rPr lang="nl-NL" dirty="0" err="1"/>
              <a:t>used</a:t>
            </a:r>
            <a:r>
              <a:rPr lang="nl-NL" dirty="0"/>
              <a:t> </a:t>
            </a:r>
            <a:r>
              <a:rPr lang="nl-NL" dirty="0" err="1"/>
              <a:t>to</a:t>
            </a:r>
            <a:r>
              <a:rPr lang="nl-NL" dirty="0"/>
              <a:t> </a:t>
            </a:r>
            <a:r>
              <a:rPr lang="nl-NL" dirty="0" err="1"/>
              <a:t>evaluate</a:t>
            </a:r>
            <a:r>
              <a:rPr lang="nl-NL" dirty="0"/>
              <a:t> </a:t>
            </a:r>
            <a:r>
              <a:rPr lang="nl-NL" dirty="0" err="1"/>
              <a:t>the</a:t>
            </a:r>
            <a:r>
              <a:rPr lang="nl-NL" dirty="0"/>
              <a:t> impact of </a:t>
            </a:r>
            <a:r>
              <a:rPr lang="nl-NL" dirty="0" err="1"/>
              <a:t>government-issued</a:t>
            </a:r>
            <a:r>
              <a:rPr lang="nl-NL" dirty="0"/>
              <a:t> </a:t>
            </a:r>
            <a:r>
              <a:rPr lang="nl-NL" dirty="0" err="1"/>
              <a:t>travel</a:t>
            </a:r>
            <a:r>
              <a:rPr lang="nl-NL" dirty="0"/>
              <a:t> </a:t>
            </a:r>
            <a:r>
              <a:rPr lang="nl-NL" dirty="0" err="1"/>
              <a:t>warnings</a:t>
            </a:r>
            <a:r>
              <a:rPr lang="nl-NL" dirty="0"/>
              <a:t> </a:t>
            </a:r>
            <a:r>
              <a:rPr lang="nl-NL" dirty="0" err="1"/>
              <a:t>include</a:t>
            </a:r>
            <a:r>
              <a:rPr lang="nl-NL" dirty="0"/>
              <a:t>:</a:t>
            </a:r>
          </a:p>
          <a:p>
            <a:pPr lvl="2"/>
            <a:r>
              <a:rPr lang="nl-NL" dirty="0"/>
              <a:t>- Availability of </a:t>
            </a:r>
            <a:r>
              <a:rPr lang="nl-NL" dirty="0" err="1"/>
              <a:t>travel</a:t>
            </a:r>
            <a:r>
              <a:rPr lang="nl-NL" dirty="0"/>
              <a:t> </a:t>
            </a:r>
            <a:r>
              <a:rPr lang="nl-NL" dirty="0" err="1"/>
              <a:t>advisories</a:t>
            </a:r>
            <a:r>
              <a:rPr lang="nl-NL" dirty="0"/>
              <a:t> in </a:t>
            </a:r>
            <a:r>
              <a:rPr lang="nl-NL" dirty="0" err="1"/>
              <a:t>generating</a:t>
            </a:r>
            <a:r>
              <a:rPr lang="nl-NL" dirty="0"/>
              <a:t> </a:t>
            </a:r>
            <a:r>
              <a:rPr lang="nl-NL" dirty="0" err="1"/>
              <a:t>markets</a:t>
            </a:r>
            <a:endParaRPr lang="nl-NL" dirty="0"/>
          </a:p>
          <a:p>
            <a:pPr lvl="2"/>
            <a:r>
              <a:rPr lang="nl-NL" dirty="0"/>
              <a:t>- Level of exposure </a:t>
            </a:r>
            <a:r>
              <a:rPr lang="nl-NL" dirty="0" err="1"/>
              <a:t>to</a:t>
            </a:r>
            <a:r>
              <a:rPr lang="nl-NL" dirty="0"/>
              <a:t> </a:t>
            </a:r>
            <a:r>
              <a:rPr lang="nl-NL" dirty="0" err="1"/>
              <a:t>travel</a:t>
            </a:r>
            <a:r>
              <a:rPr lang="nl-NL" dirty="0"/>
              <a:t> </a:t>
            </a:r>
            <a:r>
              <a:rPr lang="nl-NL" dirty="0" err="1"/>
              <a:t>advisories</a:t>
            </a:r>
            <a:r>
              <a:rPr lang="nl-NL" dirty="0"/>
              <a:t> in </a:t>
            </a:r>
            <a:r>
              <a:rPr lang="nl-NL" dirty="0" err="1"/>
              <a:t>generating</a:t>
            </a:r>
            <a:r>
              <a:rPr lang="nl-NL" dirty="0"/>
              <a:t> </a:t>
            </a:r>
            <a:r>
              <a:rPr lang="nl-NL" dirty="0" err="1"/>
              <a:t>markets</a:t>
            </a:r>
            <a:endParaRPr lang="nl-NL" dirty="0"/>
          </a:p>
          <a:p>
            <a:pPr lvl="2"/>
            <a:r>
              <a:rPr lang="nl-NL" dirty="0"/>
              <a:t>- </a:t>
            </a:r>
            <a:r>
              <a:rPr lang="nl-NL" dirty="0" err="1"/>
              <a:t>Position</a:t>
            </a:r>
            <a:r>
              <a:rPr lang="nl-NL" dirty="0"/>
              <a:t> on </a:t>
            </a:r>
            <a:r>
              <a:rPr lang="nl-NL" dirty="0" err="1"/>
              <a:t>the</a:t>
            </a:r>
            <a:r>
              <a:rPr lang="nl-NL" dirty="0"/>
              <a:t> </a:t>
            </a:r>
            <a:r>
              <a:rPr lang="nl-NL" dirty="0" err="1"/>
              <a:t>travel</a:t>
            </a:r>
            <a:r>
              <a:rPr lang="nl-NL" dirty="0"/>
              <a:t> </a:t>
            </a:r>
            <a:r>
              <a:rPr lang="nl-NL" dirty="0" err="1"/>
              <a:t>advisories</a:t>
            </a:r>
            <a:r>
              <a:rPr lang="nl-NL" dirty="0"/>
              <a:t>' risk </a:t>
            </a:r>
            <a:r>
              <a:rPr lang="nl-NL" dirty="0" err="1"/>
              <a:t>scale</a:t>
            </a:r>
            <a:endParaRPr lang="nl-NL" dirty="0"/>
          </a:p>
          <a:p>
            <a:pPr lvl="2"/>
            <a:r>
              <a:rPr lang="nl-NL" dirty="0"/>
              <a:t>- </a:t>
            </a:r>
            <a:r>
              <a:rPr lang="nl-NL" dirty="0" err="1"/>
              <a:t>Frequency</a:t>
            </a:r>
            <a:r>
              <a:rPr lang="nl-NL" dirty="0"/>
              <a:t> of </a:t>
            </a:r>
            <a:r>
              <a:rPr lang="nl-NL" dirty="0" err="1"/>
              <a:t>travel</a:t>
            </a:r>
            <a:r>
              <a:rPr lang="nl-NL" dirty="0"/>
              <a:t> </a:t>
            </a:r>
            <a:r>
              <a:rPr lang="nl-NL" dirty="0" err="1"/>
              <a:t>advisory</a:t>
            </a:r>
            <a:r>
              <a:rPr lang="nl-NL" dirty="0"/>
              <a:t> updates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28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116277598"/>
      </p:ext>
    </p:extLst>
  </p:cSld>
  <p:clrMapOvr>
    <a:masterClrMapping/>
  </p:clrMapOvr>
  <p:transition spd="slow">
    <p:wipe dir="r"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600" dirty="0"/>
              <a:t>2- Safety, </a:t>
            </a:r>
            <a:r>
              <a:rPr lang="nl-NL" sz="3600" dirty="0" err="1"/>
              <a:t>Security,and</a:t>
            </a:r>
            <a:r>
              <a:rPr lang="nl-NL" sz="3600" dirty="0"/>
              <a:t> </a:t>
            </a:r>
            <a:r>
              <a:rPr lang="nl-NL" sz="3600" dirty="0" err="1"/>
              <a:t>Tourism</a:t>
            </a:r>
            <a:endParaRPr lang="nl-NL" sz="36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r>
              <a:rPr lang="nl-NL" b="1" dirty="0"/>
              <a:t>B.6- Media </a:t>
            </a:r>
            <a:r>
              <a:rPr lang="nl-NL" b="1" dirty="0" err="1"/>
              <a:t>Behavior</a:t>
            </a:r>
            <a:endParaRPr lang="nl-NL" b="1" dirty="0"/>
          </a:p>
          <a:p>
            <a:pPr lvl="2"/>
            <a:r>
              <a:rPr lang="nl-NL" dirty="0"/>
              <a:t>- The media </a:t>
            </a:r>
            <a:r>
              <a:rPr lang="nl-NL" dirty="0" err="1"/>
              <a:t>often</a:t>
            </a:r>
            <a:r>
              <a:rPr lang="nl-NL" dirty="0"/>
              <a:t> </a:t>
            </a:r>
            <a:r>
              <a:rPr lang="nl-NL" dirty="0" err="1"/>
              <a:t>see</a:t>
            </a:r>
            <a:r>
              <a:rPr lang="nl-NL" dirty="0"/>
              <a:t> security </a:t>
            </a:r>
            <a:r>
              <a:rPr lang="nl-NL" dirty="0" err="1"/>
              <a:t>incidents</a:t>
            </a:r>
            <a:r>
              <a:rPr lang="nl-NL" dirty="0"/>
              <a:t> as significant </a:t>
            </a:r>
            <a:r>
              <a:rPr lang="nl-NL" dirty="0" err="1"/>
              <a:t>news</a:t>
            </a:r>
            <a:r>
              <a:rPr lang="nl-NL" dirty="0"/>
              <a:t> events. </a:t>
            </a:r>
          </a:p>
          <a:p>
            <a:pPr lvl="2"/>
            <a:r>
              <a:rPr lang="nl-NL" dirty="0"/>
              <a:t>- As a </a:t>
            </a:r>
            <a:r>
              <a:rPr lang="nl-NL" dirty="0" err="1"/>
              <a:t>result</a:t>
            </a:r>
            <a:r>
              <a:rPr lang="nl-NL" dirty="0"/>
              <a:t>, </a:t>
            </a:r>
            <a:r>
              <a:rPr lang="nl-NL" dirty="0" err="1"/>
              <a:t>the</a:t>
            </a:r>
            <a:r>
              <a:rPr lang="nl-NL" dirty="0"/>
              <a:t> media </a:t>
            </a:r>
            <a:r>
              <a:rPr lang="nl-NL" dirty="0" err="1"/>
              <a:t>focuses</a:t>
            </a:r>
            <a:r>
              <a:rPr lang="nl-NL" dirty="0"/>
              <a:t> on </a:t>
            </a:r>
            <a:r>
              <a:rPr lang="nl-NL" dirty="0" err="1"/>
              <a:t>providing</a:t>
            </a:r>
            <a:r>
              <a:rPr lang="nl-NL" dirty="0"/>
              <a:t> </a:t>
            </a:r>
            <a:r>
              <a:rPr lang="nl-NL" dirty="0" err="1"/>
              <a:t>vivid</a:t>
            </a:r>
            <a:r>
              <a:rPr lang="nl-NL" dirty="0"/>
              <a:t>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detailed</a:t>
            </a:r>
            <a:r>
              <a:rPr lang="nl-NL" dirty="0"/>
              <a:t> information </a:t>
            </a:r>
            <a:r>
              <a:rPr lang="nl-NL" dirty="0" err="1"/>
              <a:t>and</a:t>
            </a:r>
            <a:r>
              <a:rPr lang="nl-NL" dirty="0"/>
              <a:t> analyses of these </a:t>
            </a:r>
            <a:r>
              <a:rPr lang="nl-NL" dirty="0" err="1"/>
              <a:t>incidents</a:t>
            </a:r>
            <a:r>
              <a:rPr lang="nl-NL" dirty="0"/>
              <a:t>.</a:t>
            </a:r>
          </a:p>
          <a:p>
            <a:pPr lvl="2"/>
            <a:r>
              <a:rPr lang="nl-NL" dirty="0"/>
              <a:t>- </a:t>
            </a:r>
            <a:r>
              <a:rPr lang="nl-NL" dirty="0" err="1"/>
              <a:t>This</a:t>
            </a:r>
            <a:r>
              <a:rPr lang="nl-NL" dirty="0"/>
              <a:t> leads </a:t>
            </a:r>
            <a:r>
              <a:rPr lang="nl-NL" dirty="0" err="1"/>
              <a:t>to</a:t>
            </a:r>
            <a:r>
              <a:rPr lang="nl-NL" dirty="0"/>
              <a:t> </a:t>
            </a:r>
            <a:r>
              <a:rPr lang="nl-NL" dirty="0" err="1"/>
              <a:t>the</a:t>
            </a:r>
            <a:r>
              <a:rPr lang="nl-NL" dirty="0"/>
              <a:t> </a:t>
            </a:r>
            <a:r>
              <a:rPr lang="nl-NL" dirty="0" err="1"/>
              <a:t>saturation</a:t>
            </a:r>
            <a:r>
              <a:rPr lang="nl-NL" dirty="0"/>
              <a:t> of </a:t>
            </a:r>
            <a:r>
              <a:rPr lang="nl-NL" dirty="0" err="1"/>
              <a:t>potential</a:t>
            </a:r>
            <a:r>
              <a:rPr lang="nl-NL" dirty="0"/>
              <a:t> </a:t>
            </a:r>
            <a:r>
              <a:rPr lang="nl-NL" dirty="0" err="1"/>
              <a:t>tourists</a:t>
            </a:r>
            <a:r>
              <a:rPr lang="nl-NL" dirty="0"/>
              <a:t> in </a:t>
            </a:r>
            <a:r>
              <a:rPr lang="nl-NL" dirty="0" err="1"/>
              <a:t>generating</a:t>
            </a:r>
            <a:r>
              <a:rPr lang="nl-NL" dirty="0"/>
              <a:t> </a:t>
            </a:r>
            <a:r>
              <a:rPr lang="nl-NL" dirty="0" err="1"/>
              <a:t>markets</a:t>
            </a:r>
            <a:r>
              <a:rPr lang="nl-NL" dirty="0"/>
              <a:t> </a:t>
            </a:r>
            <a:r>
              <a:rPr lang="nl-NL" dirty="0" err="1"/>
              <a:t>with</a:t>
            </a:r>
            <a:r>
              <a:rPr lang="nl-NL" dirty="0"/>
              <a:t> real-time information.</a:t>
            </a:r>
          </a:p>
          <a:p>
            <a:pPr lvl="2"/>
            <a:r>
              <a:rPr lang="nl-NL" dirty="0"/>
              <a:t>- </a:t>
            </a:r>
            <a:r>
              <a:rPr lang="nl-NL" dirty="0" err="1"/>
              <a:t>This</a:t>
            </a:r>
            <a:r>
              <a:rPr lang="nl-NL" dirty="0"/>
              <a:t> constant media </a:t>
            </a:r>
            <a:r>
              <a:rPr lang="nl-NL" dirty="0" err="1"/>
              <a:t>coverage</a:t>
            </a:r>
            <a:r>
              <a:rPr lang="nl-NL" dirty="0"/>
              <a:t> </a:t>
            </a:r>
            <a:r>
              <a:rPr lang="nl-NL" dirty="0" err="1"/>
              <a:t>often</a:t>
            </a:r>
            <a:r>
              <a:rPr lang="nl-NL" dirty="0"/>
              <a:t> </a:t>
            </a:r>
            <a:r>
              <a:rPr lang="nl-NL" dirty="0" err="1"/>
              <a:t>shapes</a:t>
            </a:r>
            <a:r>
              <a:rPr lang="nl-NL" dirty="0"/>
              <a:t> a </a:t>
            </a:r>
            <a:r>
              <a:rPr lang="nl-NL" dirty="0" err="1"/>
              <a:t>perceived</a:t>
            </a:r>
            <a:r>
              <a:rPr lang="nl-NL" dirty="0"/>
              <a:t> high-risk image of </a:t>
            </a:r>
            <a:r>
              <a:rPr lang="nl-NL" dirty="0" err="1"/>
              <a:t>the</a:t>
            </a:r>
            <a:r>
              <a:rPr lang="nl-NL" dirty="0"/>
              <a:t> </a:t>
            </a:r>
            <a:r>
              <a:rPr lang="nl-NL" dirty="0" err="1"/>
              <a:t>affected</a:t>
            </a:r>
            <a:r>
              <a:rPr lang="nl-NL" dirty="0"/>
              <a:t> </a:t>
            </a:r>
            <a:r>
              <a:rPr lang="nl-NL" dirty="0" err="1"/>
              <a:t>destinations</a:t>
            </a:r>
            <a:r>
              <a:rPr lang="nl-NL" dirty="0"/>
              <a:t>, </a:t>
            </a:r>
            <a:r>
              <a:rPr lang="nl-NL" dirty="0" err="1"/>
              <a:t>which</a:t>
            </a:r>
            <a:r>
              <a:rPr lang="nl-NL" dirty="0"/>
              <a:t> </a:t>
            </a:r>
            <a:r>
              <a:rPr lang="nl-NL" dirty="0" err="1"/>
              <a:t>may</a:t>
            </a:r>
            <a:r>
              <a:rPr lang="nl-NL" dirty="0"/>
              <a:t> </a:t>
            </a:r>
            <a:r>
              <a:rPr lang="nl-NL" dirty="0" err="1"/>
              <a:t>influence</a:t>
            </a:r>
            <a:r>
              <a:rPr lang="nl-NL" dirty="0"/>
              <a:t> </a:t>
            </a:r>
            <a:r>
              <a:rPr lang="nl-NL" dirty="0" err="1"/>
              <a:t>travelers</a:t>
            </a:r>
            <a:r>
              <a:rPr lang="nl-NL" dirty="0"/>
              <a:t>' </a:t>
            </a:r>
            <a:r>
              <a:rPr lang="nl-NL" dirty="0" err="1"/>
              <a:t>decisions</a:t>
            </a:r>
            <a:r>
              <a:rPr lang="nl-NL" dirty="0"/>
              <a:t>.</a:t>
            </a:r>
          </a:p>
          <a:p>
            <a:pPr lvl="2"/>
            <a:r>
              <a:rPr lang="nl-NL" dirty="0"/>
              <a:t>- In </a:t>
            </a:r>
            <a:r>
              <a:rPr lang="nl-NL" dirty="0" err="1"/>
              <a:t>some</a:t>
            </a:r>
            <a:r>
              <a:rPr lang="nl-NL" dirty="0"/>
              <a:t> cases, </a:t>
            </a:r>
            <a:r>
              <a:rPr lang="nl-NL" dirty="0" err="1"/>
              <a:t>the</a:t>
            </a:r>
            <a:r>
              <a:rPr lang="nl-NL" dirty="0"/>
              <a:t> media’s </a:t>
            </a:r>
            <a:r>
              <a:rPr lang="nl-NL" dirty="0" err="1"/>
              <a:t>portrayal</a:t>
            </a:r>
            <a:r>
              <a:rPr lang="nl-NL" dirty="0"/>
              <a:t> of </a:t>
            </a:r>
            <a:r>
              <a:rPr lang="nl-NL" dirty="0" err="1"/>
              <a:t>the</a:t>
            </a:r>
            <a:r>
              <a:rPr lang="nl-NL" dirty="0"/>
              <a:t> </a:t>
            </a:r>
            <a:r>
              <a:rPr lang="nl-NL" dirty="0" err="1"/>
              <a:t>severity</a:t>
            </a:r>
            <a:r>
              <a:rPr lang="nl-NL" dirty="0"/>
              <a:t> of </a:t>
            </a:r>
            <a:r>
              <a:rPr lang="nl-NL" dirty="0" err="1"/>
              <a:t>the</a:t>
            </a:r>
            <a:r>
              <a:rPr lang="nl-NL" dirty="0"/>
              <a:t> </a:t>
            </a:r>
            <a:r>
              <a:rPr lang="nl-NL" dirty="0" err="1"/>
              <a:t>incidents</a:t>
            </a:r>
            <a:r>
              <a:rPr lang="nl-NL" dirty="0"/>
              <a:t> </a:t>
            </a:r>
            <a:r>
              <a:rPr lang="nl-NL" dirty="0" err="1"/>
              <a:t>can</a:t>
            </a:r>
            <a:r>
              <a:rPr lang="nl-NL" dirty="0"/>
              <a:t> </a:t>
            </a:r>
            <a:r>
              <a:rPr lang="nl-NL" dirty="0" err="1"/>
              <a:t>be</a:t>
            </a:r>
            <a:r>
              <a:rPr lang="nl-NL" dirty="0"/>
              <a:t> </a:t>
            </a:r>
            <a:r>
              <a:rPr lang="nl-NL" dirty="0" err="1"/>
              <a:t>biased</a:t>
            </a:r>
            <a:r>
              <a:rPr lang="nl-NL" dirty="0"/>
              <a:t>, </a:t>
            </a:r>
            <a:r>
              <a:rPr lang="nl-NL" dirty="0" err="1"/>
              <a:t>exaggerating</a:t>
            </a:r>
            <a:r>
              <a:rPr lang="nl-NL" dirty="0"/>
              <a:t> </a:t>
            </a:r>
            <a:r>
              <a:rPr lang="nl-NL" dirty="0" err="1"/>
              <a:t>the</a:t>
            </a:r>
            <a:r>
              <a:rPr lang="nl-NL" dirty="0"/>
              <a:t> real </a:t>
            </a:r>
            <a:r>
              <a:rPr lang="nl-NL" dirty="0" err="1"/>
              <a:t>risks</a:t>
            </a:r>
            <a:r>
              <a:rPr lang="nl-NL" dirty="0"/>
              <a:t> </a:t>
            </a:r>
            <a:r>
              <a:rPr lang="nl-NL" dirty="0" err="1"/>
              <a:t>associated</a:t>
            </a:r>
            <a:r>
              <a:rPr lang="nl-NL" dirty="0"/>
              <a:t> </a:t>
            </a:r>
            <a:r>
              <a:rPr lang="nl-NL" dirty="0" err="1"/>
              <a:t>with</a:t>
            </a:r>
            <a:r>
              <a:rPr lang="nl-NL" dirty="0"/>
              <a:t> </a:t>
            </a:r>
            <a:r>
              <a:rPr lang="nl-NL" dirty="0" err="1"/>
              <a:t>travel</a:t>
            </a:r>
            <a:r>
              <a:rPr lang="nl-NL" dirty="0"/>
              <a:t> </a:t>
            </a:r>
            <a:r>
              <a:rPr lang="nl-NL" dirty="0" err="1"/>
              <a:t>to</a:t>
            </a:r>
            <a:r>
              <a:rPr lang="nl-NL" dirty="0"/>
              <a:t> </a:t>
            </a:r>
            <a:r>
              <a:rPr lang="nl-NL" dirty="0" err="1"/>
              <a:t>those</a:t>
            </a:r>
            <a:r>
              <a:rPr lang="nl-NL" dirty="0"/>
              <a:t> </a:t>
            </a:r>
            <a:r>
              <a:rPr lang="nl-NL" dirty="0" err="1"/>
              <a:t>areas</a:t>
            </a:r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29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104111458"/>
      </p:ext>
    </p:extLst>
  </p:cSld>
  <p:clrMapOvr>
    <a:masterClrMapping/>
  </p:clrMapOvr>
  <p:transition spd="slow">
    <p:wipe dir="r"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600" dirty="0"/>
              <a:t>2- Safety, </a:t>
            </a:r>
            <a:r>
              <a:rPr lang="nl-NL" sz="3600" dirty="0" err="1"/>
              <a:t>Security,and</a:t>
            </a:r>
            <a:r>
              <a:rPr lang="nl-NL" sz="3600" dirty="0"/>
              <a:t> </a:t>
            </a:r>
            <a:r>
              <a:rPr lang="nl-NL" sz="3600" dirty="0" err="1"/>
              <a:t>Tourism</a:t>
            </a:r>
            <a:endParaRPr lang="nl-NL" sz="36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r>
              <a:rPr lang="nl-NL" b="1" dirty="0"/>
              <a:t>B.6- Media </a:t>
            </a:r>
            <a:r>
              <a:rPr lang="nl-NL" b="1" dirty="0" err="1"/>
              <a:t>Behavior</a:t>
            </a:r>
            <a:endParaRPr lang="nl-NL" b="1" dirty="0"/>
          </a:p>
          <a:p>
            <a:pPr lvl="2"/>
            <a:r>
              <a:rPr lang="nl-NL" dirty="0" err="1"/>
              <a:t>To</a:t>
            </a:r>
            <a:r>
              <a:rPr lang="nl-NL" dirty="0"/>
              <a:t> </a:t>
            </a:r>
            <a:r>
              <a:rPr lang="nl-NL" dirty="0" err="1"/>
              <a:t>assess</a:t>
            </a:r>
            <a:r>
              <a:rPr lang="nl-NL" dirty="0"/>
              <a:t> media </a:t>
            </a:r>
            <a:r>
              <a:rPr lang="nl-NL" dirty="0" err="1"/>
              <a:t>behavior</a:t>
            </a:r>
            <a:r>
              <a:rPr lang="nl-NL" dirty="0"/>
              <a:t>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its</a:t>
            </a:r>
            <a:r>
              <a:rPr lang="nl-NL" dirty="0"/>
              <a:t> </a:t>
            </a:r>
            <a:r>
              <a:rPr lang="nl-NL" dirty="0" err="1"/>
              <a:t>potential</a:t>
            </a:r>
            <a:r>
              <a:rPr lang="nl-NL" dirty="0"/>
              <a:t> bias </a:t>
            </a:r>
            <a:r>
              <a:rPr lang="nl-NL" dirty="0" err="1"/>
              <a:t>during</a:t>
            </a:r>
            <a:r>
              <a:rPr lang="nl-NL" dirty="0"/>
              <a:t> security-</a:t>
            </a:r>
            <a:r>
              <a:rPr lang="nl-NL" dirty="0" err="1"/>
              <a:t>induced</a:t>
            </a:r>
            <a:r>
              <a:rPr lang="nl-NL" dirty="0"/>
              <a:t> </a:t>
            </a:r>
            <a:r>
              <a:rPr lang="nl-NL" dirty="0" err="1"/>
              <a:t>tourism</a:t>
            </a:r>
            <a:r>
              <a:rPr lang="nl-NL" dirty="0"/>
              <a:t> crises, </a:t>
            </a:r>
            <a:r>
              <a:rPr lang="nl-NL" dirty="0" err="1"/>
              <a:t>the</a:t>
            </a:r>
            <a:r>
              <a:rPr lang="nl-NL" dirty="0"/>
              <a:t> </a:t>
            </a:r>
            <a:r>
              <a:rPr lang="nl-NL" dirty="0" err="1"/>
              <a:t>following</a:t>
            </a:r>
            <a:r>
              <a:rPr lang="nl-NL" dirty="0"/>
              <a:t> variables </a:t>
            </a:r>
            <a:r>
              <a:rPr lang="nl-NL" dirty="0" err="1"/>
              <a:t>may</a:t>
            </a:r>
            <a:r>
              <a:rPr lang="nl-NL" dirty="0"/>
              <a:t> </a:t>
            </a:r>
            <a:r>
              <a:rPr lang="nl-NL" dirty="0" err="1"/>
              <a:t>be</a:t>
            </a:r>
            <a:r>
              <a:rPr lang="nl-NL" dirty="0"/>
              <a:t> </a:t>
            </a:r>
            <a:r>
              <a:rPr lang="nl-NL" dirty="0" err="1"/>
              <a:t>useful</a:t>
            </a:r>
            <a:r>
              <a:rPr lang="nl-NL" dirty="0"/>
              <a:t>:</a:t>
            </a:r>
          </a:p>
          <a:p>
            <a:pPr lvl="2"/>
            <a:r>
              <a:rPr lang="nl-NL" dirty="0"/>
              <a:t>- </a:t>
            </a:r>
            <a:r>
              <a:rPr lang="nl-NL" dirty="0" err="1"/>
              <a:t>Extent</a:t>
            </a:r>
            <a:r>
              <a:rPr lang="nl-NL" dirty="0"/>
              <a:t> of </a:t>
            </a:r>
            <a:r>
              <a:rPr lang="nl-NL" dirty="0" err="1"/>
              <a:t>coverage</a:t>
            </a:r>
            <a:r>
              <a:rPr lang="nl-NL" dirty="0"/>
              <a:t> of </a:t>
            </a:r>
            <a:r>
              <a:rPr lang="nl-NL" dirty="0" err="1"/>
              <a:t>the</a:t>
            </a:r>
            <a:r>
              <a:rPr lang="nl-NL" dirty="0"/>
              <a:t> incident</a:t>
            </a:r>
          </a:p>
          <a:p>
            <a:pPr lvl="2"/>
            <a:r>
              <a:rPr lang="nl-NL" dirty="0"/>
              <a:t>- Types of media </a:t>
            </a:r>
            <a:r>
              <a:rPr lang="nl-NL" dirty="0" err="1"/>
              <a:t>coverage</a:t>
            </a:r>
            <a:endParaRPr lang="nl-NL" dirty="0"/>
          </a:p>
          <a:p>
            <a:pPr lvl="2"/>
            <a:r>
              <a:rPr lang="nl-NL" dirty="0"/>
              <a:t>- Forms of media </a:t>
            </a:r>
            <a:r>
              <a:rPr lang="nl-NL" dirty="0" err="1"/>
              <a:t>coverage</a:t>
            </a:r>
            <a:r>
              <a:rPr lang="nl-NL" dirty="0"/>
              <a:t> (</a:t>
            </a:r>
            <a:r>
              <a:rPr lang="nl-NL" dirty="0" err="1"/>
              <a:t>informative</a:t>
            </a:r>
            <a:r>
              <a:rPr lang="nl-NL" dirty="0"/>
              <a:t> </a:t>
            </a:r>
            <a:r>
              <a:rPr lang="nl-NL" dirty="0" err="1"/>
              <a:t>vs</a:t>
            </a:r>
            <a:r>
              <a:rPr lang="nl-NL" dirty="0"/>
              <a:t> </a:t>
            </a:r>
            <a:r>
              <a:rPr lang="nl-NL" dirty="0" err="1"/>
              <a:t>interpretive</a:t>
            </a:r>
            <a:r>
              <a:rPr lang="nl-NL" dirty="0"/>
              <a:t>)</a:t>
            </a:r>
          </a:p>
          <a:p>
            <a:pPr lvl="2"/>
            <a:r>
              <a:rPr lang="nl-NL" dirty="0"/>
              <a:t>- </a:t>
            </a:r>
            <a:r>
              <a:rPr lang="nl-NL" dirty="0" err="1"/>
              <a:t>Relative</a:t>
            </a:r>
            <a:r>
              <a:rPr lang="nl-NL" dirty="0"/>
              <a:t> </a:t>
            </a:r>
            <a:r>
              <a:rPr lang="nl-NL" dirty="0" err="1"/>
              <a:t>coverage</a:t>
            </a:r>
            <a:r>
              <a:rPr lang="nl-NL" dirty="0"/>
              <a:t> of security </a:t>
            </a:r>
            <a:r>
              <a:rPr lang="nl-NL" dirty="0" err="1"/>
              <a:t>situations</a:t>
            </a:r>
            <a:r>
              <a:rPr lang="nl-NL" dirty="0"/>
              <a:t> </a:t>
            </a:r>
            <a:r>
              <a:rPr lang="nl-NL" dirty="0" err="1"/>
              <a:t>across</a:t>
            </a:r>
            <a:r>
              <a:rPr lang="nl-NL" dirty="0"/>
              <a:t> media platforms</a:t>
            </a:r>
          </a:p>
          <a:p>
            <a:pPr lvl="2"/>
            <a:r>
              <a:rPr lang="nl-NL" dirty="0"/>
              <a:t>- Level of </a:t>
            </a:r>
            <a:r>
              <a:rPr lang="nl-NL" dirty="0" err="1"/>
              <a:t>biased</a:t>
            </a:r>
            <a:r>
              <a:rPr lang="nl-NL" dirty="0"/>
              <a:t> information</a:t>
            </a:r>
          </a:p>
          <a:p>
            <a:pPr lvl="2"/>
            <a:r>
              <a:rPr lang="nl-NL" dirty="0"/>
              <a:t>- Level of </a:t>
            </a:r>
            <a:r>
              <a:rPr lang="nl-NL" dirty="0" err="1"/>
              <a:t>biased</a:t>
            </a:r>
            <a:r>
              <a:rPr lang="nl-NL" dirty="0"/>
              <a:t> </a:t>
            </a:r>
            <a:r>
              <a:rPr lang="nl-NL" dirty="0" err="1"/>
              <a:t>interpretation</a:t>
            </a:r>
            <a:r>
              <a:rPr lang="nl-NL" dirty="0"/>
              <a:t> of security </a:t>
            </a:r>
            <a:r>
              <a:rPr lang="nl-NL" dirty="0" err="1"/>
              <a:t>situations</a:t>
            </a:r>
            <a:endParaRPr lang="nl-NL" dirty="0"/>
          </a:p>
          <a:p>
            <a:pPr lvl="2"/>
            <a:r>
              <a:rPr lang="nl-NL" dirty="0"/>
              <a:t>- Impact of media </a:t>
            </a:r>
            <a:r>
              <a:rPr lang="nl-NL" dirty="0" err="1"/>
              <a:t>warnings</a:t>
            </a:r>
            <a:endParaRPr lang="nl-NL" dirty="0"/>
          </a:p>
          <a:p>
            <a:pPr lvl="2"/>
            <a:r>
              <a:rPr lang="nl-NL" dirty="0"/>
              <a:t>- </a:t>
            </a:r>
            <a:r>
              <a:rPr lang="nl-NL" dirty="0" err="1"/>
              <a:t>Extent</a:t>
            </a:r>
            <a:r>
              <a:rPr lang="nl-NL" dirty="0"/>
              <a:t> of media </a:t>
            </a:r>
            <a:r>
              <a:rPr lang="nl-NL" dirty="0" err="1"/>
              <a:t>messages</a:t>
            </a:r>
            <a:r>
              <a:rPr lang="nl-NL" dirty="0"/>
              <a:t> </a:t>
            </a:r>
            <a:r>
              <a:rPr lang="nl-NL" dirty="0" err="1"/>
              <a:t>directly</a:t>
            </a:r>
            <a:r>
              <a:rPr lang="nl-NL" dirty="0"/>
              <a:t> </a:t>
            </a:r>
            <a:r>
              <a:rPr lang="nl-NL" dirty="0" err="1"/>
              <a:t>aimed</a:t>
            </a:r>
            <a:r>
              <a:rPr lang="nl-NL" dirty="0"/>
              <a:t> at </a:t>
            </a:r>
            <a:r>
              <a:rPr lang="nl-NL" dirty="0" err="1"/>
              <a:t>potential</a:t>
            </a:r>
            <a:r>
              <a:rPr lang="nl-NL" dirty="0"/>
              <a:t> </a:t>
            </a:r>
            <a:r>
              <a:rPr lang="nl-NL" dirty="0" err="1"/>
              <a:t>tourists</a:t>
            </a:r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30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148346791"/>
      </p:ext>
    </p:extLst>
  </p:cSld>
  <p:clrMapOvr>
    <a:masterClrMapping/>
  </p:clrMapOvr>
  <p:transition spd="slow">
    <p:wipe dir="r"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600" dirty="0"/>
              <a:t>2- Safety, </a:t>
            </a:r>
            <a:r>
              <a:rPr lang="nl-NL" sz="3600" dirty="0" err="1"/>
              <a:t>Security,and</a:t>
            </a:r>
            <a:r>
              <a:rPr lang="nl-NL" sz="3600" dirty="0"/>
              <a:t> </a:t>
            </a:r>
            <a:r>
              <a:rPr lang="nl-NL" sz="3600" dirty="0" err="1"/>
              <a:t>Tourism</a:t>
            </a:r>
            <a:endParaRPr lang="nl-NL" sz="36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r>
              <a:rPr lang="nl-NL" b="1" dirty="0"/>
              <a:t>Group C: </a:t>
            </a:r>
            <a:r>
              <a:rPr lang="nl-NL" b="1" dirty="0" err="1"/>
              <a:t>Reaction</a:t>
            </a:r>
            <a:r>
              <a:rPr lang="nl-NL" b="1" dirty="0"/>
              <a:t> </a:t>
            </a:r>
            <a:r>
              <a:rPr lang="nl-NL" b="1" dirty="0" err="1"/>
              <a:t>to</a:t>
            </a:r>
            <a:r>
              <a:rPr lang="nl-NL" b="1" dirty="0"/>
              <a:t> </a:t>
            </a:r>
            <a:r>
              <a:rPr lang="nl-NL" b="1" dirty="0" err="1"/>
              <a:t>Tourism</a:t>
            </a:r>
            <a:r>
              <a:rPr lang="nl-NL" b="1" dirty="0"/>
              <a:t> Crises </a:t>
            </a:r>
            <a:r>
              <a:rPr lang="nl-NL" b="1" dirty="0" err="1"/>
              <a:t>by</a:t>
            </a:r>
            <a:r>
              <a:rPr lang="nl-NL" b="1" dirty="0"/>
              <a:t> </a:t>
            </a:r>
            <a:r>
              <a:rPr lang="nl-NL" b="1" dirty="0" err="1"/>
              <a:t>All</a:t>
            </a:r>
            <a:r>
              <a:rPr lang="nl-NL" b="1" dirty="0"/>
              <a:t> </a:t>
            </a:r>
            <a:r>
              <a:rPr lang="nl-NL" b="1" dirty="0" err="1"/>
              <a:t>Tourism</a:t>
            </a:r>
            <a:r>
              <a:rPr lang="nl-NL" b="1" dirty="0"/>
              <a:t> Stakeholders</a:t>
            </a:r>
          </a:p>
          <a:p>
            <a:pPr lvl="2"/>
            <a:r>
              <a:rPr lang="nl-NL" dirty="0"/>
              <a:t>- It </a:t>
            </a:r>
            <a:r>
              <a:rPr lang="nl-NL" dirty="0" err="1"/>
              <a:t>focuses</a:t>
            </a:r>
            <a:r>
              <a:rPr lang="nl-NL" dirty="0"/>
              <a:t> on </a:t>
            </a:r>
            <a:r>
              <a:rPr lang="nl-NL" dirty="0" err="1"/>
              <a:t>the</a:t>
            </a:r>
            <a:r>
              <a:rPr lang="nl-NL" dirty="0"/>
              <a:t> </a:t>
            </a:r>
            <a:r>
              <a:rPr lang="nl-NL" dirty="0" err="1"/>
              <a:t>efforts</a:t>
            </a:r>
            <a:r>
              <a:rPr lang="nl-NL" dirty="0"/>
              <a:t> made </a:t>
            </a:r>
            <a:r>
              <a:rPr lang="nl-NL" dirty="0" err="1"/>
              <a:t>by</a:t>
            </a:r>
            <a:r>
              <a:rPr lang="nl-NL" dirty="0"/>
              <a:t> </a:t>
            </a:r>
            <a:r>
              <a:rPr lang="nl-NL" dirty="0" err="1"/>
              <a:t>various</a:t>
            </a:r>
            <a:r>
              <a:rPr lang="nl-NL" dirty="0"/>
              <a:t> stakeholders in </a:t>
            </a:r>
            <a:r>
              <a:rPr lang="nl-NL" dirty="0" err="1"/>
              <a:t>the</a:t>
            </a:r>
            <a:r>
              <a:rPr lang="nl-NL" dirty="0"/>
              <a:t> </a:t>
            </a:r>
            <a:r>
              <a:rPr lang="nl-NL" dirty="0" err="1"/>
              <a:t>tourism</a:t>
            </a:r>
            <a:r>
              <a:rPr lang="nl-NL" dirty="0"/>
              <a:t> </a:t>
            </a:r>
            <a:r>
              <a:rPr lang="nl-NL" dirty="0" err="1"/>
              <a:t>industry</a:t>
            </a:r>
            <a:r>
              <a:rPr lang="nl-NL" dirty="0"/>
              <a:t> in response </a:t>
            </a:r>
            <a:r>
              <a:rPr lang="nl-NL" dirty="0" err="1"/>
              <a:t>to</a:t>
            </a:r>
            <a:r>
              <a:rPr lang="nl-NL" dirty="0"/>
              <a:t> security </a:t>
            </a:r>
            <a:r>
              <a:rPr lang="nl-NL" dirty="0" err="1"/>
              <a:t>incidents</a:t>
            </a:r>
            <a:r>
              <a:rPr lang="nl-NL" dirty="0"/>
              <a:t> </a:t>
            </a:r>
            <a:r>
              <a:rPr lang="nl-NL" dirty="0" err="1"/>
              <a:t>that</a:t>
            </a:r>
            <a:r>
              <a:rPr lang="nl-NL" dirty="0"/>
              <a:t> </a:t>
            </a:r>
            <a:r>
              <a:rPr lang="nl-NL" dirty="0" err="1"/>
              <a:t>may</a:t>
            </a:r>
            <a:r>
              <a:rPr lang="nl-NL" dirty="0"/>
              <a:t>:</a:t>
            </a:r>
          </a:p>
          <a:p>
            <a:pPr lvl="2"/>
            <a:r>
              <a:rPr lang="nl-NL" dirty="0"/>
              <a:t>- Affect </a:t>
            </a:r>
            <a:r>
              <a:rPr lang="nl-NL" dirty="0" err="1"/>
              <a:t>tourist</a:t>
            </a:r>
            <a:r>
              <a:rPr lang="nl-NL" dirty="0"/>
              <a:t> </a:t>
            </a:r>
            <a:r>
              <a:rPr lang="nl-NL" dirty="0" err="1"/>
              <a:t>destinations</a:t>
            </a:r>
            <a:r>
              <a:rPr lang="nl-NL" dirty="0"/>
              <a:t> in </a:t>
            </a:r>
            <a:r>
              <a:rPr lang="nl-NL" dirty="0" err="1"/>
              <a:t>the</a:t>
            </a:r>
            <a:r>
              <a:rPr lang="nl-NL" dirty="0"/>
              <a:t> </a:t>
            </a:r>
            <a:r>
              <a:rPr lang="nl-NL" dirty="0" err="1"/>
              <a:t>future</a:t>
            </a:r>
            <a:r>
              <a:rPr lang="nl-NL" dirty="0"/>
              <a:t>,</a:t>
            </a:r>
          </a:p>
          <a:p>
            <a:pPr lvl="2"/>
            <a:r>
              <a:rPr lang="nl-NL" dirty="0"/>
              <a:t>- Be </a:t>
            </a:r>
            <a:r>
              <a:rPr lang="nl-NL" dirty="0" err="1"/>
              <a:t>currently</a:t>
            </a:r>
            <a:r>
              <a:rPr lang="nl-NL" dirty="0"/>
              <a:t> </a:t>
            </a:r>
            <a:r>
              <a:rPr lang="nl-NL" dirty="0" err="1"/>
              <a:t>impacting</a:t>
            </a:r>
            <a:r>
              <a:rPr lang="nl-NL" dirty="0"/>
              <a:t> </a:t>
            </a:r>
            <a:r>
              <a:rPr lang="nl-NL" dirty="0" err="1"/>
              <a:t>destinations</a:t>
            </a:r>
            <a:r>
              <a:rPr lang="nl-NL" dirty="0"/>
              <a:t>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causing</a:t>
            </a:r>
            <a:r>
              <a:rPr lang="nl-NL" dirty="0"/>
              <a:t> a crisis, or</a:t>
            </a:r>
          </a:p>
          <a:p>
            <a:pPr lvl="2"/>
            <a:r>
              <a:rPr lang="nl-NL" dirty="0"/>
              <a:t>- Have </a:t>
            </a:r>
            <a:r>
              <a:rPr lang="nl-NL" dirty="0" err="1"/>
              <a:t>impacted</a:t>
            </a:r>
            <a:r>
              <a:rPr lang="nl-NL" dirty="0"/>
              <a:t> </a:t>
            </a:r>
            <a:r>
              <a:rPr lang="nl-NL" dirty="0" err="1"/>
              <a:t>destinations</a:t>
            </a:r>
            <a:r>
              <a:rPr lang="nl-NL" dirty="0"/>
              <a:t> in </a:t>
            </a:r>
            <a:r>
              <a:rPr lang="nl-NL" dirty="0" err="1"/>
              <a:t>the</a:t>
            </a:r>
            <a:r>
              <a:rPr lang="nl-NL" dirty="0"/>
              <a:t> past.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31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36226557"/>
      </p:ext>
    </p:extLst>
  </p:cSld>
  <p:clrMapOvr>
    <a:masterClrMapping/>
  </p:clrMapOvr>
  <p:transition spd="slow">
    <p:wipe dir="r"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600" dirty="0"/>
              <a:t>2- Safety, </a:t>
            </a:r>
            <a:r>
              <a:rPr lang="nl-NL" sz="3600" dirty="0" err="1"/>
              <a:t>Security,and</a:t>
            </a:r>
            <a:r>
              <a:rPr lang="nl-NL" sz="3600" dirty="0"/>
              <a:t> </a:t>
            </a:r>
            <a:r>
              <a:rPr lang="nl-NL" sz="3600" dirty="0" err="1"/>
              <a:t>Tourism</a:t>
            </a:r>
            <a:endParaRPr lang="nl-NL" sz="36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r>
              <a:rPr lang="nl-NL" b="1" dirty="0"/>
              <a:t>Group C: </a:t>
            </a:r>
            <a:r>
              <a:rPr lang="nl-NL" b="1" dirty="0" err="1"/>
              <a:t>Reaction</a:t>
            </a:r>
            <a:r>
              <a:rPr lang="nl-NL" b="1" dirty="0"/>
              <a:t> </a:t>
            </a:r>
            <a:r>
              <a:rPr lang="nl-NL" b="1" dirty="0" err="1"/>
              <a:t>to</a:t>
            </a:r>
            <a:r>
              <a:rPr lang="nl-NL" b="1" dirty="0"/>
              <a:t> </a:t>
            </a:r>
            <a:r>
              <a:rPr lang="nl-NL" b="1" dirty="0" err="1"/>
              <a:t>Tourism</a:t>
            </a:r>
            <a:r>
              <a:rPr lang="nl-NL" b="1" dirty="0"/>
              <a:t> Crises </a:t>
            </a:r>
            <a:r>
              <a:rPr lang="nl-NL" b="1" dirty="0" err="1"/>
              <a:t>by</a:t>
            </a:r>
            <a:r>
              <a:rPr lang="nl-NL" b="1" dirty="0"/>
              <a:t> </a:t>
            </a:r>
            <a:r>
              <a:rPr lang="nl-NL" b="1" dirty="0" err="1"/>
              <a:t>All</a:t>
            </a:r>
            <a:r>
              <a:rPr lang="nl-NL" b="1" dirty="0"/>
              <a:t> </a:t>
            </a:r>
            <a:r>
              <a:rPr lang="nl-NL" b="1" dirty="0" err="1"/>
              <a:t>Tourism</a:t>
            </a:r>
            <a:r>
              <a:rPr lang="nl-NL" b="1" dirty="0"/>
              <a:t> Stakeholders</a:t>
            </a:r>
          </a:p>
          <a:p>
            <a:pPr lvl="2"/>
            <a:r>
              <a:rPr lang="nl-NL" dirty="0"/>
              <a:t>- For </a:t>
            </a:r>
            <a:r>
              <a:rPr lang="nl-NL" dirty="0" err="1"/>
              <a:t>many</a:t>
            </a:r>
            <a:r>
              <a:rPr lang="nl-NL" dirty="0"/>
              <a:t> </a:t>
            </a:r>
            <a:r>
              <a:rPr lang="nl-NL" dirty="0" err="1"/>
              <a:t>destinations</a:t>
            </a:r>
            <a:r>
              <a:rPr lang="nl-NL" dirty="0"/>
              <a:t>, security </a:t>
            </a:r>
            <a:r>
              <a:rPr lang="nl-NL" dirty="0" err="1"/>
              <a:t>incidents</a:t>
            </a:r>
            <a:r>
              <a:rPr lang="nl-NL" dirty="0"/>
              <a:t> </a:t>
            </a:r>
            <a:r>
              <a:rPr lang="nl-NL" dirty="0" err="1"/>
              <a:t>and</a:t>
            </a:r>
            <a:r>
              <a:rPr lang="nl-NL" dirty="0"/>
              <a:t> crises are </a:t>
            </a:r>
            <a:r>
              <a:rPr lang="nl-NL" dirty="0" err="1"/>
              <a:t>not</a:t>
            </a:r>
            <a:r>
              <a:rPr lang="nl-NL" dirty="0"/>
              <a:t> </a:t>
            </a:r>
            <a:r>
              <a:rPr lang="nl-NL" dirty="0" err="1"/>
              <a:t>just</a:t>
            </a:r>
            <a:r>
              <a:rPr lang="nl-NL" dirty="0"/>
              <a:t> </a:t>
            </a:r>
            <a:r>
              <a:rPr lang="nl-NL" dirty="0" err="1"/>
              <a:t>isolated</a:t>
            </a:r>
            <a:r>
              <a:rPr lang="nl-NL" dirty="0"/>
              <a:t> events, but part of </a:t>
            </a:r>
            <a:r>
              <a:rPr lang="nl-NL" dirty="0" err="1"/>
              <a:t>an</a:t>
            </a:r>
            <a:r>
              <a:rPr lang="nl-NL" dirty="0"/>
              <a:t> </a:t>
            </a:r>
            <a:r>
              <a:rPr lang="nl-NL" dirty="0" err="1"/>
              <a:t>ongoing</a:t>
            </a:r>
            <a:r>
              <a:rPr lang="nl-NL" dirty="0"/>
              <a:t> </a:t>
            </a:r>
            <a:r>
              <a:rPr lang="nl-NL" dirty="0" err="1"/>
              <a:t>cycle</a:t>
            </a:r>
            <a:r>
              <a:rPr lang="nl-NL" dirty="0"/>
              <a:t> of crises </a:t>
            </a:r>
            <a:r>
              <a:rPr lang="nl-NL" dirty="0" err="1"/>
              <a:t>and</a:t>
            </a:r>
            <a:r>
              <a:rPr lang="nl-NL" dirty="0"/>
              <a:t> recovery. </a:t>
            </a:r>
          </a:p>
          <a:p>
            <a:pPr lvl="2"/>
            <a:r>
              <a:rPr lang="nl-NL" dirty="0"/>
              <a:t>- </a:t>
            </a:r>
            <a:r>
              <a:rPr lang="nl-NL" dirty="0" err="1"/>
              <a:t>Thus</a:t>
            </a:r>
            <a:r>
              <a:rPr lang="nl-NL" dirty="0"/>
              <a:t>, </a:t>
            </a:r>
            <a:r>
              <a:rPr lang="nl-NL" dirty="0" err="1"/>
              <a:t>the</a:t>
            </a:r>
            <a:r>
              <a:rPr lang="nl-NL" dirty="0"/>
              <a:t> </a:t>
            </a:r>
            <a:r>
              <a:rPr lang="nl-NL" dirty="0" err="1"/>
              <a:t>concepts</a:t>
            </a:r>
            <a:r>
              <a:rPr lang="nl-NL" dirty="0"/>
              <a:t>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associated</a:t>
            </a:r>
            <a:r>
              <a:rPr lang="nl-NL" dirty="0"/>
              <a:t> variables in </a:t>
            </a:r>
            <a:r>
              <a:rPr lang="nl-NL" dirty="0" err="1"/>
              <a:t>this</a:t>
            </a:r>
            <a:r>
              <a:rPr lang="nl-NL" dirty="0"/>
              <a:t> </a:t>
            </a:r>
            <a:r>
              <a:rPr lang="nl-NL" dirty="0" err="1"/>
              <a:t>group</a:t>
            </a:r>
            <a:r>
              <a:rPr lang="nl-NL" dirty="0"/>
              <a:t> are </a:t>
            </a:r>
            <a:r>
              <a:rPr lang="nl-NL" dirty="0" err="1"/>
              <a:t>dynamic</a:t>
            </a:r>
            <a:r>
              <a:rPr lang="nl-NL" dirty="0"/>
              <a:t>. </a:t>
            </a:r>
          </a:p>
          <a:p>
            <a:pPr lvl="2"/>
            <a:r>
              <a:rPr lang="nl-NL" dirty="0"/>
              <a:t>- It is important </a:t>
            </a:r>
            <a:r>
              <a:rPr lang="nl-NL" dirty="0" err="1"/>
              <a:t>to</a:t>
            </a:r>
            <a:r>
              <a:rPr lang="nl-NL" dirty="0"/>
              <a:t> </a:t>
            </a:r>
            <a:r>
              <a:rPr lang="nl-NL" dirty="0" err="1"/>
              <a:t>recognize</a:t>
            </a:r>
            <a:r>
              <a:rPr lang="nl-NL" dirty="0"/>
              <a:t> </a:t>
            </a:r>
            <a:r>
              <a:rPr lang="nl-NL" dirty="0" err="1"/>
              <a:t>the</a:t>
            </a:r>
            <a:r>
              <a:rPr lang="nl-NL" dirty="0"/>
              <a:t> </a:t>
            </a:r>
            <a:r>
              <a:rPr lang="nl-NL" dirty="0" err="1"/>
              <a:t>interconnectedness</a:t>
            </a:r>
            <a:r>
              <a:rPr lang="nl-NL" dirty="0"/>
              <a:t> of these </a:t>
            </a:r>
            <a:r>
              <a:rPr lang="nl-NL" dirty="0" err="1"/>
              <a:t>concepts</a:t>
            </a:r>
            <a:r>
              <a:rPr lang="nl-NL" dirty="0"/>
              <a:t>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their</a:t>
            </a:r>
            <a:r>
              <a:rPr lang="nl-NL" dirty="0"/>
              <a:t> cross-</a:t>
            </a:r>
            <a:r>
              <a:rPr lang="nl-NL" dirty="0" err="1"/>
              <a:t>functional</a:t>
            </a:r>
            <a:r>
              <a:rPr lang="nl-NL" dirty="0"/>
              <a:t> </a:t>
            </a:r>
            <a:r>
              <a:rPr lang="nl-NL" dirty="0" err="1"/>
              <a:t>relationships</a:t>
            </a:r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32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503813810"/>
      </p:ext>
    </p:extLst>
  </p:cSld>
  <p:clrMapOvr>
    <a:masterClrMapping/>
  </p:clrMapOvr>
  <p:transition spd="slow">
    <p:wipe dir="r"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600" dirty="0"/>
              <a:t>2- Safety, </a:t>
            </a:r>
            <a:r>
              <a:rPr lang="nl-NL" sz="3600" dirty="0" err="1"/>
              <a:t>Security,and</a:t>
            </a:r>
            <a:r>
              <a:rPr lang="nl-NL" sz="3600" dirty="0"/>
              <a:t> </a:t>
            </a:r>
            <a:r>
              <a:rPr lang="nl-NL" sz="3600" dirty="0" err="1"/>
              <a:t>Tourism</a:t>
            </a:r>
            <a:endParaRPr lang="nl-NL" sz="36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r>
              <a:rPr lang="nl-NL" b="1" dirty="0"/>
              <a:t>C.1- </a:t>
            </a:r>
            <a:r>
              <a:rPr lang="nl-NL" b="1" dirty="0" err="1"/>
              <a:t>Destination</a:t>
            </a:r>
            <a:r>
              <a:rPr lang="nl-NL" b="1" dirty="0"/>
              <a:t> </a:t>
            </a:r>
            <a:r>
              <a:rPr lang="nl-NL" b="1" dirty="0" err="1"/>
              <a:t>Behaviour</a:t>
            </a:r>
            <a:endParaRPr lang="nl-NL" b="1" dirty="0"/>
          </a:p>
          <a:p>
            <a:pPr lvl="2"/>
            <a:r>
              <a:rPr lang="nl-NL" dirty="0"/>
              <a:t>- In </a:t>
            </a:r>
            <a:r>
              <a:rPr lang="nl-NL" dirty="0" err="1"/>
              <a:t>times</a:t>
            </a:r>
            <a:r>
              <a:rPr lang="nl-NL" dirty="0"/>
              <a:t> of security-</a:t>
            </a:r>
            <a:r>
              <a:rPr lang="nl-NL" dirty="0" err="1"/>
              <a:t>oriented</a:t>
            </a:r>
            <a:r>
              <a:rPr lang="nl-NL" dirty="0"/>
              <a:t> </a:t>
            </a:r>
            <a:r>
              <a:rPr lang="nl-NL" dirty="0" err="1"/>
              <a:t>tourism</a:t>
            </a:r>
            <a:r>
              <a:rPr lang="nl-NL" dirty="0"/>
              <a:t> crises, </a:t>
            </a:r>
            <a:r>
              <a:rPr lang="nl-NL" dirty="0" err="1"/>
              <a:t>affected</a:t>
            </a:r>
            <a:r>
              <a:rPr lang="nl-NL" dirty="0"/>
              <a:t> </a:t>
            </a:r>
            <a:r>
              <a:rPr lang="nl-NL" dirty="0" err="1"/>
              <a:t>destinations</a:t>
            </a:r>
            <a:r>
              <a:rPr lang="nl-NL" dirty="0"/>
              <a:t> are </a:t>
            </a:r>
            <a:r>
              <a:rPr lang="nl-NL" dirty="0" err="1"/>
              <a:t>crucial</a:t>
            </a:r>
            <a:r>
              <a:rPr lang="nl-NL" dirty="0"/>
              <a:t> in </a:t>
            </a:r>
            <a:r>
              <a:rPr lang="nl-NL" dirty="0" err="1"/>
              <a:t>their</a:t>
            </a:r>
            <a:r>
              <a:rPr lang="nl-NL" dirty="0"/>
              <a:t> </a:t>
            </a:r>
            <a:r>
              <a:rPr lang="nl-NL" dirty="0" err="1"/>
              <a:t>efforts</a:t>
            </a:r>
            <a:r>
              <a:rPr lang="nl-NL" dirty="0"/>
              <a:t> </a:t>
            </a:r>
            <a:r>
              <a:rPr lang="nl-NL" dirty="0" err="1"/>
              <a:t>to</a:t>
            </a:r>
            <a:r>
              <a:rPr lang="nl-NL" dirty="0"/>
              <a:t> preserve </a:t>
            </a:r>
            <a:r>
              <a:rPr lang="nl-NL" dirty="0" err="1"/>
              <a:t>both</a:t>
            </a:r>
            <a:r>
              <a:rPr lang="nl-NL" dirty="0"/>
              <a:t> </a:t>
            </a:r>
            <a:r>
              <a:rPr lang="nl-NL" dirty="0" err="1"/>
              <a:t>their</a:t>
            </a:r>
            <a:r>
              <a:rPr lang="nl-NL" dirty="0"/>
              <a:t> </a:t>
            </a:r>
            <a:r>
              <a:rPr lang="nl-NL" dirty="0" err="1"/>
              <a:t>economic</a:t>
            </a:r>
            <a:r>
              <a:rPr lang="nl-NL" dirty="0"/>
              <a:t>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social</a:t>
            </a:r>
            <a:r>
              <a:rPr lang="nl-NL" dirty="0"/>
              <a:t> </a:t>
            </a:r>
            <a:r>
              <a:rPr lang="nl-NL" dirty="0" err="1"/>
              <a:t>stability</a:t>
            </a:r>
            <a:r>
              <a:rPr lang="nl-NL" dirty="0"/>
              <a:t>.</a:t>
            </a:r>
          </a:p>
          <a:p>
            <a:pPr lvl="2"/>
            <a:r>
              <a:rPr lang="nl-NL" dirty="0"/>
              <a:t>- </a:t>
            </a:r>
            <a:r>
              <a:rPr lang="nl-NL" dirty="0" err="1"/>
              <a:t>When</a:t>
            </a:r>
            <a:r>
              <a:rPr lang="nl-NL" dirty="0"/>
              <a:t> </a:t>
            </a:r>
            <a:r>
              <a:rPr lang="nl-NL" dirty="0" err="1"/>
              <a:t>evaluating</a:t>
            </a:r>
            <a:r>
              <a:rPr lang="nl-NL" dirty="0"/>
              <a:t> </a:t>
            </a:r>
            <a:r>
              <a:rPr lang="nl-NL" dirty="0" err="1"/>
              <a:t>destinations</a:t>
            </a:r>
            <a:r>
              <a:rPr lang="nl-NL" dirty="0"/>
              <a:t>' </a:t>
            </a:r>
            <a:r>
              <a:rPr lang="nl-NL" dirty="0" err="1"/>
              <a:t>behavior</a:t>
            </a:r>
            <a:r>
              <a:rPr lang="nl-NL" dirty="0"/>
              <a:t> </a:t>
            </a:r>
            <a:r>
              <a:rPr lang="nl-NL" dirty="0" err="1"/>
              <a:t>during</a:t>
            </a:r>
            <a:r>
              <a:rPr lang="nl-NL" dirty="0"/>
              <a:t> </a:t>
            </a:r>
            <a:r>
              <a:rPr lang="nl-NL" dirty="0" err="1"/>
              <a:t>such</a:t>
            </a:r>
            <a:r>
              <a:rPr lang="nl-NL" dirty="0"/>
              <a:t> crises, </a:t>
            </a:r>
            <a:r>
              <a:rPr lang="nl-NL" dirty="0" err="1"/>
              <a:t>key</a:t>
            </a:r>
            <a:r>
              <a:rPr lang="nl-NL" dirty="0"/>
              <a:t> </a:t>
            </a:r>
            <a:r>
              <a:rPr lang="nl-NL" dirty="0" err="1"/>
              <a:t>questions</a:t>
            </a:r>
            <a:r>
              <a:rPr lang="nl-NL" dirty="0"/>
              <a:t> </a:t>
            </a:r>
            <a:r>
              <a:rPr lang="nl-NL" dirty="0" err="1"/>
              <a:t>to</a:t>
            </a:r>
            <a:r>
              <a:rPr lang="nl-NL" dirty="0"/>
              <a:t> </a:t>
            </a:r>
            <a:r>
              <a:rPr lang="nl-NL" dirty="0" err="1"/>
              <a:t>investigate</a:t>
            </a:r>
            <a:r>
              <a:rPr lang="nl-NL" dirty="0"/>
              <a:t> </a:t>
            </a:r>
            <a:r>
              <a:rPr lang="nl-NL" dirty="0" err="1"/>
              <a:t>include</a:t>
            </a:r>
            <a:r>
              <a:rPr lang="nl-NL" dirty="0"/>
              <a:t>:</a:t>
            </a:r>
          </a:p>
          <a:p>
            <a:pPr lvl="2"/>
            <a:r>
              <a:rPr lang="nl-NL" dirty="0"/>
              <a:t>- </a:t>
            </a:r>
            <a:r>
              <a:rPr lang="nl-NL" dirty="0" err="1"/>
              <a:t>To</a:t>
            </a:r>
            <a:r>
              <a:rPr lang="nl-NL" dirty="0"/>
              <a:t> </a:t>
            </a:r>
            <a:r>
              <a:rPr lang="nl-NL" dirty="0" err="1"/>
              <a:t>what</a:t>
            </a:r>
            <a:r>
              <a:rPr lang="nl-NL" dirty="0"/>
              <a:t> </a:t>
            </a:r>
            <a:r>
              <a:rPr lang="nl-NL" dirty="0" err="1"/>
              <a:t>extent</a:t>
            </a:r>
            <a:r>
              <a:rPr lang="nl-NL" dirty="0"/>
              <a:t> are </a:t>
            </a:r>
            <a:r>
              <a:rPr lang="nl-NL" dirty="0" err="1"/>
              <a:t>destinations</a:t>
            </a:r>
            <a:r>
              <a:rPr lang="nl-NL" dirty="0"/>
              <a:t> </a:t>
            </a:r>
            <a:r>
              <a:rPr lang="nl-NL" dirty="0" err="1"/>
              <a:t>proactive</a:t>
            </a:r>
            <a:r>
              <a:rPr lang="nl-NL" dirty="0"/>
              <a:t> or </a:t>
            </a:r>
            <a:r>
              <a:rPr lang="nl-NL" dirty="0" err="1"/>
              <a:t>reactive</a:t>
            </a:r>
            <a:r>
              <a:rPr lang="nl-NL" dirty="0"/>
              <a:t> as </a:t>
            </a:r>
            <a:r>
              <a:rPr lang="nl-NL" dirty="0" err="1"/>
              <a:t>the</a:t>
            </a:r>
            <a:r>
              <a:rPr lang="nl-NL" dirty="0"/>
              <a:t> crisis </a:t>
            </a:r>
            <a:r>
              <a:rPr lang="nl-NL" dirty="0" err="1"/>
              <a:t>unfolds</a:t>
            </a:r>
            <a:r>
              <a:rPr lang="nl-NL" dirty="0"/>
              <a:t>?</a:t>
            </a:r>
          </a:p>
          <a:p>
            <a:pPr lvl="2"/>
            <a:r>
              <a:rPr lang="nl-NL" dirty="0"/>
              <a:t>- Are </a:t>
            </a:r>
            <a:r>
              <a:rPr lang="nl-NL" dirty="0" err="1"/>
              <a:t>destinations</a:t>
            </a:r>
            <a:r>
              <a:rPr lang="nl-NL" dirty="0"/>
              <a:t> </a:t>
            </a:r>
            <a:r>
              <a:rPr lang="nl-NL" dirty="0" err="1"/>
              <a:t>involved</a:t>
            </a:r>
            <a:r>
              <a:rPr lang="nl-NL" dirty="0"/>
              <a:t> in a </a:t>
            </a:r>
            <a:r>
              <a:rPr lang="nl-NL" dirty="0" err="1"/>
              <a:t>coordinated</a:t>
            </a:r>
            <a:r>
              <a:rPr lang="nl-NL" dirty="0"/>
              <a:t>, </a:t>
            </a:r>
            <a:r>
              <a:rPr lang="nl-NL" dirty="0" err="1"/>
              <a:t>multistakeholder</a:t>
            </a:r>
            <a:r>
              <a:rPr lang="nl-NL" dirty="0"/>
              <a:t> effort (</a:t>
            </a:r>
            <a:r>
              <a:rPr lang="nl-NL" dirty="0" err="1"/>
              <a:t>involving</a:t>
            </a:r>
            <a:r>
              <a:rPr lang="nl-NL" dirty="0"/>
              <a:t> </a:t>
            </a:r>
            <a:r>
              <a:rPr lang="nl-NL" dirty="0" err="1"/>
              <a:t>the</a:t>
            </a:r>
            <a:r>
              <a:rPr lang="nl-NL" dirty="0"/>
              <a:t> </a:t>
            </a:r>
            <a:r>
              <a:rPr lang="nl-NL" dirty="0" err="1"/>
              <a:t>tourism</a:t>
            </a:r>
            <a:r>
              <a:rPr lang="nl-NL" dirty="0"/>
              <a:t> </a:t>
            </a:r>
            <a:r>
              <a:rPr lang="nl-NL" dirty="0" err="1"/>
              <a:t>industry</a:t>
            </a:r>
            <a:r>
              <a:rPr lang="nl-NL" dirty="0"/>
              <a:t>, </a:t>
            </a:r>
            <a:r>
              <a:rPr lang="nl-NL" dirty="0" err="1"/>
              <a:t>local</a:t>
            </a:r>
            <a:r>
              <a:rPr lang="nl-NL" dirty="0"/>
              <a:t> community,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local</a:t>
            </a:r>
            <a:r>
              <a:rPr lang="nl-NL" dirty="0"/>
              <a:t>/</a:t>
            </a:r>
            <a:r>
              <a:rPr lang="nl-NL" dirty="0" err="1"/>
              <a:t>regional</a:t>
            </a:r>
            <a:r>
              <a:rPr lang="nl-NL" dirty="0"/>
              <a:t> </a:t>
            </a:r>
            <a:r>
              <a:rPr lang="nl-NL" dirty="0" err="1"/>
              <a:t>governments</a:t>
            </a:r>
            <a:r>
              <a:rPr lang="nl-NL" dirty="0"/>
              <a:t>) </a:t>
            </a:r>
            <a:r>
              <a:rPr lang="nl-NL" dirty="0" err="1"/>
              <a:t>to</a:t>
            </a:r>
            <a:r>
              <a:rPr lang="nl-NL" dirty="0"/>
              <a:t> </a:t>
            </a:r>
            <a:r>
              <a:rPr lang="nl-NL" dirty="0" err="1"/>
              <a:t>mitigate</a:t>
            </a:r>
            <a:r>
              <a:rPr lang="nl-NL" dirty="0"/>
              <a:t> </a:t>
            </a:r>
            <a:r>
              <a:rPr lang="nl-NL" dirty="0" err="1"/>
              <a:t>the</a:t>
            </a:r>
            <a:r>
              <a:rPr lang="nl-NL" dirty="0"/>
              <a:t> </a:t>
            </a:r>
            <a:r>
              <a:rPr lang="nl-NL" dirty="0" err="1"/>
              <a:t>consequences</a:t>
            </a:r>
            <a:r>
              <a:rPr lang="nl-NL" dirty="0"/>
              <a:t>?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33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012177898"/>
      </p:ext>
    </p:extLst>
  </p:cSld>
  <p:clrMapOvr>
    <a:masterClrMapping/>
  </p:clrMapOvr>
  <p:transition spd="slow">
    <p:wipe dir="r"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600" dirty="0"/>
              <a:t>2- Safety, </a:t>
            </a:r>
            <a:r>
              <a:rPr lang="nl-NL" sz="3600" dirty="0" err="1"/>
              <a:t>Security,and</a:t>
            </a:r>
            <a:r>
              <a:rPr lang="nl-NL" sz="3600" dirty="0"/>
              <a:t> </a:t>
            </a:r>
            <a:r>
              <a:rPr lang="nl-NL" sz="3600" dirty="0" err="1"/>
              <a:t>Tourism</a:t>
            </a:r>
            <a:endParaRPr lang="nl-NL" sz="36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r>
              <a:rPr lang="nl-NL" b="1" dirty="0"/>
              <a:t>C.1- </a:t>
            </a:r>
            <a:r>
              <a:rPr lang="nl-NL" b="1" dirty="0" err="1"/>
              <a:t>Destination</a:t>
            </a:r>
            <a:r>
              <a:rPr lang="nl-NL" b="1" dirty="0"/>
              <a:t> </a:t>
            </a:r>
            <a:r>
              <a:rPr lang="nl-NL" b="1" dirty="0" err="1"/>
              <a:t>Behaviour</a:t>
            </a:r>
            <a:endParaRPr lang="nl-NL" b="1" dirty="0"/>
          </a:p>
          <a:p>
            <a:pPr lvl="2"/>
            <a:r>
              <a:rPr lang="nl-NL" dirty="0" err="1"/>
              <a:t>To</a:t>
            </a:r>
            <a:r>
              <a:rPr lang="nl-NL" dirty="0"/>
              <a:t> </a:t>
            </a:r>
            <a:r>
              <a:rPr lang="nl-NL" dirty="0" err="1"/>
              <a:t>assess</a:t>
            </a:r>
            <a:r>
              <a:rPr lang="nl-NL" dirty="0"/>
              <a:t> </a:t>
            </a:r>
            <a:r>
              <a:rPr lang="nl-NL" dirty="0" err="1"/>
              <a:t>the</a:t>
            </a:r>
            <a:r>
              <a:rPr lang="nl-NL" dirty="0"/>
              <a:t> performance of </a:t>
            </a:r>
            <a:r>
              <a:rPr lang="nl-NL" dirty="0" err="1"/>
              <a:t>destination</a:t>
            </a:r>
            <a:r>
              <a:rPr lang="nl-NL" dirty="0"/>
              <a:t> stakeholders </a:t>
            </a:r>
            <a:r>
              <a:rPr lang="nl-NL" dirty="0" err="1"/>
              <a:t>individually</a:t>
            </a:r>
            <a:r>
              <a:rPr lang="nl-NL" dirty="0"/>
              <a:t> </a:t>
            </a:r>
            <a:r>
              <a:rPr lang="nl-NL" dirty="0" err="1"/>
              <a:t>and</a:t>
            </a:r>
            <a:r>
              <a:rPr lang="nl-NL" dirty="0"/>
              <a:t> as a </a:t>
            </a:r>
            <a:r>
              <a:rPr lang="nl-NL" dirty="0" err="1"/>
              <a:t>unified</a:t>
            </a:r>
            <a:r>
              <a:rPr lang="nl-NL" dirty="0"/>
              <a:t> effort in </a:t>
            </a:r>
            <a:r>
              <a:rPr lang="nl-NL" dirty="0" err="1"/>
              <a:t>mitigating</a:t>
            </a:r>
            <a:r>
              <a:rPr lang="nl-NL" dirty="0"/>
              <a:t> </a:t>
            </a:r>
            <a:r>
              <a:rPr lang="nl-NL" dirty="0" err="1"/>
              <a:t>the</a:t>
            </a:r>
            <a:r>
              <a:rPr lang="nl-NL" dirty="0"/>
              <a:t> </a:t>
            </a:r>
            <a:r>
              <a:rPr lang="nl-NL" dirty="0" err="1"/>
              <a:t>damage</a:t>
            </a:r>
            <a:r>
              <a:rPr lang="nl-NL" dirty="0"/>
              <a:t> </a:t>
            </a:r>
            <a:r>
              <a:rPr lang="nl-NL" dirty="0" err="1"/>
              <a:t>caused</a:t>
            </a:r>
            <a:r>
              <a:rPr lang="nl-NL" dirty="0"/>
              <a:t> </a:t>
            </a:r>
            <a:r>
              <a:rPr lang="nl-NL" dirty="0" err="1"/>
              <a:t>by</a:t>
            </a:r>
            <a:r>
              <a:rPr lang="nl-NL" dirty="0"/>
              <a:t> security crises, </a:t>
            </a:r>
            <a:r>
              <a:rPr lang="nl-NL" dirty="0" err="1"/>
              <a:t>the</a:t>
            </a:r>
            <a:r>
              <a:rPr lang="nl-NL" dirty="0"/>
              <a:t> </a:t>
            </a:r>
            <a:r>
              <a:rPr lang="nl-NL" dirty="0" err="1"/>
              <a:t>following</a:t>
            </a:r>
            <a:r>
              <a:rPr lang="nl-NL" dirty="0"/>
              <a:t> </a:t>
            </a:r>
            <a:r>
              <a:rPr lang="nl-NL" dirty="0" err="1"/>
              <a:t>conceptions</a:t>
            </a:r>
            <a:r>
              <a:rPr lang="nl-NL" dirty="0"/>
              <a:t> are </a:t>
            </a:r>
            <a:r>
              <a:rPr lang="nl-NL" dirty="0" err="1"/>
              <a:t>frequently</a:t>
            </a:r>
            <a:r>
              <a:rPr lang="nl-NL" dirty="0"/>
              <a:t> </a:t>
            </a:r>
            <a:r>
              <a:rPr lang="nl-NL" dirty="0" err="1"/>
              <a:t>used</a:t>
            </a:r>
            <a:r>
              <a:rPr lang="nl-NL" dirty="0"/>
              <a:t>:</a:t>
            </a:r>
          </a:p>
          <a:p>
            <a:pPr lvl="2"/>
            <a:r>
              <a:rPr lang="nl-NL" dirty="0"/>
              <a:t>- </a:t>
            </a:r>
            <a:r>
              <a:rPr lang="nl-NL" dirty="0" err="1"/>
              <a:t>Extent</a:t>
            </a:r>
            <a:r>
              <a:rPr lang="nl-NL" dirty="0"/>
              <a:t> of </a:t>
            </a:r>
            <a:r>
              <a:rPr lang="nl-NL" dirty="0" err="1"/>
              <a:t>publicity</a:t>
            </a:r>
            <a:r>
              <a:rPr lang="nl-NL" dirty="0"/>
              <a:t> </a:t>
            </a:r>
            <a:r>
              <a:rPr lang="nl-NL" dirty="0" err="1"/>
              <a:t>and</a:t>
            </a:r>
            <a:r>
              <a:rPr lang="nl-NL" dirty="0"/>
              <a:t> public relations </a:t>
            </a:r>
            <a:r>
              <a:rPr lang="nl-NL" dirty="0" err="1"/>
              <a:t>activities</a:t>
            </a:r>
            <a:endParaRPr lang="nl-NL" dirty="0"/>
          </a:p>
          <a:p>
            <a:pPr lvl="2"/>
            <a:r>
              <a:rPr lang="nl-NL" dirty="0"/>
              <a:t>- Availability of </a:t>
            </a:r>
            <a:r>
              <a:rPr lang="nl-NL" dirty="0" err="1"/>
              <a:t>contingency</a:t>
            </a:r>
            <a:r>
              <a:rPr lang="nl-NL" dirty="0"/>
              <a:t> </a:t>
            </a:r>
            <a:r>
              <a:rPr lang="nl-NL" dirty="0" err="1"/>
              <a:t>and</a:t>
            </a:r>
            <a:r>
              <a:rPr lang="nl-NL" dirty="0"/>
              <a:t> crisis </a:t>
            </a:r>
            <a:r>
              <a:rPr lang="nl-NL" dirty="0" err="1"/>
              <a:t>plans</a:t>
            </a:r>
            <a:endParaRPr lang="nl-NL" dirty="0"/>
          </a:p>
          <a:p>
            <a:pPr lvl="2"/>
            <a:r>
              <a:rPr lang="nl-NL" dirty="0"/>
              <a:t>- Availability of marketing </a:t>
            </a:r>
            <a:r>
              <a:rPr lang="nl-NL" dirty="0" err="1"/>
              <a:t>campaigns</a:t>
            </a:r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34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318263254"/>
      </p:ext>
    </p:extLst>
  </p:cSld>
  <p:clrMapOvr>
    <a:masterClrMapping/>
  </p:clrMapOvr>
  <p:transition spd="slow">
    <p:wipe dir="r"/>
  </p:transition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600" dirty="0"/>
              <a:t>2- Safety, </a:t>
            </a:r>
            <a:r>
              <a:rPr lang="nl-NL" sz="3600" dirty="0" err="1"/>
              <a:t>Security,and</a:t>
            </a:r>
            <a:r>
              <a:rPr lang="nl-NL" sz="3600" dirty="0"/>
              <a:t> </a:t>
            </a:r>
            <a:r>
              <a:rPr lang="nl-NL" sz="3600" dirty="0" err="1"/>
              <a:t>Tourism</a:t>
            </a:r>
            <a:endParaRPr lang="nl-NL" sz="36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r>
              <a:rPr lang="nl-NL" b="1" dirty="0"/>
              <a:t>C.1- </a:t>
            </a:r>
            <a:r>
              <a:rPr lang="nl-NL" b="1" dirty="0" err="1"/>
              <a:t>Destination</a:t>
            </a:r>
            <a:r>
              <a:rPr lang="nl-NL" b="1" dirty="0"/>
              <a:t> </a:t>
            </a:r>
            <a:r>
              <a:rPr lang="nl-NL" b="1" dirty="0" err="1"/>
              <a:t>Behaviour</a:t>
            </a:r>
            <a:endParaRPr lang="nl-NL" b="1" dirty="0"/>
          </a:p>
          <a:p>
            <a:pPr lvl="2"/>
            <a:r>
              <a:rPr lang="nl-NL" dirty="0"/>
              <a:t>In </a:t>
            </a:r>
            <a:r>
              <a:rPr lang="nl-NL" dirty="0" err="1"/>
              <a:t>addition</a:t>
            </a:r>
            <a:r>
              <a:rPr lang="nl-NL" dirty="0"/>
              <a:t> </a:t>
            </a:r>
            <a:r>
              <a:rPr lang="nl-NL" dirty="0" err="1"/>
              <a:t>to</a:t>
            </a:r>
            <a:r>
              <a:rPr lang="nl-NL" dirty="0"/>
              <a:t>, </a:t>
            </a:r>
          </a:p>
          <a:p>
            <a:pPr lvl="2"/>
            <a:r>
              <a:rPr lang="nl-NL" dirty="0"/>
              <a:t>- Level of </a:t>
            </a:r>
            <a:r>
              <a:rPr lang="nl-NL" dirty="0" err="1"/>
              <a:t>implementation</a:t>
            </a:r>
            <a:r>
              <a:rPr lang="nl-NL" dirty="0"/>
              <a:t> of </a:t>
            </a:r>
            <a:r>
              <a:rPr lang="nl-NL" dirty="0" err="1"/>
              <a:t>contingency</a:t>
            </a:r>
            <a:r>
              <a:rPr lang="nl-NL" dirty="0"/>
              <a:t> </a:t>
            </a:r>
            <a:r>
              <a:rPr lang="nl-NL" dirty="0" err="1"/>
              <a:t>and</a:t>
            </a:r>
            <a:r>
              <a:rPr lang="nl-NL" dirty="0"/>
              <a:t> crisis </a:t>
            </a:r>
            <a:r>
              <a:rPr lang="nl-NL" dirty="0" err="1"/>
              <a:t>plans</a:t>
            </a:r>
            <a:endParaRPr lang="nl-NL" dirty="0"/>
          </a:p>
          <a:p>
            <a:pPr lvl="2"/>
            <a:r>
              <a:rPr lang="nl-NL" dirty="0"/>
              <a:t>- Level of cooperation </a:t>
            </a:r>
            <a:r>
              <a:rPr lang="nl-NL" dirty="0" err="1"/>
              <a:t>among</a:t>
            </a:r>
            <a:r>
              <a:rPr lang="nl-NL" dirty="0"/>
              <a:t> stakeholders in planning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implementing</a:t>
            </a:r>
            <a:r>
              <a:rPr lang="nl-NL" dirty="0"/>
              <a:t> crisis management operations</a:t>
            </a:r>
          </a:p>
          <a:p>
            <a:pPr lvl="2"/>
            <a:r>
              <a:rPr lang="nl-NL" dirty="0"/>
              <a:t>- </a:t>
            </a:r>
            <a:r>
              <a:rPr lang="nl-NL" dirty="0" err="1"/>
              <a:t>Characteristics</a:t>
            </a:r>
            <a:r>
              <a:rPr lang="nl-NL" dirty="0"/>
              <a:t> of marketing </a:t>
            </a:r>
            <a:r>
              <a:rPr lang="nl-NL" dirty="0" err="1"/>
              <a:t>campaigns</a:t>
            </a:r>
            <a:endParaRPr lang="nl-NL" dirty="0"/>
          </a:p>
          <a:p>
            <a:pPr lvl="2"/>
            <a:r>
              <a:rPr lang="nl-NL" dirty="0"/>
              <a:t>- Availability of </a:t>
            </a:r>
            <a:r>
              <a:rPr lang="nl-NL" dirty="0" err="1"/>
              <a:t>tourist</a:t>
            </a:r>
            <a:r>
              <a:rPr lang="nl-NL" dirty="0"/>
              <a:t> </a:t>
            </a:r>
            <a:r>
              <a:rPr lang="nl-NL" dirty="0" err="1"/>
              <a:t>education</a:t>
            </a:r>
            <a:r>
              <a:rPr lang="nl-NL" dirty="0"/>
              <a:t> programs</a:t>
            </a:r>
          </a:p>
          <a:p>
            <a:pPr lvl="2"/>
            <a:r>
              <a:rPr lang="nl-NL" dirty="0"/>
              <a:t>- Availability of image </a:t>
            </a:r>
            <a:r>
              <a:rPr lang="nl-NL" dirty="0" err="1"/>
              <a:t>enhancement</a:t>
            </a:r>
            <a:r>
              <a:rPr lang="nl-NL" dirty="0"/>
              <a:t> programs</a:t>
            </a:r>
          </a:p>
          <a:p>
            <a:pPr lvl="2"/>
            <a:r>
              <a:rPr lang="nl-NL" dirty="0"/>
              <a:t>- Availability of crisis management </a:t>
            </a:r>
            <a:r>
              <a:rPr lang="nl-NL" dirty="0" err="1"/>
              <a:t>funding</a:t>
            </a:r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35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240772821"/>
      </p:ext>
    </p:extLst>
  </p:cSld>
  <p:clrMapOvr>
    <a:masterClrMapping/>
  </p:clrMapOvr>
  <p:transition spd="slow">
    <p:wipe dir="r"/>
  </p:transition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600" dirty="0"/>
              <a:t>2- Safety, </a:t>
            </a:r>
            <a:r>
              <a:rPr lang="nl-NL" sz="3600" dirty="0" err="1"/>
              <a:t>Security,and</a:t>
            </a:r>
            <a:r>
              <a:rPr lang="nl-NL" sz="3600" dirty="0"/>
              <a:t> </a:t>
            </a:r>
            <a:r>
              <a:rPr lang="nl-NL" sz="3600" dirty="0" err="1"/>
              <a:t>Tourism</a:t>
            </a:r>
            <a:endParaRPr lang="nl-NL" sz="36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r>
              <a:rPr lang="nl-NL" b="1" dirty="0"/>
              <a:t>C.2- Image </a:t>
            </a:r>
            <a:r>
              <a:rPr lang="nl-NL" b="1" dirty="0" err="1"/>
              <a:t>and</a:t>
            </a:r>
            <a:r>
              <a:rPr lang="nl-NL" b="1" dirty="0"/>
              <a:t> </a:t>
            </a:r>
            <a:r>
              <a:rPr lang="nl-NL" b="1" dirty="0" err="1"/>
              <a:t>Perception</a:t>
            </a:r>
            <a:r>
              <a:rPr lang="nl-NL" b="1" dirty="0"/>
              <a:t> Management</a:t>
            </a:r>
          </a:p>
          <a:p>
            <a:pPr lvl="2"/>
            <a:r>
              <a:rPr lang="nl-NL" dirty="0"/>
              <a:t>- Security </a:t>
            </a:r>
            <a:r>
              <a:rPr lang="nl-NL" dirty="0" err="1"/>
              <a:t>incidents</a:t>
            </a:r>
            <a:r>
              <a:rPr lang="nl-NL" dirty="0"/>
              <a:t> in </a:t>
            </a:r>
            <a:r>
              <a:rPr lang="nl-NL" dirty="0" err="1"/>
              <a:t>tourist</a:t>
            </a:r>
            <a:r>
              <a:rPr lang="nl-NL" dirty="0"/>
              <a:t> </a:t>
            </a:r>
            <a:r>
              <a:rPr lang="nl-NL" dirty="0" err="1"/>
              <a:t>destinations</a:t>
            </a:r>
            <a:r>
              <a:rPr lang="nl-NL" dirty="0"/>
              <a:t> </a:t>
            </a:r>
            <a:r>
              <a:rPr lang="nl-NL" dirty="0" err="1"/>
              <a:t>may</a:t>
            </a:r>
            <a:r>
              <a:rPr lang="nl-NL" dirty="0"/>
              <a:t> </a:t>
            </a:r>
            <a:r>
              <a:rPr lang="nl-NL" dirty="0" err="1"/>
              <a:t>not</a:t>
            </a:r>
            <a:r>
              <a:rPr lang="nl-NL" dirty="0"/>
              <a:t> </a:t>
            </a:r>
            <a:r>
              <a:rPr lang="nl-NL" dirty="0" err="1"/>
              <a:t>always</a:t>
            </a:r>
            <a:r>
              <a:rPr lang="nl-NL" dirty="0"/>
              <a:t> lead </a:t>
            </a:r>
            <a:r>
              <a:rPr lang="nl-NL" dirty="0" err="1"/>
              <a:t>to</a:t>
            </a:r>
            <a:r>
              <a:rPr lang="nl-NL" dirty="0"/>
              <a:t> long-term </a:t>
            </a:r>
            <a:r>
              <a:rPr lang="nl-NL" dirty="0" err="1"/>
              <a:t>damage</a:t>
            </a:r>
            <a:r>
              <a:rPr lang="nl-NL" dirty="0"/>
              <a:t> </a:t>
            </a:r>
            <a:r>
              <a:rPr lang="nl-NL" dirty="0" err="1"/>
              <a:t>to</a:t>
            </a:r>
            <a:r>
              <a:rPr lang="nl-NL" dirty="0"/>
              <a:t> </a:t>
            </a:r>
            <a:r>
              <a:rPr lang="nl-NL" dirty="0" err="1"/>
              <a:t>the</a:t>
            </a:r>
            <a:r>
              <a:rPr lang="nl-NL" dirty="0"/>
              <a:t> </a:t>
            </a:r>
            <a:r>
              <a:rPr lang="nl-NL" dirty="0" err="1"/>
              <a:t>local</a:t>
            </a:r>
            <a:r>
              <a:rPr lang="nl-NL" dirty="0"/>
              <a:t> </a:t>
            </a:r>
            <a:r>
              <a:rPr lang="nl-NL" dirty="0" err="1"/>
              <a:t>tourism</a:t>
            </a:r>
            <a:r>
              <a:rPr lang="nl-NL" dirty="0"/>
              <a:t> </a:t>
            </a:r>
            <a:r>
              <a:rPr lang="nl-NL" dirty="0" err="1"/>
              <a:t>industry</a:t>
            </a:r>
            <a:r>
              <a:rPr lang="nl-NL" dirty="0"/>
              <a:t>.</a:t>
            </a:r>
          </a:p>
          <a:p>
            <a:pPr lvl="2"/>
            <a:r>
              <a:rPr lang="nl-NL" dirty="0"/>
              <a:t>- </a:t>
            </a:r>
            <a:r>
              <a:rPr lang="nl-NL" dirty="0" err="1"/>
              <a:t>However</a:t>
            </a:r>
            <a:r>
              <a:rPr lang="nl-NL" dirty="0"/>
              <a:t>, </a:t>
            </a:r>
            <a:r>
              <a:rPr lang="nl-NL" dirty="0" err="1"/>
              <a:t>global</a:t>
            </a:r>
            <a:r>
              <a:rPr lang="nl-NL" dirty="0"/>
              <a:t> media </a:t>
            </a:r>
            <a:r>
              <a:rPr lang="nl-NL" dirty="0" err="1"/>
              <a:t>coverage</a:t>
            </a:r>
            <a:r>
              <a:rPr lang="nl-NL" dirty="0"/>
              <a:t> </a:t>
            </a:r>
            <a:r>
              <a:rPr lang="nl-NL" dirty="0" err="1"/>
              <a:t>can</a:t>
            </a:r>
            <a:r>
              <a:rPr lang="nl-NL" dirty="0"/>
              <a:t> </a:t>
            </a:r>
            <a:r>
              <a:rPr lang="nl-NL" dirty="0" err="1"/>
              <a:t>create</a:t>
            </a:r>
            <a:r>
              <a:rPr lang="nl-NL" dirty="0"/>
              <a:t> a strong </a:t>
            </a:r>
            <a:r>
              <a:rPr lang="nl-NL" dirty="0" err="1"/>
              <a:t>negative</a:t>
            </a:r>
            <a:r>
              <a:rPr lang="nl-NL" dirty="0"/>
              <a:t> image, </a:t>
            </a:r>
            <a:r>
              <a:rPr lang="nl-NL" dirty="0" err="1"/>
              <a:t>influencing</a:t>
            </a:r>
            <a:r>
              <a:rPr lang="nl-NL" dirty="0"/>
              <a:t> </a:t>
            </a:r>
            <a:r>
              <a:rPr lang="nl-NL" dirty="0" err="1"/>
              <a:t>potential</a:t>
            </a:r>
            <a:r>
              <a:rPr lang="nl-NL" dirty="0"/>
              <a:t> </a:t>
            </a:r>
            <a:r>
              <a:rPr lang="nl-NL" dirty="0" err="1"/>
              <a:t>tourists</a:t>
            </a:r>
            <a:r>
              <a:rPr lang="nl-NL" dirty="0"/>
              <a:t>' </a:t>
            </a:r>
            <a:r>
              <a:rPr lang="nl-NL" dirty="0" err="1"/>
              <a:t>perceptions</a:t>
            </a:r>
            <a:r>
              <a:rPr lang="nl-NL" dirty="0"/>
              <a:t>.</a:t>
            </a:r>
          </a:p>
          <a:p>
            <a:pPr lvl="2"/>
            <a:r>
              <a:rPr lang="nl-NL" dirty="0"/>
              <a:t>- </a:t>
            </a:r>
            <a:r>
              <a:rPr lang="nl-NL" dirty="0" err="1"/>
              <a:t>If</a:t>
            </a:r>
            <a:r>
              <a:rPr lang="nl-NL" dirty="0"/>
              <a:t> </a:t>
            </a:r>
            <a:r>
              <a:rPr lang="nl-NL" dirty="0" err="1"/>
              <a:t>the</a:t>
            </a:r>
            <a:r>
              <a:rPr lang="nl-NL" dirty="0"/>
              <a:t> risk is </a:t>
            </a:r>
            <a:r>
              <a:rPr lang="nl-NL" dirty="0" err="1"/>
              <a:t>deemed</a:t>
            </a:r>
            <a:r>
              <a:rPr lang="nl-NL" dirty="0"/>
              <a:t> </a:t>
            </a:r>
            <a:r>
              <a:rPr lang="nl-NL" dirty="0" err="1"/>
              <a:t>too</a:t>
            </a:r>
            <a:r>
              <a:rPr lang="nl-NL" dirty="0"/>
              <a:t> high, </a:t>
            </a:r>
            <a:r>
              <a:rPr lang="nl-NL" dirty="0" err="1"/>
              <a:t>tourists</a:t>
            </a:r>
            <a:r>
              <a:rPr lang="nl-NL" dirty="0"/>
              <a:t> are </a:t>
            </a:r>
            <a:r>
              <a:rPr lang="nl-NL" dirty="0" err="1"/>
              <a:t>likely</a:t>
            </a:r>
            <a:r>
              <a:rPr lang="nl-NL" dirty="0"/>
              <a:t> </a:t>
            </a:r>
            <a:r>
              <a:rPr lang="nl-NL" dirty="0" err="1"/>
              <a:t>to</a:t>
            </a:r>
            <a:r>
              <a:rPr lang="nl-NL" dirty="0"/>
              <a:t> cancel </a:t>
            </a:r>
            <a:r>
              <a:rPr lang="nl-NL" dirty="0" err="1"/>
              <a:t>bookings</a:t>
            </a:r>
            <a:r>
              <a:rPr lang="nl-NL" dirty="0"/>
              <a:t> or </a:t>
            </a:r>
            <a:r>
              <a:rPr lang="nl-NL" dirty="0" err="1"/>
              <a:t>opt</a:t>
            </a:r>
            <a:r>
              <a:rPr lang="nl-NL" dirty="0"/>
              <a:t> </a:t>
            </a:r>
            <a:r>
              <a:rPr lang="nl-NL" dirty="0" err="1"/>
              <a:t>for</a:t>
            </a:r>
            <a:r>
              <a:rPr lang="nl-NL" dirty="0"/>
              <a:t> safer </a:t>
            </a:r>
            <a:r>
              <a:rPr lang="nl-NL" dirty="0" err="1"/>
              <a:t>alternatives</a:t>
            </a:r>
            <a:r>
              <a:rPr lang="nl-NL" dirty="0"/>
              <a:t>. </a:t>
            </a:r>
          </a:p>
          <a:p>
            <a:pPr lvl="2"/>
            <a:r>
              <a:rPr lang="nl-NL" dirty="0"/>
              <a:t>- </a:t>
            </a:r>
            <a:r>
              <a:rPr lang="nl-NL" dirty="0" err="1"/>
              <a:t>Therefore</a:t>
            </a:r>
            <a:r>
              <a:rPr lang="nl-NL" dirty="0"/>
              <a:t>, </a:t>
            </a:r>
            <a:r>
              <a:rPr lang="nl-NL" dirty="0" err="1"/>
              <a:t>tourism</a:t>
            </a:r>
            <a:r>
              <a:rPr lang="nl-NL" dirty="0"/>
              <a:t> </a:t>
            </a:r>
            <a:r>
              <a:rPr lang="nl-NL" dirty="0" err="1"/>
              <a:t>industries</a:t>
            </a:r>
            <a:r>
              <a:rPr lang="nl-NL" dirty="0"/>
              <a:t>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governments</a:t>
            </a:r>
            <a:r>
              <a:rPr lang="nl-NL" dirty="0"/>
              <a:t> must </a:t>
            </a:r>
            <a:r>
              <a:rPr lang="nl-NL" dirty="0" err="1"/>
              <a:t>work</a:t>
            </a:r>
            <a:r>
              <a:rPr lang="nl-NL" dirty="0"/>
              <a:t> </a:t>
            </a:r>
            <a:r>
              <a:rPr lang="nl-NL" dirty="0" err="1"/>
              <a:t>to</a:t>
            </a:r>
            <a:r>
              <a:rPr lang="nl-NL" dirty="0"/>
              <a:t> counter these </a:t>
            </a:r>
            <a:r>
              <a:rPr lang="nl-NL" dirty="0" err="1"/>
              <a:t>negative</a:t>
            </a:r>
            <a:r>
              <a:rPr lang="nl-NL" dirty="0"/>
              <a:t> images </a:t>
            </a:r>
            <a:r>
              <a:rPr lang="nl-NL" dirty="0" err="1"/>
              <a:t>with</a:t>
            </a:r>
            <a:r>
              <a:rPr lang="nl-NL" dirty="0"/>
              <a:t> accurate, </a:t>
            </a:r>
            <a:r>
              <a:rPr lang="nl-NL" dirty="0" err="1"/>
              <a:t>balanced</a:t>
            </a:r>
            <a:r>
              <a:rPr lang="nl-NL" dirty="0"/>
              <a:t>,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strategic</a:t>
            </a:r>
            <a:r>
              <a:rPr lang="nl-NL" dirty="0"/>
              <a:t> </a:t>
            </a:r>
            <a:r>
              <a:rPr lang="nl-NL" dirty="0" err="1"/>
              <a:t>messages</a:t>
            </a:r>
            <a:r>
              <a:rPr lang="nl-NL" dirty="0"/>
              <a:t>. </a:t>
            </a:r>
          </a:p>
          <a:p>
            <a:pPr lvl="2"/>
            <a:r>
              <a:rPr lang="nl-NL" dirty="0"/>
              <a:t>- </a:t>
            </a:r>
            <a:r>
              <a:rPr lang="nl-NL" dirty="0" err="1"/>
              <a:t>To</a:t>
            </a:r>
            <a:r>
              <a:rPr lang="nl-NL" dirty="0"/>
              <a:t> manage </a:t>
            </a:r>
            <a:r>
              <a:rPr lang="nl-NL" dirty="0" err="1"/>
              <a:t>perceptions</a:t>
            </a:r>
            <a:r>
              <a:rPr lang="nl-NL" dirty="0"/>
              <a:t> </a:t>
            </a:r>
            <a:r>
              <a:rPr lang="nl-NL" dirty="0" err="1"/>
              <a:t>effectively</a:t>
            </a:r>
            <a:r>
              <a:rPr lang="nl-NL" dirty="0"/>
              <a:t>, </a:t>
            </a:r>
            <a:r>
              <a:rPr lang="nl-NL" dirty="0" err="1"/>
              <a:t>affected</a:t>
            </a:r>
            <a:r>
              <a:rPr lang="nl-NL" dirty="0"/>
              <a:t> </a:t>
            </a:r>
            <a:r>
              <a:rPr lang="nl-NL" dirty="0" err="1"/>
              <a:t>destinations</a:t>
            </a:r>
            <a:r>
              <a:rPr lang="nl-NL" dirty="0"/>
              <a:t> must </a:t>
            </a:r>
            <a:r>
              <a:rPr lang="nl-NL" dirty="0" err="1"/>
              <a:t>analyze</a:t>
            </a:r>
            <a:r>
              <a:rPr lang="nl-NL" dirty="0"/>
              <a:t> </a:t>
            </a:r>
            <a:r>
              <a:rPr lang="nl-NL" dirty="0" err="1"/>
              <a:t>how</a:t>
            </a:r>
            <a:r>
              <a:rPr lang="nl-NL" dirty="0"/>
              <a:t> these images are </a:t>
            </a:r>
            <a:r>
              <a:rPr lang="nl-NL" dirty="0" err="1"/>
              <a:t>perceived</a:t>
            </a:r>
            <a:r>
              <a:rPr lang="nl-NL" dirty="0"/>
              <a:t> </a:t>
            </a:r>
            <a:r>
              <a:rPr lang="nl-NL" dirty="0" err="1"/>
              <a:t>by</a:t>
            </a:r>
            <a:r>
              <a:rPr lang="nl-NL" dirty="0"/>
              <a:t> </a:t>
            </a:r>
            <a:r>
              <a:rPr lang="nl-NL" dirty="0" err="1"/>
              <a:t>potential</a:t>
            </a:r>
            <a:r>
              <a:rPr lang="nl-NL" dirty="0"/>
              <a:t> </a:t>
            </a:r>
            <a:r>
              <a:rPr lang="nl-NL" dirty="0" err="1"/>
              <a:t>markets</a:t>
            </a:r>
            <a:r>
              <a:rPr lang="nl-NL" dirty="0"/>
              <a:t>.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36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712917464"/>
      </p:ext>
    </p:extLst>
  </p:cSld>
  <p:clrMapOvr>
    <a:masterClrMapping/>
  </p:clrMapOvr>
  <p:transition spd="slow">
    <p:wipe dir="r"/>
  </p:transition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600" dirty="0"/>
              <a:t>2- Safety, </a:t>
            </a:r>
            <a:r>
              <a:rPr lang="nl-NL" sz="3600" dirty="0" err="1"/>
              <a:t>Security,and</a:t>
            </a:r>
            <a:r>
              <a:rPr lang="nl-NL" sz="3600" dirty="0"/>
              <a:t> </a:t>
            </a:r>
            <a:r>
              <a:rPr lang="nl-NL" sz="3600" dirty="0" err="1"/>
              <a:t>Tourism</a:t>
            </a:r>
            <a:endParaRPr lang="nl-NL" sz="36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r>
              <a:rPr lang="nl-NL" b="1" dirty="0"/>
              <a:t>C.2- Image </a:t>
            </a:r>
            <a:r>
              <a:rPr lang="nl-NL" b="1" dirty="0" err="1"/>
              <a:t>and</a:t>
            </a:r>
            <a:r>
              <a:rPr lang="nl-NL" b="1" dirty="0"/>
              <a:t> </a:t>
            </a:r>
            <a:r>
              <a:rPr lang="nl-NL" b="1" dirty="0" err="1"/>
              <a:t>Perception</a:t>
            </a:r>
            <a:r>
              <a:rPr lang="nl-NL" b="1" dirty="0"/>
              <a:t> Management</a:t>
            </a:r>
          </a:p>
          <a:p>
            <a:pPr lvl="2"/>
            <a:r>
              <a:rPr lang="nl-NL" dirty="0"/>
              <a:t>The </a:t>
            </a:r>
            <a:r>
              <a:rPr lang="nl-NL" dirty="0" err="1"/>
              <a:t>following</a:t>
            </a:r>
            <a:r>
              <a:rPr lang="nl-NL" dirty="0"/>
              <a:t> variables are </a:t>
            </a:r>
            <a:r>
              <a:rPr lang="nl-NL" dirty="0" err="1"/>
              <a:t>used</a:t>
            </a:r>
            <a:r>
              <a:rPr lang="nl-NL" dirty="0"/>
              <a:t> </a:t>
            </a:r>
            <a:r>
              <a:rPr lang="nl-NL" dirty="0" err="1"/>
              <a:t>to</a:t>
            </a:r>
            <a:r>
              <a:rPr lang="nl-NL" dirty="0"/>
              <a:t> </a:t>
            </a:r>
            <a:r>
              <a:rPr lang="nl-NL" dirty="0" err="1"/>
              <a:t>examine</a:t>
            </a:r>
            <a:r>
              <a:rPr lang="nl-NL" dirty="0"/>
              <a:t> </a:t>
            </a:r>
            <a:r>
              <a:rPr lang="nl-NL" dirty="0" err="1"/>
              <a:t>the</a:t>
            </a:r>
            <a:r>
              <a:rPr lang="nl-NL" dirty="0"/>
              <a:t> </a:t>
            </a:r>
            <a:r>
              <a:rPr lang="nl-NL" dirty="0" err="1"/>
              <a:t>characteristics</a:t>
            </a:r>
            <a:r>
              <a:rPr lang="nl-NL" dirty="0"/>
              <a:t>, image, </a:t>
            </a:r>
            <a:r>
              <a:rPr lang="nl-NL" dirty="0" err="1"/>
              <a:t>and</a:t>
            </a:r>
            <a:r>
              <a:rPr lang="nl-NL" dirty="0"/>
              <a:t> risk </a:t>
            </a:r>
            <a:r>
              <a:rPr lang="nl-NL" dirty="0" err="1"/>
              <a:t>perception</a:t>
            </a:r>
            <a:r>
              <a:rPr lang="nl-NL" dirty="0"/>
              <a:t> of </a:t>
            </a:r>
            <a:r>
              <a:rPr lang="nl-NL" dirty="0" err="1"/>
              <a:t>destinations</a:t>
            </a:r>
            <a:r>
              <a:rPr lang="nl-NL" dirty="0"/>
              <a:t> </a:t>
            </a:r>
            <a:r>
              <a:rPr lang="nl-NL" dirty="0" err="1"/>
              <a:t>affected</a:t>
            </a:r>
            <a:r>
              <a:rPr lang="nl-NL" dirty="0"/>
              <a:t> </a:t>
            </a:r>
            <a:r>
              <a:rPr lang="nl-NL" dirty="0" err="1"/>
              <a:t>by</a:t>
            </a:r>
            <a:r>
              <a:rPr lang="nl-NL" dirty="0"/>
              <a:t> security </a:t>
            </a:r>
            <a:r>
              <a:rPr lang="nl-NL" dirty="0" err="1"/>
              <a:t>incidents</a:t>
            </a:r>
            <a:r>
              <a:rPr lang="nl-NL" dirty="0"/>
              <a:t>:</a:t>
            </a:r>
          </a:p>
          <a:p>
            <a:pPr lvl="2"/>
            <a:r>
              <a:rPr lang="nl-NL" dirty="0"/>
              <a:t>- Nature of </a:t>
            </a:r>
            <a:r>
              <a:rPr lang="nl-NL" dirty="0" err="1"/>
              <a:t>perceived</a:t>
            </a:r>
            <a:r>
              <a:rPr lang="nl-NL" dirty="0"/>
              <a:t> </a:t>
            </a:r>
            <a:r>
              <a:rPr lang="nl-NL" dirty="0" err="1"/>
              <a:t>destination</a:t>
            </a:r>
            <a:r>
              <a:rPr lang="nl-NL" dirty="0"/>
              <a:t> image </a:t>
            </a:r>
            <a:r>
              <a:rPr lang="nl-NL" dirty="0" err="1"/>
              <a:t>following</a:t>
            </a:r>
            <a:r>
              <a:rPr lang="nl-NL" dirty="0"/>
              <a:t> security </a:t>
            </a:r>
            <a:r>
              <a:rPr lang="nl-NL" dirty="0" err="1"/>
              <a:t>incidents</a:t>
            </a:r>
            <a:endParaRPr lang="nl-NL" dirty="0"/>
          </a:p>
          <a:p>
            <a:pPr lvl="2"/>
            <a:r>
              <a:rPr lang="nl-NL" dirty="0"/>
              <a:t>- Levels of </a:t>
            </a:r>
            <a:r>
              <a:rPr lang="nl-NL" dirty="0" err="1"/>
              <a:t>perceived</a:t>
            </a:r>
            <a:r>
              <a:rPr lang="nl-NL" dirty="0"/>
              <a:t> risk.</a:t>
            </a:r>
          </a:p>
          <a:p>
            <a:pPr lvl="2"/>
            <a:r>
              <a:rPr lang="nl-NL" dirty="0"/>
              <a:t>- Effect of </a:t>
            </a:r>
            <a:r>
              <a:rPr lang="nl-NL" dirty="0" err="1"/>
              <a:t>mass</a:t>
            </a:r>
            <a:r>
              <a:rPr lang="nl-NL" dirty="0"/>
              <a:t> media on </a:t>
            </a:r>
            <a:r>
              <a:rPr lang="nl-NL" dirty="0" err="1"/>
              <a:t>destination</a:t>
            </a:r>
            <a:r>
              <a:rPr lang="nl-NL" dirty="0"/>
              <a:t> image.</a:t>
            </a:r>
          </a:p>
          <a:p>
            <a:pPr lvl="2"/>
            <a:r>
              <a:rPr lang="nl-NL" dirty="0"/>
              <a:t>- Effect of </a:t>
            </a:r>
            <a:r>
              <a:rPr lang="nl-NL" dirty="0" err="1"/>
              <a:t>travel</a:t>
            </a:r>
            <a:r>
              <a:rPr lang="nl-NL" dirty="0"/>
              <a:t> </a:t>
            </a:r>
            <a:r>
              <a:rPr lang="nl-NL" dirty="0" err="1"/>
              <a:t>trade</a:t>
            </a:r>
            <a:r>
              <a:rPr lang="nl-NL" dirty="0"/>
              <a:t> on </a:t>
            </a:r>
            <a:r>
              <a:rPr lang="nl-NL" dirty="0" err="1"/>
              <a:t>destination</a:t>
            </a:r>
            <a:r>
              <a:rPr lang="nl-NL" dirty="0"/>
              <a:t> image.</a:t>
            </a:r>
          </a:p>
          <a:p>
            <a:pPr lvl="2"/>
            <a:r>
              <a:rPr lang="nl-NL" dirty="0"/>
              <a:t>- Effect of </a:t>
            </a:r>
            <a:r>
              <a:rPr lang="nl-NL" dirty="0" err="1"/>
              <a:t>friends</a:t>
            </a:r>
            <a:r>
              <a:rPr lang="nl-NL" dirty="0"/>
              <a:t>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relatives</a:t>
            </a:r>
            <a:r>
              <a:rPr lang="nl-NL" dirty="0"/>
              <a:t> on </a:t>
            </a:r>
            <a:r>
              <a:rPr lang="nl-NL" dirty="0" err="1"/>
              <a:t>destination</a:t>
            </a:r>
            <a:r>
              <a:rPr lang="nl-NL" dirty="0"/>
              <a:t> image.</a:t>
            </a:r>
          </a:p>
          <a:p>
            <a:pPr lvl="2"/>
            <a:r>
              <a:rPr lang="nl-NL" dirty="0"/>
              <a:t>- Effect of risk-</a:t>
            </a:r>
            <a:r>
              <a:rPr lang="nl-NL" dirty="0" err="1"/>
              <a:t>taking</a:t>
            </a:r>
            <a:r>
              <a:rPr lang="nl-NL" dirty="0"/>
              <a:t> </a:t>
            </a:r>
            <a:r>
              <a:rPr lang="nl-NL" dirty="0" err="1"/>
              <a:t>tendency</a:t>
            </a:r>
            <a:r>
              <a:rPr lang="nl-NL" dirty="0"/>
              <a:t> on </a:t>
            </a:r>
            <a:r>
              <a:rPr lang="nl-NL" dirty="0" err="1"/>
              <a:t>destination</a:t>
            </a:r>
            <a:r>
              <a:rPr lang="nl-NL" dirty="0"/>
              <a:t> image.</a:t>
            </a:r>
          </a:p>
          <a:p>
            <a:pPr lvl="2"/>
            <a:r>
              <a:rPr lang="nl-NL" dirty="0"/>
              <a:t>- Effect of risk </a:t>
            </a:r>
            <a:r>
              <a:rPr lang="nl-NL" dirty="0" err="1"/>
              <a:t>takers</a:t>
            </a:r>
            <a:r>
              <a:rPr lang="nl-NL" dirty="0"/>
              <a:t>’ </a:t>
            </a:r>
            <a:r>
              <a:rPr lang="nl-NL" dirty="0" err="1"/>
              <a:t>experience</a:t>
            </a:r>
            <a:r>
              <a:rPr lang="nl-NL" dirty="0"/>
              <a:t> on </a:t>
            </a:r>
            <a:r>
              <a:rPr lang="nl-NL" dirty="0" err="1"/>
              <a:t>destination</a:t>
            </a:r>
            <a:r>
              <a:rPr lang="nl-NL" dirty="0"/>
              <a:t> image.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37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415335462"/>
      </p:ext>
    </p:extLst>
  </p:cSld>
  <p:clrMapOvr>
    <a:masterClrMapping/>
  </p:clrMapOvr>
  <p:transition spd="slow">
    <p:wipe dir="r"/>
  </p:transition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600" dirty="0"/>
              <a:t>2- Safety, </a:t>
            </a:r>
            <a:r>
              <a:rPr lang="nl-NL" sz="3600" dirty="0" err="1"/>
              <a:t>Security,and</a:t>
            </a:r>
            <a:r>
              <a:rPr lang="nl-NL" sz="3600" dirty="0"/>
              <a:t> </a:t>
            </a:r>
            <a:r>
              <a:rPr lang="nl-NL" sz="3600" dirty="0" err="1"/>
              <a:t>Tourism</a:t>
            </a:r>
            <a:endParaRPr lang="nl-NL" sz="36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18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C.3- Risk and Crisis Management (Prevention/Reduction/Mitigation) Techniques</a:t>
            </a:r>
            <a:endParaRPr lang="en-DE" b="1" kern="100" dirty="0"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DE" sz="18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- </a:t>
            </a:r>
            <a:r>
              <a:rPr lang="en-US" sz="18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Destinations concerned about security incidents typically addressed the situation in two ways: </a:t>
            </a:r>
          </a:p>
          <a:p>
            <a:pPr marL="0" indent="0">
              <a:buNone/>
            </a:pPr>
            <a:r>
              <a:rPr lang="en-US" kern="100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- P</a:t>
            </a:r>
            <a:r>
              <a:rPr lang="en-US" sz="18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roactively, by developing contingency plans before an incident occurs.</a:t>
            </a:r>
          </a:p>
          <a:p>
            <a:pPr marL="0" indent="0">
              <a:buNone/>
            </a:pPr>
            <a:r>
              <a:rPr lang="en-US" kern="100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- R</a:t>
            </a:r>
            <a:r>
              <a:rPr lang="en-US" sz="18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eactively, by implementing crisis-management plans once an incident takes place. </a:t>
            </a:r>
          </a:p>
          <a:p>
            <a:pPr marL="0" indent="0">
              <a:buNone/>
            </a:pPr>
            <a:r>
              <a:rPr lang="en-US" sz="18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- Proactive destinations tend to respond more effectively to security crises. </a:t>
            </a:r>
          </a:p>
          <a:p>
            <a:pPr marL="0" indent="0">
              <a:buNone/>
            </a:pPr>
            <a:r>
              <a:rPr lang="en-US" sz="18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The success of both approaches depends on:</a:t>
            </a:r>
          </a:p>
          <a:p>
            <a:pPr marL="0" indent="0">
              <a:buNone/>
            </a:pPr>
            <a:r>
              <a:rPr lang="en-US" sz="18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kern="100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- T</a:t>
            </a:r>
            <a:r>
              <a:rPr lang="en-US" sz="18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he cooperation among all tourism stakeholders in the affected destination.</a:t>
            </a:r>
          </a:p>
          <a:p>
            <a:pPr marL="0" indent="0">
              <a:buNone/>
            </a:pPr>
            <a:r>
              <a:rPr lang="en-US" kern="100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- The cooperation between </a:t>
            </a:r>
            <a:r>
              <a:rPr lang="en-US" sz="18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stakeholders in the source markets.</a:t>
            </a:r>
            <a:endParaRPr lang="en-DE" sz="18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38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780834254"/>
      </p:ext>
    </p:extLst>
  </p:cSld>
  <p:clrMapOvr>
    <a:masterClrMapping/>
  </p:clrMapOvr>
  <p:transition spd="slow">
    <p:wipe dir="r"/>
  </p:transition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600" dirty="0"/>
              <a:t>2- Safety, </a:t>
            </a:r>
            <a:r>
              <a:rPr lang="nl-NL" sz="3600" dirty="0" err="1"/>
              <a:t>Security,and</a:t>
            </a:r>
            <a:r>
              <a:rPr lang="nl-NL" sz="3600" dirty="0"/>
              <a:t> </a:t>
            </a:r>
            <a:r>
              <a:rPr lang="nl-NL" sz="3600" dirty="0" err="1"/>
              <a:t>Tourism</a:t>
            </a:r>
            <a:endParaRPr lang="nl-NL" sz="36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r>
              <a:rPr lang="en-US" sz="18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C.3- Risk and Crisis Management (Prevention/Reduction/Mitigation) Techniques</a:t>
            </a:r>
            <a:endParaRPr lang="en-DE" sz="18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US" sz="18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The following variables are used to evaluate the extent of operational cooperation and the success of crisis management plans:</a:t>
            </a:r>
            <a:endParaRPr lang="en-DE" kern="100" dirty="0"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DE" sz="18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- </a:t>
            </a:r>
            <a:r>
              <a:rPr lang="en-US" sz="18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Availability of risk-related information to tourists and potential tourists.</a:t>
            </a:r>
            <a:endParaRPr lang="en-DE" sz="18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0" lvl="0" indent="0">
              <a:buNone/>
            </a:pPr>
            <a:r>
              <a:rPr lang="en-US" sz="18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- Availability of integrated contingency marketing plans for each crisis stage.</a:t>
            </a:r>
            <a:endParaRPr lang="en-DE" sz="18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0" lvl="0" indent="0">
              <a:buNone/>
            </a:pPr>
            <a:r>
              <a:rPr lang="en-US" sz="18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- Availability of media and image-management plans.</a:t>
            </a:r>
            <a:endParaRPr lang="en-DE" sz="18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0" lvl="0" indent="0">
              <a:buNone/>
            </a:pPr>
            <a:r>
              <a:rPr lang="en-US" sz="18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- Availability of attractive incentives for domestic tourists.</a:t>
            </a:r>
            <a:endParaRPr lang="en-DE" sz="18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39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718487548"/>
      </p:ext>
    </p:extLst>
  </p:cSld>
  <p:clrMapOvr>
    <a:masterClrMapping/>
  </p:clrMapOvr>
  <p:transition spd="slow">
    <p:wipe dir="r"/>
  </p:transition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600" dirty="0"/>
              <a:t>2- Safety, </a:t>
            </a:r>
            <a:r>
              <a:rPr lang="nl-NL" sz="3600" dirty="0" err="1"/>
              <a:t>Security,and</a:t>
            </a:r>
            <a:r>
              <a:rPr lang="nl-NL" sz="3600" dirty="0"/>
              <a:t> </a:t>
            </a:r>
            <a:r>
              <a:rPr lang="nl-NL" sz="3600" dirty="0" err="1"/>
              <a:t>Tourism</a:t>
            </a:r>
            <a:endParaRPr lang="nl-NL" sz="36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r>
              <a:rPr lang="en-US" sz="18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C.3- Risk and Crisis Management (Prevention/Reduction/Mitigation) Techniques</a:t>
            </a:r>
            <a:endParaRPr lang="en-DE" sz="18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0" lvl="0" indent="0">
              <a:buNone/>
            </a:pPr>
            <a:r>
              <a:rPr lang="en-US" sz="18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In addition to, </a:t>
            </a:r>
          </a:p>
          <a:p>
            <a:pPr marL="0" lvl="0" indent="0">
              <a:buNone/>
            </a:pPr>
            <a:r>
              <a:rPr lang="en-US" sz="18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- Level of labor cost reduction in private enterprises</a:t>
            </a:r>
            <a:endParaRPr lang="en-DE" kern="100" dirty="0"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0" lvl="0" indent="0">
              <a:buNone/>
            </a:pPr>
            <a:r>
              <a:rPr lang="en-DE" sz="18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- </a:t>
            </a:r>
            <a:r>
              <a:rPr lang="en-US" sz="18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Level of dissemination of positive communication</a:t>
            </a:r>
            <a:endParaRPr lang="en-DE" sz="18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0" lvl="0" indent="0">
              <a:buNone/>
            </a:pPr>
            <a:r>
              <a:rPr lang="en-US" sz="18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- Development, operation, and updating of travel advisories among generating markets and host destinations</a:t>
            </a:r>
            <a:endParaRPr lang="en-DE" sz="18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0" lvl="0" indent="0">
              <a:buNone/>
            </a:pPr>
            <a:r>
              <a:rPr lang="en-US" sz="18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- Presence of law enforcement or military in tourist zones</a:t>
            </a:r>
            <a:endParaRPr lang="en-DE" sz="18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0" lvl="0" indent="0">
              <a:buNone/>
            </a:pPr>
            <a:r>
              <a:rPr lang="en-US" sz="18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- Level of technologically based means of protection in and around tourism installations</a:t>
            </a:r>
            <a:endParaRPr lang="en-DE" sz="18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0" lvl="0" indent="0">
              <a:buNone/>
            </a:pPr>
            <a:r>
              <a:rPr lang="en-US" sz="18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- Availability of dedicated tourist police units</a:t>
            </a:r>
            <a:endParaRPr lang="en-DE" sz="18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40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493493667"/>
      </p:ext>
    </p:extLst>
  </p:cSld>
  <p:clrMapOvr>
    <a:masterClrMapping/>
  </p:clrMapOvr>
  <p:transition spd="slow">
    <p:wipe dir="r"/>
  </p:transition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600" dirty="0"/>
              <a:t>2- Safety, </a:t>
            </a:r>
            <a:r>
              <a:rPr lang="nl-NL" sz="3600" dirty="0" err="1"/>
              <a:t>Security,and</a:t>
            </a:r>
            <a:r>
              <a:rPr lang="nl-NL" sz="3600" dirty="0"/>
              <a:t> </a:t>
            </a:r>
            <a:r>
              <a:rPr lang="nl-NL" sz="3600" dirty="0" err="1"/>
              <a:t>Tourism</a:t>
            </a:r>
            <a:endParaRPr lang="nl-NL" sz="36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18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C.4- Recovery Methods</a:t>
            </a:r>
            <a:endParaRPr lang="en-DE" sz="18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US" sz="18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- Past experience indicates that destinations that implement well-coordinated efforts to regain tourists' trust after a crisis tend to see:</a:t>
            </a:r>
          </a:p>
          <a:p>
            <a:pPr marL="0" indent="0">
              <a:buNone/>
            </a:pPr>
            <a:r>
              <a:rPr lang="en-US" kern="100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- A</a:t>
            </a:r>
            <a:r>
              <a:rPr lang="en-US" sz="18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n increase in tourist demand </a:t>
            </a:r>
          </a:p>
          <a:p>
            <a:pPr marL="0" indent="0">
              <a:buNone/>
            </a:pPr>
            <a:r>
              <a:rPr lang="en-US" kern="100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- R</a:t>
            </a:r>
            <a:r>
              <a:rPr lang="en-US" sz="18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ecover relatively quickly.</a:t>
            </a:r>
          </a:p>
          <a:p>
            <a:pPr marL="0" indent="0">
              <a:buNone/>
            </a:pPr>
            <a:r>
              <a:rPr lang="en-US" kern="100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- </a:t>
            </a:r>
            <a:r>
              <a:rPr lang="en-US" sz="18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Successful recovery requires the involvement of various tourism stakeholders, and these efforts are most effective when supported by sufficient financial resources</a:t>
            </a:r>
            <a:endParaRPr lang="en-DE" sz="18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41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53961574"/>
      </p:ext>
    </p:extLst>
  </p:cSld>
  <p:clrMapOvr>
    <a:masterClrMapping/>
  </p:clrMapOvr>
  <p:transition spd="slow">
    <p:wipe dir="r"/>
  </p:transition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600" dirty="0"/>
              <a:t>2- Safety, </a:t>
            </a:r>
            <a:r>
              <a:rPr lang="nl-NL" sz="3600" dirty="0" err="1"/>
              <a:t>Security,and</a:t>
            </a:r>
            <a:r>
              <a:rPr lang="nl-NL" sz="3600" dirty="0"/>
              <a:t> </a:t>
            </a:r>
            <a:r>
              <a:rPr lang="nl-NL" sz="3600" dirty="0" err="1"/>
              <a:t>Tourism</a:t>
            </a:r>
            <a:endParaRPr lang="nl-NL" sz="36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r>
              <a:rPr lang="en-US" sz="18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C.4- Recovery Methods</a:t>
            </a:r>
            <a:endParaRPr lang="en-DE" sz="18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r>
              <a:rPr lang="en-US" sz="18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To evaluate the effectiveness of recovery strategies, the following aspects are commonly used:</a:t>
            </a:r>
            <a:endParaRPr lang="en-DE" sz="18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0" lvl="0" indent="0">
              <a:buNone/>
            </a:pPr>
            <a:r>
              <a:rPr lang="en-US" sz="18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- Effect of price reduction strategies</a:t>
            </a:r>
            <a:endParaRPr lang="en-DE" sz="18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0" lvl="0" indent="0">
              <a:buNone/>
            </a:pPr>
            <a:r>
              <a:rPr lang="en-US" sz="18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- Availability of funds for marketing recovery plans</a:t>
            </a:r>
            <a:endParaRPr lang="en-DE" sz="18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0" lvl="0" indent="0">
              <a:buNone/>
            </a:pPr>
            <a:r>
              <a:rPr lang="en-US" sz="18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- Ability to develop new market segments</a:t>
            </a:r>
            <a:endParaRPr lang="en-DE" sz="18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0" lvl="0" indent="0">
              <a:buNone/>
            </a:pPr>
            <a:r>
              <a:rPr lang="en-US" sz="18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- Availability of new and innovative promotional campaigns</a:t>
            </a:r>
            <a:endParaRPr lang="en-DE" sz="18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0" lvl="0" indent="0">
              <a:buNone/>
            </a:pPr>
            <a:r>
              <a:rPr lang="en-US" sz="18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Availability of destination-specific marketing strategies</a:t>
            </a:r>
            <a:endParaRPr lang="en-DE" sz="18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42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940885231"/>
      </p:ext>
    </p:extLst>
  </p:cSld>
  <p:clrMapOvr>
    <a:masterClrMapping/>
  </p:clrMapOvr>
  <p:transition spd="slow">
    <p:wipe dir="r"/>
  </p:transition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600" dirty="0"/>
              <a:t>2- Safety, </a:t>
            </a:r>
            <a:r>
              <a:rPr lang="nl-NL" sz="3600" dirty="0" err="1"/>
              <a:t>Security,and</a:t>
            </a:r>
            <a:r>
              <a:rPr lang="nl-NL" sz="3600" dirty="0"/>
              <a:t> </a:t>
            </a:r>
            <a:r>
              <a:rPr lang="nl-NL" sz="3600" dirty="0" err="1"/>
              <a:t>Tourism</a:t>
            </a:r>
            <a:endParaRPr lang="nl-NL" sz="36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r>
              <a:rPr lang="en-US" sz="18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C.4- Recovery Methods</a:t>
            </a:r>
            <a:endParaRPr lang="en-DE" sz="18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de-DE" sz="18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In </a:t>
            </a:r>
            <a:r>
              <a:rPr lang="de-DE" sz="1800" b="1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addition</a:t>
            </a:r>
            <a:r>
              <a:rPr lang="de-DE" b="1" kern="100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de-DE" b="1" kern="100" dirty="0" err="1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to</a:t>
            </a:r>
            <a:r>
              <a:rPr lang="de-DE" b="1" kern="100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</a:t>
            </a:r>
            <a:endParaRPr lang="en-DE" b="1" kern="100" dirty="0"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DE" sz="18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- </a:t>
            </a:r>
            <a:r>
              <a:rPr lang="en-US" sz="18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Effectiveness of marketing campaigns by the private sector</a:t>
            </a:r>
            <a:endParaRPr lang="en-DE" sz="18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0" lvl="0" indent="0">
              <a:buNone/>
            </a:pPr>
            <a:r>
              <a:rPr lang="en-US" sz="18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- Availability of comprehensive marketing campaigns by Destination Management Organizations (DMOs), Non-Governmental Organizations (NGOs), and governments</a:t>
            </a:r>
            <a:endParaRPr lang="en-DE" sz="18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0" lvl="0" indent="0">
              <a:buNone/>
            </a:pPr>
            <a:r>
              <a:rPr lang="en-US" kern="100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- </a:t>
            </a:r>
            <a:r>
              <a:rPr lang="en-US" sz="18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Scheduling of special events</a:t>
            </a:r>
            <a:endParaRPr lang="en-DE" sz="18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0" lvl="0" indent="0">
              <a:buNone/>
            </a:pPr>
            <a:r>
              <a:rPr lang="en-US" sz="18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- Availability of incentives to tourists</a:t>
            </a:r>
            <a:endParaRPr lang="en-DE" sz="18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43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891789231"/>
      </p:ext>
    </p:extLst>
  </p:cSld>
  <p:clrMapOvr>
    <a:masterClrMapping/>
  </p:clrMapOvr>
  <p:transition spd="slow">
    <p:wipe dir="r"/>
  </p:transition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600" dirty="0"/>
              <a:t>2- Safety, </a:t>
            </a:r>
            <a:r>
              <a:rPr lang="nl-NL" sz="3600" dirty="0" err="1"/>
              <a:t>Security,and</a:t>
            </a:r>
            <a:r>
              <a:rPr lang="nl-NL" sz="3600" dirty="0"/>
              <a:t> </a:t>
            </a:r>
            <a:r>
              <a:rPr lang="nl-NL" sz="3600" dirty="0" err="1"/>
              <a:t>Tourism</a:t>
            </a:r>
            <a:endParaRPr lang="nl-NL" sz="36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r>
              <a:rPr lang="en-US" sz="18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C.4- Recovery Methods</a:t>
            </a:r>
            <a:endParaRPr lang="en-DE" sz="18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de-DE" sz="18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In </a:t>
            </a:r>
            <a:r>
              <a:rPr lang="de-DE" sz="1800" b="1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addition</a:t>
            </a:r>
            <a:r>
              <a:rPr lang="de-DE" b="1" kern="100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de-DE" b="1" kern="100" dirty="0" err="1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to</a:t>
            </a:r>
            <a:r>
              <a:rPr lang="de-DE" b="1" kern="100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</a:t>
            </a:r>
            <a:endParaRPr lang="en-DE" b="1" kern="100" dirty="0"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0" lvl="0" indent="0">
              <a:buNone/>
            </a:pPr>
            <a:r>
              <a:rPr lang="en-US" sz="18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- Availability of financial assistance from governmental agencies</a:t>
            </a:r>
            <a:endParaRPr lang="en-DE" kern="100" dirty="0"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0" lvl="0" indent="0">
              <a:buNone/>
            </a:pPr>
            <a:r>
              <a:rPr lang="en-DE" sz="18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- </a:t>
            </a:r>
            <a:r>
              <a:rPr lang="en-US" sz="18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Level of local community involvement in recovery efforts</a:t>
            </a:r>
            <a:endParaRPr lang="en-DE" sz="18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0" lvl="0" indent="0">
              <a:buNone/>
            </a:pPr>
            <a:r>
              <a:rPr lang="en-US" sz="18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- Level of positive public relations campaigns to improve public opinion among the media, tourists, and locals</a:t>
            </a:r>
            <a:endParaRPr lang="en-DE" sz="18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0" lvl="0" indent="0">
              <a:buNone/>
            </a:pPr>
            <a:r>
              <a:rPr lang="en-US" sz="18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- Level of dissemination of positive information to existing and potential tourists</a:t>
            </a:r>
            <a:endParaRPr lang="en-DE" sz="18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44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192474436"/>
      </p:ext>
    </p:extLst>
  </p:cSld>
  <p:clrMapOvr>
    <a:masterClrMapping/>
  </p:clrMapOvr>
  <p:transition spd="slow">
    <p:wipe dir="r"/>
  </p:transition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jdelijke aanduiding voor tekst 5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4" name="Titel 3"/>
          <p:cNvSpPr>
            <a:spLocks noGrp="1"/>
          </p:cNvSpPr>
          <p:nvPr>
            <p:ph type="title"/>
          </p:nvPr>
        </p:nvSpPr>
        <p:spPr>
          <a:xfrm>
            <a:off x="1418655" y="1484784"/>
            <a:ext cx="10225136" cy="1656184"/>
          </a:xfrm>
        </p:spPr>
        <p:txBody>
          <a:bodyPr/>
          <a:lstStyle/>
          <a:p>
            <a:r>
              <a:rPr lang="nl-NL" dirty="0"/>
              <a:t>Thank you</a:t>
            </a:r>
          </a:p>
        </p:txBody>
      </p:sp>
      <p:sp>
        <p:nvSpPr>
          <p:cNvPr id="2" name="Tijdelijke aanduiding voor tekst 19">
            <a:extLst>
              <a:ext uri="{FF2B5EF4-FFF2-40B4-BE49-F238E27FC236}">
                <a16:creationId xmlns:a16="http://schemas.microsoft.com/office/drawing/2014/main" id="{0CF4AE47-0636-A619-0388-D4892A106F90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1053058" y="6491684"/>
            <a:ext cx="6918325" cy="393700"/>
          </a:xfrm>
        </p:spPr>
        <p:txBody>
          <a:bodyPr anchor="ctr">
            <a:normAutofit/>
          </a:bodyPr>
          <a:lstStyle>
            <a:lvl1pPr marL="0" indent="0">
              <a:buNone/>
              <a:defRPr sz="2400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GB" noProof="0" dirty="0"/>
              <a:t>Discover the world of </a:t>
            </a:r>
            <a:r>
              <a:rPr lang="en-GB" noProof="0" dirty="0" err="1"/>
              <a:t>eiIET</a:t>
            </a:r>
            <a:endParaRPr lang="en-GB" noProof="0" dirty="0"/>
          </a:p>
        </p:txBody>
      </p:sp>
      <p:sp>
        <p:nvSpPr>
          <p:cNvPr id="3" name="Tijdelijke aanduiding voor verticale tekst 6">
            <a:extLst>
              <a:ext uri="{FF2B5EF4-FFF2-40B4-BE49-F238E27FC236}">
                <a16:creationId xmlns:a16="http://schemas.microsoft.com/office/drawing/2014/main" id="{3F48EF97-ED79-4B37-6799-FDFA9B24C180}"/>
              </a:ext>
            </a:extLst>
          </p:cNvPr>
          <p:cNvSpPr txBox="1">
            <a:spLocks/>
          </p:cNvSpPr>
          <p:nvPr/>
        </p:nvSpPr>
        <p:spPr>
          <a:xfrm>
            <a:off x="7467326" y="4581128"/>
            <a:ext cx="4731023" cy="1728192"/>
          </a:xfrm>
          <a:prstGeom prst="rect">
            <a:avLst/>
          </a:prstGeom>
        </p:spPr>
        <p:txBody>
          <a:bodyPr/>
          <a:lstStyle>
            <a:lvl1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pPr lvl="3"/>
            <a:r>
              <a:rPr lang="en-GB" dirty="0"/>
              <a:t>European Institute of Innovation, Entrepreneurship and Technology</a:t>
            </a:r>
            <a:endParaRPr lang="nl-NL" dirty="0"/>
          </a:p>
          <a:p>
            <a:pPr lvl="3"/>
            <a:r>
              <a:rPr lang="it-IT" b="0" dirty="0" err="1"/>
              <a:t>Lessingstraße</a:t>
            </a:r>
            <a:r>
              <a:rPr lang="it-IT" b="0" dirty="0"/>
              <a:t> 79,</a:t>
            </a:r>
          </a:p>
          <a:p>
            <a:pPr lvl="3"/>
            <a:r>
              <a:rPr lang="it-IT" b="0" dirty="0"/>
              <a:t>13158 </a:t>
            </a:r>
            <a:r>
              <a:rPr lang="it-IT" b="0" dirty="0" err="1"/>
              <a:t>Berlin</a:t>
            </a:r>
            <a:r>
              <a:rPr lang="it-IT" b="0" dirty="0"/>
              <a:t>, Germany</a:t>
            </a:r>
          </a:p>
          <a:p>
            <a:pPr lvl="3"/>
            <a:r>
              <a:rPr lang="nl-NL" b="0" dirty="0"/>
              <a:t>Phone: +49 176 55524449</a:t>
            </a:r>
          </a:p>
          <a:p>
            <a:pPr lvl="3"/>
            <a:r>
              <a:rPr lang="nl-NL" b="0" dirty="0"/>
              <a:t>Email: info@eiiet.com</a:t>
            </a:r>
          </a:p>
        </p:txBody>
      </p:sp>
    </p:spTree>
    <p:extLst>
      <p:ext uri="{BB962C8B-B14F-4D97-AF65-F5344CB8AC3E}">
        <p14:creationId xmlns:p14="http://schemas.microsoft.com/office/powerpoint/2010/main" val="2746029914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2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PRESENTER" val="abce83e47c546ff6ac1b4b362eaa37f0f7a52c"/>
</p:tagLst>
</file>

<file path=ppt/theme/theme1.xml><?xml version="1.0" encoding="utf-8"?>
<a:theme xmlns:a="http://schemas.openxmlformats.org/drawingml/2006/main" name="Corporate template-set Universiteit Leiden">
  <a:themeElements>
    <a:clrScheme name="Universiteit Leiden">
      <a:dk1>
        <a:srgbClr val="000000"/>
      </a:dk1>
      <a:lt1>
        <a:srgbClr val="FFFFFF"/>
      </a:lt1>
      <a:dk2>
        <a:srgbClr val="8592BC"/>
      </a:dk2>
      <a:lt2>
        <a:srgbClr val="001158"/>
      </a:lt2>
      <a:accent1>
        <a:srgbClr val="9EBA2E"/>
      </a:accent1>
      <a:accent2>
        <a:srgbClr val="5CB1EB"/>
      </a:accent2>
      <a:accent3>
        <a:srgbClr val="34A3A9"/>
      </a:accent3>
      <a:accent4>
        <a:srgbClr val="F46E32"/>
      </a:accent4>
      <a:accent5>
        <a:srgbClr val="2C712D"/>
      </a:accent5>
      <a:accent6>
        <a:srgbClr val="B02079"/>
      </a:accent6>
      <a:hlink>
        <a:srgbClr val="0033CC"/>
      </a:hlink>
      <a:folHlink>
        <a:srgbClr val="7030A0"/>
      </a:folHlink>
    </a:clrScheme>
    <a:fontScheme name="Universiteit Leiden">
      <a:majorFont>
        <a:latin typeface="Georgia"/>
        <a:ea typeface=""/>
        <a:cs typeface=""/>
      </a:majorFont>
      <a:minorFont>
        <a:latin typeface="Georgia"/>
        <a:ea typeface=""/>
        <a:cs typeface="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bg2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12700">
          <a:solidFill>
            <a:schemeClr val="bg2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square" lIns="108000" tIns="108000" rIns="108000" bIns="108000" rtlCol="0">
        <a:noAutofit/>
      </a:bodyPr>
      <a:lstStyle>
        <a:defPPr>
          <a:defRPr noProof="0" dirty="0" err="1" smtClean="0">
            <a:solidFill>
              <a:schemeClr val="bg2"/>
            </a:solidFill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16-9-windows-en-met-slidenr.potx" id="{AFEA357D-D7A1-4093-8F37-2903EA1E32B4}" vid="{CE1BFD01-A7D4-4F03-8ED9-8F286D333555}"/>
    </a:ext>
  </a:extLst>
</a:theme>
</file>

<file path=ppt/theme/theme2.xml><?xml version="1.0" encoding="utf-8"?>
<a:theme xmlns:a="http://schemas.openxmlformats.org/drawingml/2006/main" name="Kantoorthema">
  <a:themeElements>
    <a:clrScheme name="Kantoor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toor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8E77E9BB20574C88F1A51905EBD0AF" ma:contentTypeVersion="2" ma:contentTypeDescription="Create a new document." ma:contentTypeScope="" ma:versionID="2fd0fa924a9e82cd60e1feff1e189b11">
  <xsd:schema xmlns:xsd="http://www.w3.org/2001/XMLSchema" xmlns:xs="http://www.w3.org/2001/XMLSchema" xmlns:p="http://schemas.microsoft.com/office/2006/metadata/properties" xmlns:ns2="01a1795b-c314-4f6e-9e61-ae7877c66689" targetNamespace="http://schemas.microsoft.com/office/2006/metadata/properties" ma:root="true" ma:fieldsID="312e5ddb972235c6e69e0cbbfcd395b3" ns2:_="">
    <xsd:import namespace="01a1795b-c314-4f6e-9e61-ae7877c66689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1a1795b-c314-4f6e-9e61-ae7877c6668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0589FBFB-9829-4960-B574-BA25F32F5311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01a1795b-c314-4f6e-9e61-ae7877c66689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D52D4775-B13D-4BD4-89B1-2E5B7CFBB179}">
  <ds:schemaRefs>
    <ds:schemaRef ds:uri="http://schemas.openxmlformats.org/package/2006/metadata/core-properties"/>
    <ds:schemaRef ds:uri="http://purl.org/dc/terms/"/>
    <ds:schemaRef ds:uri="http://schemas.microsoft.com/office/infopath/2007/PartnerControls"/>
    <ds:schemaRef ds:uri="http://purl.org/dc/dcmitype/"/>
    <ds:schemaRef ds:uri="http://schemas.microsoft.com/office/2006/documentManagement/types"/>
    <ds:schemaRef ds:uri="http://www.w3.org/XML/1998/namespace"/>
    <ds:schemaRef ds:uri="http://purl.org/dc/elements/1.1/"/>
    <ds:schemaRef ds:uri="01a1795b-c314-4f6e-9e61-ae7877c66689"/>
    <ds:schemaRef ds:uri="http://schemas.microsoft.com/office/2006/metadata/properties"/>
  </ds:schemaRefs>
</ds:datastoreItem>
</file>

<file path=customXml/itemProps3.xml><?xml version="1.0" encoding="utf-8"?>
<ds:datastoreItem xmlns:ds="http://schemas.openxmlformats.org/officeDocument/2006/customXml" ds:itemID="{46ABCAEF-D5A0-4535-AD83-587F03E189BF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16-9-windows-en-met-slidenr</Template>
  <TotalTime>71</TotalTime>
  <Words>3767</Words>
  <Application>Microsoft Macintosh PowerPoint</Application>
  <PresentationFormat>Custom</PresentationFormat>
  <Paragraphs>505</Paragraphs>
  <Slides>46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46</vt:i4>
      </vt:variant>
    </vt:vector>
  </HeadingPairs>
  <TitlesOfParts>
    <vt:vector size="51" baseType="lpstr">
      <vt:lpstr>Georgia</vt:lpstr>
      <vt:lpstr>Calibri</vt:lpstr>
      <vt:lpstr>Minion</vt:lpstr>
      <vt:lpstr>Arial</vt:lpstr>
      <vt:lpstr>Corporate template-set Universiteit Leiden</vt:lpstr>
      <vt:lpstr>Safety in Tourism and Crisis Management  European Institute of Innovation, Entrepreneurship and Technology Lessingstraße 79, 13158 Berlin, Germany </vt:lpstr>
      <vt:lpstr>Index</vt:lpstr>
      <vt:lpstr>1- Understanding Safety and Security</vt:lpstr>
      <vt:lpstr>1- Understanding Safety and Security</vt:lpstr>
      <vt:lpstr>1- Understanding Safety and Security</vt:lpstr>
      <vt:lpstr>2- Safety, Security,and Tourism</vt:lpstr>
      <vt:lpstr>2- Safety, Security,and Tourism</vt:lpstr>
      <vt:lpstr>2- Safety, Security,and Tourism</vt:lpstr>
      <vt:lpstr>2- Safety, Security,and Tourism</vt:lpstr>
      <vt:lpstr>2- Safety, Security,and Tourism</vt:lpstr>
      <vt:lpstr>2- Safety, Security,and Tourism</vt:lpstr>
      <vt:lpstr>2- Safety, Security,and Tourism</vt:lpstr>
      <vt:lpstr>2- Safety, Security,and Tourism</vt:lpstr>
      <vt:lpstr>2- Safety, Security,and Tourism</vt:lpstr>
      <vt:lpstr>2- Safety, Security,and Tourism</vt:lpstr>
      <vt:lpstr>2- Safety, Security,and Tourism</vt:lpstr>
      <vt:lpstr>2- Safety, Security,and Tourism</vt:lpstr>
      <vt:lpstr>2- Safety, Security,and Tourism</vt:lpstr>
      <vt:lpstr>2- Safety, Security,and Tourism</vt:lpstr>
      <vt:lpstr>2- Safety, Security,and Tourism</vt:lpstr>
      <vt:lpstr>2- Safety, Security,and Tourism</vt:lpstr>
      <vt:lpstr>2- Safety, Security,and Tourism</vt:lpstr>
      <vt:lpstr>2- Safety, Security,and Tourism</vt:lpstr>
      <vt:lpstr>2- Safety, Security,and Tourism</vt:lpstr>
      <vt:lpstr>2- Safety, Security,and Tourism</vt:lpstr>
      <vt:lpstr>2- Safety, Security,and Tourism</vt:lpstr>
      <vt:lpstr>2- Safety, Security,and Tourism</vt:lpstr>
      <vt:lpstr>2- Safety, Security,and Tourism</vt:lpstr>
      <vt:lpstr>2- Safety, Security,and Tourism</vt:lpstr>
      <vt:lpstr>2- Safety, Security,and Tourism</vt:lpstr>
      <vt:lpstr>2- Safety, Security,and Tourism</vt:lpstr>
      <vt:lpstr>2- Safety, Security,and Tourism</vt:lpstr>
      <vt:lpstr>2- Safety, Security,and Tourism</vt:lpstr>
      <vt:lpstr>2- Safety, Security,and Tourism</vt:lpstr>
      <vt:lpstr>2- Safety, Security,and Tourism</vt:lpstr>
      <vt:lpstr>2- Safety, Security,and Tourism</vt:lpstr>
      <vt:lpstr>2- Safety, Security,and Tourism</vt:lpstr>
      <vt:lpstr>2- Safety, Security,and Tourism</vt:lpstr>
      <vt:lpstr>2- Safety, Security,and Tourism</vt:lpstr>
      <vt:lpstr>2- Safety, Security,and Tourism</vt:lpstr>
      <vt:lpstr>2- Safety, Security,and Tourism</vt:lpstr>
      <vt:lpstr>2- Safety, Security,and Tourism</vt:lpstr>
      <vt:lpstr>2- Safety, Security,and Tourism</vt:lpstr>
      <vt:lpstr>2- Safety, Security,and Tourism</vt:lpstr>
      <vt:lpstr>2- Safety, Security,and Tourism</vt:lpstr>
      <vt:lpstr>Thank you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Title presentation</dc:title>
  <dc:creator>vaclavlalik1968@gmail.com</dc:creator>
  <cp:lastModifiedBy>Mahmoud Bakry</cp:lastModifiedBy>
  <cp:revision>194</cp:revision>
  <dcterms:created xsi:type="dcterms:W3CDTF">2023-10-18T00:40:52Z</dcterms:created>
  <dcterms:modified xsi:type="dcterms:W3CDTF">2025-02-06T23:33:14Z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0x010100798E77E9BB20574C88F1A51905EBD0AF</vt:lpwstr>
  </property>
</Properties>
</file>