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2" r:id="rId15"/>
    <p:sldId id="273" r:id="rId16"/>
    <p:sldId id="274" r:id="rId17"/>
    <p:sldId id="269" r:id="rId18"/>
    <p:sldId id="270" r:id="rId19"/>
    <p:sldId id="271"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019FD26-FCD9-4C7D-90B5-3A15C0EC996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9FD26-FCD9-4C7D-90B5-3A15C0EC996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019FD26-FCD9-4C7D-90B5-3A15C0EC996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019FD26-FCD9-4C7D-90B5-3A15C0EC996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019FD26-FCD9-4C7D-90B5-3A15C0EC996C}"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019FD26-FCD9-4C7D-90B5-3A15C0EC996C}"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19FD26-FCD9-4C7D-90B5-3A15C0EC996C}"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19FD26-FCD9-4C7D-90B5-3A15C0EC996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19FD26-FCD9-4C7D-90B5-3A15C0EC996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9FD26-FCD9-4C7D-90B5-3A15C0EC996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9FD26-FCD9-4C7D-90B5-3A15C0EC996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19FD26-FCD9-4C7D-90B5-3A15C0EC996C}"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F2B4C7-19D1-44D9-AC99-89CB694EE2A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aman.com/" TargetMode="External"/><Relationship Id="rId2" Type="http://schemas.openxmlformats.org/officeDocument/2006/relationships/hyperlink" Target="https://www.who.int/news-room/fact-sheets/detail/healthy-diet" TargetMode="External"/><Relationship Id="rId1" Type="http://schemas.openxmlformats.org/officeDocument/2006/relationships/slideLayout" Target="../slideLayouts/slideLayout2.xml"/><Relationship Id="rId5" Type="http://schemas.openxmlformats.org/officeDocument/2006/relationships/hyperlink" Target="https://uxua.com/" TargetMode="External"/><Relationship Id="rId4" Type="http://schemas.openxmlformats.org/officeDocument/2006/relationships/hyperlink" Target="https://www.belmond.com/"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Traditional </a:t>
            </a:r>
            <a:r>
              <a:rPr lang="en-US" dirty="0" err="1" smtClean="0"/>
              <a:t>vs</a:t>
            </a:r>
            <a:r>
              <a:rPr lang="en-US" dirty="0" smtClean="0"/>
              <a:t> Modern Cuisine for Eco-Tourists</a:t>
            </a:r>
            <a:br>
              <a:rPr lang="en-US" dirty="0" smtClean="0"/>
            </a:br>
            <a:r>
              <a:rPr lang="en-US" b="1" dirty="0" smtClean="0"/>
              <a:t>Destinations</a:t>
            </a:r>
            <a:r>
              <a:rPr lang="en-US" dirty="0" smtClean="0"/>
              <a:t>: Japan, Italy, Brazil</a:t>
            </a:r>
            <a:endParaRPr lang="en-US" dirty="0"/>
          </a:p>
        </p:txBody>
      </p:sp>
      <p:sp>
        <p:nvSpPr>
          <p:cNvPr id="3" name="Subtitle 2"/>
          <p:cNvSpPr>
            <a:spLocks noGrp="1"/>
          </p:cNvSpPr>
          <p:nvPr>
            <p:ph type="subTitle" idx="1"/>
          </p:nvPr>
        </p:nvSpPr>
        <p:spPr/>
        <p:txBody>
          <a:bodyPr/>
          <a:lstStyle/>
          <a:p>
            <a:r>
              <a:rPr lang="en-US" dirty="0" smtClean="0"/>
              <a:t>Student Name: Ms. </a:t>
            </a:r>
            <a:r>
              <a:rPr lang="en-US" dirty="0" err="1" smtClean="0"/>
              <a:t>Asha</a:t>
            </a:r>
            <a:r>
              <a:rPr lang="en-US" dirty="0" smtClean="0"/>
              <a:t> </a:t>
            </a:r>
            <a:r>
              <a:rPr lang="en-US" dirty="0" err="1" smtClean="0"/>
              <a:t>Rani</a:t>
            </a:r>
            <a:r>
              <a:rPr lang="en-US" smtClean="0"/>
              <a:t/>
            </a:r>
            <a:br>
              <a:rPr lang="en-US" smtClean="0"/>
            </a:br>
            <a:r>
              <a:rPr lang="en-US" smtClean="0"/>
              <a:t>Student ID: DE240018</a:t>
            </a:r>
            <a:endParaRPr lang="en-US" smtClean="0">
              <a:solidFill>
                <a:schemeClr val="tx1"/>
              </a:solidFill>
            </a:endParaRPr>
          </a:p>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Introduction</a:t>
            </a:r>
          </a:p>
          <a:p>
            <a:r>
              <a:rPr lang="en-US" dirty="0" smtClean="0"/>
              <a:t>Destination 1: Japan</a:t>
            </a:r>
          </a:p>
          <a:p>
            <a:r>
              <a:rPr lang="en-US" dirty="0" smtClean="0"/>
              <a:t>Destination 2: Italy</a:t>
            </a:r>
          </a:p>
          <a:p>
            <a:r>
              <a:rPr lang="en-US" dirty="0" smtClean="0"/>
              <a:t>Destination 3: Brazil</a:t>
            </a:r>
          </a:p>
          <a:p>
            <a:r>
              <a:rPr lang="en-US" dirty="0" smtClean="0"/>
              <a:t>Challenges and Sourcing Issues</a:t>
            </a:r>
          </a:p>
          <a:p>
            <a:r>
              <a:rPr lang="en-US" dirty="0" smtClean="0"/>
              <a:t>Hospitality Partner Guidelines</a:t>
            </a:r>
          </a:p>
          <a:p>
            <a:r>
              <a:rPr lang="en-US" dirty="0" smtClean="0"/>
              <a:t>Communication Templates</a:t>
            </a:r>
          </a:p>
          <a:p>
            <a:r>
              <a:rPr lang="en-US" dirty="0" smtClean="0"/>
              <a:t>WHO Guidelines and Real-World Examples</a:t>
            </a:r>
          </a:p>
          <a:p>
            <a:r>
              <a:rPr lang="en-US" dirty="0" smtClean="0"/>
              <a:t>Conclusion</a:t>
            </a:r>
          </a:p>
          <a:p>
            <a:r>
              <a:rPr lang="en-US" dirty="0" smtClean="0"/>
              <a:t>References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a:t>Culturally adaptive meal planning is vital for satisfying international tourists, especially eco-tourists who value authenticity, sustainability, and inclusivity. With global travel becoming more accessible and the rise of food-related health concerns, meal customization has become a critical part of tourism hospitality. Traditional cuisines are a window into a country's heritage, while modern dietary trends often prioritize health and ethical considerations. Therefore, balancing traditional culinary practices with modern dietary requirements such as veganism, diabetes-friendly meals, gluten-free diets, and religious dietary restrictions (e.g., </a:t>
            </a:r>
            <a:r>
              <a:rPr lang="en-US" dirty="0" err="1"/>
              <a:t>halal</a:t>
            </a:r>
            <a:r>
              <a:rPr lang="en-US" dirty="0"/>
              <a:t>, kosher) is essential. Food is more than sustenance; it is part of the cultural experience. In the eco-tourism sector, where the focus is on responsible travel and minimizing negative impacts, offering flexible meal plans that cater to individual needs can significantly enhance visitor satisfaction and loyalty (Cohen &amp; </a:t>
            </a:r>
            <a:r>
              <a:rPr lang="en-US" dirty="0" err="1"/>
              <a:t>Avieli</a:t>
            </a:r>
            <a:r>
              <a:rPr lang="en-US" dirty="0"/>
              <a:t>, 2004).</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Approach Overview</a:t>
            </a:r>
            <a:endParaRPr lang="en-US" dirty="0"/>
          </a:p>
        </p:txBody>
      </p:sp>
      <p:sp>
        <p:nvSpPr>
          <p:cNvPr id="3" name="Content Placeholder 2"/>
          <p:cNvSpPr>
            <a:spLocks noGrp="1"/>
          </p:cNvSpPr>
          <p:nvPr>
            <p:ph idx="1"/>
          </p:nvPr>
        </p:nvSpPr>
        <p:spPr/>
        <p:txBody>
          <a:bodyPr>
            <a:normAutofit fontScale="70000" lnSpcReduction="20000"/>
          </a:bodyPr>
          <a:lstStyle/>
          <a:p>
            <a:r>
              <a:rPr lang="en-US" dirty="0"/>
              <a:t>A systematic approach is necessary for balancing traditional and modern cuisine for eco-tourists. The first step involves conducting detailed research on local traditional foods in each destination, including ingredients, preparation methods, and cultural significance. </a:t>
            </a:r>
            <a:r>
              <a:rPr lang="en-US" dirty="0" err="1"/>
              <a:t>Parallelly</a:t>
            </a:r>
            <a:r>
              <a:rPr lang="en-US" dirty="0"/>
              <a:t>, understanding global dietary trends and common food allergies or restrictions ensures inclusivity. </a:t>
            </a:r>
            <a:endParaRPr lang="en-US" dirty="0" smtClean="0"/>
          </a:p>
          <a:p>
            <a:r>
              <a:rPr lang="en-US" dirty="0" smtClean="0"/>
              <a:t>For </a:t>
            </a:r>
            <a:r>
              <a:rPr lang="en-US" dirty="0"/>
              <a:t>example, understanding that celiac disease requires a strict gluten-free diet can guide menu modifications. Next, traditional meals can be thoughtfully adapted to meet modern health and ethical standards. This might involve substituting or omitting certain ingredients while maintaining the dish's cultural essence. Incorporating sustainability practices such as sourcing local, organic produce and reducing food waste aligns with eco-tourism values. Finally, close collaboration with local hospitality providers ensures the meals served are both authentic and inclusive, benefiting both tourists and local economies (Gibson, 2004).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939916"/>
          </a:xfrm>
        </p:spPr>
        <p:txBody>
          <a:bodyPr>
            <a:normAutofit fontScale="90000"/>
          </a:bodyPr>
          <a:lstStyle/>
          <a:p>
            <a:r>
              <a:rPr lang="en-US" b="1" dirty="0" smtClean="0"/>
              <a:t>Destination 1 — Japan</a:t>
            </a:r>
            <a:r>
              <a:rPr lang="en-US" dirty="0" smtClean="0"/>
              <a:t/>
            </a:r>
            <a:br>
              <a:rPr lang="en-US" dirty="0" smtClean="0"/>
            </a:br>
            <a:r>
              <a:rPr lang="en-US" b="1" dirty="0" smtClean="0"/>
              <a:t>Meal Plan Example </a:t>
            </a:r>
            <a:br>
              <a:rPr lang="en-US" b="1" dirty="0" smtClean="0"/>
            </a:br>
            <a:r>
              <a:rPr lang="en-US" b="1" dirty="0" smtClean="0"/>
              <a:t>(Vegan &amp; Gluten-Free)</a:t>
            </a:r>
            <a:endParaRPr lang="en-US" dirty="0"/>
          </a:p>
        </p:txBody>
      </p:sp>
      <p:sp>
        <p:nvSpPr>
          <p:cNvPr id="3" name="Content Placeholder 2"/>
          <p:cNvSpPr>
            <a:spLocks noGrp="1"/>
          </p:cNvSpPr>
          <p:nvPr>
            <p:ph idx="1"/>
          </p:nvPr>
        </p:nvSpPr>
        <p:spPr>
          <a:xfrm>
            <a:off x="457200" y="2357430"/>
            <a:ext cx="8229600" cy="4214842"/>
          </a:xfrm>
        </p:spPr>
        <p:txBody>
          <a:bodyPr>
            <a:normAutofit fontScale="55000" lnSpcReduction="20000"/>
          </a:bodyPr>
          <a:lstStyle/>
          <a:p>
            <a:r>
              <a:rPr lang="en-US" dirty="0"/>
              <a:t>Japan offers a rich culinary tradition, but adapting it for vegan and gluten-free needs can be challenging due to the frequent use of soy sauce (which typically contains wheat) and fish-based products</a:t>
            </a:r>
            <a:r>
              <a:rPr lang="en-US" dirty="0" smtClean="0"/>
              <a:t>.</a:t>
            </a:r>
          </a:p>
          <a:p>
            <a:endParaRPr lang="en-US" dirty="0"/>
          </a:p>
          <a:p>
            <a:pPr lvl="0"/>
            <a:r>
              <a:rPr lang="en-US" b="1" dirty="0"/>
              <a:t>Breakfast</a:t>
            </a:r>
            <a:r>
              <a:rPr lang="en-US" dirty="0"/>
              <a:t>: A traditional start with </a:t>
            </a:r>
            <a:r>
              <a:rPr lang="en-US" dirty="0" err="1"/>
              <a:t>miso</a:t>
            </a:r>
            <a:r>
              <a:rPr lang="en-US" dirty="0"/>
              <a:t> soup made using gluten-free </a:t>
            </a:r>
            <a:r>
              <a:rPr lang="en-US" dirty="0" err="1"/>
              <a:t>miso</a:t>
            </a:r>
            <a:r>
              <a:rPr lang="en-US" dirty="0"/>
              <a:t> paste, accompanied by steamed rice and a tofu salad with sesame dressing.</a:t>
            </a:r>
          </a:p>
          <a:p>
            <a:pPr lvl="0"/>
            <a:r>
              <a:rPr lang="en-US" b="1" dirty="0"/>
              <a:t>Lunch</a:t>
            </a:r>
            <a:r>
              <a:rPr lang="en-US" dirty="0"/>
              <a:t>: Vegetable sushi rolls wrapped in seaweed, using avocado, cucumber, and pickled radish, served with gluten-free tamari instead of regular soy sauce.</a:t>
            </a:r>
          </a:p>
          <a:p>
            <a:pPr lvl="0"/>
            <a:r>
              <a:rPr lang="en-US" b="1" dirty="0"/>
              <a:t>Dinner</a:t>
            </a:r>
            <a:r>
              <a:rPr lang="en-US" dirty="0"/>
              <a:t>: Grilled eggplant with </a:t>
            </a:r>
            <a:r>
              <a:rPr lang="en-US" dirty="0" err="1"/>
              <a:t>miso</a:t>
            </a:r>
            <a:r>
              <a:rPr lang="en-US" dirty="0"/>
              <a:t>-glazed mushrooms and rice noodles provide a satisfying, flavorful end to the day</a:t>
            </a:r>
            <a:r>
              <a:rPr lang="en-US" dirty="0" smtClean="0"/>
              <a:t>.</a:t>
            </a:r>
          </a:p>
          <a:p>
            <a:pPr lvl="0"/>
            <a:endParaRPr lang="en-US" dirty="0"/>
          </a:p>
          <a:p>
            <a:r>
              <a:rPr lang="en-US" b="1" dirty="0"/>
              <a:t>Nutritional Breakdown</a:t>
            </a:r>
            <a:r>
              <a:rPr lang="en-US" dirty="0"/>
              <a:t>: These meals are high in fiber due to the vegetables and rice, provide moderate plant-based protein from tofu and legumes, and are naturally low in sugar. The use of fermented products like </a:t>
            </a:r>
            <a:r>
              <a:rPr lang="en-US" dirty="0" err="1"/>
              <a:t>miso</a:t>
            </a:r>
            <a:r>
              <a:rPr lang="en-US" dirty="0"/>
              <a:t> supports gut health, and the reliance on steamed or grilled preparation methods maintains nutritional integrity.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Japan — Challenges</a:t>
            </a:r>
            <a:endParaRPr lang="en-US" dirty="0"/>
          </a:p>
        </p:txBody>
      </p:sp>
      <p:sp>
        <p:nvSpPr>
          <p:cNvPr id="3" name="Content Placeholder 2"/>
          <p:cNvSpPr>
            <a:spLocks noGrp="1"/>
          </p:cNvSpPr>
          <p:nvPr>
            <p:ph idx="1"/>
          </p:nvPr>
        </p:nvSpPr>
        <p:spPr/>
        <p:txBody>
          <a:bodyPr>
            <a:normAutofit fontScale="62500" lnSpcReduction="20000"/>
          </a:bodyPr>
          <a:lstStyle/>
          <a:p>
            <a:r>
              <a:rPr lang="en-US" dirty="0"/>
              <a:t>Adapting traditional Japanese cuisine for modern dietary needs comes with several challenges:</a:t>
            </a:r>
          </a:p>
          <a:p>
            <a:pPr lvl="0"/>
            <a:r>
              <a:rPr lang="en-US" b="1" dirty="0"/>
              <a:t>Soy Sauce Substitute</a:t>
            </a:r>
            <a:r>
              <a:rPr lang="en-US" dirty="0"/>
              <a:t>: Soy sauce is a staple but contains gluten. Tamari, a gluten-free alternative, must be sourced carefully to avoid cross-contamination.</a:t>
            </a:r>
          </a:p>
          <a:p>
            <a:pPr lvl="0"/>
            <a:r>
              <a:rPr lang="en-US" b="1" dirty="0"/>
              <a:t>Limited Vegan Options</a:t>
            </a:r>
            <a:r>
              <a:rPr lang="en-US" dirty="0"/>
              <a:t>: While larger cities like Tokyo and Kyoto offer vegan restaurants, rural regions may not be as accommodating. Fish stock (</a:t>
            </a:r>
            <a:r>
              <a:rPr lang="en-US" dirty="0" err="1"/>
              <a:t>dashi</a:t>
            </a:r>
            <a:r>
              <a:rPr lang="en-US" dirty="0"/>
              <a:t>) is common even in vegetable dishes.</a:t>
            </a:r>
          </a:p>
          <a:p>
            <a:pPr lvl="0"/>
            <a:r>
              <a:rPr lang="en-US" b="1" dirty="0"/>
              <a:t>Training Needs</a:t>
            </a:r>
            <a:r>
              <a:rPr lang="en-US" dirty="0"/>
              <a:t>: Local chefs and hospitality staff must be trained to understand veganism and gluten intolerance. Cross-contamination risks are high if separate cooking tools and surfaces are not maintained</a:t>
            </a:r>
            <a:r>
              <a:rPr lang="en-US" dirty="0" smtClean="0"/>
              <a:t>.</a:t>
            </a:r>
          </a:p>
          <a:p>
            <a:pPr lvl="0"/>
            <a:endParaRPr lang="en-US" dirty="0"/>
          </a:p>
          <a:p>
            <a:r>
              <a:rPr lang="en-US" dirty="0"/>
              <a:t>Awareness campaigns and food labeling can help address these challenges. Partnerships with local farmers and suppliers can ensure access to gluten-free and plant-based ingredients, further supporting eco-tourism goals (Ichikawa, 2018).</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97040"/>
          </a:xfrm>
        </p:spPr>
        <p:txBody>
          <a:bodyPr>
            <a:normAutofit fontScale="90000"/>
          </a:bodyPr>
          <a:lstStyle/>
          <a:p>
            <a:r>
              <a:rPr lang="en-US" dirty="0" smtClean="0"/>
              <a:t>Destination 2 — Italy</a:t>
            </a:r>
            <a:br>
              <a:rPr lang="en-US" dirty="0" smtClean="0"/>
            </a:br>
            <a:r>
              <a:rPr lang="en-US" dirty="0" smtClean="0"/>
              <a:t>Meal Plan Example </a:t>
            </a:r>
            <a:br>
              <a:rPr lang="en-US" dirty="0" smtClean="0"/>
            </a:br>
            <a:r>
              <a:rPr lang="en-US" dirty="0" smtClean="0"/>
              <a:t>(Diabetic-Friendly &amp; Vegetarian)</a:t>
            </a:r>
            <a:endParaRPr lang="en-US" dirty="0"/>
          </a:p>
        </p:txBody>
      </p:sp>
      <p:sp>
        <p:nvSpPr>
          <p:cNvPr id="3" name="Content Placeholder 2"/>
          <p:cNvSpPr>
            <a:spLocks noGrp="1"/>
          </p:cNvSpPr>
          <p:nvPr>
            <p:ph idx="1"/>
          </p:nvPr>
        </p:nvSpPr>
        <p:spPr>
          <a:xfrm>
            <a:off x="457200" y="2357430"/>
            <a:ext cx="8229600" cy="3768733"/>
          </a:xfrm>
        </p:spPr>
        <p:txBody>
          <a:bodyPr>
            <a:normAutofit fontScale="55000" lnSpcReduction="20000"/>
          </a:bodyPr>
          <a:lstStyle/>
          <a:p>
            <a:r>
              <a:rPr lang="en-US" dirty="0"/>
              <a:t>Italy, known for its </a:t>
            </a:r>
            <a:r>
              <a:rPr lang="en-US" dirty="0" err="1"/>
              <a:t>carb</a:t>
            </a:r>
            <a:r>
              <a:rPr lang="en-US" dirty="0"/>
              <a:t>-rich cuisine, can offer diabetic-friendly meals with thoughtful planning</a:t>
            </a:r>
            <a:r>
              <a:rPr lang="en-US" dirty="0" smtClean="0"/>
              <a:t>.</a:t>
            </a:r>
          </a:p>
          <a:p>
            <a:endParaRPr lang="en-US" dirty="0"/>
          </a:p>
          <a:p>
            <a:pPr lvl="0"/>
            <a:r>
              <a:rPr lang="en-US" b="1" dirty="0"/>
              <a:t>Breakfast</a:t>
            </a:r>
            <a:r>
              <a:rPr lang="en-US" dirty="0"/>
              <a:t>: Greek yogurt topped with low-</a:t>
            </a:r>
            <a:r>
              <a:rPr lang="en-US" dirty="0" err="1"/>
              <a:t>glycemic</a:t>
            </a:r>
            <a:r>
              <a:rPr lang="en-US" dirty="0"/>
              <a:t> berries like blueberries and raspberries.</a:t>
            </a:r>
          </a:p>
          <a:p>
            <a:pPr lvl="0"/>
            <a:r>
              <a:rPr lang="en-US" b="1" dirty="0"/>
              <a:t>Lunch</a:t>
            </a:r>
            <a:r>
              <a:rPr lang="en-US" dirty="0"/>
              <a:t>: Gluten-free pasta primavera with lots of vegetables, using olive oil and herbs for flavor.</a:t>
            </a:r>
          </a:p>
          <a:p>
            <a:pPr lvl="0"/>
            <a:r>
              <a:rPr lang="en-US" b="1" dirty="0"/>
              <a:t>Dinner</a:t>
            </a:r>
            <a:r>
              <a:rPr lang="en-US" dirty="0"/>
              <a:t>: Grilled seasonal vegetables, polenta (a corn-based grain with a lower GI than pasta), and a protein-rich chickpea salad</a:t>
            </a:r>
            <a:r>
              <a:rPr lang="en-US" dirty="0" smtClean="0"/>
              <a:t>.</a:t>
            </a:r>
          </a:p>
          <a:p>
            <a:pPr lvl="0"/>
            <a:endParaRPr lang="en-US" dirty="0"/>
          </a:p>
          <a:p>
            <a:r>
              <a:rPr lang="en-US" b="1" dirty="0"/>
              <a:t>Nutritional Breakdown</a:t>
            </a:r>
            <a:r>
              <a:rPr lang="en-US" dirty="0"/>
              <a:t>: These meals are structured to maintain stable blood sugar levels. They incorporate high fiber from legumes and vegetables, healthy fats from olive oil, and slow-digesting carbohydrates. Portion control and avoiding added sugars are crucial for diabetic management.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Italy — Challenges</a:t>
            </a:r>
            <a:endParaRPr lang="en-US" dirty="0"/>
          </a:p>
        </p:txBody>
      </p:sp>
      <p:sp>
        <p:nvSpPr>
          <p:cNvPr id="3" name="Content Placeholder 2"/>
          <p:cNvSpPr>
            <a:spLocks noGrp="1"/>
          </p:cNvSpPr>
          <p:nvPr>
            <p:ph idx="1"/>
          </p:nvPr>
        </p:nvSpPr>
        <p:spPr/>
        <p:txBody>
          <a:bodyPr>
            <a:normAutofit fontScale="70000" lnSpcReduction="20000"/>
          </a:bodyPr>
          <a:lstStyle/>
          <a:p>
            <a:r>
              <a:rPr lang="en-US" dirty="0"/>
              <a:t>Italy's traditional cuisine emphasizes pasta, bread, and desserts, which are high in simple carbohydrates:</a:t>
            </a:r>
          </a:p>
          <a:p>
            <a:pPr lvl="0"/>
            <a:r>
              <a:rPr lang="en-US" b="1" dirty="0"/>
              <a:t>High-</a:t>
            </a:r>
            <a:r>
              <a:rPr lang="en-US" b="1" dirty="0" err="1"/>
              <a:t>Carb</a:t>
            </a:r>
            <a:r>
              <a:rPr lang="en-US" b="1" dirty="0"/>
              <a:t> Traditions</a:t>
            </a:r>
            <a:r>
              <a:rPr lang="en-US" dirty="0"/>
              <a:t>: Regular pasta and risotto dishes may spike blood sugar. Switching to whole grain or gluten-free versions helps but may alter texture and taste.</a:t>
            </a:r>
          </a:p>
          <a:p>
            <a:pPr lvl="0"/>
            <a:r>
              <a:rPr lang="en-US" b="1" dirty="0"/>
              <a:t>Portion Control</a:t>
            </a:r>
            <a:r>
              <a:rPr lang="en-US" dirty="0"/>
              <a:t>: Large portion sizes are typical. Educating hospitality partners on appropriate serving sizes for diabetic guests is necessary.</a:t>
            </a:r>
          </a:p>
          <a:p>
            <a:pPr lvl="0"/>
            <a:r>
              <a:rPr lang="en-US" b="1" dirty="0"/>
              <a:t>Menu Labeling</a:t>
            </a:r>
            <a:r>
              <a:rPr lang="en-US" dirty="0"/>
              <a:t>: Restaurants must be encouraged to add nutritional labels and indicators for low-GI or diabetic-friendly options</a:t>
            </a:r>
            <a:r>
              <a:rPr lang="en-US" dirty="0" smtClean="0"/>
              <a:t>.</a:t>
            </a:r>
          </a:p>
          <a:p>
            <a:pPr lvl="0"/>
            <a:endParaRPr lang="en-US" dirty="0"/>
          </a:p>
          <a:p>
            <a:r>
              <a:rPr lang="en-US" dirty="0"/>
              <a:t>Collaborating with dietitians and using local produce like lentils, beans, and whole grains can support menu design. Training chefs in diabetic-friendly cooking methods like roasting and grilling instead of frying can also help (</a:t>
            </a:r>
            <a:r>
              <a:rPr lang="en-US" dirty="0" err="1"/>
              <a:t>Mannucci</a:t>
            </a:r>
            <a:r>
              <a:rPr lang="en-US" dirty="0"/>
              <a:t> et al., 2015).</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25602"/>
          </a:xfrm>
        </p:spPr>
        <p:txBody>
          <a:bodyPr>
            <a:normAutofit fontScale="90000"/>
          </a:bodyPr>
          <a:lstStyle/>
          <a:p>
            <a:r>
              <a:rPr lang="en-US" dirty="0" smtClean="0"/>
              <a:t>Destination 3 — Brazil</a:t>
            </a:r>
            <a:br>
              <a:rPr lang="en-US" dirty="0" smtClean="0"/>
            </a:br>
            <a:r>
              <a:rPr lang="en-US" dirty="0" smtClean="0"/>
              <a:t>Meal Plan Example </a:t>
            </a:r>
            <a:br>
              <a:rPr lang="en-US" dirty="0" smtClean="0"/>
            </a:br>
            <a:r>
              <a:rPr lang="en-US" dirty="0" smtClean="0"/>
              <a:t>(</a:t>
            </a:r>
            <a:r>
              <a:rPr lang="en-US" dirty="0" err="1" smtClean="0"/>
              <a:t>Halal</a:t>
            </a:r>
            <a:r>
              <a:rPr lang="en-US" dirty="0" smtClean="0"/>
              <a:t> &amp; Dairy-Free)</a:t>
            </a:r>
            <a:endParaRPr lang="en-US" dirty="0"/>
          </a:p>
        </p:txBody>
      </p:sp>
      <p:sp>
        <p:nvSpPr>
          <p:cNvPr id="3" name="Content Placeholder 2"/>
          <p:cNvSpPr>
            <a:spLocks noGrp="1"/>
          </p:cNvSpPr>
          <p:nvPr>
            <p:ph idx="1"/>
          </p:nvPr>
        </p:nvSpPr>
        <p:spPr>
          <a:xfrm>
            <a:off x="457200" y="2214554"/>
            <a:ext cx="8229600" cy="4214842"/>
          </a:xfrm>
        </p:spPr>
        <p:txBody>
          <a:bodyPr>
            <a:normAutofit fontScale="70000" lnSpcReduction="20000"/>
          </a:bodyPr>
          <a:lstStyle/>
          <a:p>
            <a:r>
              <a:rPr lang="en-US" dirty="0"/>
              <a:t>Brazil's diverse cuisine can accommodate religious and ethical dietary restrictions with a few adjustments.</a:t>
            </a:r>
          </a:p>
          <a:p>
            <a:pPr lvl="0"/>
            <a:r>
              <a:rPr lang="en-US" b="1" dirty="0"/>
              <a:t>Breakfast</a:t>
            </a:r>
            <a:r>
              <a:rPr lang="en-US" dirty="0"/>
              <a:t>: </a:t>
            </a:r>
            <a:r>
              <a:rPr lang="en-US" dirty="0" err="1"/>
              <a:t>Açaí</a:t>
            </a:r>
            <a:r>
              <a:rPr lang="en-US" dirty="0"/>
              <a:t> bowl made with unsweetened </a:t>
            </a:r>
            <a:r>
              <a:rPr lang="en-US" dirty="0" err="1"/>
              <a:t>açaí</a:t>
            </a:r>
            <a:r>
              <a:rPr lang="en-US" dirty="0"/>
              <a:t> pulp, fresh fruits, and a topping of cashew nuts.</a:t>
            </a:r>
          </a:p>
          <a:p>
            <a:pPr lvl="0"/>
            <a:r>
              <a:rPr lang="en-US" b="1" dirty="0"/>
              <a:t>Lunch</a:t>
            </a:r>
            <a:r>
              <a:rPr lang="en-US" dirty="0"/>
              <a:t>: Grilled </a:t>
            </a:r>
            <a:r>
              <a:rPr lang="en-US" dirty="0" err="1"/>
              <a:t>halal</a:t>
            </a:r>
            <a:r>
              <a:rPr lang="en-US" dirty="0"/>
              <a:t>-certified chicken served with </a:t>
            </a:r>
            <a:r>
              <a:rPr lang="en-US" dirty="0" err="1"/>
              <a:t>farofa</a:t>
            </a:r>
            <a:r>
              <a:rPr lang="en-US" dirty="0"/>
              <a:t> (made from gluten-free manioc flour) and sautéed collard greens.</a:t>
            </a:r>
          </a:p>
          <a:p>
            <a:pPr lvl="0"/>
            <a:r>
              <a:rPr lang="en-US" b="1" dirty="0"/>
              <a:t>Dinner</a:t>
            </a:r>
            <a:r>
              <a:rPr lang="en-US" dirty="0"/>
              <a:t>: </a:t>
            </a:r>
            <a:r>
              <a:rPr lang="en-US" dirty="0" err="1"/>
              <a:t>Moqueca</a:t>
            </a:r>
            <a:r>
              <a:rPr lang="en-US" dirty="0"/>
              <a:t>, a traditional fish stew from Bahia, prepared with coconut milk and vegetables</a:t>
            </a:r>
            <a:r>
              <a:rPr lang="en-US" dirty="0" smtClean="0"/>
              <a:t>.</a:t>
            </a:r>
          </a:p>
          <a:p>
            <a:pPr lvl="0"/>
            <a:endParaRPr lang="en-US" dirty="0"/>
          </a:p>
          <a:p>
            <a:r>
              <a:rPr lang="en-US" b="1" dirty="0"/>
              <a:t>Nutritional Breakdown</a:t>
            </a:r>
            <a:r>
              <a:rPr lang="en-US" dirty="0"/>
              <a:t>: This plan offers high antioxidants from fruits, moderate protein from </a:t>
            </a:r>
            <a:r>
              <a:rPr lang="en-US" dirty="0" err="1"/>
              <a:t>halal</a:t>
            </a:r>
            <a:r>
              <a:rPr lang="en-US" dirty="0"/>
              <a:t> meat and fish, and no dairy. Coconut milk provides healthy fats, and manioc flour is naturally gluten-free.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Brazil — Challenges</a:t>
            </a:r>
            <a:endParaRPr lang="en-US" dirty="0"/>
          </a:p>
        </p:txBody>
      </p:sp>
      <p:sp>
        <p:nvSpPr>
          <p:cNvPr id="3" name="Content Placeholder 2"/>
          <p:cNvSpPr>
            <a:spLocks noGrp="1"/>
          </p:cNvSpPr>
          <p:nvPr>
            <p:ph idx="1"/>
          </p:nvPr>
        </p:nvSpPr>
        <p:spPr/>
        <p:txBody>
          <a:bodyPr>
            <a:normAutofit fontScale="70000" lnSpcReduction="20000"/>
          </a:bodyPr>
          <a:lstStyle/>
          <a:p>
            <a:r>
              <a:rPr lang="en-US" dirty="0"/>
              <a:t>Adapting Brazilian cuisine to </a:t>
            </a:r>
            <a:r>
              <a:rPr lang="en-US" dirty="0" err="1"/>
              <a:t>halal</a:t>
            </a:r>
            <a:r>
              <a:rPr lang="en-US" dirty="0"/>
              <a:t> and dairy-free needs includes:</a:t>
            </a:r>
          </a:p>
          <a:p>
            <a:pPr lvl="0"/>
            <a:r>
              <a:rPr lang="en-US" b="1" dirty="0" err="1"/>
              <a:t>Halal</a:t>
            </a:r>
            <a:r>
              <a:rPr lang="en-US" b="1" dirty="0"/>
              <a:t> Meat Access</a:t>
            </a:r>
            <a:r>
              <a:rPr lang="en-US" dirty="0"/>
              <a:t>: Outside of major cities like São Paulo or Rio de Janeiro, sourcing certified </a:t>
            </a:r>
            <a:r>
              <a:rPr lang="en-US" dirty="0" err="1"/>
              <a:t>halal</a:t>
            </a:r>
            <a:r>
              <a:rPr lang="en-US" dirty="0"/>
              <a:t> meat is difficult.</a:t>
            </a:r>
          </a:p>
          <a:p>
            <a:pPr lvl="0"/>
            <a:r>
              <a:rPr lang="en-US" b="1" dirty="0"/>
              <a:t>Additives in Coconut Milk</a:t>
            </a:r>
            <a:r>
              <a:rPr lang="en-US" dirty="0"/>
              <a:t>: Some brands of processed coconut milk include dairy-derived additives. It's crucial to source pure, dairy-free options.</a:t>
            </a:r>
          </a:p>
          <a:p>
            <a:pPr lvl="0"/>
            <a:r>
              <a:rPr lang="en-US" b="1" dirty="0"/>
              <a:t>Labeling and Education</a:t>
            </a:r>
            <a:r>
              <a:rPr lang="en-US" dirty="0"/>
              <a:t>: Staff need to be aware of </a:t>
            </a:r>
            <a:r>
              <a:rPr lang="en-US" dirty="0" err="1"/>
              <a:t>halal</a:t>
            </a:r>
            <a:r>
              <a:rPr lang="en-US" dirty="0"/>
              <a:t> requirements, including how animals are slaughtered and how meat is handled</a:t>
            </a:r>
            <a:r>
              <a:rPr lang="en-US" dirty="0" smtClean="0"/>
              <a:t>.</a:t>
            </a:r>
          </a:p>
          <a:p>
            <a:pPr lvl="0"/>
            <a:endParaRPr lang="en-US" dirty="0"/>
          </a:p>
          <a:p>
            <a:r>
              <a:rPr lang="en-US" dirty="0"/>
              <a:t>Working with certified </a:t>
            </a:r>
            <a:r>
              <a:rPr lang="en-US" dirty="0" err="1"/>
              <a:t>halal</a:t>
            </a:r>
            <a:r>
              <a:rPr lang="en-US" dirty="0"/>
              <a:t> suppliers and offering transparency in sourcing can build trust with eco-tourists. Promoting traditional dishes that are naturally dairy-free also reduces the need for substitution (</a:t>
            </a:r>
            <a:r>
              <a:rPr lang="en-US" dirty="0" err="1"/>
              <a:t>da</a:t>
            </a:r>
            <a:r>
              <a:rPr lang="en-US" dirty="0"/>
              <a:t> Costa et al., 2020).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Hospitality Partner Guidelines</a:t>
            </a:r>
            <a:endParaRPr lang="en-US" dirty="0"/>
          </a:p>
        </p:txBody>
      </p:sp>
      <p:sp>
        <p:nvSpPr>
          <p:cNvPr id="3" name="Content Placeholder 2"/>
          <p:cNvSpPr>
            <a:spLocks noGrp="1"/>
          </p:cNvSpPr>
          <p:nvPr>
            <p:ph idx="1"/>
          </p:nvPr>
        </p:nvSpPr>
        <p:spPr>
          <a:xfrm>
            <a:off x="457200" y="1600200"/>
            <a:ext cx="8229600" cy="4900634"/>
          </a:xfrm>
        </p:spPr>
        <p:txBody>
          <a:bodyPr>
            <a:normAutofit fontScale="77500" lnSpcReduction="20000"/>
          </a:bodyPr>
          <a:lstStyle/>
          <a:p>
            <a:r>
              <a:rPr lang="en-US" dirty="0"/>
              <a:t>To ensure a seamless experience for tourists with dietary restrictions, hospitality providers must:</a:t>
            </a:r>
          </a:p>
          <a:p>
            <a:pPr lvl="0"/>
            <a:r>
              <a:rPr lang="en-US" b="1" dirty="0"/>
              <a:t>Separate Cooking Utensils</a:t>
            </a:r>
            <a:r>
              <a:rPr lang="en-US" dirty="0"/>
              <a:t>: Maintain dedicated utensils and cookware for allergen-free and restricted-diet meals.</a:t>
            </a:r>
          </a:p>
          <a:p>
            <a:pPr lvl="0"/>
            <a:r>
              <a:rPr lang="en-US" b="1" dirty="0"/>
              <a:t>Menu Icons</a:t>
            </a:r>
            <a:r>
              <a:rPr lang="en-US" dirty="0"/>
              <a:t>: Use clear, universally recognized symbols for vegan, </a:t>
            </a:r>
            <a:r>
              <a:rPr lang="en-US" dirty="0" err="1"/>
              <a:t>halal</a:t>
            </a:r>
            <a:r>
              <a:rPr lang="en-US" dirty="0"/>
              <a:t>, gluten-free, and other dietary tags.</a:t>
            </a:r>
          </a:p>
          <a:p>
            <a:pPr lvl="0"/>
            <a:r>
              <a:rPr lang="en-US" b="1" dirty="0"/>
              <a:t>Staff Training</a:t>
            </a:r>
            <a:r>
              <a:rPr lang="en-US" dirty="0"/>
              <a:t>: Conduct regular training sessions on common global dietary needs and safety protocols for avoiding cross-contamination</a:t>
            </a:r>
            <a:r>
              <a:rPr lang="en-US" dirty="0" smtClean="0"/>
              <a:t>.</a:t>
            </a:r>
          </a:p>
          <a:p>
            <a:pPr lvl="0"/>
            <a:endParaRPr lang="en-US" dirty="0"/>
          </a:p>
          <a:p>
            <a:r>
              <a:rPr lang="en-US" dirty="0"/>
              <a:t>These measures create trust and help prevent serious health reactions. For eco-tourism, which emphasizes ethical responsibility, these practices also reflect positively on the host community (</a:t>
            </a:r>
            <a:r>
              <a:rPr lang="en-US" dirty="0" err="1"/>
              <a:t>Horng</a:t>
            </a:r>
            <a:r>
              <a:rPr lang="en-US" dirty="0"/>
              <a:t> &amp; Tsai, 2012).</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Templates</a:t>
            </a:r>
            <a:endParaRPr lang="en-US" dirty="0"/>
          </a:p>
        </p:txBody>
      </p:sp>
      <p:sp>
        <p:nvSpPr>
          <p:cNvPr id="3" name="Content Placeholder 2"/>
          <p:cNvSpPr>
            <a:spLocks noGrp="1"/>
          </p:cNvSpPr>
          <p:nvPr>
            <p:ph idx="1"/>
          </p:nvPr>
        </p:nvSpPr>
        <p:spPr>
          <a:xfrm>
            <a:off x="457200" y="1600200"/>
            <a:ext cx="8229600" cy="4972072"/>
          </a:xfrm>
        </p:spPr>
        <p:txBody>
          <a:bodyPr>
            <a:normAutofit fontScale="77500" lnSpcReduction="20000"/>
          </a:bodyPr>
          <a:lstStyle/>
          <a:p>
            <a:r>
              <a:rPr lang="en-US" dirty="0"/>
              <a:t>To bridge language barriers and prevent miscommunication, standardized templates can help:</a:t>
            </a:r>
          </a:p>
          <a:p>
            <a:pPr lvl="0"/>
            <a:r>
              <a:rPr lang="en-US" b="1" dirty="0"/>
              <a:t>English</a:t>
            </a:r>
            <a:r>
              <a:rPr lang="en-US" dirty="0"/>
              <a:t>: "Please prepare a vegan, gluten-free meal with no soy sauce."</a:t>
            </a:r>
          </a:p>
          <a:p>
            <a:pPr lvl="0"/>
            <a:r>
              <a:rPr lang="en-US" b="1" dirty="0"/>
              <a:t>Japanese</a:t>
            </a:r>
            <a:r>
              <a:rPr lang="en-US" dirty="0"/>
              <a:t>: 「</a:t>
            </a:r>
            <a:r>
              <a:rPr lang="en-US" dirty="0" err="1"/>
              <a:t>ビーガンでグルテンフリ</a:t>
            </a:r>
            <a:r>
              <a:rPr lang="en-US" dirty="0"/>
              <a:t>ー、</a:t>
            </a:r>
            <a:r>
              <a:rPr lang="en-US" dirty="0" err="1"/>
              <a:t>醤油なしの食事をお願いします</a:t>
            </a:r>
            <a:r>
              <a:rPr lang="en-US" dirty="0"/>
              <a:t>。」</a:t>
            </a:r>
          </a:p>
          <a:p>
            <a:pPr lvl="0"/>
            <a:r>
              <a:rPr lang="en-US" b="1" dirty="0"/>
              <a:t>Italian</a:t>
            </a:r>
            <a:r>
              <a:rPr lang="en-US" dirty="0"/>
              <a:t>: "Per </a:t>
            </a:r>
            <a:r>
              <a:rPr lang="en-US" dirty="0" err="1"/>
              <a:t>favore</a:t>
            </a:r>
            <a:r>
              <a:rPr lang="en-US" dirty="0"/>
              <a:t> </a:t>
            </a:r>
            <a:r>
              <a:rPr lang="en-US" dirty="0" err="1"/>
              <a:t>preparare</a:t>
            </a:r>
            <a:r>
              <a:rPr lang="en-US" dirty="0"/>
              <a:t> un </a:t>
            </a:r>
            <a:r>
              <a:rPr lang="en-US" dirty="0" err="1"/>
              <a:t>pasto</a:t>
            </a:r>
            <a:r>
              <a:rPr lang="en-US" dirty="0"/>
              <a:t> </a:t>
            </a:r>
            <a:r>
              <a:rPr lang="en-US" dirty="0" err="1"/>
              <a:t>vegetariano</a:t>
            </a:r>
            <a:r>
              <a:rPr lang="en-US" dirty="0"/>
              <a:t> e </a:t>
            </a:r>
            <a:r>
              <a:rPr lang="en-US" dirty="0" err="1"/>
              <a:t>senza</a:t>
            </a:r>
            <a:r>
              <a:rPr lang="en-US" dirty="0"/>
              <a:t> </a:t>
            </a:r>
            <a:r>
              <a:rPr lang="en-US" dirty="0" err="1"/>
              <a:t>glutine</a:t>
            </a:r>
            <a:r>
              <a:rPr lang="en-US" dirty="0"/>
              <a:t>."</a:t>
            </a:r>
          </a:p>
          <a:p>
            <a:pPr lvl="0"/>
            <a:r>
              <a:rPr lang="en-US" b="1" dirty="0"/>
              <a:t>Portuguese</a:t>
            </a:r>
            <a:r>
              <a:rPr lang="en-US" dirty="0"/>
              <a:t>: "</a:t>
            </a:r>
            <a:r>
              <a:rPr lang="en-US" dirty="0" err="1"/>
              <a:t>Por</a:t>
            </a:r>
            <a:r>
              <a:rPr lang="en-US" dirty="0"/>
              <a:t> favor, </a:t>
            </a:r>
            <a:r>
              <a:rPr lang="en-US" dirty="0" err="1"/>
              <a:t>preparar</a:t>
            </a:r>
            <a:r>
              <a:rPr lang="en-US" dirty="0"/>
              <a:t> </a:t>
            </a:r>
            <a:r>
              <a:rPr lang="en-US" dirty="0" err="1"/>
              <a:t>uma</a:t>
            </a:r>
            <a:r>
              <a:rPr lang="en-US" dirty="0"/>
              <a:t> </a:t>
            </a:r>
            <a:r>
              <a:rPr lang="en-US" dirty="0" err="1"/>
              <a:t>refeição</a:t>
            </a:r>
            <a:r>
              <a:rPr lang="en-US" dirty="0"/>
              <a:t> </a:t>
            </a:r>
            <a:r>
              <a:rPr lang="en-US" dirty="0" err="1"/>
              <a:t>halal</a:t>
            </a:r>
            <a:r>
              <a:rPr lang="en-US" dirty="0"/>
              <a:t> e </a:t>
            </a:r>
            <a:r>
              <a:rPr lang="en-US" dirty="0" err="1"/>
              <a:t>sem</a:t>
            </a:r>
            <a:r>
              <a:rPr lang="en-US" dirty="0"/>
              <a:t> lactose</a:t>
            </a:r>
            <a:r>
              <a:rPr lang="en-US" dirty="0" smtClean="0"/>
              <a:t>.“</a:t>
            </a:r>
          </a:p>
          <a:p>
            <a:pPr lvl="0"/>
            <a:endParaRPr lang="en-US" dirty="0"/>
          </a:p>
          <a:p>
            <a:r>
              <a:rPr lang="en-US" dirty="0"/>
              <a:t>These can be printed on cards or accessed via QR codes in guest booklets. Ensuring clarity in requests enhances guest satisfaction and avoids errors.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WHO Guidelines and Real-World Examples</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WHO </a:t>
            </a:r>
            <a:r>
              <a:rPr lang="en-US" dirty="0"/>
              <a:t>recommends reducing salt, fat, and sugar in meals to prevent non-communicable diseases like heart disease, diabetes, and obesity (WHO, 2020</a:t>
            </a:r>
            <a:r>
              <a:rPr lang="en-US" dirty="0" smtClean="0"/>
              <a:t>).</a:t>
            </a:r>
          </a:p>
          <a:p>
            <a:r>
              <a:rPr lang="en-US" dirty="0" smtClean="0"/>
              <a:t>A </a:t>
            </a:r>
            <a:r>
              <a:rPr lang="en-US" dirty="0"/>
              <a:t>key principle from WHO’s healthy diet recommendations is </a:t>
            </a:r>
            <a:r>
              <a:rPr lang="en-US" dirty="0" smtClean="0"/>
              <a:t>to promote </a:t>
            </a:r>
            <a:r>
              <a:rPr lang="en-US" dirty="0"/>
              <a:t>the consumption of more fruits, vegetables, legumes, whole grains, and nuts while limiting processed foods, sugar-sweetened beverages, and trans fats. These principles align closely with the dietary needs of eco-tourists who are often health-conscious and environmentally aware</a:t>
            </a:r>
            <a:r>
              <a:rPr lang="en-US" dirty="0" smtClean="0"/>
              <a:t>.</a:t>
            </a:r>
          </a:p>
          <a:p>
            <a:pPr>
              <a:buNone/>
            </a:pPr>
            <a:endParaRPr lang="en-US" dirty="0"/>
          </a:p>
          <a:p>
            <a:pPr>
              <a:buNone/>
            </a:pPr>
            <a:r>
              <a:rPr lang="en-US" dirty="0" smtClean="0"/>
              <a:t>Examples:</a:t>
            </a:r>
          </a:p>
          <a:p>
            <a:pPr lvl="1">
              <a:buNone/>
            </a:pPr>
            <a:r>
              <a:rPr lang="en-US" dirty="0" err="1" smtClean="0"/>
              <a:t>Aman</a:t>
            </a:r>
            <a:r>
              <a:rPr lang="en-US" dirty="0" smtClean="0"/>
              <a:t> Resorts (Japan) offering gluten-free </a:t>
            </a:r>
            <a:r>
              <a:rPr lang="en-US" dirty="0" err="1" smtClean="0"/>
              <a:t>Kaiseki</a:t>
            </a:r>
            <a:r>
              <a:rPr lang="en-US" dirty="0" smtClean="0"/>
              <a:t> dining.</a:t>
            </a:r>
          </a:p>
          <a:p>
            <a:pPr lvl="1">
              <a:buNone/>
            </a:pPr>
            <a:r>
              <a:rPr lang="en-US" dirty="0" smtClean="0"/>
              <a:t>Belmond Hotels (Italy) offering diabetic-friendly Mediterranean menus.</a:t>
            </a:r>
          </a:p>
          <a:p>
            <a:pPr lvl="1">
              <a:buNone/>
            </a:pPr>
            <a:r>
              <a:rPr lang="en-US" dirty="0" smtClean="0"/>
              <a:t>UXUA Casa Hotel (Brazil) focusing on organic, gluten-free local foods.</a:t>
            </a:r>
          </a:p>
          <a:p>
            <a:pPr>
              <a:buNone/>
            </a:pPr>
            <a:endParaRPr lang="en-US" dirty="0"/>
          </a:p>
        </p:txBody>
      </p:sp>
      <p:sp>
        <p:nvSpPr>
          <p:cNvPr id="4" name="Title 1"/>
          <p:cNvSpPr txBox="1">
            <a:spLocks/>
          </p:cNvSpPr>
          <p:nvPr/>
        </p:nvSpPr>
        <p:spPr>
          <a:xfrm>
            <a:off x="7215206" y="6215082"/>
            <a:ext cx="1257280" cy="368280"/>
          </a:xfrm>
          <a:prstGeom prst="rect">
            <a:avLst/>
          </a:prstGeom>
        </p:spPr>
        <p:txBody>
          <a:bodyPr vert="horz" lIns="91440" tIns="45720" rIns="91440" bIns="45720" rtlCol="0" anchor="ctr">
            <a:normAutofit fontScale="4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500" b="0" i="0" u="none" strike="noStrike" kern="1200" cap="none" spc="0" normalizeH="0" baseline="0" noProof="0" dirty="0" smtClean="0">
                <a:ln>
                  <a:noFill/>
                </a:ln>
                <a:solidFill>
                  <a:schemeClr val="tx1"/>
                </a:solidFill>
                <a:effectLst/>
                <a:uLnTx/>
                <a:uFillTx/>
                <a:latin typeface="+mj-lt"/>
                <a:ea typeface="+mj-ea"/>
                <a:cs typeface="+mj-cs"/>
              </a:rPr>
              <a:t>Continued..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4400552" cy="725470"/>
          </a:xfrm>
        </p:spPr>
        <p:txBody>
          <a:bodyPr>
            <a:normAutofit/>
          </a:bodyPr>
          <a:lstStyle/>
          <a:p>
            <a:pPr algn="l"/>
            <a:r>
              <a:rPr lang="en-US" sz="3500" dirty="0" smtClean="0"/>
              <a:t>Real-World Examples:</a:t>
            </a:r>
            <a:endParaRPr lang="en-US" sz="3500" dirty="0"/>
          </a:p>
        </p:txBody>
      </p:sp>
      <p:sp>
        <p:nvSpPr>
          <p:cNvPr id="3" name="Content Placeholder 2"/>
          <p:cNvSpPr>
            <a:spLocks noGrp="1"/>
          </p:cNvSpPr>
          <p:nvPr>
            <p:ph idx="1"/>
          </p:nvPr>
        </p:nvSpPr>
        <p:spPr/>
        <p:txBody>
          <a:bodyPr>
            <a:normAutofit fontScale="62500" lnSpcReduction="20000"/>
          </a:bodyPr>
          <a:lstStyle/>
          <a:p>
            <a:pPr lvl="0"/>
            <a:r>
              <a:rPr lang="en-US" b="1" dirty="0" err="1"/>
              <a:t>Aman</a:t>
            </a:r>
            <a:r>
              <a:rPr lang="en-US" b="1" dirty="0"/>
              <a:t> Resorts (Japan)</a:t>
            </a:r>
            <a:r>
              <a:rPr lang="en-US" dirty="0"/>
              <a:t>: </a:t>
            </a:r>
            <a:r>
              <a:rPr lang="en-US" dirty="0" err="1"/>
              <a:t>Aman</a:t>
            </a:r>
            <a:r>
              <a:rPr lang="en-US" dirty="0"/>
              <a:t> Resorts embrace Japan’s culinary heritage through </a:t>
            </a:r>
            <a:r>
              <a:rPr lang="en-US" dirty="0" err="1"/>
              <a:t>Kaiseki</a:t>
            </a:r>
            <a:r>
              <a:rPr lang="en-US" dirty="0"/>
              <a:t> dining, an artistic multi-course meal traditionally served in Japanese tea ceremonies. To meet the modern expectations of eco-tourists, </a:t>
            </a:r>
            <a:r>
              <a:rPr lang="en-US" dirty="0" err="1"/>
              <a:t>Aman</a:t>
            </a:r>
            <a:r>
              <a:rPr lang="en-US" dirty="0"/>
              <a:t> offers alternative menus that are vegan, gluten-free, and based on whole foods. Ingredients like tamari (gluten-free soy alternative), millet, and locally grown tofu are emphasized to provide both health and cultural immersion. The chefs use seasonal, organic vegetables from local farms and ferment their own pickles and </a:t>
            </a:r>
            <a:r>
              <a:rPr lang="en-US" dirty="0" err="1"/>
              <a:t>miso</a:t>
            </a:r>
            <a:r>
              <a:rPr lang="en-US" dirty="0"/>
              <a:t>, avoiding industrial preservatives. Cooking methods such as steaming and grilling are preferred over frying, in line with WHO’s health guidance. </a:t>
            </a:r>
            <a:r>
              <a:rPr lang="en-US" dirty="0" err="1"/>
              <a:t>Aman’s</a:t>
            </a:r>
            <a:r>
              <a:rPr lang="en-US" dirty="0"/>
              <a:t> model highlights how high-end tourism can align luxury with nutrition and sustainability.</a:t>
            </a:r>
          </a:p>
          <a:p>
            <a:r>
              <a:rPr lang="en-US" b="1" dirty="0"/>
              <a:t>Belmond Hotels (Italy)</a:t>
            </a:r>
            <a:r>
              <a:rPr lang="en-US" dirty="0"/>
              <a:t>: Belmond’s properties in Italy, especially in Tuscany and </a:t>
            </a:r>
            <a:r>
              <a:rPr lang="en-US" dirty="0" err="1"/>
              <a:t>Amalfi</a:t>
            </a:r>
            <a:r>
              <a:rPr lang="en-US" dirty="0"/>
              <a:t>, focus on adapting traditional Mediterranean cuisine for health-conscious travelers. For diabetic-friendly dining, the resorts offer wholegrain alternatives like barley risotto, chickpea pasta, and </a:t>
            </a:r>
            <a:r>
              <a:rPr lang="en-US" dirty="0" err="1"/>
              <a:t>farro</a:t>
            </a:r>
            <a:r>
              <a:rPr lang="en-US" dirty="0"/>
              <a:t> salads. </a:t>
            </a:r>
          </a:p>
        </p:txBody>
      </p:sp>
      <p:sp>
        <p:nvSpPr>
          <p:cNvPr id="4" name="Title 1"/>
          <p:cNvSpPr txBox="1">
            <a:spLocks/>
          </p:cNvSpPr>
          <p:nvPr/>
        </p:nvSpPr>
        <p:spPr>
          <a:xfrm>
            <a:off x="7072330" y="6215082"/>
            <a:ext cx="1400156" cy="36828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700" b="0" i="0" u="none" strike="noStrike" kern="1200" cap="none" spc="0" normalizeH="0" baseline="0" noProof="0" dirty="0" smtClean="0">
                <a:ln>
                  <a:noFill/>
                </a:ln>
                <a:solidFill>
                  <a:schemeClr val="tx1"/>
                </a:solidFill>
                <a:effectLst/>
                <a:uLnTx/>
                <a:uFillTx/>
                <a:latin typeface="+mj-lt"/>
                <a:ea typeface="+mj-ea"/>
                <a:cs typeface="+mj-cs"/>
              </a:rPr>
              <a:t>Continued..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fontScale="62500" lnSpcReduction="20000"/>
          </a:bodyPr>
          <a:lstStyle/>
          <a:p>
            <a:pPr lvl="0">
              <a:buNone/>
            </a:pPr>
            <a:r>
              <a:rPr lang="en-US" dirty="0" smtClean="0"/>
              <a:t>…..Olive </a:t>
            </a:r>
            <a:r>
              <a:rPr lang="en-US" dirty="0"/>
              <a:t>oil replaces butter, and desserts are sweetened using natural fruits or </a:t>
            </a:r>
            <a:r>
              <a:rPr lang="en-US" dirty="0" err="1"/>
              <a:t>stevia</a:t>
            </a:r>
            <a:r>
              <a:rPr lang="en-US" dirty="0"/>
              <a:t> instead of refined sugar. Their chefs collaborate with nutritionists to curate menus that support balanced blood sugar levels, reflecting WHO’s recommendations on </a:t>
            </a:r>
            <a:r>
              <a:rPr lang="en-US" dirty="0" err="1"/>
              <a:t>glycemic</a:t>
            </a:r>
            <a:r>
              <a:rPr lang="en-US" dirty="0"/>
              <a:t> control. Cooking workshops and vineyard tours at Belmond also include sessions on food provenance and nutrition education. Their philosophy integrates sustainable agriculture with culinary wellness, giving tourists an enriching, informative experience.</a:t>
            </a:r>
          </a:p>
          <a:p>
            <a:pPr lvl="0"/>
            <a:r>
              <a:rPr lang="en-US" b="1" dirty="0"/>
              <a:t>UXUA Casa Hotel (Brazil)</a:t>
            </a:r>
            <a:r>
              <a:rPr lang="en-US" dirty="0"/>
              <a:t>: Located in the coastal town of </a:t>
            </a:r>
            <a:r>
              <a:rPr lang="en-US" dirty="0" err="1"/>
              <a:t>Trancoso</a:t>
            </a:r>
            <a:r>
              <a:rPr lang="en-US" dirty="0"/>
              <a:t>, UXUA is a model for sustainable and inclusive hospitality. The hotel works closely with local Afro-Brazilian communities to preserve culinary traditions while adapting them to modern needs. For example, their version of the traditional </a:t>
            </a:r>
            <a:r>
              <a:rPr lang="en-US" dirty="0" err="1"/>
              <a:t>Moqueca</a:t>
            </a:r>
            <a:r>
              <a:rPr lang="en-US" dirty="0"/>
              <a:t> is dairy-free, gluten-free, and made with sustainably sourced fish and cold-pressed coconut milk. The </a:t>
            </a:r>
            <a:r>
              <a:rPr lang="en-US" dirty="0" err="1"/>
              <a:t>açaí</a:t>
            </a:r>
            <a:r>
              <a:rPr lang="en-US" dirty="0"/>
              <a:t> served for breakfast is hand-harvested and blended without sugar, accompanied by native Brazilian nuts for protein. UXUA also offers </a:t>
            </a:r>
            <a:r>
              <a:rPr lang="en-US" dirty="0" err="1"/>
              <a:t>halal</a:t>
            </a:r>
            <a:r>
              <a:rPr lang="en-US" dirty="0"/>
              <a:t>-compliant meals on request and ensures all meat is locally and ethically sourced. Workshops at UXUA promote local knowledge on </a:t>
            </a:r>
            <a:r>
              <a:rPr lang="en-US" dirty="0" err="1"/>
              <a:t>superfoods</a:t>
            </a:r>
            <a:r>
              <a:rPr lang="en-US" dirty="0"/>
              <a:t> and medicinal plants, aligned with WHO’s dietary goals of education and nutrient diversity.</a:t>
            </a:r>
          </a:p>
          <a:p>
            <a:endParaRPr lang="en-US" dirty="0"/>
          </a:p>
        </p:txBody>
      </p:sp>
      <p:sp>
        <p:nvSpPr>
          <p:cNvPr id="4" name="Title 1"/>
          <p:cNvSpPr txBox="1">
            <a:spLocks/>
          </p:cNvSpPr>
          <p:nvPr/>
        </p:nvSpPr>
        <p:spPr>
          <a:xfrm>
            <a:off x="7143768" y="6215082"/>
            <a:ext cx="1328718" cy="36828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700" b="0" i="0" u="none" strike="noStrike" kern="1200" cap="none" spc="0" normalizeH="0" baseline="0" noProof="0" dirty="0" smtClean="0">
                <a:ln>
                  <a:noFill/>
                </a:ln>
                <a:solidFill>
                  <a:schemeClr val="tx1"/>
                </a:solidFill>
                <a:effectLst/>
                <a:uLnTx/>
                <a:uFillTx/>
                <a:latin typeface="+mj-lt"/>
                <a:ea typeface="+mj-ea"/>
                <a:cs typeface="+mj-cs"/>
              </a:rPr>
              <a:t>Continued..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a:bodyPr>
          <a:lstStyle/>
          <a:p>
            <a:r>
              <a:rPr lang="en-US" sz="2500" dirty="0" smtClean="0"/>
              <a:t>These </a:t>
            </a:r>
            <a:r>
              <a:rPr lang="en-US" sz="2500" dirty="0"/>
              <a:t>hotels exemplify how WHO dietary guidelines can be successfully applied in real-world hospitality settings, demonstrating that health-conscious and inclusive dining can enhance the eco-tourist experience without compromising on cultural authenticity.</a:t>
            </a:r>
          </a:p>
          <a:p>
            <a:r>
              <a:rPr lang="en-US" sz="2500" dirty="0" smtClean="0"/>
              <a:t>Additionally</a:t>
            </a:r>
            <a:r>
              <a:rPr lang="en-US" sz="2500" dirty="0"/>
              <a:t>, each establishment shows a commitment to sustainability and cultural sensitivity, emphasizing organic sourcing, minimizing food waste, and ensuring transparency through clear labeling and staff education.</a:t>
            </a:r>
          </a:p>
          <a:p>
            <a:pPr>
              <a:buNone/>
            </a:pPr>
            <a:endParaRPr lang="en-US" sz="25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92500" lnSpcReduction="20000"/>
          </a:bodyPr>
          <a:lstStyle/>
          <a:p>
            <a:r>
              <a:rPr lang="en-US" dirty="0"/>
              <a:t>The success of eco-tourism depends significantly on culturally adaptive, inclusive, and sustainable meal planning. By respecting both traditional food cultures and modern health requirements, we ensure that travelers feel respected and cared for. Education of hospitality partners, continuous updates on global dietary trends, and open communication with guests are all essential. Ultimately, thoughtful cuisine enhances tourist satisfaction, builds destination loyalty, and contributes to the long-term success of eco-tourism.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US" dirty="0"/>
          </a:p>
        </p:txBody>
      </p:sp>
      <p:sp>
        <p:nvSpPr>
          <p:cNvPr id="3" name="Content Placeholder 2"/>
          <p:cNvSpPr>
            <a:spLocks noGrp="1"/>
          </p:cNvSpPr>
          <p:nvPr>
            <p:ph idx="1"/>
          </p:nvPr>
        </p:nvSpPr>
        <p:spPr>
          <a:xfrm>
            <a:off x="457200" y="1600200"/>
            <a:ext cx="8229600" cy="4900634"/>
          </a:xfrm>
        </p:spPr>
        <p:txBody>
          <a:bodyPr>
            <a:normAutofit fontScale="55000" lnSpcReduction="20000"/>
          </a:bodyPr>
          <a:lstStyle/>
          <a:p>
            <a:pPr lvl="0"/>
            <a:r>
              <a:rPr lang="en-US" dirty="0"/>
              <a:t>Cohen, E., &amp; </a:t>
            </a:r>
            <a:r>
              <a:rPr lang="en-US" dirty="0" err="1"/>
              <a:t>Avieli</a:t>
            </a:r>
            <a:r>
              <a:rPr lang="en-US" dirty="0"/>
              <a:t>, N. (2004). Food in tourism: Attraction and impediment. </a:t>
            </a:r>
            <a:r>
              <a:rPr lang="en-US" i="1" dirty="0"/>
              <a:t>Annals of Tourism Research</a:t>
            </a:r>
            <a:r>
              <a:rPr lang="en-US" dirty="0"/>
              <a:t>, 31(4), 755–778.</a:t>
            </a:r>
          </a:p>
          <a:p>
            <a:pPr lvl="0"/>
            <a:r>
              <a:rPr lang="en-US" dirty="0" err="1"/>
              <a:t>da</a:t>
            </a:r>
            <a:r>
              <a:rPr lang="en-US" dirty="0"/>
              <a:t> Costa, A. C., de Souza, S. A., &amp; Oliveira, L. C. (2020). </a:t>
            </a:r>
            <a:r>
              <a:rPr lang="en-US" dirty="0" err="1"/>
              <a:t>Halal</a:t>
            </a:r>
            <a:r>
              <a:rPr lang="en-US" dirty="0"/>
              <a:t> food consumption and consumer behavior: Insights from Brazil. </a:t>
            </a:r>
            <a:r>
              <a:rPr lang="en-US" i="1" dirty="0"/>
              <a:t>Journal of Islamic Marketing</a:t>
            </a:r>
            <a:r>
              <a:rPr lang="en-US" dirty="0"/>
              <a:t>, 11(5), 1200-1214.</a:t>
            </a:r>
          </a:p>
          <a:p>
            <a:pPr lvl="0"/>
            <a:r>
              <a:rPr lang="en-US" dirty="0"/>
              <a:t>Gibson, P. (2004). Moving beyond the “tourist gaze”: The role of food in the lives of tourists. </a:t>
            </a:r>
            <a:r>
              <a:rPr lang="en-US" i="1" dirty="0"/>
              <a:t>Tourism Geographies</a:t>
            </a:r>
            <a:r>
              <a:rPr lang="en-US" dirty="0"/>
              <a:t>, 6(3), 351–370.</a:t>
            </a:r>
          </a:p>
          <a:p>
            <a:pPr lvl="0"/>
            <a:r>
              <a:rPr lang="en-US" dirty="0" err="1"/>
              <a:t>Horng</a:t>
            </a:r>
            <a:r>
              <a:rPr lang="en-US" dirty="0"/>
              <a:t>, J. S., &amp; Tsai, C. Y. (2012). Culinary tourism strategic development: An Asia-Pacific perspective. </a:t>
            </a:r>
            <a:r>
              <a:rPr lang="en-US" i="1" dirty="0"/>
              <a:t>International Journal of Tourism Research</a:t>
            </a:r>
            <a:r>
              <a:rPr lang="en-US" dirty="0"/>
              <a:t>, 14(1), 40-55.</a:t>
            </a:r>
          </a:p>
          <a:p>
            <a:pPr lvl="0"/>
            <a:r>
              <a:rPr lang="en-US" dirty="0"/>
              <a:t>Ichikawa, K. (2018). Preserving traditional dietary culture in Japan: Towards sustainable food systems. </a:t>
            </a:r>
            <a:r>
              <a:rPr lang="en-US" i="1" dirty="0"/>
              <a:t>Sustainability</a:t>
            </a:r>
            <a:r>
              <a:rPr lang="en-US" dirty="0"/>
              <a:t>, 10(6), 1645.</a:t>
            </a:r>
          </a:p>
          <a:p>
            <a:pPr lvl="0"/>
            <a:r>
              <a:rPr lang="en-US" dirty="0" err="1"/>
              <a:t>Mannucci</a:t>
            </a:r>
            <a:r>
              <a:rPr lang="en-US" dirty="0"/>
              <a:t>, E., </a:t>
            </a:r>
            <a:r>
              <a:rPr lang="en-US" dirty="0" err="1"/>
              <a:t>Monami</a:t>
            </a:r>
            <a:r>
              <a:rPr lang="en-US" dirty="0"/>
              <a:t>, M., &amp; </a:t>
            </a:r>
            <a:r>
              <a:rPr lang="en-US" dirty="0" err="1"/>
              <a:t>Marchionni</a:t>
            </a:r>
            <a:r>
              <a:rPr lang="en-US" dirty="0"/>
              <a:t>, N. (2015). Pharmacological management of type 2 diabetes in the elderly: Focus on cardiovascular and renal protection. </a:t>
            </a:r>
            <a:r>
              <a:rPr lang="en-US" i="1" dirty="0"/>
              <a:t>Aging Health</a:t>
            </a:r>
            <a:r>
              <a:rPr lang="en-US" dirty="0"/>
              <a:t>, 11(3), 237–245.</a:t>
            </a:r>
          </a:p>
          <a:p>
            <a:pPr lvl="0"/>
            <a:r>
              <a:rPr lang="en-US" dirty="0"/>
              <a:t>World Health Organization. (2020). Healthy Diet. </a:t>
            </a:r>
            <a:r>
              <a:rPr lang="en-US" u="sng" dirty="0">
                <a:hlinkClick r:id="rId2"/>
              </a:rPr>
              <a:t>https://www.who.int/news-room/fact-sheets/detail/healthy-diet</a:t>
            </a:r>
            <a:endParaRPr lang="en-US" dirty="0"/>
          </a:p>
          <a:p>
            <a:pPr lvl="0"/>
            <a:r>
              <a:rPr lang="en-US" dirty="0" err="1"/>
              <a:t>Aman</a:t>
            </a:r>
            <a:r>
              <a:rPr lang="en-US" dirty="0"/>
              <a:t> Resorts. (2024). Dining Experiences. </a:t>
            </a:r>
            <a:r>
              <a:rPr lang="en-US" u="sng" dirty="0">
                <a:hlinkClick r:id="rId3"/>
              </a:rPr>
              <a:t>https://www.aman.com</a:t>
            </a:r>
            <a:endParaRPr lang="en-US" dirty="0"/>
          </a:p>
          <a:p>
            <a:pPr lvl="0"/>
            <a:r>
              <a:rPr lang="en-US" dirty="0"/>
              <a:t>Belmond Hotels. (2024). Gastronomy &amp; Wellness. </a:t>
            </a:r>
            <a:r>
              <a:rPr lang="en-US" u="sng" dirty="0">
                <a:hlinkClick r:id="rId4"/>
              </a:rPr>
              <a:t>https://www.belmond.com</a:t>
            </a:r>
            <a:endParaRPr lang="en-US" dirty="0"/>
          </a:p>
          <a:p>
            <a:pPr lvl="0"/>
            <a:r>
              <a:rPr lang="en-US" dirty="0"/>
              <a:t>UXUA Casa Hotel. (2024). Eco-Friendly Dining. </a:t>
            </a:r>
            <a:r>
              <a:rPr lang="en-US" u="sng" dirty="0">
                <a:hlinkClick r:id="rId5"/>
              </a:rPr>
              <a:t>https://</a:t>
            </a:r>
            <a:r>
              <a:rPr lang="en-US" u="sng" dirty="0" smtClean="0">
                <a:hlinkClick r:id="rId5"/>
              </a:rPr>
              <a:t>uxua.com</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8926" y="2928934"/>
            <a:ext cx="3929090" cy="1143000"/>
          </a:xfrm>
        </p:spPr>
        <p:txBody>
          <a:bodyPr>
            <a:normAutofit/>
          </a:bodyPr>
          <a:lstStyle/>
          <a:p>
            <a:r>
              <a:rPr lang="en-US" sz="6000" b="1" dirty="0" smtClean="0"/>
              <a:t>Thank-You</a:t>
            </a:r>
            <a:endParaRPr lang="en-US" sz="6000"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150</TotalTime>
  <Words>2267</Words>
  <Application>Microsoft Office PowerPoint</Application>
  <PresentationFormat>On-screen Show (4:3)</PresentationFormat>
  <Paragraphs>109</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Traditional vs Modern Cuisine for Eco-Tourists Destinations: Japan, Italy, Brazil</vt:lpstr>
      <vt:lpstr>INDEX</vt:lpstr>
      <vt:lpstr>Introduction</vt:lpstr>
      <vt:lpstr>Approach Overview</vt:lpstr>
      <vt:lpstr>Destination 1 — Japan Meal Plan Example  (Vegan &amp; Gluten-Free)</vt:lpstr>
      <vt:lpstr>Japan — Challenges</vt:lpstr>
      <vt:lpstr>Destination 2 — Italy Meal Plan Example  (Diabetic-Friendly &amp; Vegetarian)</vt:lpstr>
      <vt:lpstr>Italy — Challenges</vt:lpstr>
      <vt:lpstr>Destination 3 — Brazil Meal Plan Example  (Halal &amp; Dairy-Free)</vt:lpstr>
      <vt:lpstr>Brazil — Challenges</vt:lpstr>
      <vt:lpstr>Hospitality Partner Guidelines</vt:lpstr>
      <vt:lpstr>Communication Templates</vt:lpstr>
      <vt:lpstr>WHO Guidelines and Real-World Examples</vt:lpstr>
      <vt:lpstr>Real-World Examples:</vt:lpstr>
      <vt:lpstr>Slide 15</vt:lpstr>
      <vt:lpstr>Slide 16</vt:lpstr>
      <vt:lpstr>Conclusion</vt:lpstr>
      <vt:lpstr>References </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Traditional vs Modern Cuisine for Eco-Tourists Destinations: Japan, Italy, Brazil</dc:title>
  <dc:creator>ANCHALIKA</dc:creator>
  <cp:lastModifiedBy>ANCHALIKA</cp:lastModifiedBy>
  <cp:revision>5</cp:revision>
  <dcterms:created xsi:type="dcterms:W3CDTF">2025-04-30T09:52:54Z</dcterms:created>
  <dcterms:modified xsi:type="dcterms:W3CDTF">2025-05-03T12:07:35Z</dcterms:modified>
</cp:coreProperties>
</file>