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0"/>
  </p:notesMasterIdLst>
  <p:handoutMasterIdLst>
    <p:handoutMasterId r:id="rId41"/>
  </p:handoutMasterIdLst>
  <p:sldIdLst>
    <p:sldId id="256" r:id="rId5"/>
    <p:sldId id="257" r:id="rId6"/>
    <p:sldId id="307" r:id="rId7"/>
    <p:sldId id="308" r:id="rId8"/>
    <p:sldId id="309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20" r:id="rId18"/>
    <p:sldId id="321" r:id="rId19"/>
    <p:sldId id="324" r:id="rId20"/>
    <p:sldId id="323" r:id="rId21"/>
    <p:sldId id="322" r:id="rId22"/>
    <p:sldId id="325" r:id="rId23"/>
    <p:sldId id="327" r:id="rId24"/>
    <p:sldId id="328" r:id="rId25"/>
    <p:sldId id="329" r:id="rId26"/>
    <p:sldId id="330" r:id="rId27"/>
    <p:sldId id="331" r:id="rId28"/>
    <p:sldId id="332" r:id="rId29"/>
    <p:sldId id="333" r:id="rId30"/>
    <p:sldId id="334" r:id="rId31"/>
    <p:sldId id="336" r:id="rId32"/>
    <p:sldId id="335" r:id="rId33"/>
    <p:sldId id="337" r:id="rId34"/>
    <p:sldId id="338" r:id="rId35"/>
    <p:sldId id="339" r:id="rId36"/>
    <p:sldId id="340" r:id="rId37"/>
    <p:sldId id="341" r:id="rId38"/>
    <p:sldId id="269" r:id="rId39"/>
  </p:sldIdLst>
  <p:sldSz cx="12198350" cy="6858000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Georgia" panose="02040502050405020303" pitchFamily="18" charset="0"/>
      <p:regular r:id="rId46"/>
      <p:bold r:id="rId47"/>
      <p:italic r:id="rId48"/>
      <p:boldItalic r:id="rId49"/>
    </p:embeddedFont>
    <p:embeddedFont>
      <p:font typeface="Minion" panose="02000503070000020003" pitchFamily="2" charset="0"/>
      <p:regular r:id="rId50"/>
      <p:bold r:id="rId51"/>
      <p:italic r:id="rId52"/>
      <p:boldItalic r:id="rId53"/>
    </p:embeddedFont>
  </p:embeddedFontLst>
  <p:custDataLst>
    <p:tags r:id="rId54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>
      <p:cViewPr varScale="1">
        <p:scale>
          <a:sx n="115" d="100"/>
          <a:sy n="115" d="100"/>
        </p:scale>
        <p:origin x="448" y="13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font" Target="fonts/font10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5.fntdata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Relationship Id="rId54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8.fntdata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3.fntdata"/><Relationship Id="rId52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11-11-2025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11-11-2025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11-11-2025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Operations Management in </a:t>
            </a:r>
            <a:r>
              <a:rPr lang="nl-NL" sz="4400" dirty="0" err="1"/>
              <a:t>Hospitality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9653" y="19770"/>
            <a:ext cx="12198349" cy="6381328"/>
          </a:xfrm>
          <a:solidFill>
            <a:schemeClr val="bg2"/>
          </a:solidFill>
        </p:spPr>
        <p:txBody>
          <a:bodyPr>
            <a:normAutofit/>
          </a:bodyPr>
          <a:lstStyle/>
          <a:p>
            <a:endParaRPr lang="nl-NL" dirty="0">
              <a:solidFill>
                <a:schemeClr val="bg1"/>
              </a:solidFill>
            </a:endParaRPr>
          </a:p>
          <a:p>
            <a:endParaRPr lang="nl-NL" dirty="0">
              <a:solidFill>
                <a:schemeClr val="bg1"/>
              </a:solidFill>
            </a:endParaRPr>
          </a:p>
          <a:p>
            <a:endParaRPr lang="nl-NL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nl-NL" dirty="0">
                <a:solidFill>
                  <a:schemeClr val="bg1"/>
                </a:solidFill>
              </a:rPr>
              <a:t> 1- </a:t>
            </a:r>
            <a:r>
              <a:rPr lang="nl-NL" dirty="0" err="1">
                <a:solidFill>
                  <a:schemeClr val="bg1"/>
                </a:solidFill>
              </a:rPr>
              <a:t>Designing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Guest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Experiences</a:t>
            </a:r>
            <a:endParaRPr lang="nl-NL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nl-NL" dirty="0">
                <a:solidFill>
                  <a:schemeClr val="bg1"/>
                </a:solidFill>
              </a:rPr>
              <a:t> 2- </a:t>
            </a:r>
            <a:r>
              <a:rPr lang="nl-NL" dirty="0" err="1">
                <a:solidFill>
                  <a:schemeClr val="bg1"/>
                </a:solidFill>
              </a:rPr>
              <a:t>Location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Decisions</a:t>
            </a:r>
            <a:endParaRPr lang="nl-NL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nl-NL" dirty="0">
                <a:solidFill>
                  <a:schemeClr val="bg1"/>
                </a:solidFill>
              </a:rPr>
              <a:t> 3- Data </a:t>
            </a:r>
            <a:r>
              <a:rPr lang="nl-NL" dirty="0" err="1">
                <a:solidFill>
                  <a:schemeClr val="bg1"/>
                </a:solidFill>
              </a:rPr>
              <a:t>Requirements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for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Layout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Decisions</a:t>
            </a:r>
            <a:endParaRPr lang="nl-NL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3074" name="Picture 2" descr="World's 15 Most Stunning Mountaintop Hotels – Fodors Travel Guide">
            <a:extLst>
              <a:ext uri="{FF2B5EF4-FFF2-40B4-BE49-F238E27FC236}">
                <a16:creationId xmlns:a16="http://schemas.microsoft.com/office/drawing/2014/main" id="{85CA41BF-A80A-B4A3-2DDB-1ED406E0F5A5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3" r="19833"/>
          <a:stretch>
            <a:fillRect/>
          </a:stretch>
        </p:blipFill>
        <p:spPr bwMode="auto">
          <a:xfrm>
            <a:off x="6531223" y="196131"/>
            <a:ext cx="5455476" cy="6028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BF8C46E7-51A7-61A9-B52F-120667543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3534273" cy="432048"/>
          </a:xfrm>
        </p:spPr>
        <p:txBody>
          <a:bodyPr/>
          <a:lstStyle/>
          <a:p>
            <a:r>
              <a:rPr lang="nl-NL" dirty="0" err="1">
                <a:solidFill>
                  <a:schemeClr val="bg1"/>
                </a:solidFill>
              </a:rPr>
              <a:t>Outline</a:t>
            </a:r>
            <a:endParaRPr lang="nl-N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8194" name="Picture 2" descr="Improving Customer Experience Across International Markets - Our Analysts'  Insights">
            <a:extLst>
              <a:ext uri="{FF2B5EF4-FFF2-40B4-BE49-F238E27FC236}">
                <a16:creationId xmlns:a16="http://schemas.microsoft.com/office/drawing/2014/main" id="{1A3D5720-B033-8B59-3D33-5E64704D6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3" y="45644"/>
            <a:ext cx="12025336" cy="6317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el 6">
            <a:extLst>
              <a:ext uri="{FF2B5EF4-FFF2-40B4-BE49-F238E27FC236}">
                <a16:creationId xmlns:a16="http://schemas.microsoft.com/office/drawing/2014/main" id="{18451F9A-0C4F-EEAE-6FFE-868BD5785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681" y="1142904"/>
            <a:ext cx="6663622" cy="701919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1- </a:t>
            </a:r>
            <a:r>
              <a:rPr lang="nl-NL" sz="3200" dirty="0" err="1">
                <a:solidFill>
                  <a:schemeClr val="bg1"/>
                </a:solidFill>
              </a:rPr>
              <a:t>Designing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Guest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Experiences</a:t>
            </a:r>
            <a:endParaRPr lang="nl-NL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887913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69"/>
            <a:ext cx="12198350" cy="6406989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 1 .1-Analyzing </a:t>
            </a:r>
            <a:r>
              <a:rPr lang="nl-NL" dirty="0" err="1">
                <a:solidFill>
                  <a:schemeClr val="bg1"/>
                </a:solidFill>
              </a:rPr>
              <a:t>the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Experiential</a:t>
            </a:r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World of </a:t>
            </a:r>
            <a:r>
              <a:rPr lang="nl-NL" dirty="0" err="1">
                <a:solidFill>
                  <a:schemeClr val="bg1"/>
                </a:solidFill>
              </a:rPr>
              <a:t>the</a:t>
            </a:r>
            <a:r>
              <a:rPr lang="nl-NL" dirty="0">
                <a:solidFill>
                  <a:schemeClr val="bg1"/>
                </a:solidFill>
              </a:rPr>
              <a:t> Customer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4100" name="Picture 4" descr="7+ Thousand Customer Experience Platform Royalty-Free Images, Stock Photos  &amp; Pictures | Shutterstock">
            <a:extLst>
              <a:ext uri="{FF2B5EF4-FFF2-40B4-BE49-F238E27FC236}">
                <a16:creationId xmlns:a16="http://schemas.microsoft.com/office/drawing/2014/main" id="{0544AD7B-7CC3-F622-E033-C63396284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790" y="883059"/>
            <a:ext cx="8507560" cy="5543699"/>
          </a:xfrm>
          <a:prstGeom prst="rect">
            <a:avLst/>
          </a:prstGeom>
          <a:solidFill>
            <a:schemeClr val="bg2"/>
          </a:solidFill>
        </p:spPr>
      </p:pic>
      <p:sp>
        <p:nvSpPr>
          <p:cNvPr id="5" name="Titel 6">
            <a:extLst>
              <a:ext uri="{FF2B5EF4-FFF2-40B4-BE49-F238E27FC236}">
                <a16:creationId xmlns:a16="http://schemas.microsoft.com/office/drawing/2014/main" id="{C7D13E9A-EAA1-ACAD-BBB8-7F6D4343F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6630617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1- </a:t>
            </a:r>
            <a:r>
              <a:rPr lang="nl-NL" sz="3200" dirty="0" err="1">
                <a:solidFill>
                  <a:schemeClr val="bg1"/>
                </a:solidFill>
              </a:rPr>
              <a:t>Designing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Guest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Experiences</a:t>
            </a:r>
            <a:endParaRPr lang="nl-NL" sz="3200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27FF8E-690D-89FC-54E0-B893609C44AB}"/>
              </a:ext>
            </a:extLst>
          </p:cNvPr>
          <p:cNvSpPr/>
          <p:nvPr/>
        </p:nvSpPr>
        <p:spPr>
          <a:xfrm>
            <a:off x="3663403" y="1533307"/>
            <a:ext cx="45719" cy="41968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C85B5F-84E1-34C5-9AD4-CC22CE3ED931}"/>
              </a:ext>
            </a:extLst>
          </p:cNvPr>
          <p:cNvSpPr txBox="1"/>
          <p:nvPr/>
        </p:nvSpPr>
        <p:spPr>
          <a:xfrm>
            <a:off x="3736509" y="1955832"/>
            <a:ext cx="6172200" cy="25348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>
                <a:solidFill>
                  <a:schemeClr val="bg1"/>
                </a:solidFill>
              </a:rPr>
              <a:t>Successful</a:t>
            </a:r>
            <a:r>
              <a:rPr lang="nl-NL" b="0" dirty="0">
                <a:solidFill>
                  <a:schemeClr val="bg1"/>
                </a:solidFill>
              </a:rPr>
              <a:t> services meet or </a:t>
            </a:r>
            <a:r>
              <a:rPr lang="nl-NL" b="0" dirty="0" err="1">
                <a:solidFill>
                  <a:schemeClr val="bg1"/>
                </a:solidFill>
              </a:rPr>
              <a:t>exceed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guest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expectations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>
                <a:solidFill>
                  <a:schemeClr val="bg1"/>
                </a:solidFill>
              </a:rPr>
              <a:t>Identify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segment target </a:t>
            </a:r>
            <a:r>
              <a:rPr lang="nl-NL" b="0" dirty="0" err="1">
                <a:solidFill>
                  <a:schemeClr val="bg1"/>
                </a:solidFill>
              </a:rPr>
              <a:t>guests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>
                <a:solidFill>
                  <a:schemeClr val="bg1"/>
                </a:solidFill>
              </a:rPr>
              <a:t>Segment </a:t>
            </a:r>
            <a:r>
              <a:rPr lang="nl-NL" b="0" dirty="0" err="1">
                <a:solidFill>
                  <a:schemeClr val="bg1"/>
                </a:solidFill>
              </a:rPr>
              <a:t>by</a:t>
            </a:r>
            <a:r>
              <a:rPr lang="nl-NL" b="0" dirty="0">
                <a:solidFill>
                  <a:schemeClr val="bg1"/>
                </a:solidFill>
              </a:rPr>
              <a:t> culture, </a:t>
            </a:r>
            <a:r>
              <a:rPr lang="nl-NL" b="0" dirty="0" err="1">
                <a:solidFill>
                  <a:schemeClr val="bg1"/>
                </a:solidFill>
              </a:rPr>
              <a:t>price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interests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>
                <a:solidFill>
                  <a:schemeClr val="bg1"/>
                </a:solidFill>
              </a:rPr>
              <a:t>Study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other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brands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guests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use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>
                <a:solidFill>
                  <a:schemeClr val="bg1"/>
                </a:solidFill>
              </a:rPr>
              <a:t>Use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surveys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observations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focus </a:t>
            </a:r>
            <a:r>
              <a:rPr lang="nl-NL" b="0" dirty="0" err="1">
                <a:solidFill>
                  <a:schemeClr val="bg1"/>
                </a:solidFill>
              </a:rPr>
              <a:t>groups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>
                <a:solidFill>
                  <a:schemeClr val="bg1"/>
                </a:solidFill>
              </a:rPr>
              <a:t>Research </a:t>
            </a:r>
            <a:r>
              <a:rPr lang="nl-NL" b="0" dirty="0" err="1">
                <a:solidFill>
                  <a:schemeClr val="bg1"/>
                </a:solidFill>
              </a:rPr>
              <a:t>helps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avoid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costly</a:t>
            </a:r>
            <a:r>
              <a:rPr lang="nl-NL" b="0" dirty="0">
                <a:solidFill>
                  <a:schemeClr val="bg1"/>
                </a:solidFill>
              </a:rPr>
              <a:t> mistakes.</a:t>
            </a:r>
          </a:p>
        </p:txBody>
      </p:sp>
    </p:spTree>
    <p:extLst>
      <p:ext uri="{BB962C8B-B14F-4D97-AF65-F5344CB8AC3E}">
        <p14:creationId xmlns:p14="http://schemas.microsoft.com/office/powerpoint/2010/main" val="3710090533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2183103" cy="638823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Example</a:t>
            </a:r>
            <a:r>
              <a:rPr lang="nl-NL" dirty="0">
                <a:solidFill>
                  <a:schemeClr val="bg1"/>
                </a:solidFill>
              </a:rPr>
              <a:t>: Marriott Chain 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- Goal</a:t>
            </a:r>
            <a:r>
              <a:rPr lang="nl-NL" b="0" dirty="0">
                <a:solidFill>
                  <a:schemeClr val="bg1"/>
                </a:solidFill>
              </a:rPr>
              <a:t>: Understand </a:t>
            </a:r>
            <a:r>
              <a:rPr lang="nl-NL" b="0" dirty="0" err="1">
                <a:solidFill>
                  <a:schemeClr val="bg1"/>
                </a:solidFill>
              </a:rPr>
              <a:t>guest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expectations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 - </a:t>
            </a:r>
            <a:r>
              <a:rPr lang="nl-NL" dirty="0" err="1">
                <a:solidFill>
                  <a:schemeClr val="bg1"/>
                </a:solidFill>
              </a:rPr>
              <a:t>Segments</a:t>
            </a:r>
            <a:r>
              <a:rPr lang="nl-NL" b="0" dirty="0">
                <a:solidFill>
                  <a:schemeClr val="bg1"/>
                </a:solidFill>
              </a:rPr>
              <a:t>: Business, families, </a:t>
            </a:r>
            <a:r>
              <a:rPr lang="nl-NL" b="0" dirty="0" err="1">
                <a:solidFill>
                  <a:schemeClr val="bg1"/>
                </a:solidFill>
              </a:rPr>
              <a:t>millennials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 - Research</a:t>
            </a:r>
            <a:r>
              <a:rPr lang="nl-NL" b="0" dirty="0">
                <a:solidFill>
                  <a:schemeClr val="bg1"/>
                </a:solidFill>
              </a:rPr>
              <a:t>: </a:t>
            </a:r>
            <a:r>
              <a:rPr lang="nl-NL" b="0" dirty="0" err="1">
                <a:solidFill>
                  <a:schemeClr val="bg1"/>
                </a:solidFill>
              </a:rPr>
              <a:t>Surveys</a:t>
            </a:r>
            <a:r>
              <a:rPr lang="nl-NL" b="0" dirty="0">
                <a:solidFill>
                  <a:schemeClr val="bg1"/>
                </a:solidFill>
              </a:rPr>
              <a:t>, data, </a:t>
            </a:r>
            <a:r>
              <a:rPr lang="nl-NL" b="0" dirty="0" err="1">
                <a:solidFill>
                  <a:schemeClr val="bg1"/>
                </a:solidFill>
              </a:rPr>
              <a:t>social</a:t>
            </a:r>
            <a:r>
              <a:rPr lang="nl-NL" b="0" dirty="0">
                <a:solidFill>
                  <a:schemeClr val="bg1"/>
                </a:solidFill>
              </a:rPr>
              <a:t> media.</a:t>
            </a: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Findings</a:t>
            </a:r>
            <a:r>
              <a:rPr lang="nl-NL" dirty="0">
                <a:solidFill>
                  <a:schemeClr val="bg1"/>
                </a:solidFill>
              </a:rPr>
              <a:t>: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Business: </a:t>
            </a:r>
            <a:r>
              <a:rPr lang="nl-NL" b="0" dirty="0" err="1">
                <a:solidFill>
                  <a:schemeClr val="bg1"/>
                </a:solidFill>
              </a:rPr>
              <a:t>fast</a:t>
            </a:r>
            <a:r>
              <a:rPr lang="nl-NL" b="0" dirty="0">
                <a:solidFill>
                  <a:schemeClr val="bg1"/>
                </a:solidFill>
              </a:rPr>
              <a:t> check-in, strong Wi-Fi.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Families: </a:t>
            </a:r>
            <a:r>
              <a:rPr lang="nl-NL" b="0" dirty="0" err="1">
                <a:solidFill>
                  <a:schemeClr val="bg1"/>
                </a:solidFill>
              </a:rPr>
              <a:t>space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kids</a:t>
            </a:r>
            <a:r>
              <a:rPr lang="nl-NL" b="0" dirty="0">
                <a:solidFill>
                  <a:schemeClr val="bg1"/>
                </a:solidFill>
              </a:rPr>
              <a:t>’ </a:t>
            </a:r>
            <a:r>
              <a:rPr lang="nl-NL" b="0" dirty="0" err="1">
                <a:solidFill>
                  <a:schemeClr val="bg1"/>
                </a:solidFill>
              </a:rPr>
              <a:t>meals</a:t>
            </a:r>
            <a:r>
              <a:rPr lang="nl-NL" b="0" dirty="0">
                <a:solidFill>
                  <a:schemeClr val="bg1"/>
                </a:solidFill>
              </a:rPr>
              <a:t>, pools.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Millennials</a:t>
            </a:r>
            <a:r>
              <a:rPr lang="nl-NL" b="0" dirty="0">
                <a:solidFill>
                  <a:schemeClr val="bg1"/>
                </a:solidFill>
              </a:rPr>
              <a:t>: modern </a:t>
            </a:r>
            <a:r>
              <a:rPr lang="nl-NL" b="0" dirty="0" err="1">
                <a:solidFill>
                  <a:schemeClr val="bg1"/>
                </a:solidFill>
              </a:rPr>
              <a:t>style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local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vibe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  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Result</a:t>
            </a:r>
            <a:r>
              <a:rPr lang="nl-NL" b="0" dirty="0">
                <a:solidFill>
                  <a:schemeClr val="bg1"/>
                </a:solidFill>
              </a:rPr>
              <a:t>: </a:t>
            </a:r>
            <a:r>
              <a:rPr lang="nl-NL" b="0" dirty="0" err="1">
                <a:solidFill>
                  <a:schemeClr val="bg1"/>
                </a:solidFill>
              </a:rPr>
              <a:t>Created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brands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for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each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group</a:t>
            </a:r>
            <a:r>
              <a:rPr lang="nl-NL" b="0" dirty="0">
                <a:solidFill>
                  <a:schemeClr val="bg1"/>
                </a:solidFill>
              </a:rPr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4" name="Picture 4" descr="What's your favorite brand? Anyone been to all brands? : r/marriott">
            <a:extLst>
              <a:ext uri="{FF2B5EF4-FFF2-40B4-BE49-F238E27FC236}">
                <a16:creationId xmlns:a16="http://schemas.microsoft.com/office/drawing/2014/main" id="{9CC47130-80E7-E71E-6CB6-B79AF0D25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8" y="61332"/>
            <a:ext cx="4985888" cy="6326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845CE403-559A-C227-93E3-B83947724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74" y="450000"/>
            <a:ext cx="6702626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1- </a:t>
            </a:r>
            <a:r>
              <a:rPr lang="nl-NL" sz="2800" dirty="0" err="1">
                <a:solidFill>
                  <a:schemeClr val="bg1"/>
                </a:solidFill>
              </a:rPr>
              <a:t>Designing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Guest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Experiences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90036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2198350" cy="6361558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2.2- Building </a:t>
            </a:r>
            <a:r>
              <a:rPr lang="nl-NL" dirty="0" err="1">
                <a:solidFill>
                  <a:schemeClr val="bg1"/>
                </a:solidFill>
              </a:rPr>
              <a:t>the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Experiential</a:t>
            </a:r>
            <a:r>
              <a:rPr lang="nl-NL" dirty="0">
                <a:solidFill>
                  <a:schemeClr val="bg1"/>
                </a:solidFill>
              </a:rPr>
              <a:t> Platform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- </a:t>
            </a:r>
            <a:r>
              <a:rPr lang="nl-NL" b="0" dirty="0" err="1">
                <a:solidFill>
                  <a:schemeClr val="bg1"/>
                </a:solidFill>
              </a:rPr>
              <a:t>Define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core</a:t>
            </a:r>
            <a:r>
              <a:rPr lang="nl-NL" b="0" dirty="0">
                <a:solidFill>
                  <a:schemeClr val="bg1"/>
                </a:solidFill>
              </a:rPr>
              <a:t> service </a:t>
            </a:r>
            <a:r>
              <a:rPr lang="nl-NL" b="0" dirty="0" err="1">
                <a:solidFill>
                  <a:schemeClr val="bg1"/>
                </a:solidFill>
              </a:rPr>
              <a:t>idea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- Set positioning, </a:t>
            </a:r>
            <a:r>
              <a:rPr lang="nl-NL" b="0" dirty="0" err="1">
                <a:solidFill>
                  <a:schemeClr val="bg1"/>
                </a:solidFill>
              </a:rPr>
              <a:t>promise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strategy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- </a:t>
            </a:r>
            <a:r>
              <a:rPr lang="nl-NL" b="0" dirty="0" err="1">
                <a:solidFill>
                  <a:schemeClr val="bg1"/>
                </a:solidFill>
              </a:rPr>
              <a:t>Use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it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to</a:t>
            </a:r>
            <a:r>
              <a:rPr lang="nl-NL" b="0" dirty="0">
                <a:solidFill>
                  <a:schemeClr val="bg1"/>
                </a:solidFill>
              </a:rPr>
              <a:t> guide </a:t>
            </a:r>
            <a:r>
              <a:rPr lang="nl-NL" b="0" dirty="0" err="1">
                <a:solidFill>
                  <a:schemeClr val="bg1"/>
                </a:solidFill>
              </a:rPr>
              <a:t>all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decisions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- Ensure </a:t>
            </a:r>
            <a:r>
              <a:rPr lang="nl-NL" b="0" dirty="0" err="1">
                <a:solidFill>
                  <a:schemeClr val="bg1"/>
                </a:solidFill>
              </a:rPr>
              <a:t>every</a:t>
            </a:r>
            <a:r>
              <a:rPr lang="nl-NL" b="0" dirty="0">
                <a:solidFill>
                  <a:schemeClr val="bg1"/>
                </a:solidFill>
              </a:rPr>
              <a:t> policy fits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guest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experience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AutoShape 2" descr="Create Consistent Guest Experiences Across Hotels With Design Brand  Standards">
            <a:extLst>
              <a:ext uri="{FF2B5EF4-FFF2-40B4-BE49-F238E27FC236}">
                <a16:creationId xmlns:a16="http://schemas.microsoft.com/office/drawing/2014/main" id="{5FB767E7-0C5C-8A1F-6532-65FD44C05CF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pic>
        <p:nvPicPr>
          <p:cNvPr id="9222" name="Picture 6" descr="How to Improve Guest Experience in Hotel: 20 Best Practices">
            <a:extLst>
              <a:ext uri="{FF2B5EF4-FFF2-40B4-BE49-F238E27FC236}">
                <a16:creationId xmlns:a16="http://schemas.microsoft.com/office/drawing/2014/main" id="{606C5C81-4B38-EBBE-B72C-DB387FB85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079" y="1805533"/>
            <a:ext cx="6888158" cy="386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el 6">
            <a:extLst>
              <a:ext uri="{FF2B5EF4-FFF2-40B4-BE49-F238E27FC236}">
                <a16:creationId xmlns:a16="http://schemas.microsoft.com/office/drawing/2014/main" id="{C01AB1EE-4CCF-AA5E-32FC-1FA3E3DF1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1- </a:t>
            </a:r>
            <a:r>
              <a:rPr lang="nl-NL" sz="2800" dirty="0" err="1">
                <a:solidFill>
                  <a:schemeClr val="bg1"/>
                </a:solidFill>
              </a:rPr>
              <a:t>Designing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Guest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Experiences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96135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2198350" cy="6361558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2.2- Building </a:t>
            </a:r>
            <a:r>
              <a:rPr lang="nl-NL" dirty="0" err="1">
                <a:solidFill>
                  <a:schemeClr val="bg1"/>
                </a:solidFill>
              </a:rPr>
              <a:t>the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Experiential</a:t>
            </a:r>
            <a:r>
              <a:rPr lang="nl-NL" dirty="0">
                <a:solidFill>
                  <a:schemeClr val="bg1"/>
                </a:solidFill>
              </a:rPr>
              <a:t> Platform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Example</a:t>
            </a:r>
            <a:r>
              <a:rPr lang="nl-NL" dirty="0">
                <a:solidFill>
                  <a:schemeClr val="bg1"/>
                </a:solidFill>
              </a:rPr>
              <a:t>: Marriott Chain</a:t>
            </a:r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Core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idea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Premium comfort </a:t>
            </a:r>
            <a:r>
              <a:rPr lang="nl-NL" b="0" dirty="0" err="1">
                <a:solidFill>
                  <a:schemeClr val="bg1"/>
                </a:solidFill>
              </a:rPr>
              <a:t>with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global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consistency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Promise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Reliable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quality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service </a:t>
            </a:r>
            <a:r>
              <a:rPr lang="nl-NL" b="0" dirty="0" err="1">
                <a:solidFill>
                  <a:schemeClr val="bg1"/>
                </a:solidFill>
              </a:rPr>
              <a:t>anywhere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Strategy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Standardized</a:t>
            </a:r>
            <a:r>
              <a:rPr lang="nl-NL" b="0" dirty="0">
                <a:solidFill>
                  <a:schemeClr val="bg1"/>
                </a:solidFill>
              </a:rPr>
              <a:t> training, brand </a:t>
            </a:r>
            <a:r>
              <a:rPr lang="nl-NL" b="0" dirty="0" err="1">
                <a:solidFill>
                  <a:schemeClr val="bg1"/>
                </a:solidFill>
              </a:rPr>
              <a:t>guidelines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loyalty</a:t>
            </a:r>
            <a:r>
              <a:rPr lang="nl-NL" b="0" dirty="0">
                <a:solidFill>
                  <a:schemeClr val="bg1"/>
                </a:solidFill>
              </a:rPr>
              <a:t> programs. 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Result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Guests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know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what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to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expect</a:t>
            </a:r>
            <a:r>
              <a:rPr lang="nl-NL" b="0" dirty="0">
                <a:solidFill>
                  <a:schemeClr val="bg1"/>
                </a:solidFill>
              </a:rPr>
              <a:t> at </a:t>
            </a:r>
            <a:r>
              <a:rPr lang="nl-NL" b="0" dirty="0" err="1">
                <a:solidFill>
                  <a:schemeClr val="bg1"/>
                </a:solidFill>
              </a:rPr>
              <a:t>every</a:t>
            </a:r>
            <a:r>
              <a:rPr lang="nl-NL" b="0" dirty="0">
                <a:solidFill>
                  <a:schemeClr val="bg1"/>
                </a:solidFill>
              </a:rPr>
              <a:t> Marriott worldwide.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42" name="Picture 2" descr="Designing a New Generation of Hotel Rooms at Marriott’s Innovation Lab">
            <a:extLst>
              <a:ext uri="{FF2B5EF4-FFF2-40B4-BE49-F238E27FC236}">
                <a16:creationId xmlns:a16="http://schemas.microsoft.com/office/drawing/2014/main" id="{4842B603-AC04-923B-43DD-FF1AD389C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279" y="2228444"/>
            <a:ext cx="5163071" cy="415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223AB0F6-3110-D131-7A1F-D49796180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6990657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1- </a:t>
            </a:r>
            <a:r>
              <a:rPr lang="nl-NL" sz="2800" dirty="0" err="1">
                <a:solidFill>
                  <a:schemeClr val="bg1"/>
                </a:solidFill>
              </a:rPr>
              <a:t>Designing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Guest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Experiences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67931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2198350" cy="6372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2.3- </a:t>
            </a:r>
            <a:r>
              <a:rPr lang="nl-NL" dirty="0" err="1">
                <a:solidFill>
                  <a:schemeClr val="bg1"/>
                </a:solidFill>
              </a:rPr>
              <a:t>Designing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the</a:t>
            </a:r>
            <a:r>
              <a:rPr lang="nl-NL" dirty="0">
                <a:solidFill>
                  <a:schemeClr val="bg1"/>
                </a:solidFill>
              </a:rPr>
              <a:t> Brand </a:t>
            </a:r>
            <a:r>
              <a:rPr lang="nl-NL" dirty="0" err="1">
                <a:solidFill>
                  <a:schemeClr val="bg1"/>
                </a:solidFill>
              </a:rPr>
              <a:t>Experience</a:t>
            </a:r>
            <a:endParaRPr lang="nl-NL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Branding </a:t>
            </a:r>
            <a:r>
              <a:rPr lang="nl-NL" b="0" dirty="0" err="1">
                <a:solidFill>
                  <a:schemeClr val="bg1"/>
                </a:solidFill>
              </a:rPr>
              <a:t>helps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differentiate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experiences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Brand </a:t>
            </a:r>
            <a:r>
              <a:rPr lang="nl-NL" b="0" dirty="0" err="1">
                <a:solidFill>
                  <a:schemeClr val="bg1"/>
                </a:solidFill>
              </a:rPr>
              <a:t>identity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includes</a:t>
            </a:r>
            <a:r>
              <a:rPr lang="nl-NL" b="0" dirty="0">
                <a:solidFill>
                  <a:schemeClr val="bg1"/>
                </a:solidFill>
              </a:rPr>
              <a:t> logo, </a:t>
            </a:r>
            <a:r>
              <a:rPr lang="nl-NL" b="0" dirty="0" err="1">
                <a:solidFill>
                  <a:schemeClr val="bg1"/>
                </a:solidFill>
              </a:rPr>
              <a:t>colors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tone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Theming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adds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emotional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visual</a:t>
            </a:r>
            <a:r>
              <a:rPr lang="nl-NL" b="0" dirty="0">
                <a:solidFill>
                  <a:schemeClr val="bg1"/>
                </a:solidFill>
              </a:rPr>
              <a:t> appeal.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Test branding </a:t>
            </a:r>
            <a:r>
              <a:rPr lang="nl-NL" b="0" dirty="0" err="1">
                <a:solidFill>
                  <a:schemeClr val="bg1"/>
                </a:solidFill>
              </a:rPr>
              <a:t>through</a:t>
            </a:r>
            <a:r>
              <a:rPr lang="nl-NL" b="0" dirty="0">
                <a:solidFill>
                  <a:schemeClr val="bg1"/>
                </a:solidFill>
              </a:rPr>
              <a:t> market research.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Ensure </a:t>
            </a:r>
            <a:r>
              <a:rPr lang="nl-NL" b="0" dirty="0" err="1">
                <a:solidFill>
                  <a:schemeClr val="bg1"/>
                </a:solidFill>
              </a:rPr>
              <a:t>it</a:t>
            </a:r>
            <a:r>
              <a:rPr lang="nl-NL" b="0" dirty="0">
                <a:solidFill>
                  <a:schemeClr val="bg1"/>
                </a:solidFill>
              </a:rPr>
              <a:t> matches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experience</a:t>
            </a:r>
            <a:r>
              <a:rPr lang="nl-NL" b="0" dirty="0">
                <a:solidFill>
                  <a:schemeClr val="bg1"/>
                </a:solidFill>
              </a:rPr>
              <a:t> positioning.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8383A7-B4FE-CF1E-4981-FAB26DAB5BA8}"/>
              </a:ext>
            </a:extLst>
          </p:cNvPr>
          <p:cNvSpPr txBox="1"/>
          <p:nvPr/>
        </p:nvSpPr>
        <p:spPr>
          <a:xfrm>
            <a:off x="6010507" y="42040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AEA00D-65CE-C004-A54F-CC37E4DAF04C}"/>
              </a:ext>
            </a:extLst>
          </p:cNvPr>
          <p:cNvSpPr txBox="1"/>
          <p:nvPr/>
        </p:nvSpPr>
        <p:spPr>
          <a:xfrm>
            <a:off x="6222380" y="28881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270" name="Picture 6" descr="Marriott International Marriott Hotels &amp; Resorts Logo, hotel, marriott  International, marriott Hotels Resorts png | PNGEgg">
            <a:extLst>
              <a:ext uri="{FF2B5EF4-FFF2-40B4-BE49-F238E27FC236}">
                <a16:creationId xmlns:a16="http://schemas.microsoft.com/office/drawing/2014/main" id="{1BFD698E-11DB-B012-D9DE-8D55C2401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59" y="4130526"/>
            <a:ext cx="6066043" cy="232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ilton Hotels &amp; Resorts - Wikipedia">
            <a:extLst>
              <a:ext uri="{FF2B5EF4-FFF2-40B4-BE49-F238E27FC236}">
                <a16:creationId xmlns:a16="http://schemas.microsoft.com/office/drawing/2014/main" id="{34AAAD31-9801-969A-D18E-7CE0BCD885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149" y="684635"/>
            <a:ext cx="4440262" cy="338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el 6">
            <a:extLst>
              <a:ext uri="{FF2B5EF4-FFF2-40B4-BE49-F238E27FC236}">
                <a16:creationId xmlns:a16="http://schemas.microsoft.com/office/drawing/2014/main" id="{EFDDE1B6-C2E5-B8B1-D048-D40913A20C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535" y="764704"/>
            <a:ext cx="6660730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1- </a:t>
            </a:r>
            <a:r>
              <a:rPr lang="nl-NL" sz="2800" dirty="0" err="1">
                <a:solidFill>
                  <a:schemeClr val="bg1"/>
                </a:solidFill>
              </a:rPr>
              <a:t>Designing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Guest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Experiences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0907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2198350" cy="6361558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1.3- </a:t>
            </a:r>
            <a:r>
              <a:rPr lang="nl-NL" dirty="0" err="1">
                <a:solidFill>
                  <a:schemeClr val="bg1"/>
                </a:solidFill>
              </a:rPr>
              <a:t>Designing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the</a:t>
            </a:r>
            <a:r>
              <a:rPr lang="nl-NL" dirty="0">
                <a:solidFill>
                  <a:schemeClr val="bg1"/>
                </a:solidFill>
              </a:rPr>
              <a:t> Brand </a:t>
            </a:r>
            <a:r>
              <a:rPr lang="nl-NL" dirty="0" err="1">
                <a:solidFill>
                  <a:schemeClr val="bg1"/>
                </a:solidFill>
              </a:rPr>
              <a:t>Experience</a:t>
            </a:r>
            <a:endParaRPr lang="nl-NL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Example</a:t>
            </a:r>
            <a:r>
              <a:rPr lang="nl-NL" dirty="0">
                <a:solidFill>
                  <a:schemeClr val="bg1"/>
                </a:solidFill>
              </a:rPr>
              <a:t>: Marriott Chain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Uses</a:t>
            </a:r>
            <a:r>
              <a:rPr lang="nl-NL" b="0" dirty="0">
                <a:solidFill>
                  <a:schemeClr val="bg1"/>
                </a:solidFill>
              </a:rPr>
              <a:t> a clean, modern logo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consistent design.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Each</a:t>
            </a:r>
            <a:r>
              <a:rPr lang="nl-NL" b="0" dirty="0">
                <a:solidFill>
                  <a:schemeClr val="bg1"/>
                </a:solidFill>
              </a:rPr>
              <a:t> sub-brand has </a:t>
            </a:r>
            <a:r>
              <a:rPr lang="nl-NL" b="0" dirty="0" err="1">
                <a:solidFill>
                  <a:schemeClr val="bg1"/>
                </a:solidFill>
              </a:rPr>
              <a:t>its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own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theme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tone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Branding </a:t>
            </a:r>
            <a:r>
              <a:rPr lang="nl-NL" b="0" dirty="0" err="1">
                <a:solidFill>
                  <a:schemeClr val="bg1"/>
                </a:solidFill>
              </a:rPr>
              <a:t>reflects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each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brand’s</a:t>
            </a:r>
            <a:r>
              <a:rPr lang="nl-NL" b="0" dirty="0">
                <a:solidFill>
                  <a:schemeClr val="bg1"/>
                </a:solidFill>
              </a:rPr>
              <a:t> target </a:t>
            </a:r>
            <a:r>
              <a:rPr lang="nl-NL" b="0" dirty="0" err="1">
                <a:solidFill>
                  <a:schemeClr val="bg1"/>
                </a:solidFill>
              </a:rPr>
              <a:t>guests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experience</a:t>
            </a:r>
            <a:r>
              <a:rPr lang="nl-NL" b="0" dirty="0">
                <a:solidFill>
                  <a:schemeClr val="bg1"/>
                </a:solidFill>
              </a:rPr>
              <a:t> level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290" name="Picture 2" descr="Our Brands ‑ Stories From Hilton ‑ EMEA">
            <a:extLst>
              <a:ext uri="{FF2B5EF4-FFF2-40B4-BE49-F238E27FC236}">
                <a16:creationId xmlns:a16="http://schemas.microsoft.com/office/drawing/2014/main" id="{9B56A5BA-8D93-604B-7EE6-A2BBA2DBD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6" y="4088100"/>
            <a:ext cx="1203389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Vacation Rental Success: How Marriott Hotels &amp; Resorts Become a Mega BRAND  and How You Can Too">
            <a:extLst>
              <a:ext uri="{FF2B5EF4-FFF2-40B4-BE49-F238E27FC236}">
                <a16:creationId xmlns:a16="http://schemas.microsoft.com/office/drawing/2014/main" id="{CC275E51-E669-268C-FE33-D1DD70E0C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594" y="1581767"/>
            <a:ext cx="4752530" cy="23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38292EA4-5F07-8B05-8ADD-19EFD5E69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6846641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1- </a:t>
            </a:r>
            <a:r>
              <a:rPr lang="nl-NL" sz="2800" dirty="0" err="1">
                <a:solidFill>
                  <a:schemeClr val="bg1"/>
                </a:solidFill>
              </a:rPr>
              <a:t>Designing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Guest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Experiences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163348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68"/>
            <a:ext cx="12198350" cy="6408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1.4- </a:t>
            </a:r>
            <a:r>
              <a:rPr lang="nl-NL" dirty="0" err="1">
                <a:solidFill>
                  <a:schemeClr val="bg1"/>
                </a:solidFill>
              </a:rPr>
              <a:t>Structuring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the</a:t>
            </a:r>
            <a:r>
              <a:rPr lang="nl-NL" dirty="0">
                <a:solidFill>
                  <a:schemeClr val="bg1"/>
                </a:solidFill>
              </a:rPr>
              <a:t> Customer Interface</a:t>
            </a: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Turn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brand concept </a:t>
            </a:r>
            <a:r>
              <a:rPr lang="nl-NL" b="0" dirty="0" err="1">
                <a:solidFill>
                  <a:schemeClr val="bg1"/>
                </a:solidFill>
              </a:rPr>
              <a:t>into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actual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experience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Focus on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process</a:t>
            </a:r>
            <a:r>
              <a:rPr lang="nl-NL" b="0" dirty="0">
                <a:solidFill>
                  <a:schemeClr val="bg1"/>
                </a:solidFill>
              </a:rPr>
              <a:t> —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guest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journey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Ensure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service is </a:t>
            </a:r>
            <a:r>
              <a:rPr lang="nl-NL" b="0" dirty="0" err="1">
                <a:solidFill>
                  <a:schemeClr val="bg1"/>
                </a:solidFill>
              </a:rPr>
              <a:t>efficient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high </a:t>
            </a:r>
            <a:r>
              <a:rPr lang="nl-NL" b="0" dirty="0" err="1">
                <a:solidFill>
                  <a:schemeClr val="bg1"/>
                </a:solidFill>
              </a:rPr>
              <a:t>quality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Balance </a:t>
            </a:r>
            <a:r>
              <a:rPr lang="nl-NL" b="0" dirty="0" err="1">
                <a:solidFill>
                  <a:schemeClr val="bg1"/>
                </a:solidFill>
              </a:rPr>
              <a:t>guest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satisfaction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with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operational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costs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7410" name="Picture 2" descr="Improving Hospitality Service Quality through Staff Training">
            <a:extLst>
              <a:ext uri="{FF2B5EF4-FFF2-40B4-BE49-F238E27FC236}">
                <a16:creationId xmlns:a16="http://schemas.microsoft.com/office/drawing/2014/main" id="{CDA88FFF-B86A-2F18-0C51-8460A7AB3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143" y="2852936"/>
            <a:ext cx="6218095" cy="350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331214B5-7448-8DB0-5917-E09B15F95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535" y="805917"/>
            <a:ext cx="6774633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1- </a:t>
            </a:r>
            <a:r>
              <a:rPr lang="nl-NL" sz="2800" dirty="0" err="1">
                <a:solidFill>
                  <a:schemeClr val="bg1"/>
                </a:solidFill>
              </a:rPr>
              <a:t>Designing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Guest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Experiences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6067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2198350" cy="6361558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 1.4- </a:t>
            </a:r>
            <a:r>
              <a:rPr lang="nl-NL" dirty="0" err="1">
                <a:solidFill>
                  <a:schemeClr val="bg1"/>
                </a:solidFill>
              </a:rPr>
              <a:t>Structuring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the</a:t>
            </a:r>
            <a:r>
              <a:rPr lang="nl-NL" dirty="0">
                <a:solidFill>
                  <a:schemeClr val="bg1"/>
                </a:solidFill>
              </a:rPr>
              <a:t> Customer Interface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 </a:t>
            </a:r>
            <a:r>
              <a:rPr lang="nl-NL" dirty="0" err="1">
                <a:solidFill>
                  <a:schemeClr val="bg1"/>
                </a:solidFill>
              </a:rPr>
              <a:t>Example</a:t>
            </a:r>
            <a:r>
              <a:rPr lang="nl-NL" dirty="0">
                <a:solidFill>
                  <a:schemeClr val="bg1"/>
                </a:solidFill>
              </a:rPr>
              <a:t>: Marriott Chain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Streamlined</a:t>
            </a:r>
            <a:r>
              <a:rPr lang="nl-NL" b="0" dirty="0">
                <a:solidFill>
                  <a:schemeClr val="bg1"/>
                </a:solidFill>
              </a:rPr>
              <a:t> check-in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check-out via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mobile app.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Guests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can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choose</a:t>
            </a:r>
            <a:r>
              <a:rPr lang="nl-NL" b="0" dirty="0">
                <a:solidFill>
                  <a:schemeClr val="bg1"/>
                </a:solidFill>
              </a:rPr>
              <a:t> rooms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use</a:t>
            </a:r>
            <a:r>
              <a:rPr lang="nl-NL" b="0" dirty="0">
                <a:solidFill>
                  <a:schemeClr val="bg1"/>
                </a:solidFill>
              </a:rPr>
              <a:t> mobile </a:t>
            </a:r>
            <a:r>
              <a:rPr lang="nl-NL" b="0" dirty="0" err="1">
                <a:solidFill>
                  <a:schemeClr val="bg1"/>
                </a:solidFill>
              </a:rPr>
              <a:t>keys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Improves</a:t>
            </a:r>
            <a:r>
              <a:rPr lang="nl-NL" b="0" dirty="0">
                <a:solidFill>
                  <a:schemeClr val="bg1"/>
                </a:solidFill>
              </a:rPr>
              <a:t> convenience </a:t>
            </a:r>
            <a:r>
              <a:rPr lang="nl-NL" b="0" dirty="0" err="1">
                <a:solidFill>
                  <a:schemeClr val="bg1"/>
                </a:solidFill>
              </a:rPr>
              <a:t>while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reducing</a:t>
            </a:r>
            <a:r>
              <a:rPr lang="nl-NL" b="0" dirty="0">
                <a:solidFill>
                  <a:schemeClr val="bg1"/>
                </a:solidFill>
              </a:rPr>
              <a:t> front desk </a:t>
            </a:r>
            <a:r>
              <a:rPr lang="nl-NL" b="0" dirty="0" err="1">
                <a:solidFill>
                  <a:schemeClr val="bg1"/>
                </a:solidFill>
              </a:rPr>
              <a:t>costs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8434" name="Picture 2" descr="Self-Check-In Lösungen für das Übernachtungsgewerbe - Pyramid Computer">
            <a:extLst>
              <a:ext uri="{FF2B5EF4-FFF2-40B4-BE49-F238E27FC236}">
                <a16:creationId xmlns:a16="http://schemas.microsoft.com/office/drawing/2014/main" id="{57A33DCF-3307-5EC2-D0BD-5FE52AD08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216" y="1756956"/>
            <a:ext cx="5739135" cy="450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D83A54E5-C8AD-562D-56A8-62CDD18E8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535" y="672339"/>
            <a:ext cx="6846641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1- </a:t>
            </a:r>
            <a:r>
              <a:rPr lang="nl-NL" sz="2800" dirty="0" err="1">
                <a:solidFill>
                  <a:schemeClr val="bg1"/>
                </a:solidFill>
              </a:rPr>
              <a:t>Designing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Guest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Experiences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217811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2198350" cy="6361558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1.5- </a:t>
            </a:r>
            <a:r>
              <a:rPr lang="nl-NL" dirty="0" err="1">
                <a:solidFill>
                  <a:schemeClr val="bg1"/>
                </a:solidFill>
              </a:rPr>
              <a:t>Engaging</a:t>
            </a:r>
            <a:r>
              <a:rPr lang="nl-NL" dirty="0">
                <a:solidFill>
                  <a:schemeClr val="bg1"/>
                </a:solidFill>
              </a:rPr>
              <a:t> in </a:t>
            </a:r>
            <a:r>
              <a:rPr lang="nl-NL" dirty="0" err="1">
                <a:solidFill>
                  <a:schemeClr val="bg1"/>
                </a:solidFill>
              </a:rPr>
              <a:t>Continuous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Innovation</a:t>
            </a:r>
            <a:endParaRPr lang="nl-NL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Regularly</a:t>
            </a:r>
            <a:r>
              <a:rPr lang="nl-NL" b="0" dirty="0">
                <a:solidFill>
                  <a:schemeClr val="bg1"/>
                </a:solidFill>
              </a:rPr>
              <a:t> review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guest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experience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Identify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fix </a:t>
            </a:r>
            <a:r>
              <a:rPr lang="nl-NL" b="0" dirty="0" err="1">
                <a:solidFill>
                  <a:schemeClr val="bg1"/>
                </a:solidFill>
              </a:rPr>
              <a:t>pain</a:t>
            </a:r>
            <a:r>
              <a:rPr lang="nl-NL" b="0" dirty="0">
                <a:solidFill>
                  <a:schemeClr val="bg1"/>
                </a:solidFill>
              </a:rPr>
              <a:t> points.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Add</a:t>
            </a:r>
            <a:r>
              <a:rPr lang="nl-NL" b="0" dirty="0">
                <a:solidFill>
                  <a:schemeClr val="bg1"/>
                </a:solidFill>
              </a:rPr>
              <a:t> new features or </a:t>
            </a:r>
            <a:r>
              <a:rPr lang="nl-NL" b="0" dirty="0" err="1">
                <a:solidFill>
                  <a:schemeClr val="bg1"/>
                </a:solidFill>
              </a:rPr>
              <a:t>alternative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journeys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9458" name="Picture 2" descr="Driving Hospitality Innovation - INDUSTRY REPORT">
            <a:extLst>
              <a:ext uri="{FF2B5EF4-FFF2-40B4-BE49-F238E27FC236}">
                <a16:creationId xmlns:a16="http://schemas.microsoft.com/office/drawing/2014/main" id="{D7331BAC-512F-0FB1-EC85-EF4D7C3EE7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103" y="2052367"/>
            <a:ext cx="6608936" cy="4208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1F347A8C-C1EC-4739-8315-21A084E40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519" y="820045"/>
            <a:ext cx="6840760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1- </a:t>
            </a:r>
            <a:r>
              <a:rPr lang="nl-NL" sz="2800" dirty="0" err="1">
                <a:solidFill>
                  <a:schemeClr val="bg1"/>
                </a:solidFill>
              </a:rPr>
              <a:t>Designing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Guest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Experiences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00251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2198350" cy="6361558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2.5- </a:t>
            </a:r>
            <a:r>
              <a:rPr lang="nl-NL" dirty="0" err="1">
                <a:solidFill>
                  <a:schemeClr val="bg1"/>
                </a:solidFill>
              </a:rPr>
              <a:t>Engaging</a:t>
            </a:r>
            <a:r>
              <a:rPr lang="nl-NL" dirty="0">
                <a:solidFill>
                  <a:schemeClr val="bg1"/>
                </a:solidFill>
              </a:rPr>
              <a:t> in </a:t>
            </a:r>
            <a:r>
              <a:rPr lang="nl-NL" dirty="0" err="1">
                <a:solidFill>
                  <a:schemeClr val="bg1"/>
                </a:solidFill>
              </a:rPr>
              <a:t>Continuous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Innovation</a:t>
            </a:r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Example</a:t>
            </a:r>
            <a:r>
              <a:rPr lang="nl-NL" dirty="0">
                <a:solidFill>
                  <a:schemeClr val="bg1"/>
                </a:solidFill>
              </a:rPr>
              <a:t>: Marriott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Introduced</a:t>
            </a:r>
            <a:r>
              <a:rPr lang="nl-NL" b="0" dirty="0">
                <a:solidFill>
                  <a:schemeClr val="bg1"/>
                </a:solidFill>
              </a:rPr>
              <a:t> mobile check-in, </a:t>
            </a:r>
            <a:r>
              <a:rPr lang="nl-NL" b="0" dirty="0" err="1">
                <a:solidFill>
                  <a:schemeClr val="bg1"/>
                </a:solidFill>
              </a:rPr>
              <a:t>keyless</a:t>
            </a:r>
            <a:r>
              <a:rPr lang="nl-NL" b="0" dirty="0">
                <a:solidFill>
                  <a:schemeClr val="bg1"/>
                </a:solidFill>
              </a:rPr>
              <a:t> room entry,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app-</a:t>
            </a:r>
            <a:r>
              <a:rPr lang="nl-NL" b="0" dirty="0" err="1">
                <a:solidFill>
                  <a:schemeClr val="bg1"/>
                </a:solidFill>
              </a:rPr>
              <a:t>based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requests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Continuously</a:t>
            </a:r>
            <a:r>
              <a:rPr lang="nl-NL" b="0" dirty="0">
                <a:solidFill>
                  <a:schemeClr val="bg1"/>
                </a:solidFill>
              </a:rPr>
              <a:t> updates </a:t>
            </a:r>
            <a:r>
              <a:rPr lang="nl-NL" b="0" dirty="0" err="1">
                <a:solidFill>
                  <a:schemeClr val="bg1"/>
                </a:solidFill>
              </a:rPr>
              <a:t>amenities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loyalty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perks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Enhances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guest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experience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while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staying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competitive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482" name="Picture 2" descr="Now this a welcome amenity : r/marriott">
            <a:extLst>
              <a:ext uri="{FF2B5EF4-FFF2-40B4-BE49-F238E27FC236}">
                <a16:creationId xmlns:a16="http://schemas.microsoft.com/office/drawing/2014/main" id="{40DA5237-30F8-A8CB-87B1-EA3E97C3F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100" y="751727"/>
            <a:ext cx="485564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Marriott International Commits to Continued Innovation in Hotel  Guest-facing Technologies |">
            <a:extLst>
              <a:ext uri="{FF2B5EF4-FFF2-40B4-BE49-F238E27FC236}">
                <a16:creationId xmlns:a16="http://schemas.microsoft.com/office/drawing/2014/main" id="{314A4C92-7826-F166-3031-881267326D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3" t="5901" r="3293" b="13250"/>
          <a:stretch/>
        </p:blipFill>
        <p:spPr bwMode="auto">
          <a:xfrm>
            <a:off x="6243191" y="3616123"/>
            <a:ext cx="5827832" cy="283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7A13F096-D957-3BCB-7C6C-EBD8766C1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136" y="535703"/>
            <a:ext cx="6694828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Designing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Guest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Experiences</a:t>
            </a:r>
            <a:endParaRPr lang="nl-NL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00916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itel 6">
            <a:extLst>
              <a:ext uri="{FF2B5EF4-FFF2-40B4-BE49-F238E27FC236}">
                <a16:creationId xmlns:a16="http://schemas.microsoft.com/office/drawing/2014/main" id="{61D2B179-4FBD-0DB4-3CA3-4C163D38A6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0" y="19050"/>
            <a:ext cx="12198350" cy="6362278"/>
          </a:xfrm>
          <a:solidFill>
            <a:schemeClr val="bg2"/>
          </a:solidFill>
        </p:spPr>
        <p:txBody>
          <a:bodyPr/>
          <a:lstStyle/>
          <a:p>
            <a:endParaRPr lang="nl-NL" sz="3200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nl-NL" sz="3200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nl-NL" sz="32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nl-NL" sz="3200" dirty="0">
              <a:solidFill>
                <a:schemeClr val="bg1"/>
              </a:solidFill>
            </a:endParaRPr>
          </a:p>
          <a:p>
            <a:endParaRPr lang="nl-NL" sz="32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052" name="Picture 4" descr="Location &amp; Getting here • Hotel wöscherhof in Uderns">
            <a:extLst>
              <a:ext uri="{FF2B5EF4-FFF2-40B4-BE49-F238E27FC236}">
                <a16:creationId xmlns:a16="http://schemas.microsoft.com/office/drawing/2014/main" id="{16D1AF75-092B-3108-E513-62427DA2E6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alphaModFix amt="8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049"/>
            <a:ext cx="12198350" cy="63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C2542F-0027-4ED4-99B3-7212DD04DEC8}"/>
              </a:ext>
            </a:extLst>
          </p:cNvPr>
          <p:cNvSpPr txBox="1"/>
          <p:nvPr/>
        </p:nvSpPr>
        <p:spPr>
          <a:xfrm>
            <a:off x="13003" y="692696"/>
            <a:ext cx="618892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3600" b="1" dirty="0">
                <a:solidFill>
                  <a:schemeClr val="bg2"/>
                </a:solidFill>
              </a:rPr>
              <a:t> 2-  </a:t>
            </a:r>
            <a:r>
              <a:rPr lang="nl-NL" sz="3600" b="1" dirty="0" err="1">
                <a:solidFill>
                  <a:schemeClr val="bg2"/>
                </a:solidFill>
              </a:rPr>
              <a:t>Location</a:t>
            </a:r>
            <a:r>
              <a:rPr lang="nl-NL" sz="3600" b="1" dirty="0">
                <a:solidFill>
                  <a:schemeClr val="bg2"/>
                </a:solidFill>
              </a:rPr>
              <a:t> </a:t>
            </a:r>
            <a:r>
              <a:rPr lang="nl-NL" sz="3600" b="1" dirty="0" err="1">
                <a:solidFill>
                  <a:schemeClr val="bg2"/>
                </a:solidFill>
              </a:rPr>
              <a:t>Decisions</a:t>
            </a:r>
            <a:endParaRPr lang="en-DE" sz="36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957843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 2-  </a:t>
            </a:r>
            <a:r>
              <a:rPr lang="nl-NL" sz="2000" b="1" dirty="0" err="1">
                <a:solidFill>
                  <a:schemeClr val="bg1"/>
                </a:solidFill>
              </a:rPr>
              <a:t>Location</a:t>
            </a:r>
            <a:r>
              <a:rPr lang="nl-NL" sz="2000" b="1" dirty="0">
                <a:solidFill>
                  <a:schemeClr val="bg1"/>
                </a:solidFill>
              </a:rPr>
              <a:t> </a:t>
            </a:r>
            <a:r>
              <a:rPr lang="nl-NL" sz="2000" b="1" dirty="0" err="1">
                <a:solidFill>
                  <a:schemeClr val="bg1"/>
                </a:solidFill>
              </a:rPr>
              <a:t>Decisions</a:t>
            </a:r>
            <a:endParaRPr lang="nl-NL" sz="2000" b="1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DEAC7D8-C7B9-E202-384A-EC1420ADA649}"/>
              </a:ext>
            </a:extLst>
          </p:cNvPr>
          <p:cNvSpPr/>
          <p:nvPr/>
        </p:nvSpPr>
        <p:spPr>
          <a:xfrm>
            <a:off x="2426767" y="2492895"/>
            <a:ext cx="5400600" cy="176850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3">
              <a:lnSpc>
                <a:spcPct val="150000"/>
              </a:lnSpc>
            </a:pPr>
            <a:r>
              <a:rPr lang="nl-NL" sz="1800" dirty="0">
                <a:solidFill>
                  <a:schemeClr val="bg1"/>
                </a:solidFill>
              </a:rPr>
              <a:t>- </a:t>
            </a:r>
            <a:r>
              <a:rPr lang="nl-NL" sz="1800" dirty="0" err="1">
                <a:solidFill>
                  <a:schemeClr val="bg1"/>
                </a:solidFill>
              </a:rPr>
              <a:t>Location</a:t>
            </a:r>
            <a:r>
              <a:rPr lang="nl-NL" sz="1800" dirty="0">
                <a:solidFill>
                  <a:schemeClr val="bg1"/>
                </a:solidFill>
              </a:rPr>
              <a:t> is </a:t>
            </a:r>
            <a:r>
              <a:rPr lang="nl-NL" sz="1800" dirty="0" err="1">
                <a:solidFill>
                  <a:schemeClr val="bg1"/>
                </a:solidFill>
              </a:rPr>
              <a:t>key</a:t>
            </a:r>
            <a:r>
              <a:rPr lang="nl-NL" sz="1800" dirty="0">
                <a:solidFill>
                  <a:schemeClr val="bg1"/>
                </a:solidFill>
              </a:rPr>
              <a:t> </a:t>
            </a:r>
            <a:r>
              <a:rPr lang="nl-NL" sz="1800" dirty="0" err="1">
                <a:solidFill>
                  <a:schemeClr val="bg1"/>
                </a:solidFill>
              </a:rPr>
              <a:t>to</a:t>
            </a:r>
            <a:r>
              <a:rPr lang="nl-NL" sz="1800" dirty="0">
                <a:solidFill>
                  <a:schemeClr val="bg1"/>
                </a:solidFill>
              </a:rPr>
              <a:t> </a:t>
            </a:r>
            <a:r>
              <a:rPr lang="nl-NL" sz="1800" dirty="0" err="1">
                <a:solidFill>
                  <a:schemeClr val="bg1"/>
                </a:solidFill>
              </a:rPr>
              <a:t>hospitality</a:t>
            </a:r>
            <a:r>
              <a:rPr lang="nl-NL" sz="1800" dirty="0">
                <a:solidFill>
                  <a:schemeClr val="bg1"/>
                </a:solidFill>
              </a:rPr>
              <a:t> </a:t>
            </a:r>
            <a:r>
              <a:rPr lang="nl-NL" sz="1800" dirty="0" err="1">
                <a:solidFill>
                  <a:schemeClr val="bg1"/>
                </a:solidFill>
              </a:rPr>
              <a:t>success</a:t>
            </a:r>
            <a:r>
              <a:rPr lang="nl-NL" sz="1800" dirty="0">
                <a:solidFill>
                  <a:schemeClr val="bg1"/>
                </a:solidFill>
              </a:rPr>
              <a:t>.</a:t>
            </a:r>
          </a:p>
          <a:p>
            <a:pPr lvl="3">
              <a:lnSpc>
                <a:spcPct val="150000"/>
              </a:lnSpc>
            </a:pPr>
            <a:r>
              <a:rPr lang="nl-NL" sz="1800" dirty="0">
                <a:solidFill>
                  <a:schemeClr val="bg1"/>
                </a:solidFill>
              </a:rPr>
              <a:t>- Site </a:t>
            </a:r>
            <a:r>
              <a:rPr lang="nl-NL" sz="1800" dirty="0" err="1">
                <a:solidFill>
                  <a:schemeClr val="bg1"/>
                </a:solidFill>
              </a:rPr>
              <a:t>selection</a:t>
            </a:r>
            <a:r>
              <a:rPr lang="nl-NL" sz="1800" dirty="0">
                <a:solidFill>
                  <a:schemeClr val="bg1"/>
                </a:solidFill>
              </a:rPr>
              <a:t> is a </a:t>
            </a:r>
            <a:r>
              <a:rPr lang="nl-NL" sz="1800" dirty="0" err="1">
                <a:solidFill>
                  <a:schemeClr val="bg1"/>
                </a:solidFill>
              </a:rPr>
              <a:t>critical</a:t>
            </a:r>
            <a:r>
              <a:rPr lang="nl-NL" sz="1800" dirty="0">
                <a:solidFill>
                  <a:schemeClr val="bg1"/>
                </a:solidFill>
              </a:rPr>
              <a:t> </a:t>
            </a:r>
            <a:r>
              <a:rPr lang="nl-NL" sz="1800" dirty="0" err="1">
                <a:solidFill>
                  <a:schemeClr val="bg1"/>
                </a:solidFill>
              </a:rPr>
              <a:t>decision</a:t>
            </a:r>
            <a:r>
              <a:rPr lang="nl-NL" sz="1800" dirty="0">
                <a:solidFill>
                  <a:schemeClr val="bg1"/>
                </a:solidFill>
              </a:rPr>
              <a:t>.</a:t>
            </a:r>
          </a:p>
          <a:p>
            <a:pPr lvl="3">
              <a:lnSpc>
                <a:spcPct val="150000"/>
              </a:lnSpc>
            </a:pPr>
            <a:r>
              <a:rPr lang="nl-NL" sz="1800" dirty="0">
                <a:solidFill>
                  <a:schemeClr val="bg1"/>
                </a:solidFill>
              </a:rPr>
              <a:t>- It </a:t>
            </a:r>
            <a:r>
              <a:rPr lang="nl-NL" sz="1800" dirty="0" err="1">
                <a:solidFill>
                  <a:schemeClr val="bg1"/>
                </a:solidFill>
              </a:rPr>
              <a:t>affects</a:t>
            </a:r>
            <a:r>
              <a:rPr lang="nl-NL" sz="1800" dirty="0">
                <a:solidFill>
                  <a:schemeClr val="bg1"/>
                </a:solidFill>
              </a:rPr>
              <a:t> long-term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124744"/>
            <a:ext cx="45719" cy="3240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3B2A0E9-E124-CECA-4B38-F5126AD61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4" t="3659" r="898" b="6164"/>
          <a:stretch/>
        </p:blipFill>
        <p:spPr>
          <a:xfrm>
            <a:off x="7565834" y="479680"/>
            <a:ext cx="4411498" cy="569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998462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2.1- </a:t>
            </a:r>
            <a:r>
              <a:rPr lang="nl-NL" sz="2000" dirty="0" err="1">
                <a:solidFill>
                  <a:schemeClr val="bg1"/>
                </a:solidFill>
              </a:rPr>
              <a:t>Selecting</a:t>
            </a:r>
            <a:r>
              <a:rPr lang="nl-NL" sz="2000" dirty="0">
                <a:solidFill>
                  <a:schemeClr val="bg1"/>
                </a:solidFill>
              </a:rPr>
              <a:t> a </a:t>
            </a:r>
            <a:r>
              <a:rPr lang="nl-NL" sz="2000" dirty="0" err="1">
                <a:solidFill>
                  <a:schemeClr val="bg1"/>
                </a:solidFill>
              </a:rPr>
              <a:t>Location</a:t>
            </a:r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908720"/>
            <a:ext cx="45719" cy="3240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2050" name="Picture 2" descr="Where to Stay In Rome - Best Neighborhoods, Hotels &amp; More">
            <a:extLst>
              <a:ext uri="{FF2B5EF4-FFF2-40B4-BE49-F238E27FC236}">
                <a16:creationId xmlns:a16="http://schemas.microsoft.com/office/drawing/2014/main" id="{6BF2781C-DEDC-7097-993C-5B4B06FAF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754" y="53946"/>
            <a:ext cx="8524633" cy="63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CEFDBB-32BE-75C1-3C5C-2456B54A5194}"/>
              </a:ext>
            </a:extLst>
          </p:cNvPr>
          <p:cNvSpPr txBox="1"/>
          <p:nvPr/>
        </p:nvSpPr>
        <p:spPr>
          <a:xfrm>
            <a:off x="3794919" y="1628800"/>
            <a:ext cx="8082652" cy="29503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Location selection determines business success and guest appeal. 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It is a macro-decision that affects: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Choice of country, region, or community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Decisions based on business goals and target customers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Profitability and market share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Convenience and guest attraction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709100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2.1- </a:t>
            </a:r>
            <a:r>
              <a:rPr lang="nl-NL" sz="2000" dirty="0" err="1">
                <a:solidFill>
                  <a:schemeClr val="bg1"/>
                </a:solidFill>
              </a:rPr>
              <a:t>Selecting</a:t>
            </a:r>
            <a:r>
              <a:rPr lang="nl-NL" sz="2000" dirty="0">
                <a:solidFill>
                  <a:schemeClr val="bg1"/>
                </a:solidFill>
              </a:rPr>
              <a:t> a </a:t>
            </a:r>
            <a:r>
              <a:rPr lang="nl-NL" sz="2000" dirty="0" err="1">
                <a:solidFill>
                  <a:schemeClr val="bg1"/>
                </a:solidFill>
              </a:rPr>
              <a:t>Location</a:t>
            </a:r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403517"/>
            <a:ext cx="45719" cy="3240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866927" y="1340768"/>
            <a:ext cx="6194502" cy="336585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Location selection has two steps: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Finding a location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Choosing site selection criteria for service delivery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Location is critical because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Relocating hospitality facilities is difficult or impossible.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Convenient location increases guest visits.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68996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       2.1- </a:t>
            </a:r>
            <a:r>
              <a:rPr lang="nl-NL" dirty="0" err="1">
                <a:solidFill>
                  <a:schemeClr val="bg1"/>
                </a:solidFill>
              </a:rPr>
              <a:t>Location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Decisions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MERCURE AIRPORT BERLIN TEGEL BERLIN: UNTERKUNFT IN BERLIN BUCHEN UND SPAREN">
            <a:extLst>
              <a:ext uri="{FF2B5EF4-FFF2-40B4-BE49-F238E27FC236}">
                <a16:creationId xmlns:a16="http://schemas.microsoft.com/office/drawing/2014/main" id="{D9B3368C-1D21-5DD7-2A37-E94AB2344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19" y="962724"/>
            <a:ext cx="5580112" cy="542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oto">
            <a:extLst>
              <a:ext uri="{FF2B5EF4-FFF2-40B4-BE49-F238E27FC236}">
                <a16:creationId xmlns:a16="http://schemas.microsoft.com/office/drawing/2014/main" id="{4745B528-FD51-746B-0722-BD7AD56E3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1340768"/>
            <a:ext cx="6045471" cy="504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D09A63-1100-F54F-5D6E-D5508D10CE34}"/>
              </a:ext>
            </a:extLst>
          </p:cNvPr>
          <p:cNvSpPr txBox="1"/>
          <p:nvPr/>
        </p:nvSpPr>
        <p:spPr>
          <a:xfrm>
            <a:off x="6011476" y="778058"/>
            <a:ext cx="58660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2000" b="1" dirty="0">
                <a:solidFill>
                  <a:schemeClr val="bg1"/>
                </a:solidFill>
              </a:rPr>
              <a:t>How can urban development affect hotels?</a:t>
            </a:r>
          </a:p>
        </p:txBody>
      </p:sp>
    </p:spTree>
    <p:extLst>
      <p:ext uri="{BB962C8B-B14F-4D97-AF65-F5344CB8AC3E}">
        <p14:creationId xmlns:p14="http://schemas.microsoft.com/office/powerpoint/2010/main" val="382084853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r>
              <a:rPr lang="nl-NL" b="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dirty="0">
                <a:solidFill>
                  <a:schemeClr val="bg1"/>
                </a:solidFill>
              </a:rPr>
              <a:t>      2.1- </a:t>
            </a:r>
            <a:r>
              <a:rPr lang="nl-NL" dirty="0" err="1">
                <a:solidFill>
                  <a:schemeClr val="bg1"/>
                </a:solidFill>
              </a:rPr>
              <a:t>Location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Decisions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D09A63-1100-F54F-5D6E-D5508D10CE34}"/>
              </a:ext>
            </a:extLst>
          </p:cNvPr>
          <p:cNvSpPr txBox="1"/>
          <p:nvPr/>
        </p:nvSpPr>
        <p:spPr>
          <a:xfrm>
            <a:off x="6006185" y="544118"/>
            <a:ext cx="58660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2000" b="1" dirty="0">
                <a:solidFill>
                  <a:schemeClr val="bg1"/>
                </a:solidFill>
              </a:rPr>
              <a:t>How can urban development affect hotels?</a:t>
            </a:r>
          </a:p>
        </p:txBody>
      </p:sp>
      <p:pic>
        <p:nvPicPr>
          <p:cNvPr id="4098" name="Picture 2" descr="IntercityHotel Berlin Airport Area North, Schönefeld (aktualisierte Preise  für 2025)">
            <a:extLst>
              <a:ext uri="{FF2B5EF4-FFF2-40B4-BE49-F238E27FC236}">
                <a16:creationId xmlns:a16="http://schemas.microsoft.com/office/drawing/2014/main" id="{A118252C-5261-7242-6204-B9C67222F7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6" t="908" r="8323"/>
          <a:stretch/>
        </p:blipFill>
        <p:spPr bwMode="auto">
          <a:xfrm>
            <a:off x="7126591" y="1008277"/>
            <a:ext cx="5028240" cy="5377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40C2DFB-FEAF-8430-3ED6-61F6E1BE6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527" y="978112"/>
            <a:ext cx="6644711" cy="537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79222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2.1. </a:t>
            </a:r>
            <a:r>
              <a:rPr lang="nl-NL" sz="2000" dirty="0" err="1">
                <a:solidFill>
                  <a:schemeClr val="bg1"/>
                </a:solidFill>
              </a:rPr>
              <a:t>Selecting</a:t>
            </a:r>
            <a:r>
              <a:rPr lang="nl-NL" sz="2000" dirty="0">
                <a:solidFill>
                  <a:schemeClr val="bg1"/>
                </a:solidFill>
              </a:rPr>
              <a:t> a </a:t>
            </a:r>
            <a:r>
              <a:rPr lang="nl-NL" sz="2000" dirty="0" err="1">
                <a:solidFill>
                  <a:schemeClr val="bg1"/>
                </a:solidFill>
              </a:rPr>
              <a:t>Location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- Determinants of Hotel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Location Choice:</a:t>
            </a: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434879" y="1372444"/>
            <a:ext cx="45719" cy="41968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578894" y="1340768"/>
            <a:ext cx="8307211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Accessibility: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Close to airports, attractions, and other services.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Agglomeration effect: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Benefits from clustering near other hotels and urban areas.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Public goods and services: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Availability of safety, infrastructure, and environmental quality.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Urban development: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Changes in city structure influence hotel location decisions.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74692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   2.1- </a:t>
            </a:r>
            <a:r>
              <a:rPr lang="nl-NL" dirty="0" err="1">
                <a:solidFill>
                  <a:schemeClr val="bg1"/>
                </a:solidFill>
              </a:rPr>
              <a:t>Location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Decisions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D09A63-1100-F54F-5D6E-D5508D10CE34}"/>
              </a:ext>
            </a:extLst>
          </p:cNvPr>
          <p:cNvSpPr txBox="1"/>
          <p:nvPr/>
        </p:nvSpPr>
        <p:spPr>
          <a:xfrm>
            <a:off x="6006185" y="544118"/>
            <a:ext cx="58660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2000" b="1" dirty="0">
                <a:solidFill>
                  <a:schemeClr val="bg1"/>
                </a:solidFill>
              </a:rPr>
              <a:t>How can urban development affect hotels?</a:t>
            </a:r>
          </a:p>
        </p:txBody>
      </p:sp>
      <p:sp>
        <p:nvSpPr>
          <p:cNvPr id="7" name="AutoShape 4" descr="IntercityHotel Berlin Airport Area North | H Rewards">
            <a:extLst>
              <a:ext uri="{FF2B5EF4-FFF2-40B4-BE49-F238E27FC236}">
                <a16:creationId xmlns:a16="http://schemas.microsoft.com/office/drawing/2014/main" id="{7EFC26AA-AB54-9199-DBF0-D675BE51860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pic>
        <p:nvPicPr>
          <p:cNvPr id="1032" name="Picture 8" descr="Review: InterCity Hotel Berlin Airport BER | Betty's Vacation">
            <a:extLst>
              <a:ext uri="{FF2B5EF4-FFF2-40B4-BE49-F238E27FC236}">
                <a16:creationId xmlns:a16="http://schemas.microsoft.com/office/drawing/2014/main" id="{69B004D1-2284-7AE4-37F9-8B8DFAA5D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174" y="1006487"/>
            <a:ext cx="5733220" cy="5349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eview: Steigenberger Airport Hotel Berlin">
            <a:extLst>
              <a:ext uri="{FF2B5EF4-FFF2-40B4-BE49-F238E27FC236}">
                <a16:creationId xmlns:a16="http://schemas.microsoft.com/office/drawing/2014/main" id="{7AE3EB50-58BD-81A8-AFB3-0945BB5DC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81" y="1006487"/>
            <a:ext cx="5966531" cy="532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1687179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2.2- </a:t>
            </a:r>
            <a:r>
              <a:rPr lang="en-US" sz="2000" b="1" dirty="0">
                <a:solidFill>
                  <a:schemeClr val="bg1"/>
                </a:solidFill>
              </a:rPr>
              <a:t>Site Selection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(Micro-Decision):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146847" y="1628800"/>
            <a:ext cx="45719" cy="41968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362871" y="1539017"/>
            <a:ext cx="8037607" cy="336585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Focuses on a specific piece of land or property for service establishment.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Two areas of site selection: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Community: within a particular location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Specific site: the exact property chosen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Criteria vary by type of business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Site requirements must align with the nature of the service operation.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76034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2.2- </a:t>
            </a:r>
            <a:r>
              <a:rPr lang="en-US" sz="2000" b="1" dirty="0">
                <a:solidFill>
                  <a:schemeClr val="bg1"/>
                </a:solidFill>
              </a:rPr>
              <a:t>Site Selection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(Micro-Decision):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146847" y="1628800"/>
            <a:ext cx="45719" cy="41968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362871" y="1539017"/>
            <a:ext cx="8424936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Site Selection Dimensions for Hotels: 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Flexibility: </a:t>
            </a:r>
            <a:r>
              <a:rPr lang="en-US" dirty="0">
                <a:solidFill>
                  <a:schemeClr val="bg1"/>
                </a:solidFill>
              </a:rPr>
              <a:t>Consider future economic, demographic, cultural, and competitive changes.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Competitive positioning: </a:t>
            </a:r>
            <a:r>
              <a:rPr lang="en-US" dirty="0">
                <a:solidFill>
                  <a:schemeClr val="bg1"/>
                </a:solidFill>
              </a:rPr>
              <a:t>Maintain market awareness and competitiveness.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Demand management: </a:t>
            </a:r>
            <a:r>
              <a:rPr lang="en-US" dirty="0">
                <a:solidFill>
                  <a:schemeClr val="bg1"/>
                </a:solidFill>
              </a:rPr>
              <a:t>Control demand by evaluating quality, quantity, and supply-demand balance.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Focus</a:t>
            </a:r>
            <a:r>
              <a:rPr lang="en-US" dirty="0">
                <a:solidFill>
                  <a:schemeClr val="bg1"/>
                </a:solidFill>
              </a:rPr>
              <a:t>: Offer services aligned with the firm’s standards and purpose.</a:t>
            </a:r>
          </a:p>
          <a:p>
            <a:pPr>
              <a:lnSpc>
                <a:spcPct val="150000"/>
              </a:lnSpc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188328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2.2- </a:t>
            </a:r>
            <a:r>
              <a:rPr lang="en-US" sz="2000" b="1" dirty="0">
                <a:solidFill>
                  <a:schemeClr val="bg1"/>
                </a:solidFill>
              </a:rPr>
              <a:t>Site Selection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(Micro-Decision):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146847" y="1628801"/>
            <a:ext cx="45719" cy="34563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362871" y="1539017"/>
            <a:ext cx="8424936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There are 9 Dominant Factors for Location and Site Selection: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Customer-based: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Convenience influences guest decisions.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Cost-based: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Operating costs affect site choice.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Competitor-based: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Proximity to competitors enables resource sharing and customer flow.</a:t>
            </a:r>
          </a:p>
          <a:p>
            <a:pPr>
              <a:lnSpc>
                <a:spcPct val="150000"/>
              </a:lnSpc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92245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2.2- </a:t>
            </a:r>
            <a:r>
              <a:rPr lang="en-US" sz="2000" b="1" dirty="0">
                <a:solidFill>
                  <a:schemeClr val="bg1"/>
                </a:solidFill>
              </a:rPr>
              <a:t>Site Selection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(Micro-Decision):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146847" y="1628801"/>
            <a:ext cx="45719" cy="35283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362871" y="1539017"/>
            <a:ext cx="8424936" cy="336585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There are 9 Dominant Factors for Location and Site Selection: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Support systems: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Availability of necessary services and infrastructure.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Geographic/environmental: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Site may have natural or environmental constraints.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Business climate: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Tax policies, zoning, building codes, and public development influence choice.</a:t>
            </a:r>
          </a:p>
        </p:txBody>
      </p:sp>
    </p:spTree>
    <p:extLst>
      <p:ext uri="{BB962C8B-B14F-4D97-AF65-F5344CB8AC3E}">
        <p14:creationId xmlns:p14="http://schemas.microsoft.com/office/powerpoint/2010/main" val="2097985346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2.2- </a:t>
            </a:r>
            <a:r>
              <a:rPr lang="en-US" sz="2000" b="1" dirty="0">
                <a:solidFill>
                  <a:schemeClr val="bg1"/>
                </a:solidFill>
              </a:rPr>
              <a:t>Site Selection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(Micro-Decision):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146847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362871" y="1539017"/>
            <a:ext cx="8424936" cy="336585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There are 9 Dominant Factors for Location and Site Selection: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Communication-based: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Need for rapid communication with other businesses.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Transportation-based: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Access to a strong transport network is crucial.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Personal desires of CEO: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Executive preferences can guide decisions.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671196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Hotel Nesslerhof - Hotel in Großarl">
            <a:extLst>
              <a:ext uri="{FF2B5EF4-FFF2-40B4-BE49-F238E27FC236}">
                <a16:creationId xmlns:a16="http://schemas.microsoft.com/office/drawing/2014/main" id="{D59ACF22-6556-5790-C4FC-0D6E63B99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5" y="59086"/>
            <a:ext cx="12096000" cy="6318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BD6EFB-8AB1-CB3A-831E-4B8FA0A7B5C2}"/>
              </a:ext>
            </a:extLst>
          </p:cNvPr>
          <p:cNvSpPr txBox="1"/>
          <p:nvPr/>
        </p:nvSpPr>
        <p:spPr>
          <a:xfrm>
            <a:off x="3033132" y="3183002"/>
            <a:ext cx="61331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Data Requirements for Layout Decisions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986607" y="1556792"/>
            <a:ext cx="705678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2800" b="1" dirty="0">
                <a:solidFill>
                  <a:schemeClr val="bg1"/>
                </a:solidFill>
              </a:rPr>
              <a:t>3- Data Requirements for Layout Decisions</a:t>
            </a:r>
          </a:p>
        </p:txBody>
      </p:sp>
    </p:spTree>
    <p:extLst>
      <p:ext uri="{BB962C8B-B14F-4D97-AF65-F5344CB8AC3E}">
        <p14:creationId xmlns:p14="http://schemas.microsoft.com/office/powerpoint/2010/main" val="141056496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3- </a:t>
            </a:r>
            <a:r>
              <a:rPr lang="en-US" sz="2000" b="1" dirty="0">
                <a:solidFill>
                  <a:schemeClr val="bg1"/>
                </a:solidFill>
              </a:rPr>
              <a:t>Data Requirements for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Layout Decisions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87075" y="1628800"/>
            <a:ext cx="8022943" cy="336585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Optimize space for operational efficiency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Comfortably accommodate target customers and staff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Event venue layout: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Smooth admissions and organized lines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Efficient coat check and beverage service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Easy access to main areas with enough seating/standing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Clear exits and well-designed restroom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239993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3.1- </a:t>
            </a:r>
            <a:r>
              <a:rPr lang="en-US" sz="2000" b="1" dirty="0">
                <a:solidFill>
                  <a:schemeClr val="bg1"/>
                </a:solidFill>
              </a:rPr>
              <a:t>Systematic Layout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87076" y="1628800"/>
            <a:ext cx="7728724" cy="2950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includes 6 main dimensions: 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A- Objectives of the Business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Define business concept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Outlines service style, positioning, pricing, and operating hours.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Consider future expansion plans.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Layout depends on business goals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574266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3.1- </a:t>
            </a:r>
            <a:r>
              <a:rPr lang="en-US" sz="2000" b="1" dirty="0">
                <a:solidFill>
                  <a:schemeClr val="bg1"/>
                </a:solidFill>
              </a:rPr>
              <a:t>Systematic Layout 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38935" y="1954515"/>
            <a:ext cx="7728724" cy="253486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B-  People / Services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Identify customers, employees, and roles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Determine the scope and complexity of services: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Single service  vs. multi-service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Degree of standardization vs. personalization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660991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3.1- </a:t>
            </a:r>
            <a:r>
              <a:rPr lang="en-US" sz="2000" b="1" dirty="0">
                <a:solidFill>
                  <a:schemeClr val="bg1"/>
                </a:solidFill>
              </a:rPr>
              <a:t>Systematic Layout 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38935" y="1954515"/>
            <a:ext cx="7728724" cy="211936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C-  Quantity Demanded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Volume of services or goods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Customers/visitors per hour/day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Guides space and workflow planning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900261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3.1- </a:t>
            </a:r>
            <a:r>
              <a:rPr lang="en-US" sz="2000" b="1" dirty="0">
                <a:solidFill>
                  <a:schemeClr val="bg1"/>
                </a:solidFill>
              </a:rPr>
              <a:t>Systematic Layout 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38935" y="1421051"/>
            <a:ext cx="7728724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D-  Routing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Flow of people, equipment, and customers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Affects space capacity and traffic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Proper routing ensures: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No congestion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Efficiency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Better customer experience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768222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3.1- </a:t>
            </a:r>
            <a:r>
              <a:rPr lang="en-US" sz="2000" b="1" dirty="0">
                <a:solidFill>
                  <a:schemeClr val="bg1"/>
                </a:solidFill>
              </a:rPr>
              <a:t>Systematic Layout 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38935" y="1954515"/>
            <a:ext cx="7728724" cy="1703864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E-  Space and  Supporting Services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Area, volume, and shape of spaces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Core and supporting services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483430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3.1- </a:t>
            </a:r>
            <a:r>
              <a:rPr lang="en-US" sz="2000" b="1" dirty="0">
                <a:solidFill>
                  <a:schemeClr val="bg1"/>
                </a:solidFill>
              </a:rPr>
              <a:t>Systematic Layout 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38935" y="1954515"/>
            <a:ext cx="7728724" cy="253486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F-  Timing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Duration and frequency of services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Overlaps between customer groups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Continuous, scheduled, or seasonal tasks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Flexible layout required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740079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319</TotalTime>
  <Words>1505</Words>
  <Application>Microsoft Macintosh PowerPoint</Application>
  <PresentationFormat>Custom</PresentationFormat>
  <Paragraphs>447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Wingdings</vt:lpstr>
      <vt:lpstr>Minion</vt:lpstr>
      <vt:lpstr>Arial</vt:lpstr>
      <vt:lpstr>Georgia</vt:lpstr>
      <vt:lpstr>Calibri</vt:lpstr>
      <vt:lpstr>Corporate template-set Universiteit Leiden</vt:lpstr>
      <vt:lpstr>Operations Management in Hospitality  European Institute of Innovation, Entrepreneurship and Technology Lessingstraße 79, 13158 Berlin, Germany </vt:lpstr>
      <vt:lpstr>Outline</vt:lpstr>
      <vt:lpstr>1- Designing Guest Experiences</vt:lpstr>
      <vt:lpstr>1- Designing Guest Experiences</vt:lpstr>
      <vt:lpstr>1- Designing Guest Experiences</vt:lpstr>
      <vt:lpstr>1- Designing Guest Experiences</vt:lpstr>
      <vt:lpstr>1- Designing Guest Experiences</vt:lpstr>
      <vt:lpstr>1- Designing Guest Experiences</vt:lpstr>
      <vt:lpstr>1- Designing Guest Experiences</vt:lpstr>
      <vt:lpstr>1- Designing Guest Experiences</vt:lpstr>
      <vt:lpstr>1- Designing Guest Experiences</vt:lpstr>
      <vt:lpstr>1- Designing Guest Experiences</vt:lpstr>
      <vt:lpstr>2- Designing Guest Experiences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200</cp:revision>
  <dcterms:created xsi:type="dcterms:W3CDTF">2023-10-18T00:40:52Z</dcterms:created>
  <dcterms:modified xsi:type="dcterms:W3CDTF">2025-11-11T20:38:05Z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