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3"/>
  </p:notesMasterIdLst>
  <p:handoutMasterIdLst>
    <p:handoutMasterId r:id="rId34"/>
  </p:handoutMasterIdLst>
  <p:sldIdLst>
    <p:sldId id="256" r:id="rId5"/>
    <p:sldId id="482" r:id="rId6"/>
    <p:sldId id="355" r:id="rId7"/>
    <p:sldId id="412" r:id="rId8"/>
    <p:sldId id="483" r:id="rId9"/>
    <p:sldId id="484" r:id="rId10"/>
    <p:sldId id="485" r:id="rId11"/>
    <p:sldId id="486" r:id="rId12"/>
    <p:sldId id="487" r:id="rId13"/>
    <p:sldId id="488" r:id="rId14"/>
    <p:sldId id="489" r:id="rId15"/>
    <p:sldId id="494" r:id="rId16"/>
    <p:sldId id="496" r:id="rId17"/>
    <p:sldId id="495" r:id="rId18"/>
    <p:sldId id="497" r:id="rId19"/>
    <p:sldId id="491" r:id="rId20"/>
    <p:sldId id="492" r:id="rId21"/>
    <p:sldId id="493" r:id="rId22"/>
    <p:sldId id="498" r:id="rId23"/>
    <p:sldId id="499" r:id="rId24"/>
    <p:sldId id="500" r:id="rId25"/>
    <p:sldId id="501" r:id="rId26"/>
    <p:sldId id="502" r:id="rId27"/>
    <p:sldId id="503" r:id="rId28"/>
    <p:sldId id="506" r:id="rId29"/>
    <p:sldId id="504" r:id="rId30"/>
    <p:sldId id="505" r:id="rId31"/>
    <p:sldId id="269" r:id="rId32"/>
  </p:sldIdLst>
  <p:sldSz cx="12198350" cy="6858000"/>
  <p:notesSz cx="6858000" cy="9144000"/>
  <p:embeddedFontLs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Georgia" panose="02040502050405020303" pitchFamily="18" charset="0"/>
      <p:regular r:id="rId39"/>
      <p:bold r:id="rId40"/>
      <p:italic r:id="rId41"/>
      <p:boldItalic r:id="rId42"/>
    </p:embeddedFont>
    <p:embeddedFont>
      <p:font typeface="Minion" panose="02000503070000020003" pitchFamily="2" charset="0"/>
      <p:regular r:id="rId43"/>
      <p:bold r:id="rId44"/>
      <p:italic r:id="rId45"/>
      <p:boldItalic r:id="rId46"/>
    </p:embeddedFont>
  </p:embeddedFontLst>
  <p:custDataLst>
    <p:tags r:id="rId4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6E77"/>
    <a:srgbClr val="3D8C98"/>
    <a:srgbClr val="A82FA3"/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5.fntdata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42" Type="http://schemas.openxmlformats.org/officeDocument/2006/relationships/font" Target="fonts/font8.fntdata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2.fntdata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0" Type="http://schemas.openxmlformats.org/officeDocument/2006/relationships/slide" Target="slides/slide16.xml"/><Relationship Id="rId41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06-01-2026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06-01-2026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06-01-2026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 err="1"/>
              <a:t>Tourism</a:t>
            </a:r>
            <a:r>
              <a:rPr lang="nl-NL" sz="4400" dirty="0"/>
              <a:t> </a:t>
            </a:r>
            <a:r>
              <a:rPr lang="nl-NL" sz="4400" dirty="0" err="1"/>
              <a:t>Law</a:t>
            </a:r>
            <a:r>
              <a:rPr lang="nl-NL" sz="4400" dirty="0"/>
              <a:t> </a:t>
            </a:r>
            <a:r>
              <a:rPr lang="nl-NL" sz="4400" dirty="0" err="1"/>
              <a:t>and</a:t>
            </a:r>
            <a:r>
              <a:rPr lang="nl-NL" sz="4400" dirty="0"/>
              <a:t> </a:t>
            </a:r>
            <a:r>
              <a:rPr lang="nl-NL" sz="4400" dirty="0" err="1"/>
              <a:t>Legislation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E92391-D7DE-50FC-7FBF-AAE86863583A}"/>
              </a:ext>
            </a:extLst>
          </p:cNvPr>
          <p:cNvSpPr txBox="1"/>
          <p:nvPr/>
        </p:nvSpPr>
        <p:spPr>
          <a:xfrm>
            <a:off x="4761571" y="47950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08634A-585D-9B04-C4FE-07539EB2C527}"/>
              </a:ext>
            </a:extLst>
          </p:cNvPr>
          <p:cNvSpPr txBox="1"/>
          <p:nvPr/>
        </p:nvSpPr>
        <p:spPr>
          <a:xfrm>
            <a:off x="2141034" y="534143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4ACEFD2-540C-06F8-C80F-5E4F6E4AB126}"/>
              </a:ext>
            </a:extLst>
          </p:cNvPr>
          <p:cNvSpPr/>
          <p:nvPr/>
        </p:nvSpPr>
        <p:spPr>
          <a:xfrm>
            <a:off x="0" y="19768"/>
            <a:ext cx="12191966" cy="645333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6146" name="Picture 2" descr="Dugald Stewart Monument - Ed O'Keeffe Photography">
            <a:extLst>
              <a:ext uri="{FF2B5EF4-FFF2-40B4-BE49-F238E27FC236}">
                <a16:creationId xmlns:a16="http://schemas.microsoft.com/office/drawing/2014/main" id="{6F97720E-0310-500C-31EB-028B7E2F3308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50" r="22850"/>
          <a:stretch>
            <a:fillRect/>
          </a:stretch>
        </p:blipFill>
        <p:spPr bwMode="auto">
          <a:xfrm>
            <a:off x="8259414" y="19768"/>
            <a:ext cx="3932551" cy="681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42CF19-6CFF-4B1E-5978-61D89AA1AB1A}"/>
              </a:ext>
            </a:extLst>
          </p:cNvPr>
          <p:cNvSpPr txBox="1"/>
          <p:nvPr/>
        </p:nvSpPr>
        <p:spPr>
          <a:xfrm>
            <a:off x="2464420" y="21856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ECA620B-59D5-1F67-26E8-12705BF35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963" y="1036217"/>
            <a:ext cx="3494964" cy="432048"/>
          </a:xfrm>
        </p:spPr>
        <p:txBody>
          <a:bodyPr/>
          <a:lstStyle/>
          <a:p>
            <a:r>
              <a:rPr lang="nl-NL" dirty="0" err="1">
                <a:solidFill>
                  <a:schemeClr val="bg1"/>
                </a:solidFill>
              </a:rPr>
              <a:t>Outline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6AEED85-79AE-DD9F-3665-6F8F80A6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511" y="548680"/>
            <a:ext cx="6846640" cy="4795836"/>
          </a:xfrm>
        </p:spPr>
        <p:txBody>
          <a:bodyPr/>
          <a:lstStyle/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1- International Institutions and Tourism law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Introduction to UNWTO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3- Role of UNWTO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4- Membership of UNWTO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5- Structure of UNWTO - Policy making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488572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UNWTO (United Nations World Tourism Organization) | International  Organization | NaRvi Academy - YouTube">
            <a:extLst>
              <a:ext uri="{FF2B5EF4-FFF2-40B4-BE49-F238E27FC236}">
                <a16:creationId xmlns:a16="http://schemas.microsoft.com/office/drawing/2014/main" id="{943D8817-6DD8-0976-61D5-0593E35EFA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0" r="1274" b="13382"/>
          <a:stretch/>
        </p:blipFill>
        <p:spPr bwMode="auto">
          <a:xfrm>
            <a:off x="0" y="19769"/>
            <a:ext cx="12198350" cy="6414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45517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0" y="1268760"/>
            <a:ext cx="6696744" cy="1296144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1- </a:t>
            </a:r>
            <a:r>
              <a:rPr lang="en-US" sz="2800" b="1" dirty="0">
                <a:solidFill>
                  <a:schemeClr val="bg1"/>
                </a:solidFill>
              </a:rPr>
              <a:t>INTRODUCTION TO UNWTO</a:t>
            </a:r>
            <a:endParaRPr lang="en-DE" sz="2800" b="1" dirty="0"/>
          </a:p>
        </p:txBody>
      </p:sp>
    </p:spTree>
    <p:extLst>
      <p:ext uri="{BB962C8B-B14F-4D97-AF65-F5344CB8AC3E}">
        <p14:creationId xmlns:p14="http://schemas.microsoft.com/office/powerpoint/2010/main" val="300915630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Introduction to UNWTO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2708920"/>
            <a:ext cx="6696744" cy="273630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Specialized agency of the United Nations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Responsible for development of tourism worldwide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Promotes sustainable and responsible tourism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Works at the global (world) level</a:t>
            </a:r>
          </a:p>
        </p:txBody>
      </p:sp>
    </p:spTree>
    <p:extLst>
      <p:ext uri="{BB962C8B-B14F-4D97-AF65-F5344CB8AC3E}">
        <p14:creationId xmlns:p14="http://schemas.microsoft.com/office/powerpoint/2010/main" val="3962541047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Introduction to UNWTO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0" y="1628800"/>
            <a:ext cx="7930153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Began as the International Congress of Official Tourist Traffic Associations (1925)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Established in The Hague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 1934, the International Union of Official Tourist Propaganda  Organizations (IUOTOP) was created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After World War II, it was renamed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Became the International Union of Official Travel Organizations (IUOTO)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Headquarters in Geneva</a:t>
            </a:r>
          </a:p>
        </p:txBody>
      </p:sp>
    </p:spTree>
    <p:extLst>
      <p:ext uri="{BB962C8B-B14F-4D97-AF65-F5344CB8AC3E}">
        <p14:creationId xmlns:p14="http://schemas.microsoft.com/office/powerpoint/2010/main" val="1544487105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Introduction to UNWTO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0" y="1628800"/>
            <a:ext cx="7930153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International Union of Official Travel Organizations (IUOTO):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Functioned as a technical, non-governmental organization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Membership at its peak included: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109 National Tourist Organizations (NTOs)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88 associate members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Associate members comprised: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Public sector organizations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Private sector organizations</a:t>
            </a:r>
          </a:p>
        </p:txBody>
      </p:sp>
    </p:spTree>
    <p:extLst>
      <p:ext uri="{BB962C8B-B14F-4D97-AF65-F5344CB8AC3E}">
        <p14:creationId xmlns:p14="http://schemas.microsoft.com/office/powerpoint/2010/main" val="2332802811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Introduction to UNWTO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0" y="1628800"/>
            <a:ext cx="7930153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became an integral part of modern life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International dimensions of tourism expanded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National governments began to play a more significant and proactive role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Government involvement included: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Tourism infrastructure development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Planning and policy support</a:t>
            </a:r>
          </a:p>
        </p:txBody>
      </p:sp>
    </p:spTree>
    <p:extLst>
      <p:ext uri="{BB962C8B-B14F-4D97-AF65-F5344CB8AC3E}">
        <p14:creationId xmlns:p14="http://schemas.microsoft.com/office/powerpoint/2010/main" val="4175557240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Introduction to UNWTO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0" y="1628800"/>
            <a:ext cx="7930153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Developments During the 1960s: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Recognition of the need for tourism development at: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International level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Regional level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National level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Emphasis on maintaining peaceful and coordinated tourism development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Need identified for specialized intergovernmental machinery</a:t>
            </a:r>
          </a:p>
        </p:txBody>
      </p:sp>
    </p:spTree>
    <p:extLst>
      <p:ext uri="{BB962C8B-B14F-4D97-AF65-F5344CB8AC3E}">
        <p14:creationId xmlns:p14="http://schemas.microsoft.com/office/powerpoint/2010/main" val="2956211053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Introduction to UNWTO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175346" y="2024844"/>
            <a:ext cx="7930153" cy="2808312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In 1967, IUOTO members called for: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Transformation into an intergovernmental organization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Authority to address global tourism issues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Cooperation with other international organizations</a:t>
            </a:r>
          </a:p>
        </p:txBody>
      </p:sp>
    </p:spTree>
    <p:extLst>
      <p:ext uri="{BB962C8B-B14F-4D97-AF65-F5344CB8AC3E}">
        <p14:creationId xmlns:p14="http://schemas.microsoft.com/office/powerpoint/2010/main" val="1573540261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Introduction to UNWTO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0" y="1340769"/>
            <a:ext cx="8496945" cy="4968552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Formation of the World Tourism Organization (UNWTO):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- 27 September 1970: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IUOTO’s Extraordinary General Assembly adopted the statutes of the World Tourism Organization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Meeting held in Mexico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b="1" dirty="0">
                <a:solidFill>
                  <a:schemeClr val="bg1"/>
                </a:solidFill>
              </a:rPr>
              <a:t>IUOTO</a:t>
            </a:r>
            <a:r>
              <a:rPr lang="en-US" dirty="0">
                <a:solidFill>
                  <a:schemeClr val="bg1"/>
                </a:solidFill>
              </a:rPr>
              <a:t> was officially transformed into the </a:t>
            </a:r>
            <a:r>
              <a:rPr lang="en-US" b="1" dirty="0">
                <a:solidFill>
                  <a:schemeClr val="bg1"/>
                </a:solidFill>
              </a:rPr>
              <a:t>World Tourism Organization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First General Assembly held in Madrid in May 1975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Secretariat established in Madrid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b="1" dirty="0">
                <a:solidFill>
                  <a:schemeClr val="bg1"/>
                </a:solidFill>
              </a:rPr>
              <a:t>Later, in 2003, it became a UN Specialized Agency (UNWTO</a:t>
            </a:r>
          </a:p>
        </p:txBody>
      </p:sp>
    </p:spTree>
    <p:extLst>
      <p:ext uri="{BB962C8B-B14F-4D97-AF65-F5344CB8AC3E}">
        <p14:creationId xmlns:p14="http://schemas.microsoft.com/office/powerpoint/2010/main" val="2045068589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Introduction to UNWTO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209" y="2165485"/>
            <a:ext cx="7930153" cy="3312369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World Tourism Day: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Established in 1979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Celebrated annually on 27 September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Marks the founding of the World Tourism Organization</a:t>
            </a:r>
          </a:p>
        </p:txBody>
      </p:sp>
    </p:spTree>
    <p:extLst>
      <p:ext uri="{BB962C8B-B14F-4D97-AF65-F5344CB8AC3E}">
        <p14:creationId xmlns:p14="http://schemas.microsoft.com/office/powerpoint/2010/main" val="1396232375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Introduction to UNWTO</a:t>
            </a:r>
            <a:endParaRPr lang="en-DE" sz="1800" b="1" dirty="0"/>
          </a:p>
        </p:txBody>
      </p:sp>
      <p:pic>
        <p:nvPicPr>
          <p:cNvPr id="7170" name="Picture 2" descr="Generated image">
            <a:extLst>
              <a:ext uri="{FF2B5EF4-FFF2-40B4-BE49-F238E27FC236}">
                <a16:creationId xmlns:a16="http://schemas.microsoft.com/office/drawing/2014/main" id="{15463876-BCA1-6538-98F8-614714C16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831" y="1477020"/>
            <a:ext cx="9062864" cy="4917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2933343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Introduction to UNWTO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210344" y="1284572"/>
            <a:ext cx="6536903" cy="5015855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A- IUOTO was technical: 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It focused on expert work, such as: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Tourism statistics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Research and technical advice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Coordination between national tourism offices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Non-governmental: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It was not an intergovernmental organization.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was not created by a treaty between states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was not part of the UN system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did not have international legal authority</a:t>
            </a:r>
          </a:p>
        </p:txBody>
      </p:sp>
      <p:pic>
        <p:nvPicPr>
          <p:cNvPr id="4" name="Picture 2" descr="Generated image">
            <a:extLst>
              <a:ext uri="{FF2B5EF4-FFF2-40B4-BE49-F238E27FC236}">
                <a16:creationId xmlns:a16="http://schemas.microsoft.com/office/drawing/2014/main" id="{D2FDCC51-AA11-46DF-A15D-789734B6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590" y="1284572"/>
            <a:ext cx="5030416" cy="501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632142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Introduction to UNWTO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210344" y="1284572"/>
            <a:ext cx="6536903" cy="5015855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B- Intergovernmental Organization (IGO)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Created by a treaty between sovereign states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Key Characteristics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Members: only sovereign countries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Has legal personality under international law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Can enter agreements, set policies, and coordinate actions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Decisions often need state approval to be binding</a:t>
            </a:r>
          </a:p>
        </p:txBody>
      </p:sp>
      <p:pic>
        <p:nvPicPr>
          <p:cNvPr id="4" name="Picture 2" descr="Generated image">
            <a:extLst>
              <a:ext uri="{FF2B5EF4-FFF2-40B4-BE49-F238E27FC236}">
                <a16:creationId xmlns:a16="http://schemas.microsoft.com/office/drawing/2014/main" id="{D2FDCC51-AA11-46DF-A15D-789734B6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590" y="1284572"/>
            <a:ext cx="5030416" cy="501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832937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Introduction to UNWTO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210344" y="1284572"/>
            <a:ext cx="6536903" cy="5015855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C- UN Specialized Agency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-An autonomous UN organization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Key Characteristics: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Members: mostly countries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Operates under its own constitution but cooperates with the UN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Can issue guidelines or codes of conduct influencing national laws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Has higher international recognition and legitimacy</a:t>
            </a:r>
          </a:p>
        </p:txBody>
      </p:sp>
      <p:pic>
        <p:nvPicPr>
          <p:cNvPr id="4" name="Picture 2" descr="Generated image">
            <a:extLst>
              <a:ext uri="{FF2B5EF4-FFF2-40B4-BE49-F238E27FC236}">
                <a16:creationId xmlns:a16="http://schemas.microsoft.com/office/drawing/2014/main" id="{D2FDCC51-AA11-46DF-A15D-789734B6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590" y="1284572"/>
            <a:ext cx="5030416" cy="501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563126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UNWTO (United Nations World Tourism Organization) | International  Organization | NaRvi Academy - YouTube">
            <a:extLst>
              <a:ext uri="{FF2B5EF4-FFF2-40B4-BE49-F238E27FC236}">
                <a16:creationId xmlns:a16="http://schemas.microsoft.com/office/drawing/2014/main" id="{943D8817-6DD8-0976-61D5-0593E35EFA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0" r="1274" b="13382"/>
          <a:stretch/>
        </p:blipFill>
        <p:spPr bwMode="auto">
          <a:xfrm>
            <a:off x="0" y="19769"/>
            <a:ext cx="12198350" cy="6414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45517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0" y="1268760"/>
            <a:ext cx="6696744" cy="1296144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2- </a:t>
            </a:r>
            <a:r>
              <a:rPr lang="en-US" sz="2800" b="1" dirty="0">
                <a:solidFill>
                  <a:schemeClr val="bg1"/>
                </a:solidFill>
              </a:rPr>
              <a:t>ROLE OF UNWTO</a:t>
            </a:r>
            <a:endParaRPr lang="en-DE" sz="2800" b="1" dirty="0"/>
          </a:p>
        </p:txBody>
      </p:sp>
    </p:spTree>
    <p:extLst>
      <p:ext uri="{BB962C8B-B14F-4D97-AF65-F5344CB8AC3E}">
        <p14:creationId xmlns:p14="http://schemas.microsoft.com/office/powerpoint/2010/main" val="2982646307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r>
              <a:rPr lang="en-US" sz="1800" b="1" dirty="0"/>
              <a:t>- </a:t>
            </a:r>
            <a:r>
              <a:rPr lang="en-US" dirty="0">
                <a:solidFill>
                  <a:schemeClr val="bg1"/>
                </a:solidFill>
              </a:rPr>
              <a:t>Role of UNWTO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4492" y="1942591"/>
            <a:ext cx="6262836" cy="374441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Promote international understanding and peace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Build intercultural awareness and friendships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Promote responsible and sustainable tourism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Encourage universal access to tourism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Strengthen public–private partnerships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Implement the Global Code of Ethics for Tourism</a:t>
            </a:r>
          </a:p>
        </p:txBody>
      </p:sp>
    </p:spTree>
    <p:extLst>
      <p:ext uri="{BB962C8B-B14F-4D97-AF65-F5344CB8AC3E}">
        <p14:creationId xmlns:p14="http://schemas.microsoft.com/office/powerpoint/2010/main" val="4265745304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UNWTO (United Nations World Tourism Organization) | International  Organization | NaRvi Academy - YouTube">
            <a:extLst>
              <a:ext uri="{FF2B5EF4-FFF2-40B4-BE49-F238E27FC236}">
                <a16:creationId xmlns:a16="http://schemas.microsoft.com/office/drawing/2014/main" id="{943D8817-6DD8-0976-61D5-0593E35EFA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0" r="1274" b="13382"/>
          <a:stretch/>
        </p:blipFill>
        <p:spPr bwMode="auto">
          <a:xfrm>
            <a:off x="0" y="19769"/>
            <a:ext cx="12198350" cy="6414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45517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0" y="1268760"/>
            <a:ext cx="6696744" cy="1296144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3- </a:t>
            </a:r>
            <a:r>
              <a:rPr lang="en-US" sz="2800" b="1" dirty="0">
                <a:solidFill>
                  <a:schemeClr val="bg1"/>
                </a:solidFill>
              </a:rPr>
              <a:t>MEMBERSHIP OF UNWTO</a:t>
            </a:r>
          </a:p>
        </p:txBody>
      </p:sp>
    </p:spTree>
    <p:extLst>
      <p:ext uri="{BB962C8B-B14F-4D97-AF65-F5344CB8AC3E}">
        <p14:creationId xmlns:p14="http://schemas.microsoft.com/office/powerpoint/2010/main" val="3812178609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dirty="0">
                <a:solidFill>
                  <a:schemeClr val="bg1"/>
                </a:solidFill>
              </a:rPr>
              <a:t>Membership of UNWTO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4492" y="2276871"/>
            <a:ext cx="6262836" cy="3410135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Membership of the organization shall be open to: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( a ) Full Members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( b ) Associate Members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( c ) Affiliate Members</a:t>
            </a:r>
          </a:p>
        </p:txBody>
      </p:sp>
    </p:spTree>
    <p:extLst>
      <p:ext uri="{BB962C8B-B14F-4D97-AF65-F5344CB8AC3E}">
        <p14:creationId xmlns:p14="http://schemas.microsoft.com/office/powerpoint/2010/main" val="2008754418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dirty="0">
                <a:solidFill>
                  <a:schemeClr val="bg1"/>
                </a:solidFill>
              </a:rPr>
              <a:t>Membership of UNWTO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4492" y="2276871"/>
            <a:ext cx="6262836" cy="3410135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20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( a ) Full Members:</a:t>
            </a:r>
          </a:p>
          <a:p>
            <a:pPr marL="0" indent="0">
              <a:lnSpc>
                <a:spcPct val="20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Full membership of the Organization shall be open to all sovereign States.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At present, full members are 160 countries. </a:t>
            </a:r>
          </a:p>
        </p:txBody>
      </p:sp>
    </p:spTree>
    <p:extLst>
      <p:ext uri="{BB962C8B-B14F-4D97-AF65-F5344CB8AC3E}">
        <p14:creationId xmlns:p14="http://schemas.microsoft.com/office/powerpoint/2010/main" val="1436723538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dirty="0">
                <a:solidFill>
                  <a:schemeClr val="bg1"/>
                </a:solidFill>
              </a:rPr>
              <a:t>Membership of UNWTO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623712"/>
            <a:ext cx="6910907" cy="4760293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20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( b ) Associate Members:</a:t>
            </a:r>
          </a:p>
          <a:p>
            <a:pPr marL="0" indent="0">
              <a:lnSpc>
                <a:spcPct val="20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Open to territories not responsible for their external relations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Requires prior approval from the government responsible for external relations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Current number: associate members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Includes: Aruba, Flanders, Hong Kong (China), Macao (China), Madeira, Portugal, Puerto Rico</a:t>
            </a:r>
          </a:p>
        </p:txBody>
      </p:sp>
    </p:spTree>
    <p:extLst>
      <p:ext uri="{BB962C8B-B14F-4D97-AF65-F5344CB8AC3E}">
        <p14:creationId xmlns:p14="http://schemas.microsoft.com/office/powerpoint/2010/main" val="1177620593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dirty="0">
                <a:solidFill>
                  <a:schemeClr val="bg1"/>
                </a:solidFill>
              </a:rPr>
              <a:t>Membership of UNWTO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4492" y="2276871"/>
            <a:ext cx="6262836" cy="3410135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20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( c ) Affiliate Members</a:t>
            </a:r>
          </a:p>
          <a:p>
            <a:pPr marL="0" indent="0">
              <a:lnSpc>
                <a:spcPct val="20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Open to international bodies with specialized tourism interests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Open to commercial bodies and associations</a:t>
            </a:r>
          </a:p>
        </p:txBody>
      </p:sp>
    </p:spTree>
    <p:extLst>
      <p:ext uri="{BB962C8B-B14F-4D97-AF65-F5344CB8AC3E}">
        <p14:creationId xmlns:p14="http://schemas.microsoft.com/office/powerpoint/2010/main" val="3505903349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UNWTO (United Nations World Tourism Organization) | International  Organization | NaRvi Academy - YouTube">
            <a:extLst>
              <a:ext uri="{FF2B5EF4-FFF2-40B4-BE49-F238E27FC236}">
                <a16:creationId xmlns:a16="http://schemas.microsoft.com/office/drawing/2014/main" id="{943D8817-6DD8-0976-61D5-0593E35EFA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0" r="1274" b="13382"/>
          <a:stretch/>
        </p:blipFill>
        <p:spPr bwMode="auto">
          <a:xfrm>
            <a:off x="0" y="19769"/>
            <a:ext cx="12198350" cy="6414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45517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0" y="1268760"/>
            <a:ext cx="6696744" cy="1296144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4- ORGANIZATIONAL </a:t>
            </a:r>
            <a:r>
              <a:rPr lang="en-US" sz="2800" b="1" dirty="0">
                <a:solidFill>
                  <a:schemeClr val="bg1"/>
                </a:solidFill>
              </a:rPr>
              <a:t>STRUCTURE OF UNWTO</a:t>
            </a:r>
          </a:p>
        </p:txBody>
      </p:sp>
    </p:spTree>
    <p:extLst>
      <p:ext uri="{BB962C8B-B14F-4D97-AF65-F5344CB8AC3E}">
        <p14:creationId xmlns:p14="http://schemas.microsoft.com/office/powerpoint/2010/main" val="3906416037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4</a:t>
            </a:r>
            <a:r>
              <a:rPr lang="en-US" sz="1800" b="1" dirty="0"/>
              <a:t>- </a:t>
            </a:r>
            <a:r>
              <a:rPr lang="en-US" sz="1800" dirty="0"/>
              <a:t>Organizational</a:t>
            </a:r>
            <a:r>
              <a:rPr lang="en-US" sz="1800" b="1" dirty="0"/>
              <a:t> </a:t>
            </a:r>
            <a:r>
              <a:rPr lang="en-US" dirty="0">
                <a:solidFill>
                  <a:schemeClr val="bg1"/>
                </a:solidFill>
              </a:rPr>
              <a:t>Structure of UNWTO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262836" cy="421600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( a ) The General Assembly: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Supreme Organ of UN Tourism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Meets in ordinary session every two years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Debates topics of vital importance to tourism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Approves the program of work and budget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Elects the Secretary-General every four years</a:t>
            </a:r>
          </a:p>
        </p:txBody>
      </p:sp>
    </p:spTree>
    <p:extLst>
      <p:ext uri="{BB962C8B-B14F-4D97-AF65-F5344CB8AC3E}">
        <p14:creationId xmlns:p14="http://schemas.microsoft.com/office/powerpoint/2010/main" val="67484988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4</a:t>
            </a:r>
            <a:r>
              <a:rPr lang="en-US" sz="1800" b="1" dirty="0"/>
              <a:t>- </a:t>
            </a:r>
            <a:r>
              <a:rPr lang="en-US" sz="1800" dirty="0"/>
              <a:t>Organizational</a:t>
            </a:r>
            <a:r>
              <a:rPr lang="en-US" sz="1800" b="1" dirty="0"/>
              <a:t> </a:t>
            </a:r>
            <a:r>
              <a:rPr lang="en-US" dirty="0">
                <a:solidFill>
                  <a:schemeClr val="bg1"/>
                </a:solidFill>
              </a:rPr>
              <a:t>Structure of UNWTO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2204864"/>
            <a:ext cx="6262836" cy="3351908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( a ) The General Assembly: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Composition of the Governing Body: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Full Members and Associate Members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Affiliate Members and other international organizations participate as observers</a:t>
            </a:r>
          </a:p>
        </p:txBody>
      </p:sp>
    </p:spTree>
    <p:extLst>
      <p:ext uri="{BB962C8B-B14F-4D97-AF65-F5344CB8AC3E}">
        <p14:creationId xmlns:p14="http://schemas.microsoft.com/office/powerpoint/2010/main" val="122837985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4</a:t>
            </a:r>
            <a:r>
              <a:rPr lang="en-US" sz="1800" b="1" dirty="0"/>
              <a:t>- </a:t>
            </a:r>
            <a:r>
              <a:rPr lang="en-US" sz="1800" dirty="0"/>
              <a:t>Organizational</a:t>
            </a:r>
            <a:r>
              <a:rPr lang="en-US" sz="1800" b="1" dirty="0"/>
              <a:t> </a:t>
            </a:r>
            <a:r>
              <a:rPr lang="en-US" dirty="0">
                <a:solidFill>
                  <a:schemeClr val="bg1"/>
                </a:solidFill>
              </a:rPr>
              <a:t>Structure of UNWTO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4492" y="2060849"/>
            <a:ext cx="6262836" cy="3626158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( b ) The Executive Council 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Ensures the Organization carries out its work and adheres to its budget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Meets at least twice a year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Composed of Members elected by the General Assembly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9530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4</a:t>
            </a:r>
            <a:r>
              <a:rPr lang="en-US" sz="1800" b="1" dirty="0"/>
              <a:t>- </a:t>
            </a:r>
            <a:r>
              <a:rPr lang="en-US" sz="1800" dirty="0"/>
              <a:t>Organizational</a:t>
            </a:r>
            <a:r>
              <a:rPr lang="en-US" sz="1800" b="1" dirty="0"/>
              <a:t> </a:t>
            </a:r>
            <a:r>
              <a:rPr lang="en-US" dirty="0">
                <a:solidFill>
                  <a:schemeClr val="bg1"/>
                </a:solidFill>
              </a:rPr>
              <a:t>Structure of UNWTO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916832"/>
            <a:ext cx="6262836" cy="419623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( c ) The Secretariat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Consists of the Secretary-General and required staff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Secretary-General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Appointed by two-thirds majority of Full Members present and voting in the General Assembly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Appointment is made on the recommendation of the Executive Council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Term: 4 years, renewable</a:t>
            </a:r>
          </a:p>
        </p:txBody>
      </p:sp>
    </p:spTree>
    <p:extLst>
      <p:ext uri="{BB962C8B-B14F-4D97-AF65-F5344CB8AC3E}">
        <p14:creationId xmlns:p14="http://schemas.microsoft.com/office/powerpoint/2010/main" val="3064716021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2978</TotalTime>
  <Words>1051</Words>
  <Application>Microsoft Macintosh PowerPoint</Application>
  <PresentationFormat>Custom</PresentationFormat>
  <Paragraphs>209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Wingdings</vt:lpstr>
      <vt:lpstr>Arial</vt:lpstr>
      <vt:lpstr>Minion</vt:lpstr>
      <vt:lpstr>Georgia</vt:lpstr>
      <vt:lpstr>Calibri</vt:lpstr>
      <vt:lpstr>Corporate template-set Universiteit Leiden</vt:lpstr>
      <vt:lpstr>Tourism Law and Legislation  European Institute of Innovation, Entrepreneurship and Technology Lessingstraße 79, 13158 Berlin, Germany </vt:lpstr>
      <vt:lpstr>Outline: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229</cp:revision>
  <dcterms:created xsi:type="dcterms:W3CDTF">2023-10-18T00:40:52Z</dcterms:created>
  <dcterms:modified xsi:type="dcterms:W3CDTF">2026-01-06T21:50:33Z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