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3"/>
  </p:sldMasterIdLst>
  <p:notesMasterIdLst>
    <p:notesMasterId r:id="rId15"/>
  </p:notesMasterIdLst>
  <p:handoutMasterIdLst>
    <p:handoutMasterId r:id="rId16"/>
  </p:handoutMasterIdLst>
  <p:sldIdLst>
    <p:sldId id="256" r:id="rId4"/>
    <p:sldId id="257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69" r:id="rId14"/>
  </p:sldIdLst>
  <p:sldSz cx="12198350" cy="6858000"/>
  <p:notesSz cx="6858000" cy="9144000"/>
  <p:embeddedFontLs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Minion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>
        <p:scale>
          <a:sx n="66" d="100"/>
          <a:sy n="66" d="100"/>
        </p:scale>
        <p:origin x="-858" y="-25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Master" Target="slideMasters/slideMaster1.xml"/><Relationship Id="rId21" Type="http://schemas.openxmlformats.org/officeDocument/2006/relationships/font" Target="fonts/font5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28-10-2024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28-10-2024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28-10-2024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=""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=""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=""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=""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=""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955639" y="428604"/>
            <a:ext cx="10225136" cy="2786082"/>
          </a:xfrm>
        </p:spPr>
        <p:txBody>
          <a:bodyPr/>
          <a:lstStyle/>
          <a:p>
            <a:r>
              <a:rPr lang="en-US" sz="3300" dirty="0" smtClean="0"/>
              <a:t>The Fundamentals of Cost Accounting: Insights for Effective Business Management</a:t>
            </a:r>
            <a:r>
              <a:rPr lang="nl-NL" dirty="0"/>
              <a:t/>
            </a:r>
            <a:br>
              <a:rPr lang="nl-NL" dirty="0"/>
            </a:br>
            <a:r>
              <a:rPr lang="nl-NL" dirty="0"/>
              <a:t/>
            </a: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smtClean="0"/>
              <a:t>RSS Vaibhav|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=""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=""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- </a:t>
            </a:r>
            <a:r>
              <a:rPr lang="en-US" dirty="0" smtClean="0"/>
              <a:t>Introduction to Cost </a:t>
            </a:r>
            <a:r>
              <a:rPr lang="en-US" dirty="0" smtClean="0"/>
              <a:t>Accounting</a:t>
            </a:r>
          </a:p>
          <a:p>
            <a:r>
              <a:rPr lang="en-US" dirty="0" smtClean="0"/>
              <a:t>Importance in </a:t>
            </a:r>
            <a:r>
              <a:rPr lang="en-US" dirty="0" smtClean="0"/>
              <a:t>Business</a:t>
            </a:r>
          </a:p>
          <a:p>
            <a:r>
              <a:rPr lang="en-US" dirty="0" smtClean="0"/>
              <a:t>Components of Cost Accounting</a:t>
            </a:r>
            <a:endParaRPr lang="en-US" dirty="0" smtClean="0"/>
          </a:p>
          <a:p>
            <a:r>
              <a:rPr lang="en-US" dirty="0" smtClean="0"/>
              <a:t>Types of Costing Methods</a:t>
            </a:r>
            <a:endParaRPr lang="en-US" dirty="0" smtClean="0"/>
          </a:p>
          <a:p>
            <a:r>
              <a:rPr lang="en-US" dirty="0" smtClean="0"/>
              <a:t>Break-Even Analysis and Cost </a:t>
            </a:r>
            <a:r>
              <a:rPr lang="en-US" dirty="0" smtClean="0"/>
              <a:t>Control</a:t>
            </a:r>
          </a:p>
          <a:p>
            <a:r>
              <a:rPr lang="en-US" dirty="0" smtClean="0"/>
              <a:t>Real-World Case </a:t>
            </a:r>
            <a:r>
              <a:rPr lang="en-US" dirty="0" smtClean="0"/>
              <a:t>Study</a:t>
            </a:r>
          </a:p>
          <a:p>
            <a:r>
              <a:rPr lang="en-US" dirty="0" smtClean="0"/>
              <a:t>Applications of Cost Accounting in Different Industries</a:t>
            </a:r>
            <a:endParaRPr lang="en-US" dirty="0" smtClean="0"/>
          </a:p>
          <a:p>
            <a:r>
              <a:rPr lang="en-US" dirty="0" smtClean="0"/>
              <a:t>Conclusion</a:t>
            </a:r>
            <a:endParaRPr lang="en-US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135" y="214290"/>
            <a:ext cx="11389024" cy="928694"/>
          </a:xfrm>
        </p:spPr>
        <p:txBody>
          <a:bodyPr/>
          <a:lstStyle/>
          <a:p>
            <a:r>
              <a:rPr lang="en-US" dirty="0" smtClean="0"/>
              <a:t>Introduction to Cost Accounting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dirty="0" smtClean="0"/>
              <a:t>Cost Accounting is essential for tracking, controlling, and planning the costs of producing goods or services.</a:t>
            </a:r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Core Objectives</a:t>
            </a:r>
            <a:r>
              <a:rPr lang="en-US" dirty="0" smtClean="0"/>
              <a:t>:</a:t>
            </a:r>
          </a:p>
          <a:p>
            <a:r>
              <a:rPr lang="en-US" dirty="0" smtClean="0"/>
              <a:t>  - Cost Control</a:t>
            </a:r>
          </a:p>
          <a:p>
            <a:r>
              <a:rPr lang="en-US" dirty="0" smtClean="0"/>
              <a:t>  - Profitability Analysis</a:t>
            </a:r>
          </a:p>
          <a:p>
            <a:r>
              <a:rPr lang="en-US" dirty="0" smtClean="0"/>
              <a:t>  - Budgeting and Planning</a:t>
            </a:r>
          </a:p>
          <a:p>
            <a:r>
              <a:rPr lang="en-US" dirty="0" smtClean="0"/>
              <a:t>  - Pricing Decisions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9218" name="Picture 2" descr="https://tse3.mm.bing.net/th?id=OIP.FqnlMy8Z-byLXj6QmTKJ0QHaFF&amp;pid=Api&amp;P=0&amp;h=180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9941" r="9941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in Business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500174"/>
            <a:ext cx="5837389" cy="3786214"/>
          </a:xfrm>
        </p:spPr>
        <p:txBody>
          <a:bodyPr/>
          <a:lstStyle/>
          <a:p>
            <a:pPr lvl="0"/>
            <a:r>
              <a:rPr lang="en-US" b="1" dirty="0" smtClean="0"/>
              <a:t>For Small Businesses</a:t>
            </a:r>
            <a:r>
              <a:rPr lang="en-US" dirty="0" smtClean="0"/>
              <a:t>: Manage resources, set accurate prices.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b="1" dirty="0" smtClean="0"/>
              <a:t>For Large Corporations: </a:t>
            </a:r>
            <a:endParaRPr lang="en-US" dirty="0" smtClean="0"/>
          </a:p>
          <a:p>
            <a:pPr lvl="0"/>
            <a:r>
              <a:rPr lang="en-US" dirty="0" smtClean="0"/>
              <a:t>Optimize production, </a:t>
            </a:r>
          </a:p>
          <a:p>
            <a:pPr lvl="0"/>
            <a:r>
              <a:rPr lang="en-US" dirty="0" smtClean="0"/>
              <a:t>Reduce waste, </a:t>
            </a:r>
          </a:p>
          <a:p>
            <a:pPr lvl="0"/>
            <a:r>
              <a:rPr lang="en-US" dirty="0" smtClean="0"/>
              <a:t>Improve profitability.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8196" name="Picture 4" descr="https://media.licdn.com/dms/image/C5612AQFE6vR7RfOmoQ/article-cover_image-shrink_600_2000/0/1520202297083?e=2147483647&amp;v=beta&amp;t=t2Cb1Y-XLDGADHk3TG7ge8cDXa7hrsxuBjhK9VSVbVk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13677" r="13677"/>
          <a:stretch>
            <a:fillRect/>
          </a:stretch>
        </p:blipFill>
        <p:spPr bwMode="auto">
          <a:xfrm>
            <a:off x="6342966" y="1252539"/>
            <a:ext cx="5450572" cy="4033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Components of Cost Accounting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0"/>
            <a:r>
              <a:rPr lang="en-US" b="1" dirty="0" smtClean="0"/>
              <a:t>Direct Costs</a:t>
            </a:r>
            <a:r>
              <a:rPr lang="en-US" dirty="0" smtClean="0"/>
              <a:t>: Costs that can be directly traced to the production of a specific product or service.</a:t>
            </a:r>
          </a:p>
          <a:p>
            <a:endParaRPr lang="en-US" dirty="0" smtClean="0"/>
          </a:p>
          <a:p>
            <a:pPr lvl="0"/>
            <a:r>
              <a:rPr lang="en-US" b="1" dirty="0" smtClean="0"/>
              <a:t>Indirect Costs (Overheads)</a:t>
            </a:r>
            <a:r>
              <a:rPr lang="en-US" dirty="0" smtClean="0"/>
              <a:t>: Costs that cannot be directly traced to a specific product; they support the overall production.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b="1" dirty="0" smtClean="0"/>
              <a:t>Fixed Costs vs. Variable Costs</a:t>
            </a:r>
            <a:endParaRPr lang="en-US" dirty="0" smtClean="0"/>
          </a:p>
          <a:p>
            <a:pPr lvl="0"/>
            <a:r>
              <a:rPr lang="en-US" dirty="0" smtClean="0"/>
              <a:t>Fixed Costs: Unchanged by production volume </a:t>
            </a:r>
          </a:p>
          <a:p>
            <a:pPr lvl="0"/>
            <a:r>
              <a:rPr lang="en-US" dirty="0" smtClean="0"/>
              <a:t>Variable Costs: Change with production 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7172" name="Picture 4" descr="https://www.founderjar.com/wp-content/uploads/2023/06/Variable-Cost-vs.-Fixed-Cost_-Whats-the-One-Key-Difference_.pn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t="16774" b="16774"/>
          <a:stretch>
            <a:fillRect/>
          </a:stretch>
        </p:blipFill>
        <p:spPr bwMode="auto">
          <a:xfrm>
            <a:off x="6242051" y="3571876"/>
            <a:ext cx="5399086" cy="2428892"/>
          </a:xfrm>
          <a:prstGeom prst="rect">
            <a:avLst/>
          </a:prstGeom>
          <a:noFill/>
        </p:spPr>
      </p:pic>
      <p:pic>
        <p:nvPicPr>
          <p:cNvPr id="7178" name="Picture 10" descr="https://tse4.mm.bing.net/th?id=OIP.ZwBMVlizcivsMgj7tZr8TAHaDl&amp;pid=Api&amp;P=0&amp;h=180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/>
          <a:srcRect t="7289" b="7289"/>
          <a:stretch>
            <a:fillRect/>
          </a:stretch>
        </p:blipFill>
        <p:spPr bwMode="auto">
          <a:xfrm>
            <a:off x="6242050" y="1143000"/>
            <a:ext cx="5357813" cy="22145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Costing Methods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785926"/>
            <a:ext cx="11389023" cy="4071966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Job </a:t>
            </a:r>
            <a:r>
              <a:rPr lang="en-US" sz="2400" b="1" dirty="0" smtClean="0"/>
              <a:t>Costing:</a:t>
            </a:r>
            <a:r>
              <a:rPr lang="en-US" sz="2400" dirty="0" smtClean="0"/>
              <a:t> Tracks </a:t>
            </a:r>
            <a:r>
              <a:rPr lang="en-US" sz="2400" dirty="0" smtClean="0"/>
              <a:t>costs for individual jobs or projects, used when products are unique or customized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r>
              <a:rPr lang="en-US" sz="2400" b="1" dirty="0" smtClean="0"/>
              <a:t>Process Costing:</a:t>
            </a:r>
            <a:r>
              <a:rPr lang="en-US" sz="2400" dirty="0" smtClean="0"/>
              <a:t> Suitable </a:t>
            </a:r>
            <a:r>
              <a:rPr lang="en-US" sz="2400" dirty="0" smtClean="0"/>
              <a:t>for industries with homogeneous products; costs are averaged over all units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r>
              <a:rPr lang="en-US" sz="2400" b="1" dirty="0" smtClean="0"/>
              <a:t>Activity-Based </a:t>
            </a:r>
            <a:r>
              <a:rPr lang="en-US" sz="2400" b="1" dirty="0" smtClean="0"/>
              <a:t>Costing (ABC</a:t>
            </a:r>
            <a:r>
              <a:rPr lang="en-US" sz="2400" b="1" dirty="0" smtClean="0"/>
              <a:t>):</a:t>
            </a:r>
            <a:r>
              <a:rPr lang="en-US" sz="2400" dirty="0" smtClean="0"/>
              <a:t> </a:t>
            </a:r>
            <a:r>
              <a:rPr lang="en-US" sz="2400" dirty="0" smtClean="0"/>
              <a:t>Allocates </a:t>
            </a:r>
            <a:r>
              <a:rPr lang="en-US" sz="2400" dirty="0" smtClean="0"/>
              <a:t>indirect costs based on activities that drive costs, resulting in more accurate product costing.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Break-Even Analysis and Cost Control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428736"/>
            <a:ext cx="5593347" cy="4619936"/>
          </a:xfrm>
        </p:spPr>
        <p:txBody>
          <a:bodyPr/>
          <a:lstStyle/>
          <a:p>
            <a:r>
              <a:rPr lang="en-US" b="1" dirty="0" smtClean="0"/>
              <a:t>Break-Even </a:t>
            </a:r>
            <a:r>
              <a:rPr lang="en-US" b="1" dirty="0" smtClean="0"/>
              <a:t>Analysis: </a:t>
            </a:r>
            <a:r>
              <a:rPr lang="en-US" dirty="0" smtClean="0"/>
              <a:t>Calculates </a:t>
            </a:r>
            <a:r>
              <a:rPr lang="en-US" dirty="0" smtClean="0"/>
              <a:t>the production level at which total revenue equals total costs.</a:t>
            </a:r>
          </a:p>
          <a:p>
            <a:pPr>
              <a:buNone/>
            </a:pPr>
            <a:r>
              <a:rPr lang="en-US" sz="1600" b="1" i="1" dirty="0" smtClean="0"/>
              <a:t>Formula</a:t>
            </a:r>
            <a:r>
              <a:rPr lang="en-US" dirty="0" smtClean="0"/>
              <a:t>: </a:t>
            </a:r>
            <a:r>
              <a:rPr lang="en-US" dirty="0" smtClean="0"/>
              <a:t>Break-even point = Fixed Costs / (Selling Price per Unit - Variable Cost per Unit</a:t>
            </a:r>
            <a:r>
              <a:rPr lang="en-US" dirty="0" smtClean="0"/>
              <a:t>).</a:t>
            </a:r>
          </a:p>
          <a:p>
            <a:endParaRPr lang="en-US" dirty="0" smtClean="0"/>
          </a:p>
          <a:p>
            <a:r>
              <a:rPr lang="en-US" b="1" dirty="0" smtClean="0"/>
              <a:t>Cost </a:t>
            </a:r>
            <a:r>
              <a:rPr lang="en-US" b="1" dirty="0" smtClean="0"/>
              <a:t>Control </a:t>
            </a:r>
            <a:r>
              <a:rPr lang="en-US" b="1" dirty="0" smtClean="0"/>
              <a:t>Strategies: </a:t>
            </a:r>
            <a:r>
              <a:rPr lang="en-US" dirty="0" smtClean="0"/>
              <a:t>Techniques </a:t>
            </a:r>
            <a:r>
              <a:rPr lang="en-US" dirty="0" smtClean="0"/>
              <a:t>for managing and reducing business expenses.</a:t>
            </a:r>
          </a:p>
          <a:p>
            <a:pPr lvl="0">
              <a:buNone/>
            </a:pPr>
            <a:r>
              <a:rPr lang="en-US" b="1" dirty="0" smtClean="0"/>
              <a:t>    </a:t>
            </a:r>
            <a:r>
              <a:rPr lang="en-US" sz="1600" b="1" i="1" dirty="0" smtClean="0"/>
              <a:t>Strategies</a:t>
            </a:r>
            <a:r>
              <a:rPr lang="en-US" b="1" dirty="0" smtClean="0"/>
              <a:t>:</a:t>
            </a:r>
            <a:endParaRPr lang="en-US" dirty="0" smtClean="0"/>
          </a:p>
          <a:p>
            <a:pPr lvl="1"/>
            <a:r>
              <a:rPr lang="en-US" sz="1800" b="1" dirty="0" smtClean="0"/>
              <a:t>Budgeting:</a:t>
            </a:r>
            <a:r>
              <a:rPr lang="en-US" sz="1800" dirty="0" smtClean="0"/>
              <a:t> Setting spending limits for various departments.</a:t>
            </a:r>
          </a:p>
          <a:p>
            <a:pPr lvl="1"/>
            <a:r>
              <a:rPr lang="en-US" sz="1800" b="1" dirty="0" smtClean="0"/>
              <a:t>Variance Analysis:</a:t>
            </a:r>
            <a:r>
              <a:rPr lang="en-US" sz="1800" dirty="0" smtClean="0"/>
              <a:t> Comparing actual costs with budgeted costs to spot discrepancies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6" name="Picture 6" descr="https://img.freepik.com/premium-vector/break-even-point-bep-cost-volume-profit-graph-sales-units-revenue-sales_518018-735.jpg?w=2000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3353" r="3353"/>
          <a:stretch>
            <a:fillRect/>
          </a:stretch>
        </p:blipFill>
        <p:spPr bwMode="auto">
          <a:xfrm>
            <a:off x="6170613" y="1214438"/>
            <a:ext cx="5592762" cy="47958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Real-World Case Study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9887" y="1285860"/>
            <a:ext cx="10766611" cy="4714908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sz="2000" b="1" dirty="0" smtClean="0"/>
              <a:t>Case Study</a:t>
            </a:r>
            <a:r>
              <a:rPr lang="en-US" sz="2000" dirty="0" smtClean="0"/>
              <a:t> - Bicycle Manufacturing </a:t>
            </a:r>
            <a:r>
              <a:rPr lang="en-US" sz="2000" dirty="0" smtClean="0"/>
              <a:t>Company</a:t>
            </a:r>
            <a:endParaRPr lang="en-US" sz="2000" dirty="0" smtClean="0"/>
          </a:p>
          <a:p>
            <a:r>
              <a:rPr lang="en-US" sz="2000" b="1" dirty="0" smtClean="0"/>
              <a:t>Scenario</a:t>
            </a:r>
            <a:r>
              <a:rPr lang="en-US" sz="2000" dirty="0" smtClean="0"/>
              <a:t>: A bicycle manufacturing company makes two types of bikes—road bikes and mountain bikes. Each bike type has different costs for materials, labor, and overhead</a:t>
            </a:r>
            <a:r>
              <a:rPr lang="en-US" sz="2000" dirty="0" smtClean="0"/>
              <a:t>.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sz="2000" b="1" dirty="0" smtClean="0"/>
              <a:t>Steps in Cost Accounting</a:t>
            </a:r>
            <a:r>
              <a:rPr lang="en-US" sz="2000" dirty="0" smtClean="0"/>
              <a:t>: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Direct </a:t>
            </a:r>
            <a:r>
              <a:rPr lang="en-US" sz="2000" b="1" dirty="0" smtClean="0"/>
              <a:t>Costs: </a:t>
            </a:r>
            <a:r>
              <a:rPr lang="en-US" sz="2000" dirty="0" smtClean="0"/>
              <a:t>Calculate materials and labor for each bike type (road bikes need less durable materials than mountain bikes).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Indirect </a:t>
            </a:r>
            <a:r>
              <a:rPr lang="en-US" sz="2000" b="1" dirty="0" smtClean="0"/>
              <a:t>Costs (Overheads)</a:t>
            </a:r>
            <a:r>
              <a:rPr lang="en-US" sz="2000" dirty="0" smtClean="0"/>
              <a:t>: Allocate shared costs like factory rent across both bike types.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Fixed </a:t>
            </a:r>
            <a:r>
              <a:rPr lang="en-US" sz="2000" b="1" dirty="0" smtClean="0"/>
              <a:t>and Variable Costs</a:t>
            </a:r>
            <a:r>
              <a:rPr lang="en-US" sz="2000" dirty="0" smtClean="0"/>
              <a:t>: Identify costs that remain constant and those that fluctuate with production.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Break-even </a:t>
            </a:r>
            <a:r>
              <a:rPr lang="en-US" sz="2000" b="1" dirty="0" smtClean="0"/>
              <a:t>Analysis:</a:t>
            </a:r>
            <a:r>
              <a:rPr lang="en-US" sz="2000" dirty="0" smtClean="0"/>
              <a:t> Calculate how many bikes must be sold to cover all costs</a:t>
            </a:r>
            <a:r>
              <a:rPr lang="en-US" sz="2000" dirty="0" smtClean="0"/>
              <a:t>.</a:t>
            </a:r>
            <a:endParaRPr lang="en-US" sz="20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809758"/>
          </a:xfrm>
        </p:spPr>
        <p:txBody>
          <a:bodyPr/>
          <a:lstStyle/>
          <a:p>
            <a:r>
              <a:rPr lang="en-US" dirty="0" smtClean="0"/>
              <a:t>Applications of Cost Accounting in Different Industries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714488"/>
            <a:ext cx="10766611" cy="433418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Applications </a:t>
            </a:r>
            <a:r>
              <a:rPr lang="en-US" sz="2000" dirty="0" smtClean="0"/>
              <a:t>in Different Industries</a:t>
            </a:r>
            <a:r>
              <a:rPr lang="en-US" sz="2000" dirty="0" smtClean="0"/>
              <a:t>:</a:t>
            </a:r>
          </a:p>
          <a:p>
            <a:pPr>
              <a:buNone/>
            </a:pPr>
            <a:endParaRPr lang="en-US" sz="2000" dirty="0" smtClean="0"/>
          </a:p>
          <a:p>
            <a:pPr lvl="0">
              <a:buFont typeface="Wingdings" pitchFamily="2" charset="2"/>
              <a:buChar char="q"/>
            </a:pPr>
            <a:r>
              <a:rPr lang="en-US" sz="2000" b="1" dirty="0" smtClean="0"/>
              <a:t>Retail:</a:t>
            </a:r>
            <a:r>
              <a:rPr lang="en-US" sz="2000" dirty="0" smtClean="0"/>
              <a:t> Managing inventory and setting competitive prices.</a:t>
            </a:r>
          </a:p>
          <a:p>
            <a:pPr lvl="0">
              <a:buFont typeface="Wingdings" pitchFamily="2" charset="2"/>
              <a:buChar char="q"/>
            </a:pPr>
            <a:r>
              <a:rPr lang="en-US" sz="2000" b="1" dirty="0" smtClean="0"/>
              <a:t>Manufacturing:</a:t>
            </a:r>
            <a:r>
              <a:rPr lang="en-US" sz="2000" dirty="0" smtClean="0"/>
              <a:t> Tracking production costs to optimize efficiency.</a:t>
            </a:r>
          </a:p>
          <a:p>
            <a:pPr lvl="0">
              <a:buFont typeface="Wingdings" pitchFamily="2" charset="2"/>
              <a:buChar char="q"/>
            </a:pPr>
            <a:r>
              <a:rPr lang="en-US" sz="2000" b="1" dirty="0" smtClean="0"/>
              <a:t>Service Industry:</a:t>
            </a:r>
            <a:r>
              <a:rPr lang="en-US" sz="2000" dirty="0" smtClean="0"/>
              <a:t> Allocating labor and overhead to determine cost per service.</a:t>
            </a:r>
          </a:p>
          <a:p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sz="2400" dirty="0" smtClean="0"/>
              <a:t>Cost </a:t>
            </a:r>
            <a:r>
              <a:rPr lang="en-US" sz="2400" dirty="0" smtClean="0"/>
              <a:t>accounting is essential in any business because it helps managers make informed decisions. By understanding costs, businesses can set profitable prices, control spending, and plan for the future more effectively.</a:t>
            </a:r>
          </a:p>
          <a:p>
            <a:r>
              <a:rPr lang="en-US" sz="2400" dirty="0" smtClean="0"/>
              <a:t>Cost accounting helps businesses make informed decisions by understanding and managing costs.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2050" name="Picture 2" descr="https://cbhatcheragency.com/wp-content/uploads/2023/05/What-Is-Cost-Accounting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/>
          <a:srcRect l="17201" r="17201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=""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=""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46</TotalTime>
  <Words>524</Words>
  <Application>Microsoft Office PowerPoint</Application>
  <PresentationFormat>Custom</PresentationFormat>
  <Paragraphs>91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Georgia</vt:lpstr>
      <vt:lpstr>Wingdings</vt:lpstr>
      <vt:lpstr>Calibri</vt:lpstr>
      <vt:lpstr>Minion</vt:lpstr>
      <vt:lpstr>Corporate template-set Universiteit Leiden</vt:lpstr>
      <vt:lpstr>The Fundamentals of Cost Accounting: Insights for Effective Business Management  European Institute of Innovation, Entrepreneurship and Technology Lessingstraße 79, 13158 Berlin, Germany </vt:lpstr>
      <vt:lpstr>Index</vt:lpstr>
      <vt:lpstr>Introduction to Cost Accounting </vt:lpstr>
      <vt:lpstr>Importance in Business</vt:lpstr>
      <vt:lpstr>Components of Cost Accounting</vt:lpstr>
      <vt:lpstr>Types of Costing Methods</vt:lpstr>
      <vt:lpstr>Break-Even Analysis and Cost Control</vt:lpstr>
      <vt:lpstr>Real-World Case Study</vt:lpstr>
      <vt:lpstr>Applications of Cost Accounting in Different Industries</vt:lpstr>
      <vt:lpstr>Conclusion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205</cp:revision>
  <dcterms:created xsi:type="dcterms:W3CDTF">2023-10-18T00:40:52Z</dcterms:created>
  <dcterms:modified xsi:type="dcterms:W3CDTF">2024-10-27T23:49:37Z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