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11917C-15F8-48E8-93C3-C991DA7ADD49}"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11917C-15F8-48E8-93C3-C991DA7ADD49}"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11917C-15F8-48E8-93C3-C991DA7ADD49}"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11917C-15F8-48E8-93C3-C991DA7ADD49}"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1917C-15F8-48E8-93C3-C991DA7ADD49}"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917C-15F8-48E8-93C3-C991DA7ADD49}"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96B79-F0CC-4F45-B15B-17F6206485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71613"/>
            <a:ext cx="7772400" cy="2028838"/>
          </a:xfrm>
        </p:spPr>
        <p:txBody>
          <a:bodyPr>
            <a:normAutofit fontScale="90000"/>
          </a:bodyPr>
          <a:lstStyle/>
          <a:p>
            <a:r>
              <a:rPr lang="en-US" b="1" dirty="0"/>
              <a:t>Internal Training Memo for North American Staff on AI-Powered Tourism </a:t>
            </a:r>
            <a:r>
              <a:rPr lang="en-US" b="1" dirty="0" smtClean="0"/>
              <a:t>Services</a:t>
            </a:r>
            <a:endParaRPr lang="en-US" b="1" dirty="0"/>
          </a:p>
        </p:txBody>
      </p:sp>
      <p:sp>
        <p:nvSpPr>
          <p:cNvPr id="3" name="Subtitle 2"/>
          <p:cNvSpPr>
            <a:spLocks noGrp="1"/>
          </p:cNvSpPr>
          <p:nvPr>
            <p:ph type="subTitle" idx="1"/>
          </p:nvPr>
        </p:nvSpPr>
        <p:spPr/>
        <p:txBody>
          <a:bodyPr/>
          <a:lstStyle/>
          <a:p>
            <a:r>
              <a:rPr lang="en-US" dirty="0" smtClean="0"/>
              <a:t>Student Name: </a:t>
            </a:r>
            <a:r>
              <a:rPr lang="en-US" dirty="0" smtClean="0"/>
              <a:t>Karan</a:t>
            </a:r>
            <a:endParaRPr lang="en-US" dirty="0" smtClean="0"/>
          </a:p>
          <a:p>
            <a:r>
              <a:rPr lang="en-US" dirty="0" smtClean="0"/>
              <a:t>Student ID: </a:t>
            </a:r>
            <a:r>
              <a:rPr lang="en-US" dirty="0" smtClean="0"/>
              <a:t>DE240111</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Table of </a:t>
            </a:r>
            <a:r>
              <a:rPr lang="en-US" b="1" dirty="0" smtClean="0"/>
              <a:t>Contents</a:t>
            </a:r>
            <a:endParaRPr lang="en-US" dirty="0"/>
          </a:p>
        </p:txBody>
      </p:sp>
      <p:sp>
        <p:nvSpPr>
          <p:cNvPr id="3" name="Content Placeholder 2"/>
          <p:cNvSpPr>
            <a:spLocks noGrp="1"/>
          </p:cNvSpPr>
          <p:nvPr>
            <p:ph idx="1"/>
          </p:nvPr>
        </p:nvSpPr>
        <p:spPr/>
        <p:txBody>
          <a:bodyPr/>
          <a:lstStyle/>
          <a:p>
            <a:pPr lvl="0"/>
            <a:r>
              <a:rPr lang="en-US" dirty="0"/>
              <a:t>Introduction </a:t>
            </a:r>
          </a:p>
          <a:p>
            <a:pPr lvl="0"/>
            <a:r>
              <a:rPr lang="en-US" dirty="0"/>
              <a:t>Training Content </a:t>
            </a:r>
          </a:p>
          <a:p>
            <a:pPr lvl="0"/>
            <a:r>
              <a:rPr lang="en-US" dirty="0"/>
              <a:t>Cultural Sensitivity </a:t>
            </a:r>
          </a:p>
          <a:p>
            <a:pPr lvl="0"/>
            <a:r>
              <a:rPr lang="en-US" dirty="0"/>
              <a:t>Feedback and Evaluation </a:t>
            </a:r>
          </a:p>
          <a:p>
            <a:pPr lvl="0"/>
            <a:r>
              <a:rPr lang="en-US" dirty="0"/>
              <a:t>Conclusion </a:t>
            </a:r>
          </a:p>
          <a:p>
            <a:pPr lvl="0"/>
            <a:r>
              <a:rPr lang="en-US" dirty="0"/>
              <a:t>References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The Rise of AI in Tourism</a:t>
            </a:r>
          </a:p>
          <a:p>
            <a:r>
              <a:rPr lang="en-US" dirty="0"/>
              <a:t>The tourism industry is undergoing a major transformation, driven by technological advancements in artificial intelligence (AI). These innovations are not only reshaping customer service but also redefining operational workflows. AI enables real-time communication, predictive personalization, and scalable services that cater to a diverse and global customer base. According to Gartner (2023), over 60% of tourism companies in North America are now integrating AI-powered solutions to remain competitive and responsive to evolving customer needs.</a:t>
            </a:r>
          </a:p>
          <a:p>
            <a:r>
              <a:rPr lang="en-US" dirty="0"/>
              <a:t>From personalized travel recommendations and intelligent </a:t>
            </a:r>
            <a:r>
              <a:rPr lang="en-US" dirty="0" err="1"/>
              <a:t>chatbots</a:t>
            </a:r>
            <a:r>
              <a:rPr lang="en-US" dirty="0"/>
              <a:t> to automated booking systems and sentiment analysis, AI offers a broad range of capabilities that can dramatically improve operational efficiency and customer satisfaction. Travel operators can now predict seasonal demand patterns, optimize pricing strategies, and streamline check-in/check-out processes at accommodations. The digitalization of services through AI is becoming a cornerstone of the modern tourism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268913"/>
          </a:xfrm>
        </p:spPr>
        <p:txBody>
          <a:bodyPr>
            <a:normAutofit fontScale="70000" lnSpcReduction="20000"/>
          </a:bodyPr>
          <a:lstStyle/>
          <a:p>
            <a:r>
              <a:rPr lang="en-US" b="1" dirty="0"/>
              <a:t>Strategic Importance of Training</a:t>
            </a:r>
          </a:p>
          <a:p>
            <a:r>
              <a:rPr lang="en-US" dirty="0"/>
              <a:t>As the Communications Director of a multinational tour operator, it is imperative to guide staff through the responsible and effective adoption of these tools. Our North American operations represent a significant share of customer interactions, meaning the implementation of AI tools must align with regional preferences and standards. Proper training ensures that staff are not only proficient in using AI systems but also feel empowered and supported throughout the transition.</a:t>
            </a:r>
          </a:p>
          <a:p>
            <a:r>
              <a:rPr lang="en-US" dirty="0"/>
              <a:t>This memo serves as a blueprint for a robust training program that equips employees with the technical, operational, and cultural knowledge necessary to use AI-powered services such as </a:t>
            </a:r>
            <a:r>
              <a:rPr lang="en-US" dirty="0" err="1"/>
              <a:t>chatbots</a:t>
            </a:r>
            <a:r>
              <a:rPr lang="en-US" dirty="0"/>
              <a:t> and automated email systems. The intention is to streamline workflows, enhance service delivery, and promote a customer-centric approach grounded in local relevance and empathy.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a:t>
            </a:r>
            <a:r>
              <a:rPr lang="en-US" b="1" dirty="0" smtClean="0"/>
              <a:t>Content</a:t>
            </a:r>
            <a:endParaRPr lang="en-US" dirty="0"/>
          </a:p>
        </p:txBody>
      </p:sp>
      <p:sp>
        <p:nvSpPr>
          <p:cNvPr id="3" name="Content Placeholder 2"/>
          <p:cNvSpPr>
            <a:spLocks noGrp="1"/>
          </p:cNvSpPr>
          <p:nvPr>
            <p:ph idx="1"/>
          </p:nvPr>
        </p:nvSpPr>
        <p:spPr>
          <a:xfrm>
            <a:off x="457200" y="1600200"/>
            <a:ext cx="8229600" cy="4757758"/>
          </a:xfrm>
        </p:spPr>
        <p:txBody>
          <a:bodyPr>
            <a:normAutofit fontScale="70000" lnSpcReduction="20000"/>
          </a:bodyPr>
          <a:lstStyle/>
          <a:p>
            <a:r>
              <a:rPr lang="en-US" b="1" dirty="0"/>
              <a:t>AI Tools Overview</a:t>
            </a:r>
          </a:p>
          <a:p>
            <a:r>
              <a:rPr lang="en-US" b="1" i="1" dirty="0"/>
              <a:t>AI-Powered </a:t>
            </a:r>
            <a:r>
              <a:rPr lang="en-US" b="1" i="1" dirty="0" err="1"/>
              <a:t>Chatbots</a:t>
            </a:r>
            <a:endParaRPr lang="en-US" b="1" i="1" dirty="0"/>
          </a:p>
          <a:p>
            <a:r>
              <a:rPr lang="en-US" dirty="0"/>
              <a:t>Our AI </a:t>
            </a:r>
            <a:r>
              <a:rPr lang="en-US" dirty="0" err="1"/>
              <a:t>chatbot</a:t>
            </a:r>
            <a:r>
              <a:rPr lang="en-US" dirty="0"/>
              <a:t> is developed with advanced Natural Language Processing (NLP) capabilities. This allows it to understand and process human language in a conversational format. The </a:t>
            </a:r>
            <a:r>
              <a:rPr lang="en-US" dirty="0" err="1"/>
              <a:t>bot</a:t>
            </a:r>
            <a:r>
              <a:rPr lang="en-US" dirty="0"/>
              <a:t> is designed to answer frequently asked questions, assist with bookings, and provide tailored recommendations. Research by Smith (2023) indicates that AI </a:t>
            </a:r>
            <a:r>
              <a:rPr lang="en-US" dirty="0" err="1"/>
              <a:t>chatbots</a:t>
            </a:r>
            <a:r>
              <a:rPr lang="en-US" dirty="0"/>
              <a:t> in tourism can reduce customer wait times by up to 70% and handle approximately 80% of standard queries without human intervention.</a:t>
            </a:r>
          </a:p>
          <a:p>
            <a:r>
              <a:rPr lang="en-US" dirty="0"/>
              <a:t>These bots can also integrate with mobile apps, websites, and messaging platforms such as </a:t>
            </a:r>
            <a:r>
              <a:rPr lang="en-US" dirty="0" err="1"/>
              <a:t>WhatsApp</a:t>
            </a:r>
            <a:r>
              <a:rPr lang="en-US" dirty="0"/>
              <a:t> and </a:t>
            </a:r>
            <a:r>
              <a:rPr lang="en-US" dirty="0" err="1"/>
              <a:t>Facebook</a:t>
            </a:r>
            <a:r>
              <a:rPr lang="en-US" dirty="0"/>
              <a:t> Messenger, allowing seamless engagement across multiple customer </a:t>
            </a:r>
            <a:r>
              <a:rPr lang="en-US" dirty="0" err="1"/>
              <a:t>touchpoints</a:t>
            </a:r>
            <a:r>
              <a:rPr lang="en-US" dirty="0"/>
              <a:t>. </a:t>
            </a:r>
            <a:r>
              <a:rPr lang="en-US" dirty="0" err="1"/>
              <a:t>Chatbots</a:t>
            </a:r>
            <a:r>
              <a:rPr lang="en-US" dirty="0"/>
              <a:t> can collect user preferences over time, refine their suggestions, and use sentiment analysis to modify tone or escalate interactions when necessary</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b="1" i="1" dirty="0"/>
              <a:t>Automated Email Marketing System</a:t>
            </a:r>
          </a:p>
          <a:p>
            <a:r>
              <a:rPr lang="en-US" dirty="0"/>
              <a:t>Our automated email marketing system utilizes machine learning algorithms to analyze customer behavior, preferences, and engagement levels. Based on this data, the system segments audiences and sends personalized promotional content, reminders, or feedback requests.</a:t>
            </a:r>
          </a:p>
          <a:p>
            <a:r>
              <a:rPr lang="en-US" dirty="0"/>
              <a:t>According to Brown (2023), personalized marketing emails see a 30% higher open rate compared to generic campaigns. The AI-driven system also leverages predictive analytics to suggest future trips, </a:t>
            </a:r>
            <a:r>
              <a:rPr lang="en-US" dirty="0" err="1"/>
              <a:t>upsell</a:t>
            </a:r>
            <a:r>
              <a:rPr lang="en-US" dirty="0"/>
              <a:t> services, or retarget dormant customers with relevant content.</a:t>
            </a:r>
          </a:p>
          <a:p>
            <a:r>
              <a:rPr lang="en-US" dirty="0"/>
              <a:t>The system is capable of A/B testing to optimize subject lines, delivery times, and email body formats, thereby improving campaign performance. Staff will be trained to interpret the analytics dashboards, understand conversion funnels, and create responsive campaigns based on customer lifecycle stages.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dirty="0"/>
              <a:t>Workflow Integration</a:t>
            </a:r>
          </a:p>
          <a:p>
            <a:r>
              <a:rPr lang="en-US" b="1" i="1" dirty="0"/>
              <a:t>Daily Operations Alignment</a:t>
            </a:r>
          </a:p>
          <a:p>
            <a:r>
              <a:rPr lang="en-US" dirty="0"/>
              <a:t>The training program includes modules on integrating AI into daily responsibilities. Customer service representatives (CSRs) will learn how to:</a:t>
            </a:r>
          </a:p>
          <a:p>
            <a:pPr lvl="0"/>
            <a:r>
              <a:rPr lang="en-US" dirty="0"/>
              <a:t>Monitor ongoing </a:t>
            </a:r>
            <a:r>
              <a:rPr lang="en-US" dirty="0" err="1"/>
              <a:t>chatbot</a:t>
            </a:r>
            <a:r>
              <a:rPr lang="en-US" dirty="0"/>
              <a:t> conversations for quality assurance</a:t>
            </a:r>
          </a:p>
          <a:p>
            <a:pPr lvl="0"/>
            <a:r>
              <a:rPr lang="en-US" dirty="0"/>
              <a:t>Identify and escalate unresolved issues</a:t>
            </a:r>
          </a:p>
          <a:p>
            <a:pPr lvl="0"/>
            <a:r>
              <a:rPr lang="en-US" dirty="0"/>
              <a:t>Provide human follow-up where empathy or judgment is required</a:t>
            </a:r>
          </a:p>
          <a:p>
            <a:r>
              <a:rPr lang="en-US" dirty="0"/>
              <a:t>Meanwhile, the marketing team will focus on:</a:t>
            </a:r>
          </a:p>
          <a:p>
            <a:pPr lvl="0"/>
            <a:r>
              <a:rPr lang="en-US" dirty="0"/>
              <a:t>Setting up campaign triggers in the email system</a:t>
            </a:r>
          </a:p>
          <a:p>
            <a:pPr lvl="0"/>
            <a:r>
              <a:rPr lang="en-US" dirty="0"/>
              <a:t>Analyzing customer engagement metrics</a:t>
            </a:r>
          </a:p>
          <a:p>
            <a:pPr lvl="0"/>
            <a:r>
              <a:rPr lang="en-US" dirty="0"/>
              <a:t>Refining targeting parameters based on AI-generated insights</a:t>
            </a:r>
          </a:p>
          <a:p>
            <a:r>
              <a:rPr lang="en-US" dirty="0"/>
              <a:t>Real-world scenarios and mock tasks will be used to simulate daily challenges and encourage active learning.</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i="1" dirty="0"/>
              <a:t>Scenario-Based Exercises</a:t>
            </a:r>
          </a:p>
          <a:p>
            <a:r>
              <a:rPr lang="en-US" dirty="0"/>
              <a:t>Role-playing and scenario-based learning will form a key part of the training. Staff will work through case studies where, for example, a customer complaint is mishandled by the </a:t>
            </a:r>
            <a:r>
              <a:rPr lang="en-US" dirty="0" err="1"/>
              <a:t>bot</a:t>
            </a:r>
            <a:r>
              <a:rPr lang="en-US" dirty="0"/>
              <a:t>, or an email campaign fails due to improper segmentation. These exercises develop critical thinking and build confidence in managing AI systems effectively.</a:t>
            </a:r>
          </a:p>
          <a:p>
            <a:r>
              <a:rPr lang="en-US" dirty="0"/>
              <a:t>Sample scenarios include:</a:t>
            </a:r>
          </a:p>
          <a:p>
            <a:pPr lvl="0"/>
            <a:r>
              <a:rPr lang="en-US" dirty="0"/>
              <a:t>Handling a language barrier where the </a:t>
            </a:r>
            <a:r>
              <a:rPr lang="en-US" dirty="0" err="1"/>
              <a:t>chatbot</a:t>
            </a:r>
            <a:r>
              <a:rPr lang="en-US" dirty="0"/>
              <a:t> misunderstands idioms or slang</a:t>
            </a:r>
          </a:p>
          <a:p>
            <a:pPr lvl="0"/>
            <a:r>
              <a:rPr lang="en-US" dirty="0"/>
              <a:t>An email campaign mistakenly sent during a regional holiday with sensitive political connotations</a:t>
            </a:r>
          </a:p>
          <a:p>
            <a:pPr lvl="0"/>
            <a:r>
              <a:rPr lang="en-US" dirty="0"/>
              <a:t>A </a:t>
            </a:r>
            <a:r>
              <a:rPr lang="en-US" dirty="0" err="1"/>
              <a:t>chatbot</a:t>
            </a:r>
            <a:r>
              <a:rPr lang="en-US" dirty="0"/>
              <a:t> failing to escalate a medical emergency inquiry</a:t>
            </a:r>
          </a:p>
          <a:p>
            <a:r>
              <a:rPr lang="en-US" dirty="0"/>
              <a:t>These simulations not only increase AI literacy but also reinforce human oversight as an essential part of digital customer service.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r>
              <a:rPr lang="en-US" b="1" dirty="0"/>
              <a:t>Troubleshooting Techniques</a:t>
            </a:r>
          </a:p>
          <a:p>
            <a:r>
              <a:rPr lang="en-US" b="1" i="1" dirty="0"/>
              <a:t>Common Technical Challenges</a:t>
            </a:r>
          </a:p>
          <a:p>
            <a:r>
              <a:rPr lang="en-US" dirty="0"/>
              <a:t>Troubleshooting is a critical component of this training. Staff must be prepared for instances where:</a:t>
            </a:r>
          </a:p>
          <a:p>
            <a:pPr lvl="0"/>
            <a:r>
              <a:rPr lang="en-US" dirty="0"/>
              <a:t>The </a:t>
            </a:r>
            <a:r>
              <a:rPr lang="en-US" dirty="0" err="1"/>
              <a:t>chatbot</a:t>
            </a:r>
            <a:r>
              <a:rPr lang="en-US" dirty="0"/>
              <a:t> fails to understand or respond correctly</a:t>
            </a:r>
          </a:p>
          <a:p>
            <a:pPr lvl="0"/>
            <a:r>
              <a:rPr lang="en-US" dirty="0"/>
              <a:t>System downtime occurs</a:t>
            </a:r>
          </a:p>
          <a:p>
            <a:pPr lvl="0"/>
            <a:r>
              <a:rPr lang="en-US" dirty="0"/>
              <a:t>Email content is misclassified or sent to the wrong segment</a:t>
            </a:r>
          </a:p>
          <a:p>
            <a:r>
              <a:rPr lang="en-US" dirty="0"/>
              <a:t>A comprehensive troubleshooting manual will be issued, including flowcharts, FAQs, and quick-response guides.</a:t>
            </a:r>
          </a:p>
          <a:p>
            <a:endParaRPr lang="en-US" b="1" i="1" dirty="0" smtClean="0"/>
          </a:p>
          <a:p>
            <a:r>
              <a:rPr lang="en-US" b="1" i="1" dirty="0" smtClean="0"/>
              <a:t>Simulation-Based </a:t>
            </a:r>
            <a:r>
              <a:rPr lang="en-US" b="1" i="1" dirty="0"/>
              <a:t>Learning</a:t>
            </a:r>
          </a:p>
          <a:p>
            <a:r>
              <a:rPr lang="en-US" dirty="0"/>
              <a:t>Employees will engage in live simulations where they diagnose and fix problems. For example:</a:t>
            </a:r>
          </a:p>
          <a:p>
            <a:pPr lvl="0"/>
            <a:r>
              <a:rPr lang="en-US" dirty="0"/>
              <a:t>Rewriting misinterpreted </a:t>
            </a:r>
            <a:r>
              <a:rPr lang="en-US" dirty="0" err="1"/>
              <a:t>chatbot</a:t>
            </a:r>
            <a:r>
              <a:rPr lang="en-US" dirty="0"/>
              <a:t> prompts</a:t>
            </a:r>
          </a:p>
          <a:p>
            <a:pPr lvl="0"/>
            <a:r>
              <a:rPr lang="en-US" dirty="0"/>
              <a:t>Tagging and reclassifying customer segments</a:t>
            </a:r>
          </a:p>
          <a:p>
            <a:pPr lvl="0"/>
            <a:r>
              <a:rPr lang="en-US" dirty="0"/>
              <a:t>Reporting system bugs to the technical team</a:t>
            </a:r>
          </a:p>
          <a:p>
            <a:r>
              <a:rPr lang="en-US" dirty="0"/>
              <a:t>These exercises not only build resilience but also foster collaboration across departments.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300" b="1" i="1" dirty="0"/>
              <a:t>Establishing an AI Oversight Committee</a:t>
            </a:r>
          </a:p>
          <a:p>
            <a:r>
              <a:rPr lang="en-US" sz="2300" dirty="0"/>
              <a:t>To ensure long-term success, an internal AI oversight committee will be formed. This group will:</a:t>
            </a:r>
          </a:p>
          <a:p>
            <a:pPr lvl="0"/>
            <a:r>
              <a:rPr lang="en-US" sz="2300" dirty="0"/>
              <a:t>Review weekly reports of </a:t>
            </a:r>
            <a:r>
              <a:rPr lang="en-US" sz="2300" dirty="0" err="1"/>
              <a:t>chatbot</a:t>
            </a:r>
            <a:r>
              <a:rPr lang="en-US" sz="2300" dirty="0"/>
              <a:t> and email system performance</a:t>
            </a:r>
          </a:p>
          <a:p>
            <a:pPr lvl="0"/>
            <a:r>
              <a:rPr lang="en-US" sz="2300" dirty="0"/>
              <a:t>Assess recurring issues</a:t>
            </a:r>
          </a:p>
          <a:p>
            <a:pPr lvl="0"/>
            <a:r>
              <a:rPr lang="en-US" sz="2300" dirty="0"/>
              <a:t>Recommend updates or training refreshers</a:t>
            </a:r>
          </a:p>
          <a:p>
            <a:r>
              <a:rPr lang="en-US" sz="2300" dirty="0"/>
              <a:t>Creating a structured feedback and support system allows AI tools to evolve in tandem with human expertise and customer feedback.</a:t>
            </a:r>
          </a:p>
          <a:p>
            <a:endParaRPr lang="en-US" sz="2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a:t>
            </a:r>
            <a:r>
              <a:rPr lang="en-US" b="1" dirty="0" smtClean="0"/>
              <a:t>Sensitivity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Communication Styles in North </a:t>
            </a:r>
            <a:r>
              <a:rPr lang="en-US" b="1" dirty="0" smtClean="0"/>
              <a:t>America</a:t>
            </a:r>
          </a:p>
          <a:p>
            <a:endParaRPr lang="en-US" b="1" dirty="0"/>
          </a:p>
          <a:p>
            <a:r>
              <a:rPr lang="en-US" b="1" i="1" dirty="0"/>
              <a:t>Regional Communication </a:t>
            </a:r>
            <a:r>
              <a:rPr lang="en-US" b="1" i="1" dirty="0" smtClean="0"/>
              <a:t>Norms</a:t>
            </a:r>
            <a:endParaRPr lang="en-US" b="1" i="1" dirty="0"/>
          </a:p>
          <a:p>
            <a:r>
              <a:rPr lang="en-US" dirty="0"/>
              <a:t>North American communication norms are diverse yet generally value clarity, timeliness, and professionalism. While U.S. customers often respond well to informal, friendly communication, Canadian customers may prefer a more polite and reserved tone. The </a:t>
            </a:r>
            <a:r>
              <a:rPr lang="en-US" dirty="0" err="1"/>
              <a:t>chatbot’s</a:t>
            </a:r>
            <a:r>
              <a:rPr lang="en-US" dirty="0"/>
              <a:t> design and training will reflect these distinctions.</a:t>
            </a:r>
          </a:p>
          <a:p>
            <a:r>
              <a:rPr lang="en-US" dirty="0"/>
              <a:t>For example:</a:t>
            </a:r>
          </a:p>
          <a:p>
            <a:pPr lvl="0"/>
            <a:r>
              <a:rPr lang="en-US" dirty="0"/>
              <a:t>U.S. Tone: “Hi there! Looking for travel deals today?”</a:t>
            </a:r>
          </a:p>
          <a:p>
            <a:pPr lvl="0"/>
            <a:r>
              <a:rPr lang="en-US" dirty="0"/>
              <a:t>Canadian Tone: “Hello, I’d be happy to help you find the best travel offers.”</a:t>
            </a:r>
          </a:p>
          <a:p>
            <a:r>
              <a:rPr lang="en-US" dirty="0"/>
              <a:t>Role-play activities will allow employees to practice these tone variations and refine messages for different regions, generations, and traveler personas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i="1" dirty="0"/>
              <a:t>Customizing Scripts</a:t>
            </a:r>
          </a:p>
          <a:p>
            <a:r>
              <a:rPr lang="en-US" dirty="0" err="1"/>
              <a:t>Chatbot</a:t>
            </a:r>
            <a:r>
              <a:rPr lang="en-US" dirty="0"/>
              <a:t> scripts will be designed with flexibility. Staff will be trained on how to adjust responses or override default scripts based on customer reactions. For instance, if a customer appears upset or frustrated, a more empathetic and human-centered tone will be activated, regardless of the default programming.</a:t>
            </a:r>
          </a:p>
          <a:p>
            <a:r>
              <a:rPr lang="en-US" dirty="0"/>
              <a:t>Training will also cover localization for indigenous or bilingual communities, particularly in parts of Canada where both English and French are commonly used.</a:t>
            </a:r>
          </a:p>
          <a:p>
            <a:endParaRPr lang="en-US" b="1" dirty="0" smtClean="0"/>
          </a:p>
          <a:p>
            <a:r>
              <a:rPr lang="en-US" b="1" dirty="0" smtClean="0"/>
              <a:t>Adaptation </a:t>
            </a:r>
            <a:r>
              <a:rPr lang="en-US" b="1" dirty="0"/>
              <a:t>of AI Responses</a:t>
            </a:r>
          </a:p>
          <a:p>
            <a:r>
              <a:rPr lang="en-US" b="1" i="1" dirty="0"/>
              <a:t>Localizing Language and Terminology</a:t>
            </a:r>
          </a:p>
          <a:p>
            <a:r>
              <a:rPr lang="en-US" dirty="0"/>
              <a:t>Language localization enhances relevance and </a:t>
            </a:r>
            <a:r>
              <a:rPr lang="en-US" dirty="0" err="1"/>
              <a:t>relatability</a:t>
            </a:r>
            <a:r>
              <a:rPr lang="en-US" dirty="0"/>
              <a:t>. The </a:t>
            </a:r>
            <a:r>
              <a:rPr lang="en-US" dirty="0" err="1"/>
              <a:t>chatbot</a:t>
            </a:r>
            <a:r>
              <a:rPr lang="en-US" dirty="0"/>
              <a:t> will use region-specific terminology and spelling variations. For example:</a:t>
            </a:r>
          </a:p>
          <a:p>
            <a:pPr lvl="0"/>
            <a:r>
              <a:rPr lang="en-US" dirty="0"/>
              <a:t>“Vacation” (U.S.) → “Holiday” (Canada)</a:t>
            </a:r>
          </a:p>
          <a:p>
            <a:pPr lvl="0"/>
            <a:r>
              <a:rPr lang="en-US" dirty="0"/>
              <a:t>“Gas station” → “Petrol station”</a:t>
            </a:r>
          </a:p>
          <a:p>
            <a:r>
              <a:rPr lang="en-US" dirty="0"/>
              <a:t>Staff will learn to regularly audit the </a:t>
            </a:r>
            <a:r>
              <a:rPr lang="en-US" dirty="0" err="1"/>
              <a:t>bot’s</a:t>
            </a:r>
            <a:r>
              <a:rPr lang="en-US" dirty="0"/>
              <a:t> language through customer conversation logs. They will be encouraged to flag terms that feel inappropriate or outdated.</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86478"/>
          </a:xfrm>
        </p:spPr>
        <p:txBody>
          <a:bodyPr>
            <a:noAutofit/>
          </a:bodyPr>
          <a:lstStyle/>
          <a:p>
            <a:r>
              <a:rPr lang="en-US" sz="1700" b="1" i="1" dirty="0"/>
              <a:t>Automated Regional Filters</a:t>
            </a:r>
          </a:p>
          <a:p>
            <a:r>
              <a:rPr lang="en-US" sz="1700" dirty="0"/>
              <a:t>The system will include regional filters that tailor </a:t>
            </a:r>
            <a:r>
              <a:rPr lang="en-US" sz="1700" dirty="0" err="1"/>
              <a:t>chatbot</a:t>
            </a:r>
            <a:r>
              <a:rPr lang="en-US" sz="1700" dirty="0"/>
              <a:t> behavior based on IP addresses or selected customer location. These filters adjust not only terminology but also time zone-based greetings, holiday references, and region-specific promotions.</a:t>
            </a:r>
          </a:p>
          <a:p>
            <a:r>
              <a:rPr lang="en-US" sz="1700" b="1" dirty="0"/>
              <a:t>Cultural Sensitivity in Customer Interaction</a:t>
            </a:r>
          </a:p>
          <a:p>
            <a:r>
              <a:rPr lang="en-US" sz="1700" b="1" i="1" dirty="0"/>
              <a:t>Diversity Awareness</a:t>
            </a:r>
          </a:p>
          <a:p>
            <a:r>
              <a:rPr lang="en-US" sz="1700" dirty="0"/>
              <a:t>The training program will dedicate specific modules to diversity, equity, and inclusion. These modules will explore how implicit bias can affect AI algorithms and customer perceptions. For example, if the AI fails to recognize names from certain cultures or </a:t>
            </a:r>
            <a:r>
              <a:rPr lang="en-US" sz="1700" dirty="0" err="1"/>
              <a:t>misgenders</a:t>
            </a:r>
            <a:r>
              <a:rPr lang="en-US" sz="1700" dirty="0"/>
              <a:t> customers, it can lead to dissatisfaction and reputational damage.</a:t>
            </a:r>
          </a:p>
          <a:p>
            <a:r>
              <a:rPr lang="en-US" sz="1700" b="1" i="1" dirty="0"/>
              <a:t>Case Study Approach</a:t>
            </a:r>
          </a:p>
          <a:p>
            <a:r>
              <a:rPr lang="en-US" sz="1700" dirty="0"/>
              <a:t>Employees will review case studies of culturally insensitive AI interactions. One case highlights a </a:t>
            </a:r>
            <a:r>
              <a:rPr lang="en-US" sz="1700" dirty="0" err="1"/>
              <a:t>chatbot</a:t>
            </a:r>
            <a:r>
              <a:rPr lang="en-US" sz="1700" dirty="0"/>
              <a:t> that incorrectly assumed a traveler’s destination based on their surname—resulting in customer frustration and public backlash. Through discussion, staff will learn how to recognize such patterns and intervene as necessary.</a:t>
            </a:r>
          </a:p>
          <a:p>
            <a:r>
              <a:rPr lang="en-US" sz="1700" b="1" i="1" dirty="0"/>
              <a:t>Creating Inclusive AI Systems</a:t>
            </a:r>
          </a:p>
          <a:p>
            <a:r>
              <a:rPr lang="en-US" sz="1700" dirty="0"/>
              <a:t>Our AI developers will be in constant dialogue with the staff who manage customer-facing roles. This loop ensures that the system remains inclusive and adaptable to all users, regardless of nationality, race, gender, or age. Lee (2022) emphasizes that customer trust in AI depends heavily on culturally appropriate language and representation.</a:t>
            </a:r>
          </a:p>
          <a:p>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Feedback and </a:t>
            </a:r>
            <a:r>
              <a:rPr lang="en-US" b="1" dirty="0" smtClean="0"/>
              <a:t>Evaluation</a:t>
            </a:r>
            <a:endParaRPr lang="en-US" dirty="0"/>
          </a:p>
        </p:txBody>
      </p:sp>
      <p:sp>
        <p:nvSpPr>
          <p:cNvPr id="3" name="Content Placeholder 2"/>
          <p:cNvSpPr>
            <a:spLocks noGrp="1"/>
          </p:cNvSpPr>
          <p:nvPr>
            <p:ph idx="1"/>
          </p:nvPr>
        </p:nvSpPr>
        <p:spPr>
          <a:xfrm>
            <a:off x="457200" y="1600200"/>
            <a:ext cx="8229600" cy="4972072"/>
          </a:xfrm>
        </p:spPr>
        <p:txBody>
          <a:bodyPr>
            <a:normAutofit fontScale="55000" lnSpcReduction="20000"/>
          </a:bodyPr>
          <a:lstStyle/>
          <a:p>
            <a:r>
              <a:rPr lang="en-US" b="1" dirty="0"/>
              <a:t>Feedback Mechanisms</a:t>
            </a:r>
          </a:p>
          <a:p>
            <a:r>
              <a:rPr lang="en-US" b="1" i="1" dirty="0"/>
              <a:t>Customer Feedback Loops</a:t>
            </a:r>
          </a:p>
          <a:p>
            <a:r>
              <a:rPr lang="en-US" dirty="0"/>
              <a:t>Post-interaction surveys will be automatically sent to customers. These will include:</a:t>
            </a:r>
          </a:p>
          <a:p>
            <a:pPr lvl="0"/>
            <a:r>
              <a:rPr lang="en-US" dirty="0"/>
              <a:t>Star rating scales for satisfaction</a:t>
            </a:r>
          </a:p>
          <a:p>
            <a:pPr lvl="0"/>
            <a:r>
              <a:rPr lang="en-US" dirty="0"/>
              <a:t>Open-ended feedback options</a:t>
            </a:r>
          </a:p>
          <a:p>
            <a:pPr lvl="0"/>
            <a:r>
              <a:rPr lang="en-US" dirty="0"/>
              <a:t>Questions about </a:t>
            </a:r>
            <a:r>
              <a:rPr lang="en-US" dirty="0" err="1"/>
              <a:t>chatbot</a:t>
            </a:r>
            <a:r>
              <a:rPr lang="en-US" dirty="0"/>
              <a:t> clarity and helpfulness</a:t>
            </a:r>
          </a:p>
          <a:p>
            <a:r>
              <a:rPr lang="en-US" dirty="0"/>
              <a:t>This data will be analyzed bi-weekly by the support team to detect patterns and opportunities for improvement.</a:t>
            </a:r>
          </a:p>
          <a:p>
            <a:endParaRPr lang="en-US" b="1" i="1" dirty="0" smtClean="0"/>
          </a:p>
          <a:p>
            <a:r>
              <a:rPr lang="en-US" b="1" i="1" dirty="0" smtClean="0"/>
              <a:t>Internal </a:t>
            </a:r>
            <a:r>
              <a:rPr lang="en-US" b="1" i="1" dirty="0"/>
              <a:t>Feedback Channels</a:t>
            </a:r>
          </a:p>
          <a:p>
            <a:r>
              <a:rPr lang="en-US" dirty="0"/>
              <a:t>Employees will have access to a feedback portal where they can:</a:t>
            </a:r>
          </a:p>
          <a:p>
            <a:pPr lvl="0"/>
            <a:r>
              <a:rPr lang="en-US" dirty="0"/>
              <a:t>Report recurring technical issues</a:t>
            </a:r>
          </a:p>
          <a:p>
            <a:pPr lvl="0"/>
            <a:r>
              <a:rPr lang="en-US" dirty="0"/>
              <a:t>Suggest improvements</a:t>
            </a:r>
          </a:p>
          <a:p>
            <a:pPr lvl="0"/>
            <a:r>
              <a:rPr lang="en-US" dirty="0"/>
              <a:t>Share insights on customer reactions</a:t>
            </a:r>
          </a:p>
          <a:p>
            <a:r>
              <a:rPr lang="en-US" dirty="0"/>
              <a:t>Feedback will be </a:t>
            </a:r>
            <a:r>
              <a:rPr lang="en-US" dirty="0" err="1"/>
              <a:t>anonymized</a:t>
            </a:r>
            <a:r>
              <a:rPr lang="en-US" dirty="0"/>
              <a:t> to encourage openness and avoid performance-related anxiety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rmAutofit fontScale="62500" lnSpcReduction="20000"/>
          </a:bodyPr>
          <a:lstStyle/>
          <a:p>
            <a:r>
              <a:rPr lang="en-US" b="1" dirty="0"/>
              <a:t>Metrics for Success</a:t>
            </a:r>
          </a:p>
          <a:p>
            <a:r>
              <a:rPr lang="en-US" b="1" i="1" dirty="0"/>
              <a:t>Defining Key Performance Indicators (KPIs)</a:t>
            </a:r>
          </a:p>
          <a:p>
            <a:r>
              <a:rPr lang="en-US" dirty="0"/>
              <a:t>The following KPIs will be used to track success:</a:t>
            </a:r>
          </a:p>
          <a:p>
            <a:pPr lvl="0"/>
            <a:r>
              <a:rPr lang="en-US" b="1" dirty="0"/>
              <a:t>Response Time</a:t>
            </a:r>
            <a:r>
              <a:rPr lang="en-US" dirty="0"/>
              <a:t>: Average time the </a:t>
            </a:r>
            <a:r>
              <a:rPr lang="en-US" dirty="0" err="1"/>
              <a:t>chatbot</a:t>
            </a:r>
            <a:r>
              <a:rPr lang="en-US" dirty="0"/>
              <a:t> takes to respond. Target: under 5 seconds.</a:t>
            </a:r>
          </a:p>
          <a:p>
            <a:pPr lvl="0"/>
            <a:r>
              <a:rPr lang="en-US" b="1" dirty="0"/>
              <a:t>Resolution Rate</a:t>
            </a:r>
            <a:r>
              <a:rPr lang="en-US" dirty="0"/>
              <a:t>: Percentage of customer queries resolved without human support. Target: 75%.</a:t>
            </a:r>
          </a:p>
          <a:p>
            <a:pPr lvl="0"/>
            <a:r>
              <a:rPr lang="en-US" b="1" dirty="0"/>
              <a:t>Customer Satisfaction</a:t>
            </a:r>
            <a:r>
              <a:rPr lang="en-US" dirty="0"/>
              <a:t>: Ratings from post-interaction surveys. Target: 4 out of 5 stars minimum.</a:t>
            </a:r>
          </a:p>
          <a:p>
            <a:pPr lvl="0"/>
            <a:r>
              <a:rPr lang="en-US" b="1" dirty="0"/>
              <a:t>Engagement Rate</a:t>
            </a:r>
            <a:r>
              <a:rPr lang="en-US" dirty="0"/>
              <a:t>: Number of interactions per customer visit. Higher engagement suggests relevance and usability.</a:t>
            </a:r>
          </a:p>
          <a:p>
            <a:endParaRPr lang="en-US" b="1" i="1" dirty="0" smtClean="0"/>
          </a:p>
          <a:p>
            <a:r>
              <a:rPr lang="en-US" b="1" i="1" dirty="0" smtClean="0"/>
              <a:t>Using </a:t>
            </a:r>
            <a:r>
              <a:rPr lang="en-US" b="1" i="1" dirty="0"/>
              <a:t>Dashboards and Visual Reporting</a:t>
            </a:r>
          </a:p>
          <a:p>
            <a:r>
              <a:rPr lang="en-US" dirty="0"/>
              <a:t>A real-time dashboard will present KPIs to managers. This allows for:</a:t>
            </a:r>
          </a:p>
          <a:p>
            <a:pPr lvl="0"/>
            <a:r>
              <a:rPr lang="en-US" dirty="0"/>
              <a:t>Rapid response to drops in performance</a:t>
            </a:r>
          </a:p>
          <a:p>
            <a:pPr lvl="0"/>
            <a:r>
              <a:rPr lang="en-US" dirty="0"/>
              <a:t>Recognition of high-performing teams</a:t>
            </a:r>
          </a:p>
          <a:p>
            <a:pPr lvl="0"/>
            <a:r>
              <a:rPr lang="en-US" dirty="0"/>
              <a:t>Continuous goal alignment across departments</a:t>
            </a:r>
          </a:p>
          <a:p>
            <a:r>
              <a:rPr lang="en-US" dirty="0"/>
              <a:t>Monthly reports will also be shared company-wide to promote transparency and shared accountability.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Reframing AI as a Human-Centered Tool</a:t>
            </a:r>
          </a:p>
          <a:p>
            <a:r>
              <a:rPr lang="en-US" dirty="0"/>
              <a:t>Artificial Intelligence, when implemented thoughtfully, is not merely a technological enhancement but a tool that augments human capabilities. It enables real-time responses, automates mundane tasks, and ensures consistency in service delivery. By handling repetitive inquiries and streamlining operations, AI allows frontline staff to dedicate more time to meaningful, personalized guest interactions. This shift from task execution to relationship building represents a pivotal move toward human-centered tourism (</a:t>
            </a:r>
            <a:r>
              <a:rPr lang="en-US" dirty="0" err="1"/>
              <a:t>Gretzel</a:t>
            </a:r>
            <a:r>
              <a:rPr lang="en-US" dirty="0"/>
              <a:t> et al., 2015).</a:t>
            </a:r>
          </a:p>
          <a:p>
            <a:r>
              <a:rPr lang="en-US" dirty="0"/>
              <a:t>Empathy remains irreplaceable in hospitality. AI must be seen as a supportive mechanism—one that complements human intuition and emotional intelligence. For instance, when a </a:t>
            </a:r>
            <a:r>
              <a:rPr lang="en-US" dirty="0" err="1"/>
              <a:t>chatbot</a:t>
            </a:r>
            <a:r>
              <a:rPr lang="en-US" dirty="0"/>
              <a:t> efficiently manages booking confirmations or language translation, staff are freed up to address more sensitive matters such as resolving conflicts or accommodating special needs (Lee,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300" b="1" dirty="0"/>
              <a:t>Investing in People, Not Just Tools</a:t>
            </a:r>
          </a:p>
          <a:p>
            <a:r>
              <a:rPr lang="en-US" sz="2300" dirty="0"/>
              <a:t>The cornerstone of this training initiative is the empowerment of our North American staff. By providing hands-on experience, role-playing exercises, and troubleshooting simulations, we ensure that employees gain not only the technical know-how but also the confidence to navigate this evolving landscape. According to Brown (2023), organizations that prioritize employee engagement in tech transitions see a 25% increase in staff retention and a 15% improvement in customer satisfaction.</a:t>
            </a:r>
          </a:p>
          <a:p>
            <a:r>
              <a:rPr lang="en-US" sz="2300" dirty="0"/>
              <a:t>This program positions our staff as co-creators of innovation—not passive users. Their insights, questions, and feedback loops are critical for continuous refinement of AI tools. Building digital literacy and fostering a culture of collaborative learning ensures that new technologies are integrated with enthusiasm and purpose (Smith, 2023).</a:t>
            </a:r>
          </a:p>
          <a:p>
            <a:endParaRPr lang="en-US" sz="2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b="1" dirty="0"/>
              <a:t>Sustaining Long-Term Innovation</a:t>
            </a:r>
          </a:p>
          <a:p>
            <a:r>
              <a:rPr lang="en-US" sz="2400" dirty="0"/>
              <a:t>The tourism industry must remain agile to adapt to rapidly evolving consumer behaviors and technological landscapes. AI tools, though powerful, require constant tuning and oversight. This training program sets the foundation for sustained innovation by:</a:t>
            </a:r>
          </a:p>
          <a:p>
            <a:pPr lvl="0"/>
            <a:r>
              <a:rPr lang="en-US" sz="2400" dirty="0"/>
              <a:t>Embedding a culture of feedback and iteration</a:t>
            </a:r>
          </a:p>
          <a:p>
            <a:pPr lvl="0"/>
            <a:r>
              <a:rPr lang="en-US" sz="2400" dirty="0"/>
              <a:t>Prioritizing cultural sensitivity and ethical AI usage</a:t>
            </a:r>
          </a:p>
          <a:p>
            <a:pPr lvl="0"/>
            <a:r>
              <a:rPr lang="en-US" sz="2400" dirty="0"/>
              <a:t>Establishing an internal AI oversight committee to monitor performance and gather cross-functional input</a:t>
            </a:r>
          </a:p>
          <a:p>
            <a:r>
              <a:rPr lang="en-US" sz="2400" dirty="0"/>
              <a:t>Furthermore, periodic refresher courses and knowledge-sharing sessions will keep the team up to date with the latest advancements, such as sentiment-aware recommendation engines and multilingual generative AI tools (Kaplan &amp; </a:t>
            </a:r>
            <a:r>
              <a:rPr lang="en-US" sz="2400" dirty="0" err="1"/>
              <a:t>Haenlein</a:t>
            </a:r>
            <a:r>
              <a:rPr lang="en-US" sz="2400" dirty="0"/>
              <a:t>, 2019).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dirty="0"/>
              <a:t>As tourism becomes increasingly digitized, organizations that blend innovation with emotional intelligence will stand out. Our approach emphasizes a strategic balance between AI-driven efficiency and human empathy. This equilibrium is not only vital for service excellence but also central to building long-term customer trust and loyalty.</a:t>
            </a:r>
          </a:p>
          <a:p>
            <a:r>
              <a:rPr lang="en-US" sz="2400" dirty="0"/>
              <a:t>Ultimately, our success lies in championing both technology and humanity. A staff that is knowledgeable, culturally aware, and digitally confident will be best positioned to lead the future of AI-powered tourism services.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Brown, A. (2023). Optimizing AI tools in the travel and tourism industry. </a:t>
            </a:r>
            <a:r>
              <a:rPr lang="en-US" i="1" dirty="0"/>
              <a:t>AI &amp; Business Technology Review, 12</a:t>
            </a:r>
            <a:r>
              <a:rPr lang="en-US" dirty="0"/>
              <a:t>(2), 89-105</a:t>
            </a:r>
            <a:r>
              <a:rPr lang="en-US" dirty="0" smtClean="0"/>
              <a:t>.</a:t>
            </a:r>
          </a:p>
          <a:p>
            <a:r>
              <a:rPr lang="en-US" dirty="0" smtClean="0"/>
              <a:t>Chen</a:t>
            </a:r>
            <a:r>
              <a:rPr lang="en-US" dirty="0"/>
              <a:t>, X., Liu, Y., &amp; Zhao, H. (2022). AI-based personalization in tourism marketing. </a:t>
            </a:r>
            <a:r>
              <a:rPr lang="en-US" i="1" dirty="0"/>
              <a:t>Tourism Management, 92</a:t>
            </a:r>
            <a:r>
              <a:rPr lang="en-US" dirty="0"/>
              <a:t>, 104541</a:t>
            </a:r>
            <a:r>
              <a:rPr lang="en-US" dirty="0" smtClean="0"/>
              <a:t>.</a:t>
            </a:r>
          </a:p>
          <a:p>
            <a:r>
              <a:rPr lang="en-US" dirty="0" smtClean="0"/>
              <a:t>Gartner</a:t>
            </a:r>
            <a:r>
              <a:rPr lang="en-US" dirty="0"/>
              <a:t>. (2023). </a:t>
            </a:r>
            <a:r>
              <a:rPr lang="en-US" i="1" dirty="0"/>
              <a:t>AI Adoption in the Global Tourism Sector</a:t>
            </a:r>
            <a:r>
              <a:rPr lang="en-US" dirty="0"/>
              <a:t>. Gartner Research Insights</a:t>
            </a:r>
            <a:r>
              <a:rPr lang="en-US" dirty="0" smtClean="0"/>
              <a:t>.</a:t>
            </a:r>
          </a:p>
          <a:p>
            <a:r>
              <a:rPr lang="en-US" dirty="0" err="1" smtClean="0"/>
              <a:t>Gretzel</a:t>
            </a:r>
            <a:r>
              <a:rPr lang="en-US" dirty="0"/>
              <a:t>, U., </a:t>
            </a:r>
            <a:r>
              <a:rPr lang="en-US" dirty="0" err="1"/>
              <a:t>Sigala</a:t>
            </a:r>
            <a:r>
              <a:rPr lang="en-US" dirty="0"/>
              <a:t>, M., Xiang, Z., &amp; Koo, C. (2015). Smart tourism: foundations and developments. </a:t>
            </a:r>
            <a:r>
              <a:rPr lang="en-US" i="1" dirty="0"/>
              <a:t>Electronic Markets, 25</a:t>
            </a:r>
            <a:r>
              <a:rPr lang="en-US" dirty="0"/>
              <a:t>(3), </a:t>
            </a:r>
            <a:r>
              <a:rPr lang="en-US" dirty="0" smtClean="0"/>
              <a:t>179–188.</a:t>
            </a:r>
          </a:p>
          <a:p>
            <a:r>
              <a:rPr lang="en-US" dirty="0" smtClean="0"/>
              <a:t>Kaplan</a:t>
            </a:r>
            <a:r>
              <a:rPr lang="en-US" dirty="0"/>
              <a:t>, A. M., &amp; </a:t>
            </a:r>
            <a:r>
              <a:rPr lang="en-US" dirty="0" err="1"/>
              <a:t>Haenlein</a:t>
            </a:r>
            <a:r>
              <a:rPr lang="en-US" dirty="0"/>
              <a:t>, M. (2019). </a:t>
            </a:r>
            <a:r>
              <a:rPr lang="en-US" dirty="0" err="1"/>
              <a:t>Siri</a:t>
            </a:r>
            <a:r>
              <a:rPr lang="en-US" dirty="0"/>
              <a:t>, </a:t>
            </a:r>
            <a:r>
              <a:rPr lang="en-US" dirty="0" err="1"/>
              <a:t>Siri</a:t>
            </a:r>
            <a:r>
              <a:rPr lang="en-US" dirty="0"/>
              <a:t>, in my hand: Who's the fairest in the land? On the interpretations, illustrations, and implications of artificial intelligence. </a:t>
            </a:r>
            <a:r>
              <a:rPr lang="en-US" i="1" dirty="0"/>
              <a:t>Business Horizons, 62</a:t>
            </a:r>
            <a:r>
              <a:rPr lang="en-US" dirty="0"/>
              <a:t>(1), 15–25</a:t>
            </a:r>
            <a:r>
              <a:rPr lang="en-US" dirty="0" smtClean="0"/>
              <a:t>.</a:t>
            </a:r>
          </a:p>
          <a:p>
            <a:r>
              <a:rPr lang="en-US" dirty="0" smtClean="0"/>
              <a:t>Lee</a:t>
            </a:r>
            <a:r>
              <a:rPr lang="en-US" dirty="0"/>
              <a:t>, M. (2022). Cultural sensitivity in AI </a:t>
            </a:r>
            <a:r>
              <a:rPr lang="en-US" dirty="0" err="1"/>
              <a:t>chatbots</a:t>
            </a:r>
            <a:r>
              <a:rPr lang="en-US" dirty="0"/>
              <a:t>: Best practices for global customer service. </a:t>
            </a:r>
            <a:r>
              <a:rPr lang="en-US" i="1" dirty="0"/>
              <a:t>Journal of Tourism Studies, 19</a:t>
            </a:r>
            <a:r>
              <a:rPr lang="en-US" dirty="0"/>
              <a:t>(3), 145-157</a:t>
            </a:r>
            <a:r>
              <a:rPr lang="en-US" dirty="0" smtClean="0"/>
              <a:t>.</a:t>
            </a:r>
          </a:p>
          <a:p>
            <a:r>
              <a:rPr lang="en-US" dirty="0" smtClean="0"/>
              <a:t>Smith</a:t>
            </a:r>
            <a:r>
              <a:rPr lang="en-US" dirty="0"/>
              <a:t>, J. (2023). AI in customer service: A guide for tourism operators. </a:t>
            </a:r>
            <a:r>
              <a:rPr lang="en-US" i="1" dirty="0"/>
              <a:t>Tourism Technology Publishing</a:t>
            </a:r>
            <a:r>
              <a:rPr lang="en-US" dirty="0"/>
              <a: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2397</Words>
  <Application>Microsoft Office PowerPoint</Application>
  <PresentationFormat>On-screen Show (4:3)</PresentationFormat>
  <Paragraphs>145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Introduction</vt:lpstr>
      <vt:lpstr>Slide 4</vt:lpstr>
      <vt:lpstr>Training Content</vt:lpstr>
      <vt:lpstr>Slide 6</vt:lpstr>
      <vt:lpstr>Slide 7</vt:lpstr>
      <vt:lpstr>Slide 8</vt:lpstr>
      <vt:lpstr>Slide 9</vt:lpstr>
      <vt:lpstr>Slide 10</vt:lpstr>
      <vt:lpstr>Cultural Sensitivity</vt:lpstr>
      <vt:lpstr>Slide 12</vt:lpstr>
      <vt:lpstr>Slide 13</vt:lpstr>
      <vt:lpstr>Feedback and Evaluation</vt:lpstr>
      <vt:lpstr>Slide 15</vt:lpstr>
      <vt:lpstr>Conclusion</vt:lpstr>
      <vt:lpstr>Slide 17</vt:lpstr>
      <vt:lpstr>Slide 18</vt:lpstr>
      <vt:lpstr>Slide 19</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3</cp:revision>
  <dcterms:created xsi:type="dcterms:W3CDTF">2025-05-01T04:58:03Z</dcterms:created>
  <dcterms:modified xsi:type="dcterms:W3CDTF">2025-05-25T11:07:57Z</dcterms:modified>
</cp:coreProperties>
</file>