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4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12-11-2024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12-11-2024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12-11-2024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124744"/>
            <a:ext cx="10225136" cy="1656184"/>
          </a:xfrm>
        </p:spPr>
        <p:txBody>
          <a:bodyPr/>
          <a:lstStyle/>
          <a:p>
            <a:r>
              <a:rPr lang="en-US" dirty="0"/>
              <a:t>Introduction to the Hotel Industry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38535" y="1412776"/>
            <a:ext cx="6846640" cy="4795836"/>
          </a:xfrm>
        </p:spPr>
        <p:txBody>
          <a:bodyPr>
            <a:normAutofit/>
          </a:bodyPr>
          <a:lstStyle/>
          <a:p>
            <a:pPr>
              <a:lnSpc>
                <a:spcPct val="50000"/>
              </a:lnSpc>
            </a:pPr>
            <a:r>
              <a:rPr lang="en-IN" sz="2800" dirty="0"/>
              <a:t>What is the Hotel Industry?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History and Evolution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Types of Hotels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 Key Segments of the Industry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Structure of a Hotel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Importance of the Hotel Industry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Current Trends in the Hotel Industry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Challenges Facing the Industry</a:t>
            </a:r>
          </a:p>
          <a:p>
            <a:pPr>
              <a:lnSpc>
                <a:spcPct val="50000"/>
              </a:lnSpc>
            </a:pPr>
            <a:r>
              <a:rPr lang="en-IN" sz="2800" dirty="0"/>
              <a:t>Conclusion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A8BFE043-B63E-B6B4-4583-76A1D340CCA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727" r="5727"/>
          <a:stretch/>
        </p:blipFill>
        <p:spPr/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the Hotel Industry?</a:t>
            </a:r>
            <a:endParaRPr lang="en-US" b="1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5064" y="1484784"/>
            <a:ext cx="5478489" cy="479583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9600" b="1" dirty="0"/>
              <a:t>Definition</a:t>
            </a:r>
            <a:r>
              <a:rPr lang="en-US" sz="9600" dirty="0"/>
              <a:t>: </a:t>
            </a:r>
          </a:p>
          <a:p>
            <a:pPr marL="0" indent="0">
              <a:buNone/>
            </a:pPr>
            <a:r>
              <a:rPr lang="en-US" sz="9600" dirty="0"/>
              <a:t>The hotel industry is a sector of the hospitality industry that provides lodging, meals, and other guest services.</a:t>
            </a:r>
          </a:p>
          <a:p>
            <a:pPr marL="0" indent="0">
              <a:buNone/>
            </a:pPr>
            <a:endParaRPr lang="en-US" sz="9600" dirty="0"/>
          </a:p>
          <a:p>
            <a:pPr marL="0" indent="0">
              <a:buNone/>
            </a:pPr>
            <a:endParaRPr lang="en-US" sz="9600" dirty="0"/>
          </a:p>
          <a:p>
            <a:pPr marL="0" indent="0">
              <a:buNone/>
            </a:pPr>
            <a:r>
              <a:rPr lang="en-US" sz="9600" b="1" dirty="0"/>
              <a:t>Purpose</a:t>
            </a:r>
            <a:r>
              <a:rPr lang="en-US" sz="9600" dirty="0"/>
              <a:t>: </a:t>
            </a:r>
          </a:p>
          <a:p>
            <a:pPr marL="0" indent="0">
              <a:buNone/>
            </a:pPr>
            <a:r>
              <a:rPr lang="en-US" sz="9600" dirty="0"/>
              <a:t>Hotels offer a “home away from home” for travelers, focusing on comfort, convenience, and a variety of amenities.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022A64-1680-1954-C77A-6DD72A1DC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1844824"/>
            <a:ext cx="4439270" cy="295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B6B90-EA81-96B0-BC62-AED06828D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History and Evolution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ADBA14-2C51-62D7-4AA3-FBEB010FA3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62C9B47-52B5-F1AF-A4C0-591324E29F98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2" y="1271261"/>
            <a:ext cx="6846641" cy="431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3200" b="1" dirty="0"/>
              <a:t>Ancient Inns: </a:t>
            </a:r>
          </a:p>
          <a:p>
            <a:pPr marL="0" indent="0" fontAlgn="base">
              <a:lnSpc>
                <a:spcPct val="70000"/>
              </a:lnSpc>
              <a:buNone/>
            </a:pPr>
            <a:r>
              <a:rPr lang="en-US" altLang="en-US" sz="2400" dirty="0"/>
              <a:t>Inns and lodges have existed for centuries, providing basic services to travelers.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3200" b="1" dirty="0"/>
              <a:t>Growth: 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dirty="0"/>
              <a:t>The industry evolved with the Industrial Revolution, followed by rapid expansion in the 20th century with advancements in transportation.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3200" b="1" dirty="0"/>
              <a:t>Modern Day: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3200" b="1" dirty="0"/>
              <a:t> </a:t>
            </a:r>
            <a:r>
              <a:rPr lang="en-US" altLang="en-US" sz="2400" dirty="0"/>
              <a:t>Now includes a wide range of accommodations, from budget hotels to luxury resorts and specialty lodging.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C1095C-691D-534E-905E-485E97530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9335" y="2142740"/>
            <a:ext cx="3808843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631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56611-5D41-76FE-C501-D7C75C87B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Types of Hotels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695925-5EAF-3CF6-321C-E919F68DD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D643CCB-61D0-6752-2E94-19365B5DBCB7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35693" y="1772816"/>
            <a:ext cx="10513168" cy="3502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Classification by Size: </a:t>
            </a:r>
            <a:r>
              <a:rPr lang="en-US" altLang="en-US" sz="2400" dirty="0"/>
              <a:t>Small, medium, and large hotels.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endParaRPr lang="en-US" altLang="en-US" sz="2400" dirty="0"/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Classification by Service: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Luxury: </a:t>
            </a:r>
            <a:r>
              <a:rPr lang="en-US" altLang="en-US" sz="2400" dirty="0"/>
              <a:t>High-end services and amenities.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Full-service: </a:t>
            </a:r>
            <a:r>
              <a:rPr lang="en-US" altLang="en-US" sz="2400" dirty="0"/>
              <a:t>Offers a range of services including dining, entertainment, and event spaces.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Limited-service: </a:t>
            </a:r>
            <a:r>
              <a:rPr lang="en-US" altLang="en-US" sz="2400" dirty="0"/>
              <a:t>Basic lodging with fewer services.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Extended Stay: </a:t>
            </a:r>
            <a:r>
              <a:rPr lang="en-US" altLang="en-US" sz="2400" dirty="0"/>
              <a:t>Designed for longer stays with amenities like kitchens.</a:t>
            </a:r>
          </a:p>
          <a:p>
            <a:pPr marL="0" marR="0" lvl="0" indent="0" fontAlgn="base">
              <a:lnSpc>
                <a:spcPct val="70000"/>
              </a:lnSpc>
              <a:buSzTx/>
              <a:buNone/>
              <a:tabLst/>
            </a:pPr>
            <a:r>
              <a:rPr lang="en-US" altLang="en-US" sz="2400" b="1" dirty="0"/>
              <a:t>Unique Types: </a:t>
            </a:r>
            <a:r>
              <a:rPr lang="en-US" altLang="en-US" sz="2400" dirty="0"/>
              <a:t>Boutique hotels, eco-hotels, hostels, and bed &amp; breakfasts. </a:t>
            </a:r>
          </a:p>
        </p:txBody>
      </p:sp>
    </p:spTree>
    <p:extLst>
      <p:ext uri="{BB962C8B-B14F-4D97-AF65-F5344CB8AC3E}">
        <p14:creationId xmlns:p14="http://schemas.microsoft.com/office/powerpoint/2010/main" val="291008827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ABB92-F3B5-17C7-61F5-4C4C31989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Segments of the Industry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AC66F-431E-3794-04EE-01B8AE8CA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B45622F-D20C-6382-5F39-58AA8EE7D91A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266527" y="1443841"/>
            <a:ext cx="108012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3600" b="1" dirty="0"/>
              <a:t>Business Travel:</a:t>
            </a:r>
            <a:r>
              <a:rPr lang="en-US" altLang="en-US" sz="3600" dirty="0"/>
              <a:t> Hotels that cater to corporate travelers, often located near business districts or airports.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3600" b="1" dirty="0"/>
              <a:t>Leisure Travel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 </a:t>
            </a:r>
            <a:r>
              <a:rPr lang="en-US" altLang="en-US" sz="3600" dirty="0"/>
              <a:t>Resorts and destinations focused on relaxation and recreation.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3600" b="1" dirty="0"/>
              <a:t>Meetings &amp; Events:</a:t>
            </a:r>
            <a:r>
              <a:rPr lang="en-US" altLang="en-US" sz="3600" dirty="0"/>
              <a:t> Facilities equipped for conferences, weddings, and conventions. </a:t>
            </a:r>
          </a:p>
        </p:txBody>
      </p:sp>
    </p:spTree>
    <p:extLst>
      <p:ext uri="{BB962C8B-B14F-4D97-AF65-F5344CB8AC3E}">
        <p14:creationId xmlns:p14="http://schemas.microsoft.com/office/powerpoint/2010/main" val="49202564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29880-C487-82D7-FDF4-96E33D18B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Structure of a Hotel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3923BF-A538-AAFC-BE14-1B7C7A70A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Departments</a:t>
            </a:r>
            <a:r>
              <a:rPr lang="en-US" sz="3200" dirty="0"/>
              <a:t>: Overview of main departments, including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Front Office</a:t>
            </a:r>
            <a:r>
              <a:rPr lang="en-US" sz="3200" dirty="0"/>
              <a:t>: Handles check-ins, reservations, and customer service.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Housekeeping</a:t>
            </a:r>
            <a:r>
              <a:rPr lang="en-US" sz="3200" dirty="0"/>
              <a:t>: Ensures rooms are clean and well-maintained.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Food &amp; Beverage</a:t>
            </a:r>
            <a:r>
              <a:rPr lang="en-US" sz="3200" dirty="0"/>
              <a:t>: Manages on-site dining and catering services.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Sales &amp; Marketing</a:t>
            </a:r>
            <a:r>
              <a:rPr lang="en-US" sz="3200" dirty="0"/>
              <a:t>: Promotes the hotel and manages reservations.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Human Resources</a:t>
            </a:r>
            <a:r>
              <a:rPr lang="en-US" sz="3200" dirty="0"/>
              <a:t>: Responsible for hiring, training, and employee welfare.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1DDAF-8243-699D-4C2D-2CE3AC22D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459829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44762-F81C-0636-7EBA-A62D8DB4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Importance of the Hotel Industry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021FD-0802-BF34-BC52-99D2334E3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412776"/>
            <a:ext cx="11389023" cy="479583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Economic Impact</a:t>
            </a:r>
            <a:r>
              <a:rPr lang="en-US" sz="3200" dirty="0"/>
              <a:t>: Generates revenue, creates jobs, and contributes to local and national economies.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Tourism Support</a:t>
            </a:r>
            <a:r>
              <a:rPr lang="en-US" sz="3200" dirty="0"/>
              <a:t>: Provides infrastructure for the tourism industry and enables other businesses to flourish.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Global Connectivity</a:t>
            </a:r>
            <a:r>
              <a:rPr lang="en-US" sz="3200" dirty="0"/>
              <a:t>: Enhances cultural exchange and global travel experiences.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381C33-7408-8CAF-6BD1-0EE093B69B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525626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2B342-F2FE-2CF9-1D00-564831803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Trends in the Hotel Industry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D5CE22-5DC1-BFDF-4EF0-3735E805E8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70581" y="1412776"/>
            <a:ext cx="11389023" cy="479583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Sustainability</a:t>
            </a:r>
            <a:r>
              <a:rPr lang="en-US" sz="3200" dirty="0"/>
              <a:t>: Increasing focus on eco-friendly practices.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Technology Integration</a:t>
            </a:r>
            <a:r>
              <a:rPr lang="en-US" sz="3200" dirty="0"/>
              <a:t>: Digital check-ins, smart rooms, and online booking 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Personalization</a:t>
            </a:r>
            <a:r>
              <a:rPr lang="en-US" sz="3200" dirty="0"/>
              <a:t>: Tailoring guest experiences to individual preferences.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/>
              <a:t>Alternative Accommodations</a:t>
            </a:r>
            <a:r>
              <a:rPr lang="en-US" sz="3200" dirty="0"/>
              <a:t>: Growth of home-sharing platforms like Airbnb as competitors.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359C4A-831E-C72D-080C-C44028BB06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590767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824E4-B092-8A16-C621-AA1C72FE5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Challenges Facing the Industry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2D402E-730D-9A3C-0135-95CD60BF9E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6D96200-D6C7-614B-D925-A288A03B9738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2224" y="1628800"/>
            <a:ext cx="9726961" cy="305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fontAlgn="base">
              <a:buSzTx/>
              <a:tabLst/>
            </a:pPr>
            <a:r>
              <a:rPr lang="en-US" altLang="en-US" sz="3200" b="1" dirty="0"/>
              <a:t>Competition:</a:t>
            </a:r>
            <a:r>
              <a:rPr lang="en-US" altLang="en-US" sz="3200" dirty="0"/>
              <a:t> Increasing competition from online platforms and short-term rental services.</a:t>
            </a:r>
          </a:p>
          <a:p>
            <a:pPr marR="0" lvl="0" fontAlgn="base">
              <a:buSzTx/>
              <a:tabLst/>
            </a:pPr>
            <a:r>
              <a:rPr lang="en-US" altLang="en-US" sz="3200" b="1" dirty="0"/>
              <a:t>Economic Fluctuations: </a:t>
            </a:r>
            <a:r>
              <a:rPr lang="en-US" altLang="en-US" sz="3200" dirty="0"/>
              <a:t>Sensitivity to economic downturns.</a:t>
            </a:r>
          </a:p>
          <a:p>
            <a:pPr marR="0" lvl="0" fontAlgn="base">
              <a:buSzTx/>
              <a:tabLst/>
            </a:pPr>
            <a:r>
              <a:rPr lang="en-US" altLang="en-US" sz="3200" b="1" dirty="0"/>
              <a:t>Health &amp; Safety: </a:t>
            </a:r>
            <a:r>
              <a:rPr lang="en-US" altLang="en-US" sz="3200" dirty="0"/>
              <a:t>Increased focus post-pandemic, affecting hotel operations and guest expectations. </a:t>
            </a:r>
          </a:p>
        </p:txBody>
      </p:sp>
    </p:spTree>
    <p:extLst>
      <p:ext uri="{BB962C8B-B14F-4D97-AF65-F5344CB8AC3E}">
        <p14:creationId xmlns:p14="http://schemas.microsoft.com/office/powerpoint/2010/main" val="171545073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BB33E-1E56-37AD-A59E-E01B86C16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E2DB5-D912-C2C0-4DF4-C7E622082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40A3F7C-D38C-C302-E5DB-2E8B3DABA64F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554559" y="1166555"/>
            <a:ext cx="9798969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3200" b="1" dirty="0"/>
              <a:t>Summary: </a:t>
            </a:r>
            <a:r>
              <a:rPr lang="en-US" altLang="en-US" sz="3200" dirty="0"/>
              <a:t>The hotel industry is a vital part of the global economy and tourism sector, continuously evolving to meet guest needs.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32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en-US" sz="3200" b="1" dirty="0"/>
              <a:t>Future Outlook: </a:t>
            </a:r>
            <a:r>
              <a:rPr lang="en-US" altLang="en-US" sz="3200" dirty="0"/>
              <a:t>Innovation and adaptation to trends will shape the future of hospitality. </a:t>
            </a:r>
          </a:p>
        </p:txBody>
      </p:sp>
    </p:spTree>
    <p:extLst>
      <p:ext uri="{BB962C8B-B14F-4D97-AF65-F5344CB8AC3E}">
        <p14:creationId xmlns:p14="http://schemas.microsoft.com/office/powerpoint/2010/main" val="90958829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23</TotalTime>
  <Words>632</Words>
  <Application>Microsoft Office PowerPoint</Application>
  <PresentationFormat>Custom</PresentationFormat>
  <Paragraphs>88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Georgia</vt:lpstr>
      <vt:lpstr>Arial</vt:lpstr>
      <vt:lpstr>Calibri</vt:lpstr>
      <vt:lpstr>Minion</vt:lpstr>
      <vt:lpstr>Corporate template-set Universiteit Leiden</vt:lpstr>
      <vt:lpstr>Introduction to the Hotel Industry  European Institute of Innovation, Entrepreneurship and Technology Lessingstraße 79, 13158 Berlin, Germany </vt:lpstr>
      <vt:lpstr>Index</vt:lpstr>
      <vt:lpstr>What is the Hotel Industry?</vt:lpstr>
      <vt:lpstr>History and Evolution</vt:lpstr>
      <vt:lpstr>Types of Hotels</vt:lpstr>
      <vt:lpstr>Key Segments of the Industry</vt:lpstr>
      <vt:lpstr>Structure of a Hotel</vt:lpstr>
      <vt:lpstr>Importance of the Hotel Industry</vt:lpstr>
      <vt:lpstr>Current Trends in the Hotel Industry</vt:lpstr>
      <vt:lpstr>Challenges Facing the Industry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194</cp:revision>
  <dcterms:created xsi:type="dcterms:W3CDTF">2023-10-18T00:40:52Z</dcterms:created>
  <dcterms:modified xsi:type="dcterms:W3CDTF">2024-11-12T15:14:38Z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