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256" r:id="rId5"/>
    <p:sldId id="257" r:id="rId6"/>
    <p:sldId id="272" r:id="rId7"/>
    <p:sldId id="355" r:id="rId8"/>
    <p:sldId id="273" r:id="rId9"/>
    <p:sldId id="297" r:id="rId10"/>
    <p:sldId id="279" r:id="rId11"/>
    <p:sldId id="356" r:id="rId12"/>
    <p:sldId id="298" r:id="rId13"/>
    <p:sldId id="299" r:id="rId14"/>
    <p:sldId id="300" r:id="rId15"/>
    <p:sldId id="280" r:id="rId16"/>
    <p:sldId id="301" r:id="rId17"/>
    <p:sldId id="281" r:id="rId18"/>
    <p:sldId id="357" r:id="rId19"/>
    <p:sldId id="282" r:id="rId20"/>
    <p:sldId id="302" r:id="rId21"/>
    <p:sldId id="351" r:id="rId22"/>
    <p:sldId id="283" r:id="rId23"/>
    <p:sldId id="352" r:id="rId24"/>
    <p:sldId id="353" r:id="rId25"/>
    <p:sldId id="354" r:id="rId26"/>
    <p:sldId id="277" r:id="rId27"/>
    <p:sldId id="284" r:id="rId28"/>
    <p:sldId id="358" r:id="rId29"/>
    <p:sldId id="287" r:id="rId30"/>
    <p:sldId id="288" r:id="rId31"/>
    <p:sldId id="289" r:id="rId32"/>
    <p:sldId id="293" r:id="rId33"/>
    <p:sldId id="290" r:id="rId34"/>
    <p:sldId id="294" r:id="rId35"/>
    <p:sldId id="295" r:id="rId36"/>
    <p:sldId id="296" r:id="rId37"/>
    <p:sldId id="343" r:id="rId38"/>
    <p:sldId id="344" r:id="rId39"/>
    <p:sldId id="345" r:id="rId40"/>
    <p:sldId id="346" r:id="rId41"/>
    <p:sldId id="350" r:id="rId42"/>
    <p:sldId id="349" r:id="rId43"/>
    <p:sldId id="347" r:id="rId44"/>
    <p:sldId id="348" r:id="rId45"/>
    <p:sldId id="359" r:id="rId46"/>
    <p:sldId id="269" r:id="rId47"/>
  </p:sldIdLst>
  <p:sldSz cx="12198350" cy="6858000"/>
  <p:notesSz cx="6858000" cy="9144000"/>
  <p:embeddedFontLs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Georgia" panose="02040502050405020303" pitchFamily="18" charset="0"/>
      <p:regular r:id="rId54"/>
      <p:bold r:id="rId55"/>
      <p:italic r:id="rId56"/>
      <p:boldItalic r:id="rId57"/>
    </p:embeddedFont>
    <p:embeddedFont>
      <p:font typeface="Minion" panose="02000503070000020003" pitchFamily="2" charset="0"/>
      <p:regular r:id="rId58"/>
      <p:bold r:id="rId59"/>
      <p:italic r:id="rId60"/>
      <p:boldItalic r:id="rId61"/>
    </p:embeddedFont>
  </p:embeddedFontLst>
  <p:custDataLst>
    <p:tags r:id="rId6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5940"/>
  </p:normalViewPr>
  <p:slideViewPr>
    <p:cSldViewPr>
      <p:cViewPr varScale="1">
        <p:scale>
          <a:sx n="115" d="100"/>
          <a:sy n="115" d="100"/>
        </p:scale>
        <p:origin x="448" y="1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font" Target="fonts/font12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7.fntdata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5.fntdata"/><Relationship Id="rId62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57" Type="http://schemas.openxmlformats.org/officeDocument/2006/relationships/font" Target="fonts/font8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05-11-2025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05-11-2025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05-11-2025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youtube.com/watch?v=6hVB9cBQ6DI&amp;t=43s" TargetMode="Externa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r>
              <a:rPr lang="nl-NL" sz="4400" dirty="0"/>
              <a:t> </a:t>
            </a:r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/>
              <a:t>Spaces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UNESCO World Heritage Management Systems</a:t>
            </a:r>
          </a:p>
          <a:p>
            <a:r>
              <a:rPr lang="nl-NL" dirty="0"/>
              <a:t>- </a:t>
            </a:r>
            <a:r>
              <a:rPr lang="nl-NL" dirty="0" err="1"/>
              <a:t>Components</a:t>
            </a:r>
            <a:r>
              <a:rPr lang="nl-NL" dirty="0"/>
              <a:t> of a World Heritage Management Plan</a:t>
            </a:r>
          </a:p>
          <a:p>
            <a:pPr marL="0" indent="0">
              <a:buNone/>
            </a:pPr>
            <a:r>
              <a:rPr lang="nl-NL" dirty="0"/>
              <a:t>2.-1 The concept of </a:t>
            </a:r>
            <a:r>
              <a:rPr lang="nl-NL" dirty="0" err="1"/>
              <a:t>Outstanding</a:t>
            </a:r>
            <a:r>
              <a:rPr lang="nl-NL" dirty="0"/>
              <a:t> Universal Value </a:t>
            </a:r>
          </a:p>
          <a:p>
            <a:pPr marL="0" indent="0">
              <a:buNone/>
            </a:pPr>
            <a:r>
              <a:rPr lang="nl-NL" dirty="0"/>
              <a:t>2.2- </a:t>
            </a:r>
            <a:r>
              <a:rPr lang="nl-NL" dirty="0" err="1"/>
              <a:t>Authenticity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Integrity</a:t>
            </a:r>
            <a:endParaRPr lang="nl-NL" dirty="0"/>
          </a:p>
          <a:p>
            <a:pPr marL="0" indent="0">
              <a:buNone/>
            </a:pPr>
            <a:r>
              <a:rPr lang="nl-NL" dirty="0"/>
              <a:t>2.3-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Strategy</a:t>
            </a:r>
            <a:endParaRPr lang="nl-NL" dirty="0"/>
          </a:p>
          <a:p>
            <a:pPr marL="0" indent="0">
              <a:buNone/>
            </a:pPr>
            <a:r>
              <a:rPr lang="nl-NL" dirty="0"/>
              <a:t>2.4- Monitoring </a:t>
            </a:r>
            <a:r>
              <a:rPr lang="nl-NL" dirty="0" err="1"/>
              <a:t>and</a:t>
            </a:r>
            <a:r>
              <a:rPr lang="nl-NL" dirty="0"/>
              <a:t> Reporting on </a:t>
            </a:r>
            <a:r>
              <a:rPr lang="nl-NL" dirty="0" err="1"/>
              <a:t>Conservation</a:t>
            </a:r>
            <a:r>
              <a:rPr lang="nl-NL" dirty="0"/>
              <a:t> Status</a:t>
            </a:r>
          </a:p>
          <a:p>
            <a:pPr marL="0" indent="0">
              <a:buNone/>
            </a:pPr>
            <a:r>
              <a:rPr lang="nl-NL" dirty="0"/>
              <a:t>2.5- Risk </a:t>
            </a:r>
            <a:r>
              <a:rPr lang="nl-NL" dirty="0" err="1"/>
              <a:t>Preparedness</a:t>
            </a:r>
            <a:endParaRPr lang="nl-NL" dirty="0"/>
          </a:p>
          <a:p>
            <a:pPr marL="0" indent="0">
              <a:buNone/>
            </a:pPr>
            <a:r>
              <a:rPr lang="nl-NL" dirty="0"/>
              <a:t>2.6- Stakeholder </a:t>
            </a:r>
            <a:r>
              <a:rPr lang="nl-NL" dirty="0" err="1"/>
              <a:t>Involvement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Roles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9218" name="Picture 2" descr="4 UNESCO Heritage Sites Under Threat | Earth.Org">
            <a:extLst>
              <a:ext uri="{FF2B5EF4-FFF2-40B4-BE49-F238E27FC236}">
                <a16:creationId xmlns:a16="http://schemas.microsoft.com/office/drawing/2014/main" id="{F7F24499-5FC6-BA2A-F39A-78653624F32B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r="19833"/>
          <a:stretch>
            <a:fillRect/>
          </a:stretch>
        </p:blipFill>
        <p:spPr bwMode="auto">
          <a:xfrm>
            <a:off x="7996039" y="1844824"/>
            <a:ext cx="4170561" cy="460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Integrated Facility Management in Heritage Properties: Blending Tradition  with Modern Efficiency">
            <a:extLst>
              <a:ext uri="{FF2B5EF4-FFF2-40B4-BE49-F238E27FC236}">
                <a16:creationId xmlns:a16="http://schemas.microsoft.com/office/drawing/2014/main" id="{B5F265E8-7989-E38A-2F84-D4B39E99A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93"/>
            <a:ext cx="12198350" cy="645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E8705CEA-DEF2-0DA9-121A-0FACA34C0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779" y="1280892"/>
            <a:ext cx="9522812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1- UNESCO World Heritage Management Systems</a:t>
            </a:r>
          </a:p>
        </p:txBody>
      </p:sp>
    </p:spTree>
    <p:extLst>
      <p:ext uri="{BB962C8B-B14F-4D97-AF65-F5344CB8AC3E}">
        <p14:creationId xmlns:p14="http://schemas.microsoft.com/office/powerpoint/2010/main" val="168929451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UNESCO World Heritage Management Systems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The </a:t>
            </a:r>
            <a:r>
              <a:rPr lang="nl-NL" dirty="0" err="1"/>
              <a:t>Purpose</a:t>
            </a:r>
            <a:r>
              <a:rPr lang="nl-NL" dirty="0"/>
              <a:t> of Management Systems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Every UNESCO World Heritage Site </a:t>
            </a:r>
          </a:p>
          <a:p>
            <a:pPr lvl="3"/>
            <a:r>
              <a:rPr lang="nl-NL" b="0" dirty="0"/>
              <a:t>must have a management system.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long-term </a:t>
            </a:r>
            <a:r>
              <a:rPr lang="nl-NL" b="0" dirty="0" err="1"/>
              <a:t>conservation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of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Outstanding</a:t>
            </a:r>
            <a:r>
              <a:rPr lang="nl-NL" b="0" dirty="0"/>
              <a:t> Universal Value</a:t>
            </a:r>
          </a:p>
          <a:p>
            <a:pPr lvl="3"/>
            <a:r>
              <a:rPr lang="nl-NL" b="0" dirty="0"/>
              <a:t> (OUV) 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Integrated Facility Management in Heritage Properties: Blending Tradition  with Modern Efficiency">
            <a:extLst>
              <a:ext uri="{FF2B5EF4-FFF2-40B4-BE49-F238E27FC236}">
                <a16:creationId xmlns:a16="http://schemas.microsoft.com/office/drawing/2014/main" id="{B5F265E8-7989-E38A-2F84-D4B39E99A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999" y="2181287"/>
            <a:ext cx="7594753" cy="427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67202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UNESCO World Heritage Management Systems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The Management Systems </a:t>
            </a:r>
            <a:r>
              <a:rPr lang="nl-NL" dirty="0" err="1"/>
              <a:t>work</a:t>
            </a:r>
            <a:r>
              <a:rPr lang="nl-NL" dirty="0"/>
              <a:t> on: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Integrate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, </a:t>
            </a:r>
            <a:r>
              <a:rPr lang="nl-NL" b="0" dirty="0" err="1"/>
              <a:t>regional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planning</a:t>
            </a:r>
          </a:p>
          <a:p>
            <a:pPr lvl="3"/>
            <a:r>
              <a:rPr lang="nl-NL" b="0" dirty="0"/>
              <a:t>- Balance </a:t>
            </a:r>
            <a:r>
              <a:rPr lang="nl-NL" b="0" dirty="0" err="1"/>
              <a:t>conservation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</a:t>
            </a:r>
            <a:r>
              <a:rPr lang="nl-NL" b="0" dirty="0"/>
              <a:t> community </a:t>
            </a:r>
            <a:r>
              <a:rPr lang="nl-NL" b="0" dirty="0" err="1"/>
              <a:t>involvement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stakeholder </a:t>
            </a:r>
            <a:r>
              <a:rPr lang="nl-NL" b="0" dirty="0" err="1"/>
              <a:t>coordination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6" name="Picture 4" descr="Strengthening the role of local communities in the management and  conservation of World Heritage Sites - UNESCO World Heritage Centre">
            <a:extLst>
              <a:ext uri="{FF2B5EF4-FFF2-40B4-BE49-F238E27FC236}">
                <a16:creationId xmlns:a16="http://schemas.microsoft.com/office/drawing/2014/main" id="{74C0930D-AC02-F5FC-FB06-D76AB5A96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098" y="3965281"/>
            <a:ext cx="4431725" cy="2425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upporting refugees and migrants through ensuring their cultural">
            <a:extLst>
              <a:ext uri="{FF2B5EF4-FFF2-40B4-BE49-F238E27FC236}">
                <a16:creationId xmlns:a16="http://schemas.microsoft.com/office/drawing/2014/main" id="{9387EAED-E9C5-9CB3-35F1-98829B94D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855" y="4061689"/>
            <a:ext cx="4261986" cy="236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66473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UNESCO World Heritage Management Systems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UNESCO </a:t>
            </a:r>
            <a:r>
              <a:rPr lang="nl-NL" dirty="0" err="1"/>
              <a:t>Guidelines</a:t>
            </a:r>
            <a:r>
              <a:rPr lang="nl-NL" dirty="0"/>
              <a:t> </a:t>
            </a:r>
            <a:r>
              <a:rPr lang="nl-NL" dirty="0" err="1"/>
              <a:t>Overview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The </a:t>
            </a:r>
            <a:r>
              <a:rPr lang="nl-NL" b="0" dirty="0" err="1"/>
              <a:t>Operational</a:t>
            </a:r>
            <a:r>
              <a:rPr lang="nl-NL" b="0" dirty="0"/>
              <a:t> </a:t>
            </a:r>
            <a:r>
              <a:rPr lang="nl-NL" b="0" dirty="0" err="1"/>
              <a:t>Guidelines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Implementation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World Heritage </a:t>
            </a:r>
            <a:r>
              <a:rPr lang="nl-NL" b="0" dirty="0" err="1"/>
              <a:t>Convention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Requirements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legal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institutional</a:t>
            </a:r>
            <a:r>
              <a:rPr lang="nl-NL" b="0" dirty="0"/>
              <a:t> </a:t>
            </a:r>
            <a:r>
              <a:rPr lang="nl-NL" b="0" dirty="0" err="1"/>
              <a:t>framework</a:t>
            </a:r>
            <a:r>
              <a:rPr lang="nl-NL" b="0" dirty="0"/>
              <a:t> </a:t>
            </a: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endParaRPr lang="nl-NL" b="0" dirty="0"/>
          </a:p>
          <a:p>
            <a:pPr lvl="3"/>
            <a:r>
              <a:rPr lang="nl-NL" b="0" dirty="0"/>
              <a:t>- A management plan or system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specifies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OUV </a:t>
            </a:r>
            <a:r>
              <a:rPr lang="nl-NL" b="0" dirty="0" err="1"/>
              <a:t>will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preserved</a:t>
            </a:r>
            <a:endParaRPr lang="nl-NL" b="0" dirty="0"/>
          </a:p>
          <a:p>
            <a:pPr lvl="3"/>
            <a:r>
              <a:rPr lang="nl-NL" b="0" dirty="0"/>
              <a:t>- Monitoring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reporting</a:t>
            </a:r>
            <a:r>
              <a:rPr lang="nl-NL" b="0" dirty="0"/>
              <a:t> on </a:t>
            </a:r>
            <a:r>
              <a:rPr lang="nl-NL" b="0" dirty="0" err="1"/>
              <a:t>conservation</a:t>
            </a:r>
            <a:r>
              <a:rPr lang="nl-NL" b="0" dirty="0"/>
              <a:t> status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Participation</a:t>
            </a:r>
            <a:r>
              <a:rPr lang="nl-NL" b="0" dirty="0"/>
              <a:t> of stakeholders, </a:t>
            </a:r>
            <a:r>
              <a:rPr lang="nl-NL" b="0" dirty="0" err="1"/>
              <a:t>including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07227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8" name="Picture 4" descr="Working with Communities in UNESCO Designated Sites: the Role of">
            <a:extLst>
              <a:ext uri="{FF2B5EF4-FFF2-40B4-BE49-F238E27FC236}">
                <a16:creationId xmlns:a16="http://schemas.microsoft.com/office/drawing/2014/main" id="{C8A3E60C-A019-CB03-0348-B2C97B3C6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el 6">
            <a:extLst>
              <a:ext uri="{FF2B5EF4-FFF2-40B4-BE49-F238E27FC236}">
                <a16:creationId xmlns:a16="http://schemas.microsoft.com/office/drawing/2014/main" id="{E9617FB4-CE45-A576-E615-AD8A772F2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3" y="980728"/>
            <a:ext cx="11389024" cy="432048"/>
          </a:xfrm>
        </p:spPr>
        <p:txBody>
          <a:bodyPr/>
          <a:lstStyle/>
          <a:p>
            <a:r>
              <a:rPr lang="nl-NL" sz="2800" dirty="0">
                <a:solidFill>
                  <a:srgbClr val="FFC000"/>
                </a:solidFill>
              </a:rPr>
              <a:t>2- </a:t>
            </a:r>
            <a:r>
              <a:rPr lang="nl-NL" sz="2800" dirty="0" err="1">
                <a:solidFill>
                  <a:srgbClr val="FFC000"/>
                </a:solidFill>
              </a:rPr>
              <a:t>Components</a:t>
            </a:r>
            <a:r>
              <a:rPr lang="nl-NL" sz="2800" dirty="0">
                <a:solidFill>
                  <a:srgbClr val="FFC000"/>
                </a:solidFill>
              </a:rPr>
              <a:t> of a World Heritage Management Plan</a:t>
            </a:r>
          </a:p>
        </p:txBody>
      </p:sp>
    </p:spTree>
    <p:extLst>
      <p:ext uri="{BB962C8B-B14F-4D97-AF65-F5344CB8AC3E}">
        <p14:creationId xmlns:p14="http://schemas.microsoft.com/office/powerpoint/2010/main" val="2809191711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The concept of </a:t>
            </a:r>
            <a:r>
              <a:rPr lang="nl-NL" dirty="0" err="1"/>
              <a:t>Outstanding</a:t>
            </a:r>
            <a:r>
              <a:rPr lang="nl-NL" dirty="0"/>
              <a:t> Universal Value </a:t>
            </a:r>
          </a:p>
          <a:p>
            <a:pPr lvl="2">
              <a:lnSpc>
                <a:spcPct val="150000"/>
              </a:lnSpc>
            </a:pPr>
            <a:r>
              <a:rPr lang="nl-NL" b="0" dirty="0"/>
              <a:t>- It means “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/or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significance</a:t>
            </a:r>
            <a:r>
              <a:rPr lang="nl-NL" b="0" dirty="0"/>
              <a:t> </a:t>
            </a:r>
            <a:r>
              <a:rPr lang="nl-NL" b="0" dirty="0" err="1"/>
              <a:t>which</a:t>
            </a:r>
            <a:r>
              <a:rPr lang="nl-NL" b="0" dirty="0"/>
              <a:t> is </a:t>
            </a:r>
            <a:r>
              <a:rPr lang="nl-NL" b="0" dirty="0" err="1"/>
              <a:t>so</a:t>
            </a:r>
            <a:r>
              <a:rPr lang="nl-NL" b="0" dirty="0"/>
              <a:t> </a:t>
            </a:r>
            <a:r>
              <a:rPr lang="nl-NL" b="0" dirty="0" err="1"/>
              <a:t>exceptional</a:t>
            </a:r>
            <a:r>
              <a:rPr lang="nl-NL" b="0" dirty="0"/>
              <a:t> as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transcend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</a:t>
            </a:r>
            <a:r>
              <a:rPr lang="nl-NL" b="0" dirty="0" err="1"/>
              <a:t>boundaries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of common </a:t>
            </a:r>
            <a:r>
              <a:rPr lang="nl-NL" b="0" dirty="0" err="1"/>
              <a:t>importance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present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future</a:t>
            </a:r>
            <a:r>
              <a:rPr lang="nl-NL" b="0" dirty="0"/>
              <a:t> </a:t>
            </a:r>
            <a:r>
              <a:rPr lang="nl-NL" b="0" dirty="0" err="1"/>
              <a:t>generations</a:t>
            </a:r>
            <a:r>
              <a:rPr lang="nl-NL" b="0" dirty="0"/>
              <a:t> of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humanity</a:t>
            </a:r>
            <a:r>
              <a:rPr lang="nl-NL" b="0" dirty="0"/>
              <a:t>”</a:t>
            </a:r>
            <a:r>
              <a:rPr lang="en-GB" b="0" dirty="0"/>
              <a:t>.</a:t>
            </a:r>
            <a:endParaRPr lang="nl-NL" dirty="0"/>
          </a:p>
          <a:p>
            <a:pPr lvl="2">
              <a:lnSpc>
                <a:spcPct val="150000"/>
              </a:lnSpc>
            </a:pPr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points:</a:t>
            </a:r>
          </a:p>
          <a:p>
            <a:pPr lvl="3"/>
            <a:r>
              <a:rPr lang="nl-NL" dirty="0" err="1"/>
              <a:t>Exceptionalism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The site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something</a:t>
            </a:r>
            <a:r>
              <a:rPr lang="nl-NL" b="0" dirty="0"/>
              <a:t> </a:t>
            </a:r>
            <a:r>
              <a:rPr lang="nl-NL" b="0" dirty="0" err="1"/>
              <a:t>extraordinary</a:t>
            </a:r>
            <a:r>
              <a:rPr lang="nl-NL" b="0" dirty="0"/>
              <a:t>, rare, or a “masterpiece of human genius.”</a:t>
            </a:r>
          </a:p>
          <a:p>
            <a:pPr lvl="3"/>
            <a:r>
              <a:rPr lang="nl-NL" dirty="0" err="1"/>
              <a:t>Internationalism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 is </a:t>
            </a:r>
            <a:r>
              <a:rPr lang="nl-NL" b="0" dirty="0" err="1"/>
              <a:t>recognized</a:t>
            </a:r>
            <a:r>
              <a:rPr lang="nl-NL" b="0" dirty="0"/>
              <a:t> as important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humanity</a:t>
            </a:r>
            <a:r>
              <a:rPr lang="nl-NL" b="0" dirty="0"/>
              <a:t>,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country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is </a:t>
            </a:r>
            <a:r>
              <a:rPr lang="nl-NL" b="0" dirty="0" err="1"/>
              <a:t>located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35266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The concept of </a:t>
            </a:r>
            <a:r>
              <a:rPr lang="nl-NL" dirty="0" err="1"/>
              <a:t>Outstanding</a:t>
            </a:r>
            <a:r>
              <a:rPr lang="nl-NL" dirty="0"/>
              <a:t> Universal Value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Selection</a:t>
            </a:r>
            <a:r>
              <a:rPr lang="nl-NL" b="0" dirty="0"/>
              <a:t> criteria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(i):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represent</a:t>
            </a:r>
            <a:r>
              <a:rPr lang="nl-NL" b="0" dirty="0"/>
              <a:t> a masterpiece of human </a:t>
            </a:r>
            <a:r>
              <a:rPr lang="nl-NL" b="0" dirty="0" err="1"/>
              <a:t>creative</a:t>
            </a:r>
            <a:r>
              <a:rPr lang="nl-NL" b="0" dirty="0"/>
              <a:t> genius.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(ii):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exhibit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important </a:t>
            </a:r>
            <a:r>
              <a:rPr lang="nl-NL" b="0" dirty="0" err="1"/>
              <a:t>interchange</a:t>
            </a:r>
            <a:r>
              <a:rPr lang="nl-NL" b="0" dirty="0"/>
              <a:t> of human </a:t>
            </a:r>
            <a:r>
              <a:rPr lang="nl-NL" b="0" dirty="0" err="1"/>
              <a:t>values</a:t>
            </a:r>
            <a:r>
              <a:rPr lang="nl-NL" b="0" dirty="0"/>
              <a:t>.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(iii):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bear</a:t>
            </a:r>
            <a:r>
              <a:rPr lang="nl-NL" b="0" dirty="0"/>
              <a:t> a </a:t>
            </a:r>
            <a:r>
              <a:rPr lang="nl-NL" b="0" dirty="0" err="1"/>
              <a:t>unique</a:t>
            </a:r>
            <a:r>
              <a:rPr lang="nl-NL" b="0" dirty="0"/>
              <a:t> or at </a:t>
            </a:r>
            <a:r>
              <a:rPr lang="nl-NL" b="0" dirty="0" err="1"/>
              <a:t>least</a:t>
            </a:r>
            <a:r>
              <a:rPr lang="nl-NL" b="0" dirty="0"/>
              <a:t> </a:t>
            </a:r>
            <a:r>
              <a:rPr lang="nl-NL" b="0" dirty="0" err="1"/>
              <a:t>exceptional</a:t>
            </a:r>
            <a:r>
              <a:rPr lang="nl-NL" b="0" dirty="0"/>
              <a:t> </a:t>
            </a:r>
            <a:r>
              <a:rPr lang="nl-NL" b="0" dirty="0" err="1"/>
              <a:t>testimony</a:t>
            </a:r>
            <a:r>
              <a:rPr lang="nl-NL" b="0" dirty="0"/>
              <a:t>.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(iv):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outstanding</a:t>
            </a:r>
            <a:r>
              <a:rPr lang="nl-NL" b="0" dirty="0"/>
              <a:t> </a:t>
            </a:r>
            <a:r>
              <a:rPr lang="nl-NL" b="0" dirty="0" err="1"/>
              <a:t>example</a:t>
            </a:r>
            <a:r>
              <a:rPr lang="nl-NL" b="0" dirty="0"/>
              <a:t> of a type of building, </a:t>
            </a:r>
            <a:r>
              <a:rPr lang="nl-NL" b="0" dirty="0" err="1"/>
              <a:t>architectural</a:t>
            </a:r>
            <a:r>
              <a:rPr lang="nl-NL" b="0" dirty="0"/>
              <a:t> or </a:t>
            </a:r>
            <a:r>
              <a:rPr lang="nl-NL" b="0" dirty="0" err="1"/>
              <a:t>technological</a:t>
            </a:r>
            <a:r>
              <a:rPr lang="nl-NL" b="0" dirty="0"/>
              <a:t> ensemble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71885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The concept of </a:t>
            </a:r>
            <a:r>
              <a:rPr lang="nl-NL" dirty="0" err="1"/>
              <a:t>Outstanding</a:t>
            </a:r>
            <a:r>
              <a:rPr lang="nl-NL" dirty="0"/>
              <a:t> Universal Value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Selection</a:t>
            </a:r>
            <a:r>
              <a:rPr lang="nl-NL" b="0" dirty="0"/>
              <a:t> criteria</a:t>
            </a:r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(v) 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outstanding</a:t>
            </a:r>
            <a:r>
              <a:rPr lang="nl-NL" b="0" dirty="0"/>
              <a:t> </a:t>
            </a:r>
            <a:r>
              <a:rPr lang="nl-NL" b="0" dirty="0" err="1"/>
              <a:t>example</a:t>
            </a:r>
            <a:r>
              <a:rPr lang="nl-NL" b="0" dirty="0"/>
              <a:t> of a traditional human </a:t>
            </a:r>
            <a:r>
              <a:rPr lang="nl-NL" b="0" dirty="0" err="1"/>
              <a:t>settlement</a:t>
            </a:r>
            <a:r>
              <a:rPr lang="nl-NL" b="0" dirty="0"/>
              <a:t>.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(vi):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or </a:t>
            </a:r>
            <a:r>
              <a:rPr lang="nl-NL" b="0" dirty="0" err="1"/>
              <a:t>tangibly</a:t>
            </a:r>
            <a:r>
              <a:rPr lang="nl-NL" b="0" dirty="0"/>
              <a:t> </a:t>
            </a:r>
            <a:r>
              <a:rPr lang="nl-NL" b="0" dirty="0" err="1"/>
              <a:t>associated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events or living </a:t>
            </a:r>
            <a:r>
              <a:rPr lang="nl-NL" b="0" dirty="0" err="1"/>
              <a:t>traditions</a:t>
            </a:r>
            <a:r>
              <a:rPr lang="nl-NL" b="0" dirty="0"/>
              <a:t>.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(vii):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contain</a:t>
            </a:r>
            <a:r>
              <a:rPr lang="nl-NL" b="0" dirty="0"/>
              <a:t> </a:t>
            </a:r>
            <a:r>
              <a:rPr lang="nl-NL" b="0" dirty="0" err="1"/>
              <a:t>superlative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phenomena</a:t>
            </a:r>
            <a:r>
              <a:rPr lang="nl-NL" b="0" dirty="0"/>
              <a:t> or </a:t>
            </a:r>
            <a:r>
              <a:rPr lang="nl-NL" b="0" dirty="0" err="1"/>
              <a:t>areas</a:t>
            </a:r>
            <a:r>
              <a:rPr lang="nl-NL" b="0" dirty="0"/>
              <a:t> of </a:t>
            </a:r>
            <a:r>
              <a:rPr lang="nl-NL" b="0" dirty="0" err="1"/>
              <a:t>exceptional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beauty.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857807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The concept of </a:t>
            </a:r>
            <a:r>
              <a:rPr lang="nl-NL" dirty="0" err="1"/>
              <a:t>Outstanding</a:t>
            </a:r>
            <a:r>
              <a:rPr lang="nl-NL" dirty="0"/>
              <a:t> Universal Value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Selection</a:t>
            </a:r>
            <a:r>
              <a:rPr lang="nl-NL" b="0" dirty="0"/>
              <a:t> criteria</a:t>
            </a:r>
          </a:p>
          <a:p>
            <a:pPr lvl="3">
              <a:lnSpc>
                <a:spcPct val="150000"/>
              </a:lnSpc>
            </a:pPr>
            <a:endParaRPr lang="nl-NL" dirty="0"/>
          </a:p>
          <a:p>
            <a:pPr lvl="3">
              <a:lnSpc>
                <a:spcPct val="150000"/>
              </a:lnSpc>
            </a:pPr>
            <a:r>
              <a:rPr lang="nl-NL" dirty="0"/>
              <a:t>(viii):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outstanding</a:t>
            </a:r>
            <a:r>
              <a:rPr lang="nl-NL" b="0" dirty="0"/>
              <a:t> </a:t>
            </a:r>
            <a:r>
              <a:rPr lang="nl-NL" b="0" dirty="0" err="1"/>
              <a:t>examples</a:t>
            </a:r>
            <a:r>
              <a:rPr lang="nl-NL" b="0" dirty="0"/>
              <a:t> </a:t>
            </a:r>
            <a:r>
              <a:rPr lang="nl-NL" b="0" dirty="0" err="1"/>
              <a:t>representing</a:t>
            </a:r>
            <a:r>
              <a:rPr lang="nl-NL" b="0" dirty="0"/>
              <a:t> major stages of </a:t>
            </a:r>
            <a:r>
              <a:rPr lang="nl-NL" b="0" dirty="0" err="1"/>
              <a:t>earth's</a:t>
            </a:r>
            <a:r>
              <a:rPr lang="nl-NL" b="0" dirty="0"/>
              <a:t> </a:t>
            </a:r>
            <a:r>
              <a:rPr lang="nl-NL" b="0" dirty="0" err="1"/>
              <a:t>history</a:t>
            </a:r>
            <a:r>
              <a:rPr lang="nl-NL" b="0" dirty="0"/>
              <a:t>.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(ix):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outstanding</a:t>
            </a:r>
            <a:r>
              <a:rPr lang="nl-NL" b="0" dirty="0"/>
              <a:t> </a:t>
            </a:r>
            <a:r>
              <a:rPr lang="nl-NL" b="0" dirty="0" err="1"/>
              <a:t>examples</a:t>
            </a:r>
            <a:r>
              <a:rPr lang="nl-NL" b="0" dirty="0"/>
              <a:t> </a:t>
            </a:r>
            <a:r>
              <a:rPr lang="nl-NL" b="0" dirty="0" err="1"/>
              <a:t>representing</a:t>
            </a:r>
            <a:r>
              <a:rPr lang="nl-NL" b="0" dirty="0"/>
              <a:t> significant on-</a:t>
            </a:r>
            <a:r>
              <a:rPr lang="nl-NL" b="0" dirty="0" err="1"/>
              <a:t>going</a:t>
            </a:r>
            <a:r>
              <a:rPr lang="nl-NL" b="0" dirty="0"/>
              <a:t> </a:t>
            </a:r>
            <a:r>
              <a:rPr lang="nl-NL" b="0" dirty="0" err="1"/>
              <a:t>ecological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biological</a:t>
            </a:r>
            <a:r>
              <a:rPr lang="nl-NL" b="0" dirty="0"/>
              <a:t> </a:t>
            </a:r>
            <a:r>
              <a:rPr lang="nl-NL" b="0" dirty="0" err="1"/>
              <a:t>processes</a:t>
            </a:r>
            <a:r>
              <a:rPr lang="nl-NL" b="0" dirty="0"/>
              <a:t>.</a:t>
            </a:r>
          </a:p>
          <a:p>
            <a:pPr lvl="3">
              <a:lnSpc>
                <a:spcPct val="150000"/>
              </a:lnSpc>
            </a:pPr>
            <a:r>
              <a:rPr lang="nl-NL" dirty="0"/>
              <a:t>(x):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contain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most important </a:t>
            </a:r>
            <a:r>
              <a:rPr lang="nl-NL" b="0" dirty="0" err="1"/>
              <a:t>and</a:t>
            </a:r>
            <a:r>
              <a:rPr lang="nl-NL" b="0" dirty="0"/>
              <a:t> significant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habitats</a:t>
            </a:r>
            <a:r>
              <a:rPr lang="nl-NL" b="0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720374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OUV of Ancient </a:t>
            </a:r>
            <a:r>
              <a:rPr lang="nl-NL" dirty="0" err="1"/>
              <a:t>Thebes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Necropolis: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Criterion</a:t>
            </a:r>
            <a:r>
              <a:rPr lang="nl-NL" b="0" dirty="0"/>
              <a:t> (i): </a:t>
            </a:r>
            <a:r>
              <a:rPr lang="nl-NL" b="0" dirty="0" err="1"/>
              <a:t>Thebes</a:t>
            </a:r>
            <a:r>
              <a:rPr lang="nl-NL" b="0" dirty="0"/>
              <a:t> showcases </a:t>
            </a:r>
            <a:r>
              <a:rPr lang="nl-NL" b="0" dirty="0" err="1"/>
              <a:t>monumental</a:t>
            </a:r>
            <a:r>
              <a:rPr lang="nl-NL" b="0" dirty="0"/>
              <a:t> </a:t>
            </a:r>
            <a:r>
              <a:rPr lang="nl-NL" b="0" dirty="0" err="1"/>
              <a:t>ancient</a:t>
            </a:r>
            <a:r>
              <a:rPr lang="nl-NL" b="0" dirty="0"/>
              <a:t> </a:t>
            </a:r>
            <a:r>
              <a:rPr lang="nl-NL" b="0" dirty="0" err="1"/>
              <a:t>Egyptian</a:t>
            </a:r>
            <a:r>
              <a:rPr lang="nl-NL" b="0" dirty="0"/>
              <a:t> </a:t>
            </a:r>
            <a:r>
              <a:rPr lang="nl-NL" b="0" dirty="0" err="1"/>
              <a:t>architecture</a:t>
            </a:r>
            <a:r>
              <a:rPr lang="nl-NL" b="0" dirty="0"/>
              <a:t>.</a:t>
            </a:r>
          </a:p>
          <a:p>
            <a:pPr lvl="3"/>
            <a:r>
              <a:rPr lang="nl-NL" b="0" dirty="0" err="1"/>
              <a:t>Criterion</a:t>
            </a:r>
            <a:r>
              <a:rPr lang="nl-NL" b="0" dirty="0"/>
              <a:t> (iii): The </a:t>
            </a:r>
            <a:r>
              <a:rPr lang="nl-NL" b="0" dirty="0" err="1"/>
              <a:t>surviving</a:t>
            </a:r>
            <a:r>
              <a:rPr lang="nl-NL" b="0" dirty="0"/>
              <a:t> </a:t>
            </a:r>
            <a:r>
              <a:rPr lang="nl-NL" b="0" dirty="0" err="1"/>
              <a:t>monuments</a:t>
            </a:r>
            <a:r>
              <a:rPr lang="nl-NL" b="0" dirty="0"/>
              <a:t> </a:t>
            </a:r>
            <a:r>
              <a:rPr lang="nl-NL" b="0" dirty="0" err="1"/>
              <a:t>demonstrate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antiquity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uniqueness</a:t>
            </a:r>
            <a:r>
              <a:rPr lang="nl-NL" b="0" dirty="0"/>
              <a:t> of </a:t>
            </a:r>
            <a:r>
              <a:rPr lang="nl-NL" b="0" dirty="0" err="1"/>
              <a:t>Thebes</a:t>
            </a:r>
            <a:r>
              <a:rPr lang="nl-NL" b="0" dirty="0"/>
              <a:t>’ </a:t>
            </a:r>
            <a:r>
              <a:rPr lang="nl-NL" b="0" dirty="0" err="1"/>
              <a:t>architectural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artistic</a:t>
            </a:r>
            <a:r>
              <a:rPr lang="nl-NL" b="0" dirty="0"/>
              <a:t> </a:t>
            </a:r>
            <a:r>
              <a:rPr lang="nl-NL" b="0" dirty="0" err="1"/>
              <a:t>achievements</a:t>
            </a:r>
            <a:r>
              <a:rPr lang="nl-NL" b="0" dirty="0"/>
              <a:t>.</a:t>
            </a:r>
          </a:p>
          <a:p>
            <a:pPr lvl="3"/>
            <a:r>
              <a:rPr lang="nl-NL" b="0" dirty="0" err="1"/>
              <a:t>Criterion</a:t>
            </a:r>
            <a:r>
              <a:rPr lang="nl-NL" b="0" dirty="0"/>
              <a:t> (vi): </a:t>
            </a:r>
            <a:r>
              <a:rPr lang="nl-NL" b="0" dirty="0" err="1"/>
              <a:t>Thebes</a:t>
            </a:r>
            <a:r>
              <a:rPr lang="nl-NL" b="0" dirty="0"/>
              <a:t> stands as a </a:t>
            </a:r>
            <a:r>
              <a:rPr lang="nl-NL" b="0" dirty="0" err="1"/>
              <a:t>comprehensive</a:t>
            </a:r>
            <a:r>
              <a:rPr lang="nl-NL" b="0" dirty="0"/>
              <a:t> record of </a:t>
            </a:r>
            <a:r>
              <a:rPr lang="nl-NL" b="0" dirty="0" err="1"/>
              <a:t>Egyptian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civilization</a:t>
            </a:r>
            <a:r>
              <a:rPr lang="nl-NL" b="0" dirty="0"/>
              <a:t>.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FAA6588-D06C-FD2E-A1E6-28BC5E95D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349" y="2545841"/>
            <a:ext cx="3873512" cy="387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5D3E1D0-C280-284E-BB10-EC0FFE9A8717}"/>
              </a:ext>
            </a:extLst>
          </p:cNvPr>
          <p:cNvSpPr/>
          <p:nvPr/>
        </p:nvSpPr>
        <p:spPr>
          <a:xfrm>
            <a:off x="6241522" y="3413821"/>
            <a:ext cx="830645" cy="121979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543156-E7E8-AB70-4793-AB92B07CAFA1}"/>
              </a:ext>
            </a:extLst>
          </p:cNvPr>
          <p:cNvSpPr/>
          <p:nvPr/>
        </p:nvSpPr>
        <p:spPr>
          <a:xfrm>
            <a:off x="4587007" y="5199562"/>
            <a:ext cx="830645" cy="121979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1B18551-C3A2-76A8-E304-2C2F29303C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871" y="3340068"/>
            <a:ext cx="4901983" cy="309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65003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Case of </a:t>
            </a:r>
            <a:r>
              <a:rPr lang="nl-NL" dirty="0" err="1"/>
              <a:t>Taj</a:t>
            </a:r>
            <a:r>
              <a:rPr lang="nl-NL" dirty="0"/>
              <a:t> </a:t>
            </a:r>
            <a:r>
              <a:rPr lang="nl-NL" dirty="0" err="1"/>
              <a:t>Mahal</a:t>
            </a:r>
            <a:r>
              <a:rPr lang="nl-NL" dirty="0"/>
              <a:t>: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 OUV is </a:t>
            </a:r>
            <a:r>
              <a:rPr lang="nl-NL" b="0" dirty="0" err="1"/>
              <a:t>based</a:t>
            </a:r>
            <a:r>
              <a:rPr lang="nl-NL" b="0" dirty="0"/>
              <a:t> on  criteria: I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Taj</a:t>
            </a:r>
            <a:r>
              <a:rPr lang="nl-NL" b="0" dirty="0"/>
              <a:t> </a:t>
            </a:r>
            <a:r>
              <a:rPr lang="nl-NL" b="0" dirty="0" err="1"/>
              <a:t>Mahal</a:t>
            </a:r>
            <a:r>
              <a:rPr lang="nl-NL" b="0" dirty="0"/>
              <a:t> is a masterpiece of Indo-</a:t>
            </a:r>
            <a:r>
              <a:rPr lang="nl-NL" b="0" dirty="0" err="1"/>
              <a:t>Islamic</a:t>
            </a:r>
            <a:r>
              <a:rPr lang="nl-NL" b="0" dirty="0"/>
              <a:t> </a:t>
            </a:r>
            <a:r>
              <a:rPr lang="nl-NL" b="0" dirty="0" err="1"/>
              <a:t>architecture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innovative</a:t>
            </a:r>
            <a:r>
              <a:rPr lang="nl-NL" b="0" dirty="0"/>
              <a:t> design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exquisite</a:t>
            </a:r>
            <a:r>
              <a:rPr lang="nl-NL" b="0" dirty="0"/>
              <a:t> </a:t>
            </a:r>
            <a:r>
              <a:rPr lang="nl-NL" b="0" dirty="0" err="1"/>
              <a:t>craftsmanship</a:t>
            </a:r>
            <a:r>
              <a:rPr lang="nl-NL" b="0" dirty="0"/>
              <a:t>. 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5D3E1D0-C280-284E-BB10-EC0FFE9A8717}"/>
              </a:ext>
            </a:extLst>
          </p:cNvPr>
          <p:cNvSpPr/>
          <p:nvPr/>
        </p:nvSpPr>
        <p:spPr>
          <a:xfrm>
            <a:off x="6241522" y="3413821"/>
            <a:ext cx="830645" cy="121979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543156-E7E8-AB70-4793-AB92B07CAFA1}"/>
              </a:ext>
            </a:extLst>
          </p:cNvPr>
          <p:cNvSpPr/>
          <p:nvPr/>
        </p:nvSpPr>
        <p:spPr>
          <a:xfrm>
            <a:off x="4587007" y="5199562"/>
            <a:ext cx="830645" cy="121979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B780C316-D896-DA68-7A26-0A7640922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950" y="3207573"/>
            <a:ext cx="3211779" cy="321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225B4E-C3BF-6053-928F-C9D894352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4730" y="1074770"/>
            <a:ext cx="4864531" cy="534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67934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4" name="Picture 4" descr="Top 10 UNESCO World Heritage Sites - JourneyWoman">
            <a:extLst>
              <a:ext uri="{FF2B5EF4-FFF2-40B4-BE49-F238E27FC236}">
                <a16:creationId xmlns:a16="http://schemas.microsoft.com/office/drawing/2014/main" id="{4921F10F-0898-5275-6983-AADC90E01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el 6">
            <a:extLst>
              <a:ext uri="{FF2B5EF4-FFF2-40B4-BE49-F238E27FC236}">
                <a16:creationId xmlns:a16="http://schemas.microsoft.com/office/drawing/2014/main" id="{E5B70FC7-208C-3915-9326-9B2DE6258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1052736"/>
            <a:ext cx="10884968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2.2- </a:t>
            </a:r>
            <a:r>
              <a:rPr lang="nl-NL" sz="2800" dirty="0" err="1">
                <a:solidFill>
                  <a:schemeClr val="bg1"/>
                </a:solidFill>
              </a:rPr>
              <a:t>Authenticity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and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Integrity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531835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</a:t>
            </a:r>
            <a:r>
              <a:rPr lang="nl-NL" dirty="0" err="1"/>
              <a:t>Authenticity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Integrity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Authenticity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Shows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truly</a:t>
            </a:r>
            <a:r>
              <a:rPr lang="nl-NL" b="0" dirty="0"/>
              <a:t> a site </a:t>
            </a:r>
            <a:r>
              <a:rPr lang="nl-NL" b="0" dirty="0" err="1"/>
              <a:t>reflects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site is real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credible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origins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Tests </a:t>
            </a:r>
            <a:r>
              <a:rPr lang="nl-NL" b="0" dirty="0" err="1"/>
              <a:t>if</a:t>
            </a:r>
            <a:r>
              <a:rPr lang="nl-NL" b="0" dirty="0"/>
              <a:t> features </a:t>
            </a:r>
            <a:r>
              <a:rPr lang="nl-NL" b="0" dirty="0" err="1"/>
              <a:t>truthfully</a:t>
            </a:r>
            <a:r>
              <a:rPr lang="nl-NL" b="0" dirty="0"/>
              <a:t> </a:t>
            </a:r>
            <a:r>
              <a:rPr lang="nl-NL" b="0" dirty="0" err="1"/>
              <a:t>represent</a:t>
            </a:r>
            <a:r>
              <a:rPr lang="nl-NL" b="0" dirty="0"/>
              <a:t> </a:t>
            </a:r>
            <a:r>
              <a:rPr lang="nl-NL" b="0" dirty="0" err="1"/>
              <a:t>history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meaning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credible</a:t>
            </a:r>
            <a:r>
              <a:rPr lang="nl-NL" b="0" dirty="0"/>
              <a:t> sources (story, design, </a:t>
            </a:r>
            <a:r>
              <a:rPr lang="nl-NL" b="0" dirty="0" err="1"/>
              <a:t>materials</a:t>
            </a:r>
            <a:r>
              <a:rPr lang="nl-NL" b="0" dirty="0"/>
              <a:t>).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Expressed</a:t>
            </a:r>
            <a:r>
              <a:rPr lang="nl-NL" dirty="0"/>
              <a:t> </a:t>
            </a:r>
            <a:r>
              <a:rPr lang="nl-NL" dirty="0" err="1"/>
              <a:t>through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E5F1D75-FFF3-9082-9B49-01DA81EF8A91}"/>
              </a:ext>
            </a:extLst>
          </p:cNvPr>
          <p:cNvGraphicFramePr>
            <a:graphicFrameLocks noGrp="1"/>
          </p:cNvGraphicFramePr>
          <p:nvPr/>
        </p:nvGraphicFramePr>
        <p:xfrm>
          <a:off x="404662" y="5229200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68206933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4992758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 and design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b="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and substance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43331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and function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sz="180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traditions, techniques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1416934"/>
                  </a:ext>
                </a:extLst>
              </a:tr>
            </a:tbl>
          </a:graphicData>
        </a:graphic>
      </p:graphicFrame>
      <p:pic>
        <p:nvPicPr>
          <p:cNvPr id="5122" name="Picture 2" descr="How Tourism Can Protect Cultural Heritage - Solimar International">
            <a:extLst>
              <a:ext uri="{FF2B5EF4-FFF2-40B4-BE49-F238E27FC236}">
                <a16:creationId xmlns:a16="http://schemas.microsoft.com/office/drawing/2014/main" id="{72CD59D6-B3B9-07CE-5516-7A57881AE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1505776"/>
            <a:ext cx="5422945" cy="361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09227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Integrity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Contains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parts</a:t>
            </a:r>
            <a:r>
              <a:rPr lang="nl-NL" b="0" dirty="0"/>
              <a:t> </a:t>
            </a:r>
            <a:r>
              <a:rPr lang="nl-NL" b="0" dirty="0" err="1"/>
              <a:t>showing</a:t>
            </a:r>
            <a:r>
              <a:rPr lang="nl-NL" b="0" dirty="0"/>
              <a:t> OUV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, or </a:t>
            </a:r>
            <a:r>
              <a:rPr lang="nl-NL" b="0" dirty="0" err="1"/>
              <a:t>natural</a:t>
            </a:r>
            <a:r>
              <a:rPr lang="nl-NL" b="0" dirty="0"/>
              <a:t> features</a:t>
            </a:r>
          </a:p>
          <a:p>
            <a:pPr lvl="3"/>
            <a:r>
              <a:rPr lang="nl-NL" b="0" dirty="0"/>
              <a:t>- No </a:t>
            </a:r>
            <a:r>
              <a:rPr lang="nl-NL" b="0" dirty="0" err="1"/>
              <a:t>vital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missing or </a:t>
            </a:r>
            <a:r>
              <a:rPr lang="nl-NL" b="0" dirty="0" err="1"/>
              <a:t>damaged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Each</a:t>
            </a:r>
            <a:r>
              <a:rPr lang="nl-NL" b="0" dirty="0"/>
              <a:t> part </a:t>
            </a:r>
            <a:r>
              <a:rPr lang="nl-NL" b="0" dirty="0" err="1"/>
              <a:t>adds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site’s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Together</a:t>
            </a:r>
            <a:r>
              <a:rPr lang="nl-NL" b="0" dirty="0"/>
              <a:t>,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represent</a:t>
            </a:r>
            <a:r>
              <a:rPr lang="nl-NL" b="0" dirty="0"/>
              <a:t> full </a:t>
            </a:r>
            <a:r>
              <a:rPr lang="nl-NL" b="0" dirty="0" err="1"/>
              <a:t>heritage</a:t>
            </a:r>
            <a:r>
              <a:rPr lang="nl-NL" b="0" dirty="0"/>
              <a:t> </a:t>
            </a:r>
            <a:r>
              <a:rPr lang="nl-NL" b="0" dirty="0" err="1"/>
              <a:t>significance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Centre du patrimoine mondial - Suivi de la mise en œuvre du Plan d'action  et de gestion du site du patrimoine mondial dans le centre historique de  Florence (Italie)">
            <a:extLst>
              <a:ext uri="{FF2B5EF4-FFF2-40B4-BE49-F238E27FC236}">
                <a16:creationId xmlns:a16="http://schemas.microsoft.com/office/drawing/2014/main" id="{97EBF932-31C9-4D64-D5C0-4421829C3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1152128"/>
            <a:ext cx="5811143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886238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Authenticity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Integrity</a:t>
            </a:r>
            <a:r>
              <a:rPr lang="nl-NL" dirty="0"/>
              <a:t> of Ancient </a:t>
            </a:r>
            <a:r>
              <a:rPr lang="nl-NL" dirty="0" err="1"/>
              <a:t>Thebes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Necropolis: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Authenticity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Around</a:t>
            </a:r>
            <a:r>
              <a:rPr lang="nl-NL" b="0" dirty="0"/>
              <a:t> 80% of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original</a:t>
            </a:r>
            <a:r>
              <a:rPr lang="nl-NL" b="0" dirty="0"/>
              <a:t> form </a:t>
            </a:r>
            <a:r>
              <a:rPr lang="nl-NL" b="0" dirty="0" err="1"/>
              <a:t>and</a:t>
            </a:r>
            <a:r>
              <a:rPr lang="nl-NL" b="0" dirty="0"/>
              <a:t> setting </a:t>
            </a:r>
            <a:r>
              <a:rPr lang="nl-NL" b="0" dirty="0" err="1"/>
              <a:t>remain</a:t>
            </a:r>
            <a:r>
              <a:rPr lang="nl-NL" b="0" dirty="0"/>
              <a:t> intact.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Integrity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Ancient </a:t>
            </a:r>
            <a:r>
              <a:rPr lang="nl-NL" b="0" dirty="0" err="1"/>
              <a:t>Thebes</a:t>
            </a:r>
            <a:r>
              <a:rPr lang="nl-NL" b="0" dirty="0"/>
              <a:t> preserves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attributes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artistic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time.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23D7F83-834C-5E19-111A-DEEE86252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335" y="1846106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496630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Join the World Heritage Volunteers 2023 Campaign - working on the future -  UNESCO World Heritage Centre">
            <a:extLst>
              <a:ext uri="{FF2B5EF4-FFF2-40B4-BE49-F238E27FC236}">
                <a16:creationId xmlns:a16="http://schemas.microsoft.com/office/drawing/2014/main" id="{4C28B0A7-EF4D-850D-0D49-A7D075BF3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1" y="69130"/>
            <a:ext cx="12190799" cy="640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el 6">
            <a:extLst>
              <a:ext uri="{FF2B5EF4-FFF2-40B4-BE49-F238E27FC236}">
                <a16:creationId xmlns:a16="http://schemas.microsoft.com/office/drawing/2014/main" id="{70AD22AF-D2DA-48A3-06D8-0913145B3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615" y="908720"/>
            <a:ext cx="5112568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2.3- </a:t>
            </a:r>
            <a:r>
              <a:rPr lang="nl-NL" sz="2800" dirty="0" err="1">
                <a:solidFill>
                  <a:schemeClr val="bg1"/>
                </a:solidFill>
              </a:rPr>
              <a:t>Conservation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800" dirty="0" err="1">
                <a:solidFill>
                  <a:schemeClr val="bg1"/>
                </a:solidFill>
              </a:rPr>
              <a:t>Strategy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225982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2.3- </a:t>
            </a:r>
            <a:r>
              <a:rPr lang="nl-NL" dirty="0" err="1"/>
              <a:t>Conservation</a:t>
            </a:r>
            <a:r>
              <a:rPr lang="nl-NL" dirty="0"/>
              <a:t> </a:t>
            </a:r>
            <a:r>
              <a:rPr lang="nl-NL" dirty="0" err="1"/>
              <a:t>Strategy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Sets goals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protect</a:t>
            </a:r>
            <a:r>
              <a:rPr lang="nl-NL" b="0" dirty="0"/>
              <a:t> OUV.</a:t>
            </a:r>
          </a:p>
          <a:p>
            <a:pPr lvl="3"/>
            <a:r>
              <a:rPr lang="nl-NL" b="0" dirty="0"/>
              <a:t>- Guides actions </a:t>
            </a:r>
            <a:r>
              <a:rPr lang="nl-NL" b="0" dirty="0" err="1"/>
              <a:t>to</a:t>
            </a:r>
            <a:r>
              <a:rPr lang="nl-NL" b="0" dirty="0"/>
              <a:t> preserve </a:t>
            </a:r>
            <a:r>
              <a:rPr lang="nl-NL" b="0" dirty="0" err="1"/>
              <a:t>key</a:t>
            </a:r>
            <a:r>
              <a:rPr lang="nl-NL" b="0" dirty="0"/>
              <a:t> features.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Addresses</a:t>
            </a:r>
            <a:r>
              <a:rPr lang="nl-NL" b="0" dirty="0"/>
              <a:t> </a:t>
            </a:r>
            <a:r>
              <a:rPr lang="nl-NL" b="0" dirty="0" err="1"/>
              <a:t>threats</a:t>
            </a:r>
            <a:r>
              <a:rPr lang="nl-NL" b="0" dirty="0"/>
              <a:t> like </a:t>
            </a:r>
            <a:r>
              <a:rPr lang="nl-NL" b="0" dirty="0" err="1"/>
              <a:t>tourism</a:t>
            </a:r>
            <a:r>
              <a:rPr lang="nl-NL" b="0" dirty="0"/>
              <a:t> or development.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long-term site </a:t>
            </a:r>
            <a:r>
              <a:rPr lang="nl-NL" b="0" dirty="0" err="1"/>
              <a:t>protection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Maintains</a:t>
            </a:r>
            <a:r>
              <a:rPr lang="nl-NL" b="0" dirty="0"/>
              <a:t> </a:t>
            </a:r>
            <a:r>
              <a:rPr lang="nl-NL" b="0" dirty="0" err="1"/>
              <a:t>authenticity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integrity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Digital Twins for Heritage Conservation and Cultural Preservation">
            <a:extLst>
              <a:ext uri="{FF2B5EF4-FFF2-40B4-BE49-F238E27FC236}">
                <a16:creationId xmlns:a16="http://schemas.microsoft.com/office/drawing/2014/main" id="{8877C834-7EA0-4C89-EA02-FE7C282BA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119" y="1052736"/>
            <a:ext cx="6609794" cy="539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751033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The case of </a:t>
            </a:r>
            <a:r>
              <a:rPr lang="nl-NL" dirty="0" err="1"/>
              <a:t>Arabian</a:t>
            </a:r>
            <a:r>
              <a:rPr lang="nl-NL" dirty="0"/>
              <a:t> Oryx </a:t>
            </a:r>
            <a:r>
              <a:rPr lang="nl-NL" dirty="0" err="1"/>
              <a:t>Sanctuary</a:t>
            </a:r>
            <a:r>
              <a:rPr lang="nl-NL" dirty="0"/>
              <a:t> (Oman):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Delisted</a:t>
            </a:r>
            <a:r>
              <a:rPr lang="nl-NL" b="0" dirty="0"/>
              <a:t> in 2007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major </a:t>
            </a:r>
            <a:r>
              <a:rPr lang="nl-NL" b="0" dirty="0" err="1"/>
              <a:t>reduction</a:t>
            </a:r>
            <a:r>
              <a:rPr lang="nl-NL" b="0" dirty="0"/>
              <a:t> of </a:t>
            </a:r>
            <a:r>
              <a:rPr lang="nl-NL" b="0" dirty="0" err="1"/>
              <a:t>protected</a:t>
            </a:r>
            <a:r>
              <a:rPr lang="nl-NL" b="0" dirty="0"/>
              <a:t> area </a:t>
            </a:r>
            <a:r>
              <a:rPr lang="nl-NL" b="0" dirty="0" err="1"/>
              <a:t>and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loss</a:t>
            </a:r>
            <a:r>
              <a:rPr lang="nl-NL" b="0" dirty="0"/>
              <a:t> of </a:t>
            </a:r>
            <a:r>
              <a:rPr lang="nl-NL" b="0" dirty="0" err="1"/>
              <a:t>wildlife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hydrocarbon</a:t>
            </a:r>
            <a:r>
              <a:rPr lang="nl-NL" b="0" dirty="0"/>
              <a:t> </a:t>
            </a:r>
            <a:r>
              <a:rPr lang="nl-NL" b="0" dirty="0" err="1"/>
              <a:t>exploration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8B50473-F8BE-34B8-DF00-7DF83359A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849" y="2348880"/>
            <a:ext cx="4069710" cy="406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90ACD0-EE01-4B39-0083-1200BF5F0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783" y="3686707"/>
            <a:ext cx="5472608" cy="273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58971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B- Dresden Elbe Valley (Germany):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Delisted</a:t>
            </a:r>
            <a:r>
              <a:rPr lang="nl-NL" b="0" dirty="0"/>
              <a:t> in 2009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construction</a:t>
            </a:r>
            <a:r>
              <a:rPr lang="nl-NL" b="0" dirty="0"/>
              <a:t> of a </a:t>
            </a:r>
            <a:r>
              <a:rPr lang="nl-NL" b="0" dirty="0" err="1"/>
              <a:t>four-lane</a:t>
            </a:r>
            <a:r>
              <a:rPr lang="nl-NL" b="0" dirty="0"/>
              <a:t> bridge </a:t>
            </a:r>
            <a:r>
              <a:rPr lang="nl-NL" b="0" dirty="0" err="1"/>
              <a:t>disrupted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landscape.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0" name="Picture 4" descr="Waldschlösschenbrücke in Dresden Stockfotografie - Alamy">
            <a:extLst>
              <a:ext uri="{FF2B5EF4-FFF2-40B4-BE49-F238E27FC236}">
                <a16:creationId xmlns:a16="http://schemas.microsoft.com/office/drawing/2014/main" id="{A3294D00-DCFC-CBC2-FDBD-892E741000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" t="-1" r="1" b="36579"/>
          <a:stretch/>
        </p:blipFill>
        <p:spPr bwMode="auto">
          <a:xfrm>
            <a:off x="4010943" y="2852936"/>
            <a:ext cx="8115399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521936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 C- </a:t>
            </a:r>
            <a:r>
              <a:rPr lang="nl-NL" dirty="0" err="1"/>
              <a:t>Maritime</a:t>
            </a:r>
            <a:r>
              <a:rPr lang="nl-NL" dirty="0"/>
              <a:t> </a:t>
            </a:r>
            <a:r>
              <a:rPr lang="nl-NL" dirty="0" err="1"/>
              <a:t>Mercantile</a:t>
            </a:r>
            <a:r>
              <a:rPr lang="nl-NL" dirty="0"/>
              <a:t> City (UK):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Delisted</a:t>
            </a:r>
            <a:r>
              <a:rPr lang="nl-NL" b="0" dirty="0"/>
              <a:t> in 2021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overdevelopment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 of </a:t>
            </a:r>
            <a:r>
              <a:rPr lang="nl-NL" b="0" dirty="0" err="1"/>
              <a:t>historic</a:t>
            </a:r>
            <a:r>
              <a:rPr lang="nl-NL" b="0" dirty="0"/>
              <a:t> </a:t>
            </a:r>
            <a:r>
              <a:rPr lang="nl-NL" b="0" dirty="0" err="1"/>
              <a:t>dockland</a:t>
            </a:r>
            <a:r>
              <a:rPr lang="nl-NL" b="0" dirty="0"/>
              <a:t> </a:t>
            </a:r>
            <a:r>
              <a:rPr lang="nl-NL" b="0" dirty="0" err="1"/>
              <a:t>character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6F72DAF-2677-7AB7-82E4-58DD6F88D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62" y="3099791"/>
            <a:ext cx="5600419" cy="327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iverpool loses its UNESCO World Heritage status, but does ...">
            <a:extLst>
              <a:ext uri="{FF2B5EF4-FFF2-40B4-BE49-F238E27FC236}">
                <a16:creationId xmlns:a16="http://schemas.microsoft.com/office/drawing/2014/main" id="{5249B20B-F1F2-B7AF-4AA7-553528B27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4" y="2780928"/>
            <a:ext cx="6384032" cy="359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63009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2.4- Monitoring </a:t>
            </a:r>
            <a:r>
              <a:rPr lang="nl-NL" dirty="0" err="1"/>
              <a:t>and</a:t>
            </a:r>
            <a:r>
              <a:rPr lang="nl-NL" dirty="0"/>
              <a:t> Reporting on </a:t>
            </a:r>
            <a:r>
              <a:rPr lang="nl-NL" dirty="0" err="1"/>
              <a:t>Conservation</a:t>
            </a:r>
            <a:r>
              <a:rPr lang="nl-NL" dirty="0"/>
              <a:t> Status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Monitoring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reporting</a:t>
            </a:r>
            <a:r>
              <a:rPr lang="nl-NL" b="0" dirty="0"/>
              <a:t> are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a </a:t>
            </a:r>
            <a:r>
              <a:rPr lang="nl-NL" b="0" dirty="0" err="1"/>
              <a:t>Site’s</a:t>
            </a:r>
            <a:r>
              <a:rPr lang="nl-NL" b="0" dirty="0"/>
              <a:t> OUV is </a:t>
            </a:r>
            <a:r>
              <a:rPr lang="nl-NL" b="0" dirty="0" err="1"/>
              <a:t>being</a:t>
            </a:r>
            <a:r>
              <a:rPr lang="nl-NL" b="0" dirty="0"/>
              <a:t> </a:t>
            </a:r>
            <a:r>
              <a:rPr lang="nl-NL" b="0" dirty="0" err="1"/>
              <a:t>maintained</a:t>
            </a:r>
            <a:r>
              <a:rPr lang="nl-NL" b="0" dirty="0"/>
              <a:t> over time.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Regular</a:t>
            </a:r>
            <a:r>
              <a:rPr lang="nl-NL" b="0" dirty="0"/>
              <a:t> </a:t>
            </a:r>
            <a:r>
              <a:rPr lang="nl-NL" b="0" dirty="0" err="1"/>
              <a:t>observation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assessment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Identification</a:t>
            </a:r>
            <a:r>
              <a:rPr lang="nl-NL" b="0" dirty="0"/>
              <a:t> of </a:t>
            </a:r>
            <a:r>
              <a:rPr lang="nl-NL" b="0" dirty="0" err="1"/>
              <a:t>threats</a:t>
            </a:r>
            <a:r>
              <a:rPr lang="nl-NL" b="0" dirty="0"/>
              <a:t> or </a:t>
            </a:r>
            <a:r>
              <a:rPr lang="nl-NL" b="0" dirty="0" err="1"/>
              <a:t>risks</a:t>
            </a:r>
            <a:endParaRPr lang="nl-NL" b="0" dirty="0"/>
          </a:p>
          <a:p>
            <a:pPr lvl="3"/>
            <a:r>
              <a:rPr lang="nl-NL" b="0" dirty="0"/>
              <a:t>- Reporting </a:t>
            </a:r>
            <a:r>
              <a:rPr lang="nl-NL" b="0" dirty="0" err="1"/>
              <a:t>findings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UNESCO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national</a:t>
            </a:r>
            <a:r>
              <a:rPr lang="nl-NL" b="0" dirty="0"/>
              <a:t> </a:t>
            </a:r>
            <a:r>
              <a:rPr lang="nl-NL" b="0" dirty="0" err="1"/>
              <a:t>authorities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site </a:t>
            </a:r>
            <a:r>
              <a:rPr lang="nl-NL" b="0" dirty="0" err="1"/>
              <a:t>remains</a:t>
            </a:r>
            <a:r>
              <a:rPr lang="nl-NL" b="0" dirty="0"/>
              <a:t> in </a:t>
            </a:r>
            <a:r>
              <a:rPr lang="nl-NL" b="0" dirty="0" err="1"/>
              <a:t>good</a:t>
            </a:r>
            <a:r>
              <a:rPr lang="nl-NL" b="0" dirty="0"/>
              <a:t> </a:t>
            </a:r>
            <a:r>
              <a:rPr lang="nl-NL" b="0" dirty="0" err="1"/>
              <a:t>condition</a:t>
            </a:r>
            <a:endParaRPr lang="en-GB" b="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 descr="Projects - ArcHerNet">
            <a:extLst>
              <a:ext uri="{FF2B5EF4-FFF2-40B4-BE49-F238E27FC236}">
                <a16:creationId xmlns:a16="http://schemas.microsoft.com/office/drawing/2014/main" id="{C42768AC-94E8-294D-4BDB-76064EEA1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31" y="2780928"/>
            <a:ext cx="5446163" cy="360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6609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 descr="UNESCO strengthens action to safeguard cultural heritage under attack -  UNESCO World Heritage Centre">
            <a:extLst>
              <a:ext uri="{FF2B5EF4-FFF2-40B4-BE49-F238E27FC236}">
                <a16:creationId xmlns:a16="http://schemas.microsoft.com/office/drawing/2014/main" id="{2B350D57-5C16-4143-F5DC-0BF23F72A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0"/>
            <a:ext cx="12198350" cy="640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el 6">
            <a:extLst>
              <a:ext uri="{FF2B5EF4-FFF2-40B4-BE49-F238E27FC236}">
                <a16:creationId xmlns:a16="http://schemas.microsoft.com/office/drawing/2014/main" id="{26D02BED-05EA-4BD1-AA0F-5546BE5D7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47" y="1124744"/>
            <a:ext cx="5826652" cy="432048"/>
          </a:xfrm>
        </p:spPr>
        <p:txBody>
          <a:bodyPr/>
          <a:lstStyle/>
          <a:p>
            <a:r>
              <a:rPr lang="nl-NL" sz="2800" dirty="0"/>
              <a:t>2.5- Risk </a:t>
            </a:r>
            <a:r>
              <a:rPr lang="nl-NL" sz="2800" dirty="0" err="1"/>
              <a:t>Preparedness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28456273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2.5- Risk </a:t>
            </a:r>
            <a:r>
              <a:rPr lang="nl-NL" dirty="0" err="1"/>
              <a:t>Preparedness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Plans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disasters, </a:t>
            </a:r>
            <a:r>
              <a:rPr lang="nl-NL" b="0" dirty="0" err="1"/>
              <a:t>climate</a:t>
            </a:r>
            <a:r>
              <a:rPr lang="nl-NL" b="0" dirty="0"/>
              <a:t> change,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overtourism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quick</a:t>
            </a:r>
            <a:r>
              <a:rPr lang="nl-NL" b="0" dirty="0"/>
              <a:t> response </a:t>
            </a:r>
            <a:r>
              <a:rPr lang="nl-NL" b="0" dirty="0" err="1"/>
              <a:t>and</a:t>
            </a:r>
            <a:r>
              <a:rPr lang="nl-NL" b="0" dirty="0"/>
              <a:t> recovery </a:t>
            </a:r>
            <a:r>
              <a:rPr lang="nl-NL" b="0" dirty="0" err="1"/>
              <a:t>after</a:t>
            </a:r>
            <a:r>
              <a:rPr lang="nl-NL" b="0" dirty="0"/>
              <a:t> crises.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Protects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site’s</a:t>
            </a:r>
            <a:r>
              <a:rPr lang="nl-NL" b="0" dirty="0"/>
              <a:t> </a:t>
            </a:r>
            <a:r>
              <a:rPr lang="nl-NL" b="0" dirty="0" err="1"/>
              <a:t>Outstanding</a:t>
            </a:r>
            <a:r>
              <a:rPr lang="nl-NL" b="0" dirty="0"/>
              <a:t> Universal Value (OUV).</a:t>
            </a:r>
          </a:p>
          <a:p>
            <a:pPr lvl="3"/>
            <a:r>
              <a:rPr lang="nl-NL" b="0" dirty="0"/>
              <a:t>- Manages </a:t>
            </a:r>
            <a:r>
              <a:rPr lang="nl-NL" b="0" dirty="0" err="1"/>
              <a:t>visitor</a:t>
            </a:r>
            <a:r>
              <a:rPr lang="nl-NL" b="0" dirty="0"/>
              <a:t> impact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stress.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Maintains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integrity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A3E598-654C-3880-4D36-DDCD0B571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762" y="1252836"/>
            <a:ext cx="5307909" cy="5195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643227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285750" lvl="3" indent="-285750">
              <a:buFont typeface="Wingdings" pitchFamily="2" charset="2"/>
              <a:buChar char="Ø"/>
            </a:pPr>
            <a:r>
              <a:rPr lang="nl-NL" dirty="0"/>
              <a:t>The risk factors of </a:t>
            </a:r>
            <a:r>
              <a:rPr lang="nl-NL" dirty="0" err="1"/>
              <a:t>the</a:t>
            </a:r>
            <a:r>
              <a:rPr lang="nl-NL" dirty="0"/>
              <a:t> Case of </a:t>
            </a:r>
            <a:r>
              <a:rPr lang="nl-NL" dirty="0" err="1"/>
              <a:t>Hedeby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Danevirke</a:t>
            </a:r>
            <a:r>
              <a:rPr lang="nl-NL" dirty="0"/>
              <a:t>: 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0B262C-E22E-B6C2-7F3F-03FB18367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11" y="1723877"/>
            <a:ext cx="11881320" cy="472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466250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285750" lvl="3" indent="-285750">
              <a:buFont typeface="Wingdings" pitchFamily="2" charset="2"/>
              <a:buChar char="Ø"/>
            </a:pPr>
            <a:r>
              <a:rPr lang="nl-NL" dirty="0" err="1"/>
              <a:t>Evaluating</a:t>
            </a:r>
            <a:r>
              <a:rPr lang="nl-NL" dirty="0"/>
              <a:t> risk factors of </a:t>
            </a:r>
            <a:r>
              <a:rPr lang="nl-NL" dirty="0" err="1"/>
              <a:t>the</a:t>
            </a:r>
            <a:r>
              <a:rPr lang="nl-NL" dirty="0"/>
              <a:t> Case of </a:t>
            </a:r>
            <a:r>
              <a:rPr lang="nl-NL" dirty="0" err="1"/>
              <a:t>Hedeby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Danevirke</a:t>
            </a:r>
            <a:r>
              <a:rPr lang="nl-NL" dirty="0"/>
              <a:t>: 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0DFD1A-7B61-4277-77EE-8DC81BE55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00808"/>
            <a:ext cx="12198349" cy="468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31333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285750" lvl="3" indent="-285750">
              <a:buFont typeface="Wingdings" pitchFamily="2" charset="2"/>
              <a:buChar char="Ø"/>
            </a:pPr>
            <a:r>
              <a:rPr lang="nl-NL" dirty="0" err="1"/>
              <a:t>Evaluating</a:t>
            </a:r>
            <a:r>
              <a:rPr lang="nl-NL" dirty="0"/>
              <a:t> risk factors of </a:t>
            </a:r>
            <a:r>
              <a:rPr lang="nl-NL" dirty="0" err="1"/>
              <a:t>the</a:t>
            </a:r>
            <a:r>
              <a:rPr lang="nl-NL" dirty="0"/>
              <a:t> Case of </a:t>
            </a:r>
            <a:r>
              <a:rPr lang="nl-NL" dirty="0" err="1"/>
              <a:t>Hedeby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Danevirke</a:t>
            </a:r>
            <a:r>
              <a:rPr lang="nl-NL" dirty="0"/>
              <a:t>: 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" name="Picture 6" descr="Simple Risk Assessment Matrix Template for PowerPoint and Google Slides -  SlideKit">
            <a:extLst>
              <a:ext uri="{FF2B5EF4-FFF2-40B4-BE49-F238E27FC236}">
                <a16:creationId xmlns:a16="http://schemas.microsoft.com/office/drawing/2014/main" id="{CBB48FAE-1AEC-5A1F-18C8-46210D5C1C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3" t="20560" r="4110" b="7004"/>
          <a:stretch/>
        </p:blipFill>
        <p:spPr bwMode="auto">
          <a:xfrm>
            <a:off x="1" y="1628340"/>
            <a:ext cx="12198350" cy="47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43951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4,700+ Stakeholder Stock Photos, Pictures &amp; Royalty-Free Images - iStock |  Electricity stakeholder, Business stakeholder, Stakeholder concept">
            <a:extLst>
              <a:ext uri="{FF2B5EF4-FFF2-40B4-BE49-F238E27FC236}">
                <a16:creationId xmlns:a16="http://schemas.microsoft.com/office/drawing/2014/main" id="{97FF6C62-E495-DB49-CCA1-72514BE7F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70"/>
            <a:ext cx="12198351" cy="6455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itel 6">
            <a:extLst>
              <a:ext uri="{FF2B5EF4-FFF2-40B4-BE49-F238E27FC236}">
                <a16:creationId xmlns:a16="http://schemas.microsoft.com/office/drawing/2014/main" id="{2D82E07A-6090-B68E-2646-B34BEE079685}"/>
              </a:ext>
            </a:extLst>
          </p:cNvPr>
          <p:cNvSpPr txBox="1">
            <a:spLocks/>
          </p:cNvSpPr>
          <p:nvPr/>
        </p:nvSpPr>
        <p:spPr>
          <a:xfrm>
            <a:off x="122511" y="4221089"/>
            <a:ext cx="11389024" cy="223224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nl-NL" sz="2800" dirty="0"/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AB21D7AF-B5CD-0A5A-8E64-E69AEF754A55}"/>
              </a:ext>
            </a:extLst>
          </p:cNvPr>
          <p:cNvSpPr txBox="1">
            <a:spLocks/>
          </p:cNvSpPr>
          <p:nvPr/>
        </p:nvSpPr>
        <p:spPr>
          <a:xfrm>
            <a:off x="194519" y="437745"/>
            <a:ext cx="10452920" cy="86409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dirty="0">
                <a:solidFill>
                  <a:srgbClr val="FFFF00"/>
                </a:solidFill>
              </a:rPr>
              <a:t>2.6- Stakeholder </a:t>
            </a:r>
            <a:r>
              <a:rPr lang="nl-NL" dirty="0" err="1">
                <a:solidFill>
                  <a:srgbClr val="FFFF00"/>
                </a:solidFill>
              </a:rPr>
              <a:t>Involvement</a:t>
            </a:r>
            <a:r>
              <a:rPr lang="nl-NL" dirty="0">
                <a:solidFill>
                  <a:srgbClr val="FFFF00"/>
                </a:solidFill>
              </a:rPr>
              <a:t> </a:t>
            </a:r>
            <a:r>
              <a:rPr lang="nl-NL" dirty="0" err="1">
                <a:solidFill>
                  <a:srgbClr val="FFFF00"/>
                </a:solidFill>
              </a:rPr>
              <a:t>and</a:t>
            </a:r>
            <a:r>
              <a:rPr lang="nl-NL" dirty="0">
                <a:solidFill>
                  <a:srgbClr val="FFFF00"/>
                </a:solidFill>
              </a:rPr>
              <a:t> </a:t>
            </a:r>
            <a:r>
              <a:rPr lang="nl-NL" dirty="0" err="1">
                <a:solidFill>
                  <a:srgbClr val="FFFF00"/>
                </a:solidFill>
              </a:rPr>
              <a:t>Roles</a:t>
            </a:r>
            <a:endParaRPr lang="nl-N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25455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2.6- Stakeholder </a:t>
            </a:r>
            <a:r>
              <a:rPr lang="nl-NL" dirty="0" err="1"/>
              <a:t>Involvement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Roles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parties</a:t>
            </a:r>
            <a:r>
              <a:rPr lang="nl-NL" b="0" dirty="0"/>
              <a:t> </a:t>
            </a:r>
            <a:r>
              <a:rPr lang="nl-NL" b="0" dirty="0" err="1"/>
              <a:t>involved</a:t>
            </a:r>
            <a:r>
              <a:rPr lang="nl-NL" b="0" dirty="0"/>
              <a:t> in site management.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Defines</a:t>
            </a:r>
            <a:r>
              <a:rPr lang="nl-NL" b="0" dirty="0"/>
              <a:t> </a:t>
            </a:r>
            <a:r>
              <a:rPr lang="nl-NL" b="0" dirty="0" err="1"/>
              <a:t>roles</a:t>
            </a:r>
            <a:r>
              <a:rPr lang="nl-NL" b="0" dirty="0"/>
              <a:t> of </a:t>
            </a:r>
            <a:r>
              <a:rPr lang="nl-NL" b="0" dirty="0" err="1"/>
              <a:t>authorities</a:t>
            </a:r>
            <a:r>
              <a:rPr lang="nl-NL" b="0" dirty="0"/>
              <a:t>, </a:t>
            </a:r>
            <a:r>
              <a:rPr lang="nl-NL" b="0" dirty="0" err="1"/>
              <a:t>communities</a:t>
            </a:r>
            <a:r>
              <a:rPr lang="nl-NL" b="0" dirty="0"/>
              <a:t>, </a:t>
            </a:r>
            <a:r>
              <a:rPr lang="nl-NL" b="0" dirty="0" err="1"/>
              <a:t>NGOs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partners.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shared </a:t>
            </a:r>
            <a:r>
              <a:rPr lang="nl-NL" b="0" dirty="0" err="1"/>
              <a:t>responsibility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coordination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Promotes</a:t>
            </a:r>
            <a:r>
              <a:rPr lang="nl-NL" b="0" dirty="0"/>
              <a:t> </a:t>
            </a:r>
            <a:r>
              <a:rPr lang="nl-NL" b="0" dirty="0" err="1"/>
              <a:t>inclusive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transparent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decision</a:t>
            </a:r>
            <a:r>
              <a:rPr lang="nl-NL" b="0" dirty="0"/>
              <a:t>-making.</a:t>
            </a:r>
          </a:p>
          <a:p>
            <a:pPr lvl="3"/>
            <a:r>
              <a:rPr lang="nl-NL" b="0" dirty="0"/>
              <a:t>- Supports long-term </a:t>
            </a:r>
            <a:r>
              <a:rPr lang="nl-NL" b="0" dirty="0" err="1"/>
              <a:t>protection</a:t>
            </a:r>
            <a:r>
              <a:rPr lang="nl-NL" b="0" dirty="0"/>
              <a:t> of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site’s</a:t>
            </a:r>
            <a:r>
              <a:rPr lang="nl-NL" b="0" dirty="0"/>
              <a:t> OUV.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8" name="Picture 6" descr="Involving local communities in conservation of cultural heritage">
            <a:extLst>
              <a:ext uri="{FF2B5EF4-FFF2-40B4-BE49-F238E27FC236}">
                <a16:creationId xmlns:a16="http://schemas.microsoft.com/office/drawing/2014/main" id="{9E397BEE-EE23-2603-6C91-FE3DC1EE9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015" y="3553248"/>
            <a:ext cx="7472405" cy="290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137431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2.6- Stakeholder </a:t>
            </a:r>
            <a:r>
              <a:rPr lang="nl-NL" dirty="0" err="1"/>
              <a:t>Involvement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Roles</a:t>
            </a:r>
            <a:r>
              <a:rPr lang="nl-NL" dirty="0"/>
              <a:t>: The Case of </a:t>
            </a:r>
            <a:r>
              <a:rPr lang="nl-NL" dirty="0" err="1"/>
              <a:t>Hedeby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Danevirke</a:t>
            </a:r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77C8BE-8513-EAA4-11FF-F2FC88FF0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62962"/>
            <a:ext cx="12198350" cy="43423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1F1662-052D-EC86-35E3-382FBAB562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7271"/>
            <a:ext cx="7772400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35980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2.6- Stakeholder </a:t>
            </a:r>
            <a:r>
              <a:rPr lang="nl-NL" dirty="0" err="1"/>
              <a:t>Involvement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Roles</a:t>
            </a:r>
            <a:r>
              <a:rPr lang="nl-NL" dirty="0"/>
              <a:t>: The Case of </a:t>
            </a:r>
            <a:r>
              <a:rPr lang="nl-NL" dirty="0" err="1"/>
              <a:t>Hedeby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Danevirke</a:t>
            </a:r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E81B21-4C5F-68A4-8644-FCA62ECFA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2816"/>
            <a:ext cx="12198350" cy="42758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65EC72-FBA2-CD9F-481A-951D866E2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7271"/>
            <a:ext cx="7772400" cy="56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692585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2.7- Visitor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Management: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Manages </a:t>
            </a:r>
            <a:r>
              <a:rPr lang="nl-NL" b="0" dirty="0" err="1"/>
              <a:t>visitor</a:t>
            </a:r>
            <a:r>
              <a:rPr lang="nl-NL" b="0" dirty="0"/>
              <a:t> access </a:t>
            </a:r>
            <a:r>
              <a:rPr lang="nl-NL" b="0" dirty="0" err="1"/>
              <a:t>and</a:t>
            </a:r>
            <a:r>
              <a:rPr lang="nl-NL" b="0" dirty="0"/>
              <a:t> flow.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supports,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harms</a:t>
            </a:r>
            <a:r>
              <a:rPr lang="nl-NL" b="0" dirty="0"/>
              <a:t>,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site’s</a:t>
            </a:r>
            <a:r>
              <a:rPr lang="nl-NL" b="0" dirty="0"/>
              <a:t> OUV.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Creates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educational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overcrowding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Balances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community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benefits.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12854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5ED0ED6-C7FC-5E85-7000-8DEEC184C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DB539E79-424A-DAEB-13AB-3874FCD1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1" y="1036812"/>
            <a:ext cx="4824536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3- Stonehenge: Case </a:t>
            </a:r>
            <a:r>
              <a:rPr lang="nl-NL" sz="2800" dirty="0" err="1">
                <a:solidFill>
                  <a:schemeClr val="bg1"/>
                </a:solidFill>
              </a:rPr>
              <a:t>Study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1970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History</a:t>
            </a:r>
            <a:r>
              <a:rPr lang="nl-NL" dirty="0"/>
              <a:t> of Stonehenge: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World’s</a:t>
            </a:r>
            <a:r>
              <a:rPr lang="nl-NL" b="0" dirty="0"/>
              <a:t> most </a:t>
            </a:r>
            <a:r>
              <a:rPr lang="nl-NL" b="0" dirty="0" err="1"/>
              <a:t>famous</a:t>
            </a:r>
            <a:r>
              <a:rPr lang="nl-NL" b="0" dirty="0"/>
              <a:t> </a:t>
            </a:r>
            <a:r>
              <a:rPr lang="nl-NL" b="0" dirty="0" err="1"/>
              <a:t>prehistoric</a:t>
            </a:r>
            <a:r>
              <a:rPr lang="nl-NL" b="0" dirty="0"/>
              <a:t> monument</a:t>
            </a:r>
          </a:p>
          <a:p>
            <a:pPr lvl="3"/>
            <a:r>
              <a:rPr lang="nl-NL" b="0" dirty="0"/>
              <a:t>- Built in stages over </a:t>
            </a:r>
            <a:r>
              <a:rPr lang="nl-NL" b="0" dirty="0" err="1"/>
              <a:t>thousands</a:t>
            </a:r>
            <a:r>
              <a:rPr lang="nl-NL" b="0" dirty="0"/>
              <a:t> of </a:t>
            </a:r>
            <a:r>
              <a:rPr lang="nl-NL" b="0" dirty="0" err="1"/>
              <a:t>years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henge</a:t>
            </a:r>
            <a:r>
              <a:rPr lang="nl-NL" b="0" dirty="0"/>
              <a:t> monument (5000 BC)</a:t>
            </a:r>
          </a:p>
          <a:p>
            <a:pPr lvl="3"/>
            <a:r>
              <a:rPr lang="nl-NL" b="0" dirty="0"/>
              <a:t>- Stone </a:t>
            </a:r>
            <a:r>
              <a:rPr lang="nl-NL" b="0" dirty="0" err="1"/>
              <a:t>circle</a:t>
            </a:r>
            <a:r>
              <a:rPr lang="nl-NL" b="0" dirty="0"/>
              <a:t> </a:t>
            </a:r>
            <a:r>
              <a:rPr lang="nl-NL" b="0" dirty="0" err="1"/>
              <a:t>erected</a:t>
            </a:r>
            <a:r>
              <a:rPr lang="nl-NL" b="0" dirty="0"/>
              <a:t> in late </a:t>
            </a:r>
            <a:r>
              <a:rPr lang="nl-NL" b="0" dirty="0" err="1"/>
              <a:t>Neolithic</a:t>
            </a:r>
            <a:r>
              <a:rPr lang="nl-NL" b="0" dirty="0"/>
              <a:t> (2500 BC)</a:t>
            </a:r>
          </a:p>
          <a:p>
            <a:pPr lvl="3"/>
            <a:r>
              <a:rPr lang="nl-NL" b="0" dirty="0"/>
              <a:t>- Forms a World Heritage Site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Avebury</a:t>
            </a:r>
            <a:endParaRPr lang="nl-NL" b="0" dirty="0"/>
          </a:p>
          <a:p>
            <a:pPr lvl="3"/>
            <a:r>
              <a:rPr lang="nl-NL" b="0" dirty="0"/>
              <a:t>- Unique </a:t>
            </a:r>
            <a:r>
              <a:rPr lang="nl-NL" b="0" dirty="0" err="1"/>
              <a:t>concentration</a:t>
            </a:r>
            <a:r>
              <a:rPr lang="nl-NL" b="0" dirty="0"/>
              <a:t> of </a:t>
            </a:r>
            <a:r>
              <a:rPr lang="nl-NL" b="0" dirty="0" err="1"/>
              <a:t>prehistoric</a:t>
            </a:r>
            <a:r>
              <a:rPr lang="nl-NL" b="0" dirty="0"/>
              <a:t> </a:t>
            </a:r>
            <a:r>
              <a:rPr lang="nl-NL" b="0" dirty="0" err="1"/>
              <a:t>monuments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5D59061-5AB6-D409-F3DC-B89A59BBC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91" y="19771"/>
            <a:ext cx="5955158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002220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Challenges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Overcrowding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Heritage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Balancing</a:t>
            </a:r>
            <a:r>
              <a:rPr lang="nl-NL" b="0" dirty="0"/>
              <a:t> access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Stonehenge: A Guide to England's Most Famous Ancient Monument">
            <a:extLst>
              <a:ext uri="{FF2B5EF4-FFF2-40B4-BE49-F238E27FC236}">
                <a16:creationId xmlns:a16="http://schemas.microsoft.com/office/drawing/2014/main" id="{C8AC4A54-A715-3D35-2218-EFA585F6A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19770"/>
            <a:ext cx="6099175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73448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Visitor Centre: </a:t>
            </a:r>
          </a:p>
          <a:p>
            <a:pPr lvl="3"/>
            <a:r>
              <a:rPr lang="nl-NL" b="0" dirty="0"/>
              <a:t>- Modern facility </a:t>
            </a:r>
            <a:r>
              <a:rPr lang="nl-NL" b="0" dirty="0" err="1"/>
              <a:t>located</a:t>
            </a:r>
            <a:r>
              <a:rPr lang="nl-NL" b="0" dirty="0"/>
              <a:t> 2 km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exhibitions</a:t>
            </a:r>
            <a:r>
              <a:rPr lang="nl-NL" b="0" dirty="0"/>
              <a:t>, café, </a:t>
            </a:r>
            <a:r>
              <a:rPr lang="nl-NL" b="0" dirty="0" err="1"/>
              <a:t>and</a:t>
            </a:r>
            <a:r>
              <a:rPr lang="nl-NL" b="0" dirty="0"/>
              <a:t> shop.</a:t>
            </a:r>
          </a:p>
          <a:p>
            <a:pPr lvl="3"/>
            <a:endParaRPr lang="nl-NL" dirty="0"/>
          </a:p>
          <a:p>
            <a:pPr lvl="3"/>
            <a:r>
              <a:rPr lang="nl-NL" dirty="0">
                <a:hlinkClick r:id="rId2"/>
              </a:rPr>
              <a:t>Visitor Centre</a:t>
            </a:r>
            <a:endParaRPr lang="nl-NL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805422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Stonehenge Access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BBD2F0-215D-5350-6C57-0C67157C8F4C}"/>
              </a:ext>
            </a:extLst>
          </p:cNvPr>
          <p:cNvGraphicFramePr>
            <a:graphicFrameLocks noGrp="1"/>
          </p:cNvGraphicFramePr>
          <p:nvPr/>
        </p:nvGraphicFramePr>
        <p:xfrm>
          <a:off x="228038" y="3068960"/>
          <a:ext cx="5421488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44">
                  <a:extLst>
                    <a:ext uri="{9D8B030D-6E8A-4147-A177-3AD203B41FA5}">
                      <a16:colId xmlns:a16="http://schemas.microsoft.com/office/drawing/2014/main" val="401335598"/>
                    </a:ext>
                  </a:extLst>
                </a:gridCol>
                <a:gridCol w="2710744">
                  <a:extLst>
                    <a:ext uri="{9D8B030D-6E8A-4147-A177-3AD203B41FA5}">
                      <a16:colId xmlns:a16="http://schemas.microsoft.com/office/drawing/2014/main" val="3239554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Mobility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/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Older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Blind/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Visually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Impaired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148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Deaf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/Hard of Hearing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Learning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Difficulties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5451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Culinary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/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Dietary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Health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Safety Access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396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336986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Stonehenge Audio Guides: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8BDDF6B7-13F0-DBC7-1E0D-20E7F41B2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963" y="166020"/>
            <a:ext cx="6630694" cy="626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16733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Timed</a:t>
            </a:r>
            <a:r>
              <a:rPr lang="nl-NL" dirty="0"/>
              <a:t> </a:t>
            </a:r>
            <a:r>
              <a:rPr lang="nl-NL" dirty="0" err="1"/>
              <a:t>ticketing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Spread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day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Shuttle service: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centre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 via shuttle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buses</a:t>
            </a:r>
            <a:r>
              <a:rPr lang="nl-NL" b="0" dirty="0"/>
              <a:t> or </a:t>
            </a:r>
            <a:r>
              <a:rPr lang="nl-NL" b="0" dirty="0" err="1"/>
              <a:t>walking</a:t>
            </a:r>
            <a:r>
              <a:rPr lang="nl-NL" b="0" dirty="0"/>
              <a:t> </a:t>
            </a:r>
            <a:r>
              <a:rPr lang="nl-NL" b="0" dirty="0" err="1"/>
              <a:t>path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775867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Restricted</a:t>
            </a:r>
            <a:r>
              <a:rPr lang="nl-NL" dirty="0"/>
              <a:t> access: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cannot</a:t>
            </a:r>
            <a:r>
              <a:rPr lang="nl-NL" b="0" dirty="0"/>
              <a:t> </a:t>
            </a:r>
            <a:r>
              <a:rPr lang="nl-NL" b="0" dirty="0" err="1"/>
              <a:t>touch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, </a:t>
            </a:r>
            <a:r>
              <a:rPr lang="nl-NL" b="0" dirty="0" err="1"/>
              <a:t>only</a:t>
            </a:r>
            <a:r>
              <a:rPr lang="nl-NL" b="0" dirty="0"/>
              <a:t> walk </a:t>
            </a:r>
            <a:r>
              <a:rPr lang="nl-NL" b="0" dirty="0" err="1"/>
              <a:t>around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circle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Special access tours: </a:t>
            </a:r>
          </a:p>
          <a:p>
            <a:pPr lvl="3"/>
            <a:r>
              <a:rPr lang="nl-NL" b="0" dirty="0"/>
              <a:t>- Limited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small </a:t>
            </a:r>
            <a:r>
              <a:rPr lang="nl-NL" b="0" dirty="0" err="1"/>
              <a:t>groups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enter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circle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588061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r>
              <a:rPr lang="nl-NL" sz="3200" dirty="0" err="1"/>
              <a:t>Discussion</a:t>
            </a:r>
            <a:endParaRPr lang="nl-NL" sz="3200" dirty="0"/>
          </a:p>
          <a:p>
            <a:pPr lvl="3" algn="ctr"/>
            <a:endParaRPr lang="nl-NL" b="0" dirty="0"/>
          </a:p>
          <a:p>
            <a:pPr lvl="3" algn="ctr"/>
            <a:r>
              <a:rPr lang="nl-NL" b="0" dirty="0" err="1"/>
              <a:t>Choose</a:t>
            </a:r>
            <a:r>
              <a:rPr lang="nl-NL" b="0" dirty="0"/>
              <a:t> a World Heritage Site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are </a:t>
            </a:r>
            <a:r>
              <a:rPr lang="nl-NL" b="0" dirty="0" err="1"/>
              <a:t>familiar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outline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following</a:t>
            </a:r>
            <a:r>
              <a:rPr lang="nl-NL" b="0" dirty="0"/>
              <a:t>:</a:t>
            </a:r>
          </a:p>
          <a:p>
            <a:pPr marL="285750" lvl="3" indent="-285750" algn="ctr">
              <a:buFont typeface="Arial" panose="020B0604020202020204" pitchFamily="34" charset="0"/>
              <a:buChar char="•"/>
            </a:pPr>
            <a:r>
              <a:rPr lang="nl-NL" b="0" dirty="0"/>
              <a:t>Date of </a:t>
            </a:r>
            <a:r>
              <a:rPr lang="nl-NL" b="0" dirty="0" err="1"/>
              <a:t>inscription</a:t>
            </a:r>
            <a:endParaRPr lang="nl-NL" b="0" dirty="0"/>
          </a:p>
          <a:p>
            <a:pPr marL="285750" lvl="3" indent="-285750" algn="ctr">
              <a:buFont typeface="Arial" panose="020B0604020202020204" pitchFamily="34" charset="0"/>
              <a:buChar char="•"/>
            </a:pPr>
            <a:r>
              <a:rPr lang="nl-NL" b="0" dirty="0" err="1"/>
              <a:t>Outstanding</a:t>
            </a:r>
            <a:r>
              <a:rPr lang="nl-NL" b="0" dirty="0"/>
              <a:t> Universal Value (OUV)</a:t>
            </a:r>
          </a:p>
          <a:p>
            <a:pPr marL="285750" lvl="3" indent="-285750" algn="ctr">
              <a:buFont typeface="Arial" panose="020B0604020202020204" pitchFamily="34" charset="0"/>
              <a:buChar char="•"/>
            </a:pPr>
            <a:r>
              <a:rPr lang="nl-NL" b="0" dirty="0"/>
              <a:t>Criteria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inscription</a:t>
            </a:r>
            <a:r>
              <a:rPr lang="nl-NL" b="0" dirty="0"/>
              <a:t> (</a:t>
            </a:r>
            <a:r>
              <a:rPr lang="nl-NL" b="0" dirty="0" err="1"/>
              <a:t>under</a:t>
            </a:r>
            <a:r>
              <a:rPr lang="nl-NL" b="0" dirty="0"/>
              <a:t> </a:t>
            </a:r>
            <a:r>
              <a:rPr lang="nl-NL" b="0" dirty="0" err="1"/>
              <a:t>which</a:t>
            </a:r>
            <a:r>
              <a:rPr lang="nl-NL" b="0" dirty="0"/>
              <a:t> UNESCO criteria </a:t>
            </a:r>
            <a:r>
              <a:rPr lang="nl-NL" b="0" dirty="0" err="1"/>
              <a:t>it</a:t>
            </a:r>
            <a:r>
              <a:rPr lang="nl-NL" b="0" dirty="0"/>
              <a:t> was </a:t>
            </a:r>
            <a:r>
              <a:rPr lang="nl-NL" b="0" dirty="0" err="1"/>
              <a:t>listed</a:t>
            </a:r>
            <a:r>
              <a:rPr lang="nl-NL" b="0" dirty="0"/>
              <a:t>)</a:t>
            </a:r>
          </a:p>
          <a:p>
            <a:pPr marL="285750" lvl="3" indent="-285750" algn="ctr">
              <a:buFont typeface="Arial" panose="020B0604020202020204" pitchFamily="34" charset="0"/>
              <a:buChar char="•"/>
            </a:pPr>
            <a:r>
              <a:rPr lang="nl-NL" b="0" dirty="0" err="1"/>
              <a:t>Authenticity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integrity</a:t>
            </a:r>
            <a:endParaRPr lang="nl-NL" b="0" dirty="0"/>
          </a:p>
          <a:p>
            <a:pPr marL="285750" lvl="3" indent="-285750" algn="ctr">
              <a:buFont typeface="Arial" panose="020B0604020202020204" pitchFamily="34" charset="0"/>
              <a:buChar char="•"/>
            </a:pPr>
            <a:r>
              <a:rPr lang="nl-NL" b="0" dirty="0"/>
              <a:t>The different </a:t>
            </a:r>
            <a:r>
              <a:rPr lang="nl-NL" b="0" dirty="0" err="1"/>
              <a:t>threats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assessment of these </a:t>
            </a:r>
            <a:r>
              <a:rPr lang="nl-NL" b="0" dirty="0" err="1"/>
              <a:t>risks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478545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886</TotalTime>
  <Words>1699</Words>
  <Application>Microsoft Macintosh PowerPoint</Application>
  <PresentationFormat>Custom</PresentationFormat>
  <Paragraphs>341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Georgia</vt:lpstr>
      <vt:lpstr>Calibri</vt:lpstr>
      <vt:lpstr>Wingdings</vt:lpstr>
      <vt:lpstr>Minion</vt:lpstr>
      <vt:lpstr>Arial</vt:lpstr>
      <vt:lpstr>Corporate template-set Universiteit Leiden</vt:lpstr>
      <vt:lpstr>Planning and Management of Sustainable Tourism Spaces  European Institute of Innovation, Entrepreneurship and Technology Lessingstraße 79, 13158 Berlin, Germany </vt:lpstr>
      <vt:lpstr>Index</vt:lpstr>
      <vt:lpstr>1- UNESCO World Heritage Management Systems</vt:lpstr>
      <vt:lpstr>1- UNESCO World Heritage Management Systems</vt:lpstr>
      <vt:lpstr>1- UNESCO World Heritage Management Systems</vt:lpstr>
      <vt:lpstr>1- UNESCO World Heritage Management Systems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2.2- Authenticity and Integrity</vt:lpstr>
      <vt:lpstr>2- Components of a World Heritage Management Plan</vt:lpstr>
      <vt:lpstr>2- Components of a World Heritage Management Plan</vt:lpstr>
      <vt:lpstr>2- Components of a World Heritage Management Plan</vt:lpstr>
      <vt:lpstr>2.3- Conservation Strategy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2.5- Risk Preparedness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PowerPoint Presentation</vt:lpstr>
      <vt:lpstr>2- Components of a World Heritage Management Plan</vt:lpstr>
      <vt:lpstr>2- Components of a World Heritage Management Plan</vt:lpstr>
      <vt:lpstr>2- Components of a World Heritage Management Plan</vt:lpstr>
      <vt:lpstr>2- Components of a World Heritage Management Plan</vt:lpstr>
      <vt:lpstr>3- Stonehenge: Case Study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206</cp:revision>
  <dcterms:created xsi:type="dcterms:W3CDTF">2023-10-18T00:40:52Z</dcterms:created>
  <dcterms:modified xsi:type="dcterms:W3CDTF">2025-11-05T10:37:26Z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