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256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269" r:id="rId39"/>
  </p:sldIdLst>
  <p:sldSz cx="12198350" cy="6858000"/>
  <p:notesSz cx="6858000" cy="9144000"/>
  <p:embeddedFontLst>
    <p:embeddedFont>
      <p:font typeface="Georgia" panose="02040502050405020303" pitchFamily="18" charset="0"/>
      <p:regular r:id="rId42"/>
      <p:bold r:id="rId43"/>
      <p:italic r:id="rId44"/>
      <p:boldItalic r:id="rId45"/>
    </p:embeddedFont>
    <p:embeddedFont>
      <p:font typeface="Minion" panose="020B0604020202020204"/>
      <p:regular r:id="rId46"/>
      <p:bold r:id="rId47"/>
      <p:italic r:id="rId48"/>
      <p:boldItalic r:id="rId49"/>
    </p:embeddedFont>
  </p:embeddedFontLst>
  <p:custDataLst>
    <p:tags r:id="rId50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07" d="100"/>
          <a:sy n="107" d="100"/>
        </p:scale>
        <p:origin x="612" y="7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3.fntdata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5.fntdata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1-10-2026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1-10-2026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Regular verbs: stem + ending (-e, -st, -en, -en). sein (to be) is irregular and must be learned by heart.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Answers: 1 Tag · 2 Name · 3 heißt · 4 Ich · 5 kommst · 6 aus · 7 wohnst · 8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Corrected from the original handout: the sprechen column now reads wir/Sie/sie sprechen, and the last sein row reads sie (they) sind.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Answers: 2) kommt, in · 3) aus, Er, lernt · 4) ist, aus, spricht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Answers: Das ist Franz. Er kommt aus Deutschland. Er wohnt in München. Er spricht Deutsch. Er spielt gern Fußball.</a:t>
            </a:r>
          </a:p>
          <a:p>
            <a:r>
              <a:t>Das ist Martina. Sie kommt aus der Schweiz. Sie wohnt in Bern. Sie spricht Deutsch und Französisch. Sie lernt gern Sprachen.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Answers: 1 kommt · 2 heiße · 3 heißt · 4 ist · 5 wohnen · 6 kommen · 7 sind · 8 bin · 9 wohnst · 10 studiere · 11 heißen · 12 kommst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Answers: heißen · ist · Kommen · komme · Wohnen · wohne / wohnen · wohne · Studieren · studiere · sprechen · spreche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1-10-2026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  <p:pic>
        <p:nvPicPr>
          <p:cNvPr id="5" name="Picture 4" descr="A blue and white logo&#10;&#10;AI-generated content may be incorrect.">
            <a:extLst>
              <a:ext uri="{FF2B5EF4-FFF2-40B4-BE49-F238E27FC236}">
                <a16:creationId xmlns:a16="http://schemas.microsoft.com/office/drawing/2014/main" id="{8D3E7696-F788-78D6-1AFF-270E64B1E2B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663" y="4988290"/>
            <a:ext cx="1425328" cy="122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Deutsch A1.1 – Lektion 2</a:t>
            </a:r>
            <a:br>
              <a:rPr lang="nl-NL" dirty="0"/>
            </a:br>
            <a:br>
              <a:rPr lang="nl-NL" dirty="0"/>
            </a:b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b="1" dirty="0"/>
              <a:t>Ms. Ana Lucia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E1DD2-6B7E-2B1E-055E-5D3181DC5F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154" y="4553837"/>
            <a:ext cx="743166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Was lernen wir diese Woche?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43000"/>
            <a:ext cx="10972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000" b="0" i="1">
                <a:solidFill>
                  <a:srgbClr val="6B6B6B"/>
                </a:solidFill>
                <a:latin typeface="Calibri"/>
              </a:rPr>
              <a:t>What are we learning this week?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2103120"/>
            <a:ext cx="3474720" cy="35661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68680" y="2423160"/>
            <a:ext cx="822960" cy="82296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2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520440"/>
            <a:ext cx="2926080" cy="9144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400" b="1" i="0">
                <a:solidFill>
                  <a:srgbClr val="0033CC"/>
                </a:solidFill>
                <a:latin typeface="Calibri"/>
              </a:rPr>
              <a:t>Satzbau &amp; Fragen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4526280"/>
            <a:ext cx="292608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700" b="0" i="0">
                <a:solidFill>
                  <a:srgbClr val="333333"/>
                </a:solidFill>
                <a:latin typeface="Calibri"/>
              </a:rPr>
              <a:t>Basic structure of German sentences and questions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97679" y="2103120"/>
            <a:ext cx="3474720" cy="35661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4617719" y="2423160"/>
            <a:ext cx="822960" cy="82296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2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17719" y="3520440"/>
            <a:ext cx="2926080" cy="9144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400" b="1" i="0">
                <a:solidFill>
                  <a:srgbClr val="0033CC"/>
                </a:solidFill>
                <a:latin typeface="Calibri"/>
              </a:rPr>
              <a:t>Das deutsche Alphabet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17719" y="4526280"/>
            <a:ext cx="292608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700" b="0" i="0">
                <a:solidFill>
                  <a:srgbClr val="333333"/>
                </a:solidFill>
                <a:latin typeface="Calibri"/>
              </a:rPr>
              <a:t>Letters, sounds and spelling your name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46719" y="2103120"/>
            <a:ext cx="3474720" cy="35661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8366759" y="2423160"/>
            <a:ext cx="822960" cy="82296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2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66759" y="3520440"/>
            <a:ext cx="2926080" cy="9144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400" b="1" i="0">
                <a:solidFill>
                  <a:srgbClr val="0033CC"/>
                </a:solidFill>
                <a:latin typeface="Calibri"/>
              </a:rPr>
              <a:t>Sich vorstellen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66759" y="4526280"/>
            <a:ext cx="292608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700" b="0" i="0">
                <a:solidFill>
                  <a:srgbClr val="333333"/>
                </a:solidFill>
                <a:latin typeface="Calibri"/>
              </a:rPr>
              <a:t>How to introduce ourselves – and others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Begrüßung – Greetings &amp; basic words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280160"/>
            <a:ext cx="11064240" cy="1728216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77240" y="1353312"/>
            <a:ext cx="548640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 i="0">
                <a:solidFill>
                  <a:srgbClr val="001158"/>
                </a:solidFill>
                <a:latin typeface="Calibri"/>
              </a:rPr>
              <a:t>Grüßen · Greeting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7240" y="1664207"/>
            <a:ext cx="502920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300" b="1" i="0">
                <a:solidFill>
                  <a:srgbClr val="0033CC"/>
                </a:solidFill>
                <a:latin typeface="Calibri"/>
              </a:rPr>
              <a:t>Hallo!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35040" y="1664207"/>
            <a:ext cx="539496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>
                <a:solidFill>
                  <a:srgbClr val="333333"/>
                </a:solidFill>
                <a:latin typeface="Calibri"/>
              </a:rPr>
              <a:t>Hello! / Hi!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2103120"/>
            <a:ext cx="502920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300" b="1" i="0">
                <a:solidFill>
                  <a:srgbClr val="0033CC"/>
                </a:solidFill>
                <a:latin typeface="Calibri"/>
              </a:rPr>
              <a:t>Guten Morgen!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35040" y="2103120"/>
            <a:ext cx="539496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>
                <a:solidFill>
                  <a:srgbClr val="333333"/>
                </a:solidFill>
                <a:latin typeface="Calibri"/>
              </a:rPr>
              <a:t>Good morning!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2542032"/>
            <a:ext cx="502920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300" b="1" i="0">
                <a:solidFill>
                  <a:srgbClr val="0033CC"/>
                </a:solidFill>
                <a:latin typeface="Calibri"/>
              </a:rPr>
              <a:t>Guten Tag!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35040" y="2542032"/>
            <a:ext cx="539496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>
                <a:solidFill>
                  <a:srgbClr val="333333"/>
                </a:solidFill>
                <a:latin typeface="Calibri"/>
              </a:rPr>
              <a:t>Good afternoon! / Good day!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48640" y="3191256"/>
            <a:ext cx="11064240" cy="1289304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77240" y="3264408"/>
            <a:ext cx="548640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 i="0">
                <a:solidFill>
                  <a:srgbClr val="001158"/>
                </a:solidFill>
                <a:latin typeface="Calibri"/>
              </a:rPr>
              <a:t>Ja oder nein? · Yes or no?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7240" y="3575303"/>
            <a:ext cx="502920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300" b="1" i="0">
                <a:solidFill>
                  <a:srgbClr val="0033CC"/>
                </a:solidFill>
                <a:latin typeface="Calibri"/>
              </a:rPr>
              <a:t>Ja.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35040" y="3575303"/>
            <a:ext cx="539496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>
                <a:solidFill>
                  <a:srgbClr val="333333"/>
                </a:solidFill>
                <a:latin typeface="Calibri"/>
              </a:rPr>
              <a:t>Yes.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7240" y="4014215"/>
            <a:ext cx="502920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300" b="1" i="0">
                <a:solidFill>
                  <a:srgbClr val="0033CC"/>
                </a:solidFill>
                <a:latin typeface="Calibri"/>
              </a:rPr>
              <a:t>Nein.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35040" y="4014215"/>
            <a:ext cx="539496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>
                <a:solidFill>
                  <a:srgbClr val="333333"/>
                </a:solidFill>
                <a:latin typeface="Calibri"/>
              </a:rPr>
              <a:t>No.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48640" y="4663440"/>
            <a:ext cx="11064240" cy="1289304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77240" y="4736592"/>
            <a:ext cx="548640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 i="0">
                <a:solidFill>
                  <a:srgbClr val="001158"/>
                </a:solidFill>
                <a:latin typeface="Calibri"/>
              </a:rPr>
              <a:t>Höflich sein · Being polite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7240" y="5047488"/>
            <a:ext cx="502920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300" b="1" i="0">
                <a:solidFill>
                  <a:srgbClr val="0033CC"/>
                </a:solidFill>
                <a:latin typeface="Calibri"/>
              </a:rPr>
              <a:t>Danke!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35040" y="5047488"/>
            <a:ext cx="539496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>
                <a:solidFill>
                  <a:srgbClr val="333333"/>
                </a:solidFill>
                <a:latin typeface="Calibri"/>
              </a:rPr>
              <a:t>Thank you!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7240" y="5486400"/>
            <a:ext cx="502920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300" b="1" i="0">
                <a:solidFill>
                  <a:srgbClr val="0033CC"/>
                </a:solidFill>
                <a:latin typeface="Calibri"/>
              </a:rPr>
              <a:t>Bitte!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35040" y="5486400"/>
            <a:ext cx="5394960" cy="438912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>
                <a:solidFill>
                  <a:srgbClr val="333333"/>
                </a:solidFill>
                <a:latin typeface="Calibri"/>
              </a:rPr>
              <a:t>You’re welcome! / Please!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Wo wohnen Sie?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234440"/>
            <a:ext cx="10972800" cy="5486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200" b="1" i="0">
                <a:solidFill>
                  <a:srgbClr val="333333"/>
                </a:solidFill>
                <a:latin typeface="Calibri"/>
              </a:rPr>
              <a:t>Wo wohn</a:t>
            </a:r>
            <a:r>
              <a:rPr sz="3200" b="1" i="0">
                <a:solidFill>
                  <a:srgbClr val="0033CC"/>
                </a:solidFill>
                <a:latin typeface="Calibri"/>
              </a:rPr>
              <a:t>en Sie</a:t>
            </a:r>
            <a:r>
              <a:rPr sz="3200" b="1" i="0">
                <a:solidFill>
                  <a:srgbClr val="333333"/>
                </a:solidFill>
                <a:latin typeface="Calibri"/>
              </a:rPr>
              <a:t>?</a:t>
            </a:r>
            <a:r>
              <a:rPr sz="2200" b="0" i="1">
                <a:solidFill>
                  <a:srgbClr val="6B6B6B"/>
                </a:solidFill>
                <a:latin typeface="Calibri"/>
              </a:rPr>
              <a:t>     [Where do you live?]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2560320"/>
            <a:ext cx="11064240" cy="201168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22960" y="2880360"/>
            <a:ext cx="10515600" cy="1371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5400" b="1" i="0">
                <a:solidFill>
                  <a:srgbClr val="0033CC"/>
                </a:solidFill>
                <a:latin typeface="Calibri"/>
              </a:rPr>
              <a:t>Ich wohne in </a:t>
            </a:r>
            <a:r>
              <a:rPr sz="5400" b="0" i="0">
                <a:solidFill>
                  <a:srgbClr val="0033CC"/>
                </a:solidFill>
                <a:latin typeface="Calibri"/>
              </a:rPr>
              <a:t>____________</a:t>
            </a:r>
            <a:r>
              <a:rPr sz="5400" b="1" i="0">
                <a:solidFill>
                  <a:srgbClr val="0033CC"/>
                </a:solidFill>
                <a:latin typeface="Calibri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4937760"/>
            <a:ext cx="10972800" cy="9144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200" b="1" i="0">
                <a:solidFill>
                  <a:srgbClr val="001158"/>
                </a:solidFill>
                <a:latin typeface="Calibri"/>
              </a:rPr>
              <a:t>Example: </a:t>
            </a:r>
            <a:r>
              <a:rPr sz="2200" b="1" i="0">
                <a:solidFill>
                  <a:srgbClr val="0033CC"/>
                </a:solidFill>
                <a:latin typeface="Calibri"/>
              </a:rPr>
              <a:t>Ich wohne in Berlin.</a:t>
            </a:r>
            <a:r>
              <a:rPr sz="2200" b="0" i="0">
                <a:solidFill>
                  <a:srgbClr val="333333"/>
                </a:solidFill>
                <a:latin typeface="Calibri"/>
              </a:rPr>
              <a:t>  =  I live in Berlin.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Ich wohne auch in Berlin.</a:t>
            </a:r>
          </a:p>
        </p:txBody>
      </p:sp>
      <p:sp>
        <p:nvSpPr>
          <p:cNvPr id="3" name="Oval 2"/>
          <p:cNvSpPr/>
          <p:nvPr/>
        </p:nvSpPr>
        <p:spPr>
          <a:xfrm>
            <a:off x="548640" y="1280160"/>
            <a:ext cx="548640" cy="54864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25880" y="1234440"/>
            <a:ext cx="102412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600" b="1" i="0">
                <a:solidFill>
                  <a:srgbClr val="333333"/>
                </a:solidFill>
                <a:latin typeface="Calibri"/>
              </a:rPr>
              <a:t>Wo wohn</a:t>
            </a:r>
            <a:r>
              <a:rPr sz="2600" b="1" i="0">
                <a:solidFill>
                  <a:srgbClr val="0033CC"/>
                </a:solidFill>
                <a:latin typeface="Calibri"/>
              </a:rPr>
              <a:t>en Sie</a:t>
            </a:r>
            <a:r>
              <a:rPr sz="2600" b="1" i="0">
                <a:solidFill>
                  <a:srgbClr val="333333"/>
                </a:solidFill>
                <a:latin typeface="Calibri"/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25880" y="1737360"/>
            <a:ext cx="1024128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6B6B6B"/>
                </a:solidFill>
                <a:latin typeface="Calibri"/>
              </a:rPr>
              <a:t>Where do you live?</a:t>
            </a:r>
          </a:p>
        </p:txBody>
      </p:sp>
      <p:sp>
        <p:nvSpPr>
          <p:cNvPr id="6" name="Oval 5"/>
          <p:cNvSpPr/>
          <p:nvPr/>
        </p:nvSpPr>
        <p:spPr>
          <a:xfrm>
            <a:off x="548640" y="2468880"/>
            <a:ext cx="548640" cy="54864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25880" y="2423160"/>
            <a:ext cx="102412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600" b="1" i="0">
                <a:solidFill>
                  <a:srgbClr val="0033CC"/>
                </a:solidFill>
                <a:latin typeface="Calibri"/>
              </a:rPr>
              <a:t>Ich</a:t>
            </a:r>
            <a:r>
              <a:rPr sz="2600" b="1" i="0">
                <a:solidFill>
                  <a:srgbClr val="333333"/>
                </a:solidFill>
                <a:latin typeface="Calibri"/>
              </a:rPr>
              <a:t> wohn</a:t>
            </a:r>
            <a:r>
              <a:rPr sz="2600" b="1" i="0">
                <a:solidFill>
                  <a:srgbClr val="0033CC"/>
                </a:solidFill>
                <a:latin typeface="Calibri"/>
              </a:rPr>
              <a:t>e</a:t>
            </a:r>
            <a:r>
              <a:rPr sz="2600" b="1" i="0">
                <a:solidFill>
                  <a:srgbClr val="333333"/>
                </a:solidFill>
                <a:latin typeface="Calibri"/>
              </a:rPr>
              <a:t> in Berlin. Und Sie? Wo wohn</a:t>
            </a:r>
            <a:r>
              <a:rPr sz="2600" b="1" i="0">
                <a:solidFill>
                  <a:srgbClr val="0033CC"/>
                </a:solidFill>
                <a:latin typeface="Calibri"/>
              </a:rPr>
              <a:t>en Sie</a:t>
            </a:r>
            <a:r>
              <a:rPr sz="2600" b="1" i="0">
                <a:solidFill>
                  <a:srgbClr val="333333"/>
                </a:solidFill>
                <a:latin typeface="Calibri"/>
              </a:rPr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25880" y="2926080"/>
            <a:ext cx="1024128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6B6B6B"/>
                </a:solidFill>
                <a:latin typeface="Calibri"/>
              </a:rPr>
              <a:t>I live in Berlin. And you? Where do you live?</a:t>
            </a:r>
          </a:p>
        </p:txBody>
      </p:sp>
      <p:sp>
        <p:nvSpPr>
          <p:cNvPr id="9" name="Oval 8"/>
          <p:cNvSpPr/>
          <p:nvPr/>
        </p:nvSpPr>
        <p:spPr>
          <a:xfrm>
            <a:off x="548640" y="3657600"/>
            <a:ext cx="548640" cy="54864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25880" y="3611880"/>
            <a:ext cx="102412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600" b="1" i="0">
                <a:solidFill>
                  <a:srgbClr val="0033CC"/>
                </a:solidFill>
                <a:latin typeface="Calibri"/>
              </a:rPr>
              <a:t>Ich</a:t>
            </a:r>
            <a:r>
              <a:rPr sz="2600" b="1" i="0">
                <a:solidFill>
                  <a:srgbClr val="333333"/>
                </a:solidFill>
                <a:latin typeface="Calibri"/>
              </a:rPr>
              <a:t> wohn</a:t>
            </a:r>
            <a:r>
              <a:rPr sz="2600" b="1" i="0">
                <a:solidFill>
                  <a:srgbClr val="0033CC"/>
                </a:solidFill>
                <a:latin typeface="Calibri"/>
              </a:rPr>
              <a:t>e </a:t>
            </a:r>
            <a:r>
              <a:rPr sz="2600" b="1" i="0">
                <a:solidFill>
                  <a:srgbClr val="C62828"/>
                </a:solidFill>
                <a:latin typeface="Calibri"/>
              </a:rPr>
              <a:t>auch</a:t>
            </a:r>
            <a:r>
              <a:rPr sz="2600" b="1" i="0">
                <a:solidFill>
                  <a:srgbClr val="0033CC"/>
                </a:solidFill>
                <a:latin typeface="Calibri"/>
              </a:rPr>
              <a:t> in Berlin.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5880" y="4114800"/>
            <a:ext cx="1024128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0">
                <a:solidFill>
                  <a:srgbClr val="333333"/>
                </a:solidFill>
                <a:latin typeface="Calibri"/>
              </a:rPr>
              <a:t>I live in Berlin, </a:t>
            </a:r>
            <a:r>
              <a:rPr sz="1800" b="1" i="0">
                <a:solidFill>
                  <a:srgbClr val="C62828"/>
                </a:solidFill>
                <a:latin typeface="Calibri"/>
              </a:rPr>
              <a:t>too</a:t>
            </a:r>
            <a:r>
              <a:rPr sz="1800" b="0" i="0">
                <a:solidFill>
                  <a:srgbClr val="333333"/>
                </a:solidFill>
                <a:latin typeface="Calibri"/>
              </a:rPr>
              <a:t>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48640" y="4892040"/>
            <a:ext cx="11064240" cy="123444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22960" y="4983480"/>
            <a:ext cx="105156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200" b="1" i="0">
                <a:solidFill>
                  <a:srgbClr val="C62828"/>
                </a:solidFill>
                <a:latin typeface="Calibri"/>
              </a:rPr>
              <a:t>Please note </a:t>
            </a:r>
            <a:r>
              <a:rPr sz="2200" b="1" i="0">
                <a:solidFill>
                  <a:srgbClr val="333333"/>
                </a:solidFill>
                <a:latin typeface="Calibri"/>
              </a:rPr>
              <a:t>the difference between the sounds of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" y="5486400"/>
            <a:ext cx="10515600" cy="5486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3000" b="1" i="0">
                <a:solidFill>
                  <a:srgbClr val="C62828"/>
                </a:solidFill>
                <a:latin typeface="Calibri"/>
              </a:rPr>
              <a:t>ich</a:t>
            </a:r>
            <a:r>
              <a:rPr sz="3000" b="0" i="0">
                <a:solidFill>
                  <a:srgbClr val="333333"/>
                </a:solidFill>
                <a:latin typeface="Calibri"/>
              </a:rPr>
              <a:t>        and        </a:t>
            </a:r>
            <a:r>
              <a:rPr sz="3000" b="1" i="0">
                <a:solidFill>
                  <a:srgbClr val="0033CC"/>
                </a:solidFill>
                <a:latin typeface="Calibri"/>
              </a:rPr>
              <a:t>auch</a:t>
            </a:r>
            <a:r>
              <a:rPr sz="3000" b="1" i="0">
                <a:solidFill>
                  <a:srgbClr val="C62828"/>
                </a:solidFill>
                <a:latin typeface="Calibri"/>
              </a:rPr>
              <a:t>   !!!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Ja/Nein-Fragen – Yes/no questions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188720"/>
            <a:ext cx="11064240" cy="114300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60" y="1280160"/>
            <a:ext cx="1051560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900" b="1" i="0">
                <a:solidFill>
                  <a:srgbClr val="C62828"/>
                </a:solidFill>
                <a:latin typeface="Calibri"/>
              </a:rPr>
              <a:t>Please note: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the yes/no question puts the 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verb in position no. 1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!</a:t>
            </a:r>
          </a:p>
          <a:p>
            <a:pPr algn="l">
              <a:spcAft>
                <a:spcPts val="400"/>
              </a:spcAft>
            </a:pPr>
            <a:r>
              <a:rPr sz="1900" b="0" i="0">
                <a:solidFill>
                  <a:srgbClr val="333333"/>
                </a:solidFill>
                <a:latin typeface="Calibri"/>
              </a:rPr>
              <a:t>There is no “do you” / “does he” / “did he”!  → 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This is a 100% rule!!!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606040"/>
            <a:ext cx="10972800" cy="5486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 i="0">
                <a:solidFill>
                  <a:srgbClr val="C62828"/>
                </a:solidFill>
                <a:latin typeface="Calibri"/>
              </a:rPr>
              <a:t>Wohnen</a:t>
            </a:r>
            <a:r>
              <a:rPr sz="3000" b="1" i="0">
                <a:solidFill>
                  <a:srgbClr val="0033CC"/>
                </a:solidFill>
                <a:latin typeface="Calibri"/>
              </a:rPr>
              <a:t> Sie in Berlin?</a:t>
            </a:r>
            <a:r>
              <a:rPr sz="2000" b="0" i="1">
                <a:solidFill>
                  <a:srgbClr val="6B6B6B"/>
                </a:solidFill>
                <a:latin typeface="Calibri"/>
              </a:rPr>
              <a:t>     Do you live in Berlin?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48640" y="3474720"/>
          <a:ext cx="8229600" cy="1645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3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l"/>
                      <a:endParaRPr/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FFFFFF"/>
                          </a:solidFill>
                          <a:latin typeface="Calibri"/>
                        </a:rPr>
                        <a:t>Position 1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FFFFFF"/>
                          </a:solidFill>
                          <a:latin typeface="Calibri"/>
                        </a:rPr>
                        <a:t>Position 2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/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FFFFFF"/>
                          </a:solidFill>
                          <a:latin typeface="Calibri"/>
                        </a:rPr>
                        <a:t>Rest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0033CC"/>
                          </a:solidFill>
                          <a:latin typeface="Calibri"/>
                        </a:rPr>
                        <a:t>Ja,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0033CC"/>
                          </a:solidFill>
                          <a:latin typeface="Calibri"/>
                        </a:rPr>
                        <a:t>ich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C62828"/>
                          </a:solidFill>
                          <a:latin typeface="Calibri"/>
                        </a:rPr>
                        <a:t>wohne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/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0033CC"/>
                          </a:solidFill>
                          <a:latin typeface="Calibri"/>
                        </a:rPr>
                        <a:t>in Berlin.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0033CC"/>
                          </a:solidFill>
                          <a:latin typeface="Calibri"/>
                        </a:rPr>
                        <a:t>Nein,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0033CC"/>
                          </a:solidFill>
                          <a:latin typeface="Calibri"/>
                        </a:rPr>
                        <a:t>ich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C62828"/>
                          </a:solidFill>
                          <a:latin typeface="Calibri"/>
                        </a:rPr>
                        <a:t>wohne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C62828"/>
                          </a:solidFill>
                          <a:latin typeface="Calibri"/>
                        </a:rPr>
                        <a:t>nicht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200" b="1" i="0">
                          <a:solidFill>
                            <a:srgbClr val="0033CC"/>
                          </a:solidFill>
                          <a:latin typeface="Calibri"/>
                        </a:rPr>
                        <a:t>in Berlin.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9144000" y="3474720"/>
            <a:ext cx="2468880" cy="164592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144000" y="3474720"/>
            <a:ext cx="2468880" cy="1645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800" b="1" i="0">
                <a:solidFill>
                  <a:srgbClr val="C62828"/>
                </a:solidFill>
                <a:latin typeface="Calibri"/>
              </a:rPr>
              <a:t>nicht</a:t>
            </a:r>
          </a:p>
          <a:p>
            <a:pPr algn="ctr"/>
            <a:r>
              <a:rPr sz="2800" b="0" i="0">
                <a:solidFill>
                  <a:srgbClr val="333333"/>
                </a:solidFill>
                <a:latin typeface="Calibri"/>
              </a:rPr>
              <a:t>= not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Wie ist Ihr Name?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325880"/>
            <a:ext cx="5349240" cy="329184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59" y="1554480"/>
            <a:ext cx="4846320" cy="5486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 i="0">
                <a:solidFill>
                  <a:srgbClr val="0033CC"/>
                </a:solidFill>
                <a:latin typeface="Calibri"/>
              </a:rPr>
              <a:t>Wie ist Ihr Name?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59" y="2377440"/>
            <a:ext cx="4846320" cy="20116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1000"/>
              </a:spcAft>
            </a:pPr>
            <a:r>
              <a:rPr sz="2400" b="0" i="0">
                <a:solidFill>
                  <a:srgbClr val="333333"/>
                </a:solidFill>
                <a:latin typeface="Calibri"/>
              </a:rPr>
              <a:t>Mein Name ist Stefan Endres.</a:t>
            </a:r>
          </a:p>
          <a:p>
            <a:pPr algn="l">
              <a:spcAft>
                <a:spcPts val="1000"/>
              </a:spcAft>
            </a:pPr>
            <a:r>
              <a:rPr sz="2400" b="0" i="0">
                <a:solidFill>
                  <a:srgbClr val="333333"/>
                </a:solidFill>
                <a:latin typeface="Calibri"/>
              </a:rPr>
              <a:t>Ich heiße Stefan Endres.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63640" y="1325880"/>
            <a:ext cx="5349240" cy="329184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537959" y="1554480"/>
            <a:ext cx="4846320" cy="5486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 i="0">
                <a:solidFill>
                  <a:srgbClr val="0033CC"/>
                </a:solidFill>
                <a:latin typeface="Calibri"/>
              </a:rPr>
              <a:t>Wie heißen Sie?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37959" y="2377440"/>
            <a:ext cx="4846320" cy="20116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1000"/>
              </a:spcAft>
            </a:pPr>
            <a:r>
              <a:rPr sz="2400" b="0" i="0">
                <a:solidFill>
                  <a:srgbClr val="333333"/>
                </a:solidFill>
                <a:latin typeface="Calibri"/>
              </a:rPr>
              <a:t>Mein Name ist Stefan Endres.</a:t>
            </a:r>
          </a:p>
          <a:p>
            <a:pPr algn="l">
              <a:spcAft>
                <a:spcPts val="1000"/>
              </a:spcAft>
            </a:pPr>
            <a:r>
              <a:rPr sz="2400" b="0" i="0">
                <a:solidFill>
                  <a:srgbClr val="333333"/>
                </a:solidFill>
                <a:latin typeface="Calibri"/>
              </a:rPr>
              <a:t>Ich heiße Stefan Endres.</a:t>
            </a:r>
          </a:p>
        </p:txBody>
      </p:sp>
      <p:sp>
        <p:nvSpPr>
          <p:cNvPr id="9" name="Oval 8"/>
          <p:cNvSpPr/>
          <p:nvPr/>
        </p:nvSpPr>
        <p:spPr>
          <a:xfrm>
            <a:off x="5733288" y="2697480"/>
            <a:ext cx="731520" cy="73152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sz="3000" b="1" i="0">
                <a:solidFill>
                  <a:srgbClr val="FFFFFF"/>
                </a:solidFill>
                <a:latin typeface="Calibri"/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4937760"/>
            <a:ext cx="11064240" cy="9144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000" b="0" i="1">
                <a:solidFill>
                  <a:srgbClr val="6B6B6B"/>
                </a:solidFill>
                <a:latin typeface="Calibri"/>
              </a:rPr>
              <a:t>What is your name?  </a:t>
            </a:r>
            <a:r>
              <a:rPr sz="2000" b="0" i="0">
                <a:solidFill>
                  <a:srgbClr val="333333"/>
                </a:solidFill>
                <a:latin typeface="Calibri"/>
              </a:rPr>
              <a:t>Both questions mean the same – </a:t>
            </a:r>
            <a:r>
              <a:rPr sz="2000" b="1" i="0">
                <a:solidFill>
                  <a:srgbClr val="0033CC"/>
                </a:solidFill>
                <a:latin typeface="Calibri"/>
              </a:rPr>
              <a:t>heißen</a:t>
            </a:r>
            <a:r>
              <a:rPr sz="2000" b="0" i="0">
                <a:solidFill>
                  <a:srgbClr val="333333"/>
                </a:solidFill>
                <a:latin typeface="Calibri"/>
              </a:rPr>
              <a:t> = to be called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Der Buchstabe ß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280160"/>
            <a:ext cx="4572000" cy="3108960"/>
          </a:xfrm>
          <a:prstGeom prst="roundRect">
            <a:avLst>
              <a:gd name="adj" fmla="val 8000"/>
            </a:avLst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48640" y="1280160"/>
            <a:ext cx="4572000" cy="21945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0" b="1" i="0">
                <a:solidFill>
                  <a:srgbClr val="FFFFFF"/>
                </a:solidFill>
                <a:latin typeface="Calibri"/>
              </a:rPr>
              <a:t>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474720"/>
            <a:ext cx="457200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2000" b="0" i="1">
                <a:solidFill>
                  <a:srgbClr val="FFFFFF"/>
                </a:solidFill>
                <a:latin typeface="Calibri"/>
              </a:rPr>
              <a:t>“Eszett” / “scharfes S”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77840" y="1325880"/>
            <a:ext cx="6035040" cy="10972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600"/>
              </a:spcAft>
            </a:pPr>
            <a:r>
              <a:rPr sz="2600" b="1" i="0">
                <a:solidFill>
                  <a:srgbClr val="0033CC"/>
                </a:solidFill>
                <a:latin typeface="Calibri"/>
              </a:rPr>
              <a:t>ß</a:t>
            </a:r>
            <a:r>
              <a:rPr sz="2600" b="1" i="0">
                <a:solidFill>
                  <a:srgbClr val="333333"/>
                </a:solidFill>
                <a:latin typeface="Calibri"/>
              </a:rPr>
              <a:t> = sound of “</a:t>
            </a:r>
            <a:r>
              <a:rPr sz="2600" b="1" i="0">
                <a:solidFill>
                  <a:srgbClr val="0033CC"/>
                </a:solidFill>
                <a:latin typeface="Calibri"/>
              </a:rPr>
              <a:t>ss</a:t>
            </a:r>
            <a:r>
              <a:rPr sz="2600" b="1" i="0">
                <a:solidFill>
                  <a:srgbClr val="333333"/>
                </a:solidFill>
                <a:latin typeface="Calibri"/>
              </a:rPr>
              <a:t>”</a:t>
            </a:r>
          </a:p>
          <a:p>
            <a:pPr algn="l">
              <a:spcAft>
                <a:spcPts val="600"/>
              </a:spcAft>
            </a:pPr>
            <a:r>
              <a:rPr sz="2600" b="0" i="0">
                <a:solidFill>
                  <a:srgbClr val="333333"/>
                </a:solidFill>
                <a:latin typeface="Calibri"/>
              </a:rPr>
              <a:t>a hissing sound, as in “hi</a:t>
            </a:r>
            <a:r>
              <a:rPr sz="2600" b="1" i="0">
                <a:solidFill>
                  <a:srgbClr val="C62828"/>
                </a:solidFill>
                <a:latin typeface="Calibri"/>
              </a:rPr>
              <a:t>ss</a:t>
            </a:r>
            <a:r>
              <a:rPr sz="2600" b="0" i="0">
                <a:solidFill>
                  <a:srgbClr val="333333"/>
                </a:solidFill>
                <a:latin typeface="Calibri"/>
              </a:rPr>
              <a:t>ing”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77840" y="2697480"/>
            <a:ext cx="603504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1" i="0">
                <a:solidFill>
                  <a:srgbClr val="001158"/>
                </a:solidFill>
                <a:latin typeface="Calibri"/>
              </a:rPr>
              <a:t>Listen and practise the S sound: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577840" y="3200400"/>
            <a:ext cx="1051560" cy="5943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577840" y="3200400"/>
            <a:ext cx="10515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>
                <a:solidFill>
                  <a:srgbClr val="0033CC"/>
                </a:solidFill>
                <a:latin typeface="Calibri"/>
              </a:rPr>
              <a:t>Glas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766559" y="3200400"/>
            <a:ext cx="1051560" cy="5943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766559" y="3200400"/>
            <a:ext cx="10515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>
                <a:solidFill>
                  <a:srgbClr val="0033CC"/>
                </a:solidFill>
                <a:latin typeface="Calibri"/>
              </a:rPr>
              <a:t>wissen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55279" y="3200400"/>
            <a:ext cx="1051560" cy="5943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955279" y="3200400"/>
            <a:ext cx="10515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>
                <a:solidFill>
                  <a:srgbClr val="0033CC"/>
                </a:solidFill>
                <a:latin typeface="Calibri"/>
              </a:rPr>
              <a:t>Fest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144000" y="3200400"/>
            <a:ext cx="1051560" cy="5943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144000" y="3200400"/>
            <a:ext cx="10515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>
                <a:solidFill>
                  <a:srgbClr val="0033CC"/>
                </a:solidFill>
                <a:latin typeface="Calibri"/>
              </a:rPr>
              <a:t>Kuss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0332720" y="3200400"/>
            <a:ext cx="1051560" cy="5943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0332720" y="3200400"/>
            <a:ext cx="10515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>
                <a:solidFill>
                  <a:srgbClr val="0033CC"/>
                </a:solidFill>
                <a:latin typeface="Calibri"/>
              </a:rPr>
              <a:t>heißen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48640" y="4754880"/>
            <a:ext cx="11064240" cy="100584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22960" y="4800600"/>
            <a:ext cx="10515600" cy="9144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D9480F"/>
                </a:solidFill>
                <a:latin typeface="Calibri"/>
              </a:rPr>
              <a:t>→ </a:t>
            </a:r>
            <a:r>
              <a:rPr sz="2000" b="1" i="0">
                <a:solidFill>
                  <a:srgbClr val="333333"/>
                </a:solidFill>
                <a:latin typeface="Calibri"/>
              </a:rPr>
              <a:t>Sounds of Speech – German: </a:t>
            </a:r>
            <a:r>
              <a:rPr sz="2000" b="1" i="0">
                <a:solidFill>
                  <a:srgbClr val="D9480F"/>
                </a:solidFill>
                <a:latin typeface="Calibri"/>
              </a:rPr>
              <a:t>https://soundsofspeech.uiowa.edu/german</a:t>
            </a:r>
          </a:p>
          <a:p>
            <a:pPr algn="l"/>
            <a:r>
              <a:rPr sz="1500" b="0" i="0">
                <a:solidFill>
                  <a:srgbClr val="333333"/>
                </a:solidFill>
                <a:latin typeface="Calibri"/>
              </a:rPr>
              <a:t>Animations and videos showing how each German sound is made (S: fricative, alveolar, voiceless).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Das deutsche Alphabet – Buchstabieren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88720"/>
            <a:ext cx="6766560" cy="1463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600"/>
              </a:spcAft>
            </a:pPr>
            <a:r>
              <a:rPr sz="1900" b="1" i="0">
                <a:solidFill>
                  <a:srgbClr val="0033CC"/>
                </a:solidFill>
                <a:latin typeface="Calibri"/>
              </a:rPr>
              <a:t>Wie ist Ihr Name?  </a:t>
            </a:r>
            <a:r>
              <a:rPr sz="1900" b="0" i="0">
                <a:solidFill>
                  <a:srgbClr val="0033CC"/>
                </a:solidFill>
                <a:latin typeface="Calibri"/>
              </a:rPr>
              <a:t>Mein Name ist ________.</a:t>
            </a:r>
          </a:p>
          <a:p>
            <a:pPr algn="l">
              <a:spcAft>
                <a:spcPts val="600"/>
              </a:spcAft>
            </a:pPr>
            <a:r>
              <a:rPr sz="1900" b="1" i="0">
                <a:solidFill>
                  <a:srgbClr val="0033CC"/>
                </a:solidFill>
                <a:latin typeface="Calibri"/>
              </a:rPr>
              <a:t>Bitte buchstabieren Sie Ihren Namen!</a:t>
            </a:r>
          </a:p>
          <a:p>
            <a:pPr algn="l">
              <a:spcAft>
                <a:spcPts val="600"/>
              </a:spcAft>
            </a:pPr>
            <a:r>
              <a:rPr sz="1900" b="0" i="0">
                <a:solidFill>
                  <a:srgbClr val="333333"/>
                </a:solidFill>
                <a:latin typeface="Calibri"/>
              </a:rPr>
              <a:t>= Please spell your name!  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e.g.  B – E – R – L – I – 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680960" y="1188720"/>
            <a:ext cx="3931920" cy="132588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863840" y="1234440"/>
            <a:ext cx="3657600" cy="123444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>
              <a:spcAft>
                <a:spcPts val="600"/>
              </a:spcAft>
            </a:pPr>
            <a:r>
              <a:rPr sz="1800" b="1" i="0">
                <a:solidFill>
                  <a:srgbClr val="0033CC"/>
                </a:solidFill>
                <a:latin typeface="Calibri"/>
              </a:rPr>
              <a:t>Bitte …! </a:t>
            </a:r>
            <a:r>
              <a:rPr sz="1800" b="0" i="0">
                <a:solidFill>
                  <a:srgbClr val="333333"/>
                </a:solidFill>
                <a:latin typeface="Calibri"/>
              </a:rPr>
              <a:t>= Please …!</a:t>
            </a:r>
          </a:p>
          <a:p>
            <a:pPr algn="l">
              <a:spcAft>
                <a:spcPts val="600"/>
              </a:spcAft>
            </a:pPr>
            <a:r>
              <a:rPr sz="1800" b="1" i="0">
                <a:solidFill>
                  <a:srgbClr val="0033CC"/>
                </a:solidFill>
                <a:latin typeface="Calibri"/>
              </a:rPr>
              <a:t>buchstabieren </a:t>
            </a:r>
            <a:r>
              <a:rPr sz="1800" b="0" i="0">
                <a:solidFill>
                  <a:srgbClr val="333333"/>
                </a:solidFill>
                <a:latin typeface="Calibri"/>
              </a:rPr>
              <a:t>= to spell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4864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4864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[aː]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78308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78308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8308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[beː]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01752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01752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C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1752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[tseː]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25196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25196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5196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[deː]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48640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548640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8640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[eː]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72084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72084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F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2084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[ɛf]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95528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795528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95528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[geː]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18972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18972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18972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[haː]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10424160" y="278892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10424160" y="280720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I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424160" y="320131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[iː]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4864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54864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J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4864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[jɔt]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78308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178308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K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78308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[kaː]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301752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301752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L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01752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[ɛl]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425196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425196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5196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[ɛm]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548640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548640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N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48640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[ɛn]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672084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672084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O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72084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[oː]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795528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TextBox 51"/>
          <p:cNvSpPr txBox="1"/>
          <p:nvPr/>
        </p:nvSpPr>
        <p:spPr>
          <a:xfrm>
            <a:off x="795528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P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95528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[peː]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918972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TextBox 54"/>
          <p:cNvSpPr txBox="1"/>
          <p:nvPr/>
        </p:nvSpPr>
        <p:spPr>
          <a:xfrm>
            <a:off x="918972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Q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918972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[kuː]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10424160" y="3611879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TextBox 57"/>
          <p:cNvSpPr txBox="1"/>
          <p:nvPr/>
        </p:nvSpPr>
        <p:spPr>
          <a:xfrm>
            <a:off x="10424160" y="363016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R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0424160" y="402427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[ɛr]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548640" y="443484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1" name="TextBox 60"/>
          <p:cNvSpPr txBox="1"/>
          <p:nvPr/>
        </p:nvSpPr>
        <p:spPr>
          <a:xfrm>
            <a:off x="548640" y="4453127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48640" y="484723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[ɛs]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1783080" y="443484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TextBox 63"/>
          <p:cNvSpPr txBox="1"/>
          <p:nvPr/>
        </p:nvSpPr>
        <p:spPr>
          <a:xfrm>
            <a:off x="1783080" y="4453127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T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783080" y="484723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[teː]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3017520" y="443484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TextBox 66"/>
          <p:cNvSpPr txBox="1"/>
          <p:nvPr/>
        </p:nvSpPr>
        <p:spPr>
          <a:xfrm>
            <a:off x="3017520" y="4453127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U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017520" y="484723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[uː]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4251960" y="443484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TextBox 69"/>
          <p:cNvSpPr txBox="1"/>
          <p:nvPr/>
        </p:nvSpPr>
        <p:spPr>
          <a:xfrm>
            <a:off x="4251960" y="4453127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V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51960" y="484723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[faʊ]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5486400" y="443484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TextBox 72"/>
          <p:cNvSpPr txBox="1"/>
          <p:nvPr/>
        </p:nvSpPr>
        <p:spPr>
          <a:xfrm>
            <a:off x="5486400" y="4453127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W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486400" y="484723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[veː]</a:t>
            </a:r>
          </a:p>
        </p:txBody>
      </p:sp>
      <p:sp>
        <p:nvSpPr>
          <p:cNvPr id="75" name="Rounded Rectangle 74"/>
          <p:cNvSpPr/>
          <p:nvPr/>
        </p:nvSpPr>
        <p:spPr>
          <a:xfrm>
            <a:off x="6720840" y="443484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6" name="TextBox 75"/>
          <p:cNvSpPr txBox="1"/>
          <p:nvPr/>
        </p:nvSpPr>
        <p:spPr>
          <a:xfrm>
            <a:off x="6720840" y="4453127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X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720840" y="484723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[ɪks]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7955280" y="443484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9" name="TextBox 78"/>
          <p:cNvSpPr txBox="1"/>
          <p:nvPr/>
        </p:nvSpPr>
        <p:spPr>
          <a:xfrm>
            <a:off x="7955280" y="4453127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Y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955280" y="484723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[ˈʏpsilɔn]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9189720" y="443484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TextBox 81"/>
          <p:cNvSpPr txBox="1"/>
          <p:nvPr/>
        </p:nvSpPr>
        <p:spPr>
          <a:xfrm>
            <a:off x="9189720" y="4453127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001158"/>
                </a:solidFill>
                <a:latin typeface="Calibri"/>
              </a:rPr>
              <a:t>Z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9189720" y="484723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[tsɛt]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48640" y="5257800"/>
            <a:ext cx="2395728" cy="7498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1" i="0">
                <a:solidFill>
                  <a:srgbClr val="001158"/>
                </a:solidFill>
                <a:latin typeface="Calibri"/>
              </a:rPr>
              <a:t>Besondere Buchstaben:</a:t>
            </a:r>
          </a:p>
        </p:txBody>
      </p:sp>
      <p:sp>
        <p:nvSpPr>
          <p:cNvPr id="85" name="Rounded Rectangle 84"/>
          <p:cNvSpPr/>
          <p:nvPr/>
        </p:nvSpPr>
        <p:spPr>
          <a:xfrm>
            <a:off x="3017520" y="525780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TextBox 85"/>
          <p:cNvSpPr txBox="1"/>
          <p:nvPr/>
        </p:nvSpPr>
        <p:spPr>
          <a:xfrm>
            <a:off x="3017520" y="527608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2C712D"/>
                </a:solidFill>
                <a:latin typeface="Calibri"/>
              </a:rPr>
              <a:t>Ä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017520" y="567019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[ɛː]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4251960" y="525780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TextBox 88"/>
          <p:cNvSpPr txBox="1"/>
          <p:nvPr/>
        </p:nvSpPr>
        <p:spPr>
          <a:xfrm>
            <a:off x="4251960" y="527608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2C712D"/>
                </a:solidFill>
                <a:latin typeface="Calibri"/>
              </a:rPr>
              <a:t>Ö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4251960" y="567019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[øː]</a:t>
            </a:r>
          </a:p>
        </p:txBody>
      </p:sp>
      <p:sp>
        <p:nvSpPr>
          <p:cNvPr id="91" name="Rounded Rectangle 90"/>
          <p:cNvSpPr/>
          <p:nvPr/>
        </p:nvSpPr>
        <p:spPr>
          <a:xfrm>
            <a:off x="5486400" y="525780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2" name="TextBox 91"/>
          <p:cNvSpPr txBox="1"/>
          <p:nvPr/>
        </p:nvSpPr>
        <p:spPr>
          <a:xfrm>
            <a:off x="5486400" y="527608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2C712D"/>
                </a:solidFill>
                <a:latin typeface="Calibri"/>
              </a:rPr>
              <a:t>Ü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5486400" y="567019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[yː]</a:t>
            </a:r>
          </a:p>
        </p:txBody>
      </p:sp>
      <p:sp>
        <p:nvSpPr>
          <p:cNvPr id="94" name="Rounded Rectangle 93"/>
          <p:cNvSpPr/>
          <p:nvPr/>
        </p:nvSpPr>
        <p:spPr>
          <a:xfrm>
            <a:off x="6720840" y="5257800"/>
            <a:ext cx="1161288" cy="749808"/>
          </a:xfrm>
          <a:prstGeom prst="roundRect">
            <a:avLst>
              <a:gd name="adj" fmla="val 12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TextBox 94"/>
          <p:cNvSpPr txBox="1"/>
          <p:nvPr/>
        </p:nvSpPr>
        <p:spPr>
          <a:xfrm>
            <a:off x="6720840" y="5276088"/>
            <a:ext cx="1161288" cy="412394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/>
          <a:p>
            <a:pPr algn="ctr"/>
            <a:r>
              <a:rPr sz="2000" b="1" i="0">
                <a:solidFill>
                  <a:srgbClr val="2C712D"/>
                </a:solidFill>
                <a:latin typeface="Calibri"/>
              </a:rPr>
              <a:t>ß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6720840" y="5670194"/>
            <a:ext cx="1161288" cy="31491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0">
                <a:solidFill>
                  <a:srgbClr val="333333"/>
                </a:solidFill>
                <a:latin typeface="Calibri"/>
              </a:rPr>
              <a:t>[ɛsˈtsɛt]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Bitte buchstabieren Sie …!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88720"/>
            <a:ext cx="10972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333333"/>
                </a:solidFill>
                <a:latin typeface="Calibri"/>
              </a:rPr>
              <a:t>Practise in pairs: one person says a word – the other spells it letter by letter.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92024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48640" y="192024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Berlin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798064" y="192024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798064" y="192024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ich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47488" y="192024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047488" y="192024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bitte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296912" y="192024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296912" y="192024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nein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546336" y="192024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546336" y="192024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Sie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48640" y="288036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48640" y="288036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wohnen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798064" y="288036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2798064" y="288036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Hallo!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047488" y="288036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5047488" y="288036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Ja!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296912" y="288036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296912" y="288036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wohne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546336" y="288036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546336" y="288036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mein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48640" y="384048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548640" y="384048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Name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798064" y="384048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2798064" y="384048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Schmidt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047488" y="384048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5047488" y="384048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Guten Tag!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296912" y="384048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7296912" y="384048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Hamburg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9546336" y="3840480"/>
            <a:ext cx="2066543" cy="749808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9546336" y="3840480"/>
            <a:ext cx="2066543" cy="74980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>
                <a:solidFill>
                  <a:srgbClr val="0033CC"/>
                </a:solidFill>
                <a:latin typeface="Calibri"/>
              </a:rPr>
              <a:t>hei</a:t>
            </a:r>
            <a:r>
              <a:rPr sz="2400" b="1" i="0">
                <a:solidFill>
                  <a:srgbClr val="C62828"/>
                </a:solidFill>
                <a:latin typeface="Calibri"/>
              </a:rPr>
              <a:t>ß</a:t>
            </a:r>
            <a:r>
              <a:rPr sz="2400" b="1" i="0">
                <a:solidFill>
                  <a:srgbClr val="0033CC"/>
                </a:solidFill>
                <a:latin typeface="Calibri"/>
              </a:rPr>
              <a:t>en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48640" y="4983480"/>
            <a:ext cx="11064240" cy="91440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822960" y="4983480"/>
            <a:ext cx="10515600" cy="9144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C62828"/>
                </a:solidFill>
                <a:latin typeface="Calibri"/>
              </a:rPr>
              <a:t>Tip: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Schmidt → S – C – H – M – I – D – T     ·     heißen → H – E – I – 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Eszett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 – E – 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Sich vorstellen – Peter Heinemann</a:t>
            </a:r>
          </a:p>
        </p:txBody>
      </p:sp>
      <p:pic>
        <p:nvPicPr>
          <p:cNvPr id="3" name="Picture 2" descr="pe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097280"/>
            <a:ext cx="6658325" cy="2194560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48640" y="3429000"/>
          <a:ext cx="11064240" cy="26883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2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FFFFFF"/>
                          </a:solidFill>
                          <a:latin typeface="Calibri"/>
                        </a:rPr>
                        <a:t>Frage · Question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FFFFFF"/>
                          </a:solidFill>
                          <a:latin typeface="Calibri"/>
                        </a:rPr>
                        <a:t>Antwort · Answer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Wie heißen Sie?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Mein Name ist Peter Heinemann.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Wie alt sind Sie?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Ich bin 35 Jahre alt.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Woher kommen Sie?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Ich komme aus Marburg.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Was ist Ihr Beruf?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Ich bin Informatiker. </a:t>
                      </a:r>
                      <a:r>
                        <a:rPr sz="1600" b="1" i="0">
                          <a:solidFill>
                            <a:srgbClr val="C62828"/>
                          </a:solidFill>
                          <a:latin typeface="Calibri"/>
                        </a:rPr>
                        <a:t>= IT expert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Was ist Ihre Muttersprache?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Meine Muttersprache ist Deutsch.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Welche Sprache lernen Sie?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Ich lerne </a:t>
                      </a:r>
                      <a:r>
                        <a:rPr sz="1600" b="1" i="0">
                          <a:solidFill>
                            <a:srgbClr val="C62828"/>
                          </a:solidFill>
                          <a:latin typeface="Calibri"/>
                        </a:rPr>
                        <a:t>jetzt</a:t>
                      </a:r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 Japanisch.  (jetzt = now)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Sarah Mounier – new words</a:t>
            </a:r>
          </a:p>
        </p:txBody>
      </p:sp>
      <p:pic>
        <p:nvPicPr>
          <p:cNvPr id="3" name="Picture 2" descr="sara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188720"/>
            <a:ext cx="5852160" cy="26070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66560" y="1143000"/>
            <a:ext cx="484632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000" b="1" i="0">
                <a:solidFill>
                  <a:srgbClr val="001158"/>
                </a:solidFill>
                <a:latin typeface="Calibri"/>
              </a:rPr>
              <a:t>Neue Wörter · New words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766560" y="1645920"/>
          <a:ext cx="4846320" cy="24140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2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6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2336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FFFFFF"/>
                          </a:solidFill>
                          <a:latin typeface="Calibri"/>
                        </a:rPr>
                        <a:t>Deutsch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FFFFFF"/>
                          </a:solidFill>
                          <a:latin typeface="Calibri"/>
                        </a:rPr>
                        <a:t>English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gut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good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sehr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very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und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and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ein bisschen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a little, some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 sz="1600" b="1" i="0">
                          <a:solidFill>
                            <a:srgbClr val="0033CC"/>
                          </a:solidFill>
                          <a:latin typeface="Calibri"/>
                        </a:rPr>
                        <a:t>studieren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600" b="0" i="0">
                          <a:solidFill>
                            <a:srgbClr val="333333"/>
                          </a:solidFill>
                          <a:latin typeface="Calibri"/>
                        </a:rPr>
                        <a:t>to study (at university)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548640" y="4160520"/>
            <a:ext cx="11064240" cy="169164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22960" y="4251960"/>
            <a:ext cx="10515600" cy="15544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>
              <a:spcAft>
                <a:spcPts val="800"/>
              </a:spcAft>
            </a:pPr>
            <a:r>
              <a:rPr sz="2200" b="1" i="0">
                <a:solidFill>
                  <a:srgbClr val="D9480F"/>
                </a:solidFill>
                <a:latin typeface="Calibri"/>
              </a:rPr>
              <a:t>der </a:t>
            </a:r>
            <a:r>
              <a:rPr sz="2200" b="1" i="0">
                <a:solidFill>
                  <a:srgbClr val="0033CC"/>
                </a:solidFill>
                <a:latin typeface="Calibri"/>
              </a:rPr>
              <a:t>Student</a:t>
            </a:r>
            <a:r>
              <a:rPr sz="2200" b="0" i="0">
                <a:solidFill>
                  <a:srgbClr val="333333"/>
                </a:solidFill>
                <a:latin typeface="Calibri"/>
              </a:rPr>
              <a:t>        the (university) student – </a:t>
            </a:r>
            <a:r>
              <a:rPr sz="2200" b="1" i="0">
                <a:solidFill>
                  <a:srgbClr val="D9480F"/>
                </a:solidFill>
                <a:latin typeface="Calibri"/>
              </a:rPr>
              <a:t>male</a:t>
            </a:r>
          </a:p>
          <a:p>
            <a:pPr algn="l">
              <a:spcAft>
                <a:spcPts val="800"/>
              </a:spcAft>
            </a:pPr>
            <a:r>
              <a:rPr sz="2200" b="1" i="0">
                <a:solidFill>
                  <a:srgbClr val="2C712D"/>
                </a:solidFill>
                <a:latin typeface="Calibri"/>
              </a:rPr>
              <a:t>die </a:t>
            </a:r>
            <a:r>
              <a:rPr sz="2200" b="1" i="0">
                <a:solidFill>
                  <a:srgbClr val="0033CC"/>
                </a:solidFill>
                <a:latin typeface="Calibri"/>
              </a:rPr>
              <a:t>Student</a:t>
            </a:r>
            <a:r>
              <a:rPr sz="2200" b="1" i="0">
                <a:solidFill>
                  <a:srgbClr val="2C712D"/>
                </a:solidFill>
                <a:latin typeface="Calibri"/>
              </a:rPr>
              <a:t>in</a:t>
            </a:r>
            <a:r>
              <a:rPr sz="2200" b="0" i="0">
                <a:solidFill>
                  <a:srgbClr val="333333"/>
                </a:solidFill>
                <a:latin typeface="Calibri"/>
              </a:rPr>
              <a:t>     the (university) student – </a:t>
            </a:r>
            <a:r>
              <a:rPr sz="2200" b="1" i="0">
                <a:solidFill>
                  <a:srgbClr val="2C712D"/>
                </a:solidFill>
                <a:latin typeface="Calibri"/>
              </a:rPr>
              <a:t>female</a:t>
            </a:r>
          </a:p>
          <a:p>
            <a:pPr algn="l">
              <a:spcAft>
                <a:spcPts val="800"/>
              </a:spcAft>
            </a:pPr>
            <a:r>
              <a:rPr sz="2200" b="0" i="0">
                <a:solidFill>
                  <a:srgbClr val="333333"/>
                </a:solidFill>
                <a:latin typeface="Calibri"/>
              </a:rPr>
              <a:t>The ending </a:t>
            </a:r>
            <a:r>
              <a:rPr sz="2200" b="1" i="0">
                <a:solidFill>
                  <a:srgbClr val="2C712D"/>
                </a:solidFill>
                <a:latin typeface="Calibri"/>
              </a:rPr>
              <a:t>-in</a:t>
            </a:r>
            <a:r>
              <a:rPr sz="2200" b="0" i="0">
                <a:solidFill>
                  <a:srgbClr val="333333"/>
                </a:solidFill>
                <a:latin typeface="Calibri"/>
              </a:rPr>
              <a:t> makes many job and role words feminine: Informatiker → Informatiker</a:t>
            </a:r>
            <a:r>
              <a:rPr sz="2200" b="1" i="0">
                <a:solidFill>
                  <a:srgbClr val="2C712D"/>
                </a:solidFill>
                <a:latin typeface="Calibri"/>
              </a:rPr>
              <a:t>in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Homework 1 – Find the questions</a:t>
            </a:r>
          </a:p>
        </p:txBody>
      </p:sp>
      <p:pic>
        <p:nvPicPr>
          <p:cNvPr id="3" name="Picture 2" descr="sara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188720"/>
            <a:ext cx="5852160" cy="2607037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6766560" y="1188720"/>
            <a:ext cx="4846320" cy="260604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995160" y="1280160"/>
            <a:ext cx="4480560" cy="2468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Please find the correct questions for the sentences in Sarah’s introduction!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4206240"/>
            <a:ext cx="10972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000" b="1" i="0">
                <a:solidFill>
                  <a:srgbClr val="001158"/>
                </a:solidFill>
                <a:latin typeface="Calibri"/>
              </a:rPr>
              <a:t>For example: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48640" y="4754880"/>
            <a:ext cx="11064240" cy="100584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22960" y="4754880"/>
            <a:ext cx="10515600" cy="100584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600" b="1" i="0">
                <a:solidFill>
                  <a:srgbClr val="0033CC"/>
                </a:solidFill>
                <a:latin typeface="Calibri"/>
              </a:rPr>
              <a:t>Mein Vorname ist Sarah.</a:t>
            </a:r>
            <a:r>
              <a:rPr sz="2600" b="1" i="0">
                <a:solidFill>
                  <a:srgbClr val="D9480F"/>
                </a:solidFill>
                <a:latin typeface="Calibri"/>
              </a:rPr>
              <a:t>     →     </a:t>
            </a:r>
            <a:r>
              <a:rPr sz="2600" b="1" i="0">
                <a:solidFill>
                  <a:srgbClr val="C62828"/>
                </a:solidFill>
                <a:latin typeface="Calibri"/>
              </a:rPr>
              <a:t>Wie ist Ihr Vorname?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Homework 1 – Solution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48640" y="1234440"/>
          <a:ext cx="11064240" cy="4526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69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94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FFFFFF"/>
                          </a:solidFill>
                          <a:latin typeface="Calibri"/>
                        </a:rPr>
                        <a:t>Sarah says …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FFFFFF"/>
                          </a:solidFill>
                          <a:latin typeface="Calibri"/>
                        </a:rPr>
                        <a:t>The question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0" i="0">
                          <a:solidFill>
                            <a:srgbClr val="333333"/>
                          </a:solidFill>
                          <a:latin typeface="Calibri"/>
                        </a:rPr>
                        <a:t>Mein Vorname ist Sarah.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0033CC"/>
                          </a:solidFill>
                          <a:latin typeface="Calibri"/>
                        </a:rPr>
                        <a:t>Wie heißen Sie? / Wie ist Ihr Vorname?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0" i="0">
                          <a:solidFill>
                            <a:srgbClr val="333333"/>
                          </a:solidFill>
                          <a:latin typeface="Calibri"/>
                        </a:rPr>
                        <a:t>Mein Familienname ist Mounier.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0033CC"/>
                          </a:solidFill>
                          <a:latin typeface="Calibri"/>
                        </a:rPr>
                        <a:t>Wie ist Ihr Familienname?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0" i="0">
                          <a:solidFill>
                            <a:srgbClr val="333333"/>
                          </a:solidFill>
                          <a:latin typeface="Calibri"/>
                        </a:rPr>
                        <a:t>Ich bin 22 Jahre alt.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0033CC"/>
                          </a:solidFill>
                          <a:latin typeface="Calibri"/>
                        </a:rPr>
                        <a:t>Wie alt sind Sie?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0" i="0">
                          <a:solidFill>
                            <a:srgbClr val="333333"/>
                          </a:solidFill>
                          <a:latin typeface="Calibri"/>
                        </a:rPr>
                        <a:t>Ich komme aus Frankreich.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0033CC"/>
                          </a:solidFill>
                          <a:latin typeface="Calibri"/>
                        </a:rPr>
                        <a:t>Woher kommen Sie?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0" i="0">
                          <a:solidFill>
                            <a:srgbClr val="333333"/>
                          </a:solidFill>
                          <a:latin typeface="Calibri"/>
                        </a:rPr>
                        <a:t>Ich bin Studentin.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0033CC"/>
                          </a:solidFill>
                          <a:latin typeface="Calibri"/>
                        </a:rPr>
                        <a:t>Was ist Ihr Beruf?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0" i="0">
                          <a:solidFill>
                            <a:srgbClr val="333333"/>
                          </a:solidFill>
                          <a:latin typeface="Calibri"/>
                        </a:rPr>
                        <a:t>Ich studiere in Paris Medizin.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0033CC"/>
                          </a:solidFill>
                          <a:latin typeface="Calibri"/>
                        </a:rPr>
                        <a:t>Was studieren Sie? / Wo studieren Sie?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0" i="0">
                          <a:solidFill>
                            <a:srgbClr val="333333"/>
                          </a:solidFill>
                          <a:latin typeface="Calibri"/>
                        </a:rPr>
                        <a:t>Meine Muttersprache ist Französisch.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0033CC"/>
                          </a:solidFill>
                          <a:latin typeface="Calibri"/>
                        </a:rPr>
                        <a:t>Was ist Ihre Muttersprache?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l"/>
                      <a:r>
                        <a:rPr sz="1700" b="0" i="0">
                          <a:solidFill>
                            <a:srgbClr val="333333"/>
                          </a:solidFill>
                          <a:latin typeface="Calibri"/>
                        </a:rPr>
                        <a:t>Ich spreche sehr gut Englisch und ein bisschen Spanisch.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700" b="1" i="0">
                          <a:solidFill>
                            <a:srgbClr val="0033CC"/>
                          </a:solidFill>
                          <a:latin typeface="Calibri"/>
                        </a:rPr>
                        <a:t>Welche Sprachen sprechen Sie?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Die Zahlen – Numbers 0 to 10 000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188720"/>
            <a:ext cx="1965960" cy="443484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85800" y="1298448"/>
            <a:ext cx="1783080" cy="42976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0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null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eins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zwei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3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drei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4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vier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5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fünf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6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sechs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7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sieben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8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acht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9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neun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697480" y="1188720"/>
            <a:ext cx="2240280" cy="443484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2834640" y="1298448"/>
            <a:ext cx="2057400" cy="42976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10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zehn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11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elf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12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zwölf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13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dreizehn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14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vierzehn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15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fünfzehn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16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sechzehn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17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siebzehn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18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achtzehn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19 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neunzehn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120640" y="1188720"/>
            <a:ext cx="2926080" cy="443484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257800" y="1298448"/>
            <a:ext cx="2743200" cy="42976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21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einundzwanzig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22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zweiundzwanzig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23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dreiundzwanzig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24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vierundzwanzig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25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fünfundzwanzig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26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sechsundzwanzig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27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siebenundzwanzig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28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achtundzwanzig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29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neunundzwanzig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0" y="1188720"/>
            <a:ext cx="3383280" cy="443484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366760" y="1298448"/>
            <a:ext cx="3200400" cy="42976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30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dreißig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40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vierzig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50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fünfzig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60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sechzig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70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siebzig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80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achtzig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90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neunzig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100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(ein)hundert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101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einhundert(und)eins</a:t>
            </a:r>
          </a:p>
          <a:p>
            <a:pPr algn="l">
              <a:spcAft>
                <a:spcPts val="360"/>
              </a:spcAft>
            </a:pPr>
            <a:r>
              <a:rPr sz="1500" b="1" i="0">
                <a:solidFill>
                  <a:srgbClr val="6B6B6B"/>
                </a:solidFill>
                <a:latin typeface="Calibri"/>
              </a:rPr>
              <a:t>121  </a:t>
            </a:r>
            <a:r>
              <a:rPr sz="1600" b="1" i="0">
                <a:solidFill>
                  <a:srgbClr val="0033CC"/>
                </a:solidFill>
                <a:latin typeface="Calibri"/>
              </a:rPr>
              <a:t>einhunderteinundzwanzig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5760720"/>
            <a:ext cx="1106424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700" b="1" i="0">
                <a:solidFill>
                  <a:srgbClr val="6B6B6B"/>
                </a:solidFill>
                <a:latin typeface="Calibri"/>
              </a:rPr>
              <a:t>1000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eintausend</a:t>
            </a:r>
            <a:r>
              <a:rPr sz="1700" b="1" i="0">
                <a:solidFill>
                  <a:srgbClr val="6B6B6B"/>
                </a:solidFill>
                <a:latin typeface="Calibri"/>
              </a:rPr>
              <a:t>     ·     10 000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zehntausend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     ·     Tip: 21 = </a:t>
            </a:r>
            <a:r>
              <a:rPr sz="1700" b="1" i="0">
                <a:solidFill>
                  <a:srgbClr val="C62828"/>
                </a:solidFill>
                <a:latin typeface="Calibri"/>
              </a:rPr>
              <a:t>ein</a:t>
            </a:r>
            <a:r>
              <a:rPr sz="1700" b="1" i="0">
                <a:solidFill>
                  <a:srgbClr val="333333"/>
                </a:solidFill>
                <a:latin typeface="Calibri"/>
              </a:rPr>
              <a:t>und</a:t>
            </a:r>
            <a:r>
              <a:rPr sz="1700" b="1" i="0">
                <a:solidFill>
                  <a:srgbClr val="C62828"/>
                </a:solidFill>
                <a:latin typeface="Calibri"/>
              </a:rPr>
              <a:t>zwanzig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 – the ones come first!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Homework 2 – Introduce yourself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43000"/>
            <a:ext cx="10972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900" b="0" i="1">
                <a:solidFill>
                  <a:srgbClr val="333333"/>
                </a:solidFill>
                <a:latin typeface="Calibri"/>
              </a:rPr>
              <a:t>Please introduce yourself by answering the following questions.</a:t>
            </a:r>
          </a:p>
        </p:txBody>
      </p:sp>
      <p:sp>
        <p:nvSpPr>
          <p:cNvPr id="4" name="Oval 3"/>
          <p:cNvSpPr/>
          <p:nvPr/>
        </p:nvSpPr>
        <p:spPr>
          <a:xfrm>
            <a:off x="548640" y="1810512"/>
            <a:ext cx="457200" cy="45720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19" y="1737360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Wie heißen Sie?</a:t>
            </a:r>
          </a:p>
        </p:txBody>
      </p:sp>
      <p:sp>
        <p:nvSpPr>
          <p:cNvPr id="6" name="Oval 5"/>
          <p:cNvSpPr/>
          <p:nvPr/>
        </p:nvSpPr>
        <p:spPr>
          <a:xfrm>
            <a:off x="548640" y="2523744"/>
            <a:ext cx="457200" cy="45720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8719" y="2450591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Wie ist Ihr Vorname?</a:t>
            </a:r>
          </a:p>
        </p:txBody>
      </p:sp>
      <p:sp>
        <p:nvSpPr>
          <p:cNvPr id="8" name="Oval 7"/>
          <p:cNvSpPr/>
          <p:nvPr/>
        </p:nvSpPr>
        <p:spPr>
          <a:xfrm>
            <a:off x="548640" y="3236976"/>
            <a:ext cx="457200" cy="45720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88719" y="3163824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Wie ist Ihr Familienname?</a:t>
            </a:r>
          </a:p>
        </p:txBody>
      </p:sp>
      <p:sp>
        <p:nvSpPr>
          <p:cNvPr id="10" name="Oval 9"/>
          <p:cNvSpPr/>
          <p:nvPr/>
        </p:nvSpPr>
        <p:spPr>
          <a:xfrm>
            <a:off x="548640" y="3950208"/>
            <a:ext cx="457200" cy="45720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88719" y="3877056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Wohnen Sie in Berlin?</a:t>
            </a:r>
          </a:p>
        </p:txBody>
      </p:sp>
      <p:sp>
        <p:nvSpPr>
          <p:cNvPr id="12" name="Oval 11"/>
          <p:cNvSpPr/>
          <p:nvPr/>
        </p:nvSpPr>
        <p:spPr>
          <a:xfrm>
            <a:off x="548640" y="4663440"/>
            <a:ext cx="457200" cy="45720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8719" y="4590288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Wohnen Sie in Marburg?</a:t>
            </a:r>
          </a:p>
        </p:txBody>
      </p:sp>
      <p:sp>
        <p:nvSpPr>
          <p:cNvPr id="14" name="Oval 13"/>
          <p:cNvSpPr/>
          <p:nvPr/>
        </p:nvSpPr>
        <p:spPr>
          <a:xfrm>
            <a:off x="548640" y="5376672"/>
            <a:ext cx="457200" cy="45720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88719" y="5303520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Wo wohnen Sie?</a:t>
            </a:r>
          </a:p>
        </p:txBody>
      </p:sp>
      <p:sp>
        <p:nvSpPr>
          <p:cNvPr id="16" name="Oval 15"/>
          <p:cNvSpPr/>
          <p:nvPr/>
        </p:nvSpPr>
        <p:spPr>
          <a:xfrm>
            <a:off x="6172200" y="1810512"/>
            <a:ext cx="457200" cy="45720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12280" y="1737360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Woher kommen Sie?</a:t>
            </a:r>
          </a:p>
        </p:txBody>
      </p:sp>
      <p:sp>
        <p:nvSpPr>
          <p:cNvPr id="18" name="Oval 17"/>
          <p:cNvSpPr/>
          <p:nvPr/>
        </p:nvSpPr>
        <p:spPr>
          <a:xfrm>
            <a:off x="6172200" y="2523744"/>
            <a:ext cx="457200" cy="45720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12280" y="2450591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Wie alt sind Sie?</a:t>
            </a:r>
          </a:p>
        </p:txBody>
      </p:sp>
      <p:sp>
        <p:nvSpPr>
          <p:cNvPr id="20" name="Oval 19"/>
          <p:cNvSpPr/>
          <p:nvPr/>
        </p:nvSpPr>
        <p:spPr>
          <a:xfrm>
            <a:off x="6172200" y="3236976"/>
            <a:ext cx="457200" cy="45720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12280" y="3163824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Was ist Ihr Beruf?</a:t>
            </a:r>
          </a:p>
        </p:txBody>
      </p:sp>
      <p:sp>
        <p:nvSpPr>
          <p:cNvPr id="22" name="Oval 21"/>
          <p:cNvSpPr/>
          <p:nvPr/>
        </p:nvSpPr>
        <p:spPr>
          <a:xfrm>
            <a:off x="6172200" y="3950208"/>
            <a:ext cx="457200" cy="45720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10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12280" y="3877056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Was ist Ihre Muttersprache?</a:t>
            </a:r>
          </a:p>
        </p:txBody>
      </p:sp>
      <p:sp>
        <p:nvSpPr>
          <p:cNvPr id="24" name="Oval 23"/>
          <p:cNvSpPr/>
          <p:nvPr/>
        </p:nvSpPr>
        <p:spPr>
          <a:xfrm>
            <a:off x="6172200" y="4663440"/>
            <a:ext cx="457200" cy="45720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11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12280" y="4590288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Welche Sprachen sprechen Sie?</a:t>
            </a:r>
          </a:p>
        </p:txBody>
      </p:sp>
      <p:sp>
        <p:nvSpPr>
          <p:cNvPr id="26" name="Oval 25"/>
          <p:cNvSpPr/>
          <p:nvPr/>
        </p:nvSpPr>
        <p:spPr>
          <a:xfrm>
            <a:off x="6172200" y="5376672"/>
            <a:ext cx="457200" cy="45720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12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12280" y="5303520"/>
            <a:ext cx="4754880" cy="60350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0033CC"/>
                </a:solidFill>
                <a:latin typeface="Calibri"/>
              </a:rPr>
              <a:t>Welche Sprache lernen Sie?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Präsentieren Sie bitte Ihre Antworten!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280160"/>
            <a:ext cx="11064240" cy="2103120"/>
          </a:xfrm>
          <a:prstGeom prst="roundRect">
            <a:avLst>
              <a:gd name="adj" fmla="val 8000"/>
            </a:avLst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48640" y="1280160"/>
            <a:ext cx="11064240" cy="21031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>
              <a:spcAft>
                <a:spcPts val="800"/>
              </a:spcAft>
            </a:pPr>
            <a:r>
              <a:rPr sz="3400" b="1" i="0">
                <a:solidFill>
                  <a:srgbClr val="FFFFFF"/>
                </a:solidFill>
                <a:latin typeface="Calibri"/>
              </a:rPr>
              <a:t>Präsentieren Sie bitte Ihre Antworten!</a:t>
            </a:r>
          </a:p>
          <a:p>
            <a:pPr algn="ctr">
              <a:spcAft>
                <a:spcPts val="800"/>
              </a:spcAft>
            </a:pPr>
            <a:r>
              <a:rPr sz="2200" b="0" i="1">
                <a:solidFill>
                  <a:srgbClr val="FFFFFF"/>
                </a:solidFill>
                <a:latin typeface="Calibri"/>
              </a:rPr>
              <a:t>Please present your answers.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48640" y="3749039"/>
            <a:ext cx="5349240" cy="201168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5349240" cy="2011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800" b="1" i="0">
                <a:solidFill>
                  <a:srgbClr val="0033CC"/>
                </a:solidFill>
                <a:latin typeface="Calibri"/>
              </a:rPr>
              <a:t>die Antwort (-en)</a:t>
            </a:r>
          </a:p>
          <a:p>
            <a:pPr algn="ctr"/>
            <a:r>
              <a:rPr sz="2800" b="0" i="0">
                <a:solidFill>
                  <a:srgbClr val="333333"/>
                </a:solidFill>
                <a:latin typeface="Calibri"/>
              </a:rPr>
              <a:t>= the answer(s)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63640" y="3749039"/>
            <a:ext cx="5349240" cy="201168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263640" y="3749039"/>
            <a:ext cx="5349240" cy="2011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800" b="1" i="0">
                <a:solidFill>
                  <a:srgbClr val="0033CC"/>
                </a:solidFill>
                <a:latin typeface="Calibri"/>
              </a:rPr>
              <a:t>1 Antwort</a:t>
            </a:r>
          </a:p>
          <a:p>
            <a:pPr algn="ctr"/>
            <a:r>
              <a:rPr sz="2800" b="1" i="0">
                <a:solidFill>
                  <a:srgbClr val="C62828"/>
                </a:solidFill>
                <a:latin typeface="Calibri"/>
              </a:rPr>
              <a:t>2 </a:t>
            </a:r>
            <a:r>
              <a:rPr sz="2800" b="1" i="0">
                <a:solidFill>
                  <a:srgbClr val="0033CC"/>
                </a:solidFill>
                <a:latin typeface="Calibri"/>
              </a:rPr>
              <a:t>Antwort</a:t>
            </a:r>
            <a:r>
              <a:rPr sz="2800" b="1" i="0">
                <a:solidFill>
                  <a:srgbClr val="C62828"/>
                </a:solidFill>
                <a:latin typeface="Calibri"/>
              </a:rPr>
              <a:t>en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Dialoge – formell und informell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188720"/>
            <a:ext cx="5394960" cy="379476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31520" y="1280160"/>
            <a:ext cx="5029200" cy="3657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001158"/>
                </a:solidFill>
                <a:latin typeface="Calibri"/>
              </a:rPr>
              <a:t>Dialog 1 – formell (Sie)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Frau Richter: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Guten Tag. Mein Name ist Lydia Richter. Wie heißen Sie?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Herr Martinez: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Ich heiße Mario Martinez.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Frau Richter: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Woher kommen Sie, Herr Martinez?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Herr Martinez: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Ich komme aus Spanien. Und Sie?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Frau Richter: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Ich komme aus Österreich. Ich wohne in Wien. Wo wohnen Sie?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Herr Martinez: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Ich wohne in Madrid.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7920" y="1188720"/>
            <a:ext cx="5394960" cy="379476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400800" y="1280160"/>
            <a:ext cx="5029200" cy="3657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001158"/>
                </a:solidFill>
                <a:latin typeface="Calibri"/>
              </a:rPr>
              <a:t>Dialog 2 – informell (du)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Florian: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Hallo! Ich bin Florian. Wie heißt du?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Lena: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Ich heiße Lena.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Florian: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Woher kommst du, Lena?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Lena: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Ich komme aus Polen. Und du?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Florian: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Ich komme aus der Schweiz. Ich wohne in Basel. Und wo wohnst du?</a:t>
            </a:r>
          </a:p>
          <a:p>
            <a:pPr algn="l">
              <a:spcAft>
                <a:spcPts val="400"/>
              </a:spcAft>
            </a:pPr>
            <a:r>
              <a:rPr sz="1700" b="1" i="0">
                <a:solidFill>
                  <a:srgbClr val="001158"/>
                </a:solidFill>
                <a:latin typeface="Calibri"/>
              </a:rPr>
              <a:t>Lena: 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Ich wohne in Warschau.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48640" y="5166360"/>
            <a:ext cx="11064240" cy="86868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22960" y="5166360"/>
            <a:ext cx="105156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200" b="1" i="0">
                <a:solidFill>
                  <a:srgbClr val="C62828"/>
                </a:solidFill>
                <a:latin typeface="Calibri"/>
              </a:rPr>
              <a:t>Strukturen:   </a:t>
            </a:r>
            <a:r>
              <a:rPr sz="2200" b="1" i="0">
                <a:solidFill>
                  <a:srgbClr val="0033CC"/>
                </a:solidFill>
                <a:latin typeface="Calibri"/>
              </a:rPr>
              <a:t>Wie heiß</a:t>
            </a:r>
            <a:r>
              <a:rPr sz="2200" b="1" i="0">
                <a:solidFill>
                  <a:srgbClr val="C62828"/>
                </a:solidFill>
                <a:latin typeface="Calibri"/>
              </a:rPr>
              <a:t>en Sie</a:t>
            </a:r>
            <a:r>
              <a:rPr sz="2200" b="1" i="0">
                <a:solidFill>
                  <a:srgbClr val="0033CC"/>
                </a:solidFill>
                <a:latin typeface="Calibri"/>
              </a:rPr>
              <a:t>?</a:t>
            </a:r>
            <a:r>
              <a:rPr sz="2200" b="0" i="1">
                <a:solidFill>
                  <a:srgbClr val="6B6B6B"/>
                </a:solidFill>
                <a:latin typeface="Calibri"/>
              </a:rPr>
              <a:t>  (formell)</a:t>
            </a:r>
            <a:r>
              <a:rPr sz="2200" b="1" i="0">
                <a:solidFill>
                  <a:srgbClr val="0033CC"/>
                </a:solidFill>
                <a:latin typeface="Calibri"/>
              </a:rPr>
              <a:t>        Wie heiß</a:t>
            </a:r>
            <a:r>
              <a:rPr sz="2200" b="1" i="0">
                <a:solidFill>
                  <a:srgbClr val="C62828"/>
                </a:solidFill>
                <a:latin typeface="Calibri"/>
              </a:rPr>
              <a:t>t du</a:t>
            </a:r>
            <a:r>
              <a:rPr sz="2200" b="1" i="0">
                <a:solidFill>
                  <a:srgbClr val="0033CC"/>
                </a:solidFill>
                <a:latin typeface="Calibri"/>
              </a:rPr>
              <a:t>?</a:t>
            </a:r>
            <a:r>
              <a:rPr sz="2200" b="0" i="1">
                <a:solidFill>
                  <a:srgbClr val="6B6B6B"/>
                </a:solidFill>
                <a:latin typeface="Calibri"/>
              </a:rPr>
              <a:t>  (informell)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Verben konjugieren – Teil 1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48640" y="1371600"/>
          <a:ext cx="11064240" cy="3566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46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13232"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FFFFFF"/>
                          </a:solidFill>
                          <a:latin typeface="Calibri"/>
                        </a:rPr>
                        <a:t>wohnen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FFFFFF"/>
                          </a:solidFill>
                          <a:latin typeface="Calibri"/>
                        </a:rPr>
                        <a:t>kommen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FFFFFF"/>
                          </a:solidFill>
                          <a:latin typeface="Calibri"/>
                        </a:rPr>
                        <a:t>heißen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FFFFFF"/>
                          </a:solidFill>
                          <a:latin typeface="Calibri"/>
                        </a:rPr>
                        <a:t>sein (to be)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232"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ich wohn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ich komm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ich heiß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ich 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bin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3232"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du wohn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st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du komm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st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du hei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ßt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du 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bist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3232"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wir wohn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wir komm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wir heiß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wir 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sind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3232"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Sie wohn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Sie komm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Sie heiß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400" b="1" i="0">
                          <a:solidFill>
                            <a:srgbClr val="0033CC"/>
                          </a:solidFill>
                          <a:latin typeface="Calibri"/>
                        </a:rPr>
                        <a:t>Sie </a:t>
                      </a:r>
                      <a:r>
                        <a:rPr sz="2400" b="1" i="0">
                          <a:solidFill>
                            <a:srgbClr val="C62828"/>
                          </a:solidFill>
                          <a:latin typeface="Calibri"/>
                        </a:rPr>
                        <a:t>sind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8640" y="5166360"/>
            <a:ext cx="1106424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Regular verbs: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stem + ending  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-e · -st · -en · -en</a:t>
            </a:r>
            <a:r>
              <a:rPr sz="1900" b="0" i="0">
                <a:solidFill>
                  <a:srgbClr val="6B6B6B"/>
                </a:solidFill>
                <a:latin typeface="Calibri"/>
              </a:rPr>
              <a:t>      ·      </a:t>
            </a:r>
            <a:r>
              <a:rPr sz="1900" b="1" i="0">
                <a:solidFill>
                  <a:srgbClr val="0033CC"/>
                </a:solidFill>
                <a:latin typeface="Calibri"/>
              </a:rPr>
              <a:t>sein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 is irregular – learn it by heart!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Haben Sie Fragen?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88720"/>
            <a:ext cx="10972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000" b="0" i="1">
                <a:solidFill>
                  <a:srgbClr val="6B6B6B"/>
                </a:solidFill>
                <a:latin typeface="Calibri"/>
              </a:rPr>
              <a:t>Do you have any questions?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1874519"/>
            <a:ext cx="5394960" cy="393192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68680" y="1965960"/>
            <a:ext cx="484632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200" b="1" i="0">
                <a:solidFill>
                  <a:srgbClr val="C62828"/>
                </a:solidFill>
                <a:latin typeface="Calibri"/>
              </a:rPr>
              <a:t>haben</a:t>
            </a:r>
            <a:r>
              <a:rPr sz="2200" b="0" i="0">
                <a:solidFill>
                  <a:srgbClr val="333333"/>
                </a:solidFill>
                <a:latin typeface="Calibri"/>
              </a:rPr>
              <a:t>  = to have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560320"/>
            <a:ext cx="4846320" cy="3108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600"/>
              </a:spcAft>
            </a:pPr>
            <a:r>
              <a:rPr sz="3000" b="1" i="0">
                <a:solidFill>
                  <a:srgbClr val="0033CC"/>
                </a:solidFill>
                <a:latin typeface="Calibri"/>
              </a:rPr>
              <a:t>ich hab</a:t>
            </a:r>
            <a:r>
              <a:rPr sz="3000" b="1" i="0">
                <a:solidFill>
                  <a:srgbClr val="C62828"/>
                </a:solidFill>
                <a:latin typeface="Calibri"/>
              </a:rPr>
              <a:t>e</a:t>
            </a:r>
          </a:p>
          <a:p>
            <a:pPr algn="l">
              <a:spcAft>
                <a:spcPts val="600"/>
              </a:spcAft>
            </a:pPr>
            <a:r>
              <a:rPr sz="3000" b="1" i="0">
                <a:solidFill>
                  <a:srgbClr val="0033CC"/>
                </a:solidFill>
                <a:latin typeface="Calibri"/>
              </a:rPr>
              <a:t>du ha</a:t>
            </a:r>
            <a:r>
              <a:rPr sz="3000" b="1" i="0">
                <a:solidFill>
                  <a:srgbClr val="C62828"/>
                </a:solidFill>
                <a:latin typeface="Calibri"/>
              </a:rPr>
              <a:t>st</a:t>
            </a:r>
          </a:p>
          <a:p>
            <a:pPr algn="l">
              <a:spcAft>
                <a:spcPts val="600"/>
              </a:spcAft>
            </a:pPr>
            <a:r>
              <a:rPr sz="3000" b="1" i="0">
                <a:solidFill>
                  <a:srgbClr val="0033CC"/>
                </a:solidFill>
                <a:latin typeface="Calibri"/>
              </a:rPr>
              <a:t>wir hab</a:t>
            </a:r>
            <a:r>
              <a:rPr sz="3000" b="1" i="0">
                <a:solidFill>
                  <a:srgbClr val="C62828"/>
                </a:solidFill>
                <a:latin typeface="Calibri"/>
              </a:rPr>
              <a:t>en</a:t>
            </a:r>
          </a:p>
          <a:p>
            <a:pPr algn="l">
              <a:spcAft>
                <a:spcPts val="600"/>
              </a:spcAft>
            </a:pPr>
            <a:r>
              <a:rPr sz="3000" b="1" i="0">
                <a:solidFill>
                  <a:srgbClr val="0033CC"/>
                </a:solidFill>
                <a:latin typeface="Calibri"/>
              </a:rPr>
              <a:t>Sie hab</a:t>
            </a:r>
            <a:r>
              <a:rPr sz="3000" b="1" i="0">
                <a:solidFill>
                  <a:srgbClr val="C62828"/>
                </a:solidFill>
                <a:latin typeface="Calibri"/>
              </a:rPr>
              <a:t>en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63640" y="1874519"/>
            <a:ext cx="5349240" cy="393192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263640" y="1874519"/>
            <a:ext cx="5349240" cy="3931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>
              <a:spcAft>
                <a:spcPts val="1000"/>
              </a:spcAft>
            </a:pPr>
            <a:r>
              <a:rPr sz="3200" b="1" i="0">
                <a:solidFill>
                  <a:srgbClr val="C62828"/>
                </a:solidFill>
                <a:latin typeface="Calibri"/>
              </a:rPr>
              <a:t>die Frage (-n)</a:t>
            </a:r>
          </a:p>
          <a:p>
            <a:pPr algn="ctr">
              <a:spcAft>
                <a:spcPts val="1000"/>
              </a:spcAft>
            </a:pPr>
            <a:r>
              <a:rPr sz="3200" b="0" i="0">
                <a:solidFill>
                  <a:srgbClr val="333333"/>
                </a:solidFill>
                <a:latin typeface="Calibri"/>
              </a:rPr>
              <a:t>= the question</a:t>
            </a:r>
          </a:p>
          <a:p>
            <a:pPr algn="ctr">
              <a:spcAft>
                <a:spcPts val="1000"/>
              </a:spcAft>
            </a:pPr>
            <a:r>
              <a:rPr sz="2200" b="1" i="0">
                <a:solidFill>
                  <a:srgbClr val="0033CC"/>
                </a:solidFill>
                <a:latin typeface="Calibri"/>
              </a:rPr>
              <a:t>1 Frage – 2 Frage</a:t>
            </a:r>
            <a:r>
              <a:rPr sz="2200" b="1" i="0">
                <a:solidFill>
                  <a:srgbClr val="C62828"/>
                </a:solidFill>
                <a:latin typeface="Calibri"/>
              </a:rPr>
              <a:t>n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Übung – Complete the dialogue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234440"/>
            <a:ext cx="2377440" cy="457200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731520" y="1325880"/>
            <a:ext cx="210312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1" i="0">
                <a:solidFill>
                  <a:srgbClr val="2C712D"/>
                </a:solidFill>
                <a:latin typeface="Calibri"/>
              </a:rPr>
              <a:t>Wörter · Words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783080"/>
            <a:ext cx="2103120" cy="3931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Ich</a:t>
            </a:r>
          </a:p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kommst</a:t>
            </a:r>
          </a:p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in</a:t>
            </a:r>
          </a:p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Tag</a:t>
            </a:r>
          </a:p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aus</a:t>
            </a:r>
          </a:p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wohnst</a:t>
            </a:r>
          </a:p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Name</a:t>
            </a:r>
          </a:p>
          <a:p>
            <a:pPr algn="l">
              <a:spcAft>
                <a:spcPts val="4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heißt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46120" y="1280160"/>
            <a:ext cx="8412480" cy="45720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Eva: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1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Guten ________.</a:t>
            </a:r>
          </a:p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2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Mein ________ ist Eva.</a:t>
            </a:r>
          </a:p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3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Wie ________ du?</a:t>
            </a:r>
          </a:p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Eduardo: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4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________ heiße Eduardo.</a:t>
            </a:r>
          </a:p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Eva: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5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Woher ________ du, Eduardo?</a:t>
            </a:r>
          </a:p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Eduardo: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6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Ich komme ________ Spanien. Und du?</a:t>
            </a:r>
          </a:p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Eva: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   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Ich komme aus Deutschland.</a:t>
            </a:r>
          </a:p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7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Ich wohne in Köln. Und wo ________ du?</a:t>
            </a:r>
          </a:p>
          <a:p>
            <a:pPr algn="l">
              <a:spcAft>
                <a:spcPts val="500"/>
              </a:spcAft>
              <a:tabLst>
                <a:tab pos="1280160" algn="l"/>
              </a:tabLst>
            </a:pPr>
            <a:r>
              <a:rPr sz="1900" b="1" i="0">
                <a:solidFill>
                  <a:srgbClr val="001158"/>
                </a:solidFill>
                <a:latin typeface="Calibri"/>
              </a:rPr>
              <a:t>Eduardo:	</a:t>
            </a:r>
            <a:r>
              <a:rPr sz="1900" b="1" i="0">
                <a:solidFill>
                  <a:srgbClr val="C62828"/>
                </a:solidFill>
                <a:latin typeface="Calibri"/>
              </a:rPr>
              <a:t>8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Ich wohne ________ Sevilla.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Übung – Solution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371600"/>
            <a:ext cx="5349240" cy="86868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Oval 3"/>
          <p:cNvSpPr/>
          <p:nvPr/>
        </p:nvSpPr>
        <p:spPr>
          <a:xfrm>
            <a:off x="777240" y="1527048"/>
            <a:ext cx="566928" cy="566928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00200" y="1371600"/>
            <a:ext cx="41148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800" b="1" i="0">
                <a:solidFill>
                  <a:srgbClr val="0033CC"/>
                </a:solidFill>
                <a:latin typeface="Calibri"/>
              </a:rPr>
              <a:t>Tag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48640" y="2468880"/>
            <a:ext cx="5349240" cy="86868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777240" y="2624328"/>
            <a:ext cx="566928" cy="566928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00200" y="2468880"/>
            <a:ext cx="41148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800" b="1" i="0">
                <a:solidFill>
                  <a:srgbClr val="0033CC"/>
                </a:solidFill>
                <a:latin typeface="Calibri"/>
              </a:rPr>
              <a:t>Name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48640" y="3566160"/>
            <a:ext cx="5349240" cy="86868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777240" y="3721608"/>
            <a:ext cx="566928" cy="566928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00200" y="3566160"/>
            <a:ext cx="41148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800" b="1" i="0">
                <a:solidFill>
                  <a:srgbClr val="0033CC"/>
                </a:solidFill>
                <a:latin typeface="Calibri"/>
              </a:rPr>
              <a:t>heißt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48640" y="4663440"/>
            <a:ext cx="5349240" cy="86868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777240" y="4818888"/>
            <a:ext cx="566928" cy="566928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00200" y="4663440"/>
            <a:ext cx="41148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800" b="1" i="0">
                <a:solidFill>
                  <a:srgbClr val="0033CC"/>
                </a:solidFill>
                <a:latin typeface="Calibri"/>
              </a:rPr>
              <a:t>Ich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172200" y="1371600"/>
            <a:ext cx="5349240" cy="86868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6400800" y="1527048"/>
            <a:ext cx="566928" cy="566928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23760" y="1371600"/>
            <a:ext cx="41148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800" b="1" i="0">
                <a:solidFill>
                  <a:srgbClr val="0033CC"/>
                </a:solidFill>
                <a:latin typeface="Calibri"/>
              </a:rPr>
              <a:t>kommst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172200" y="2468880"/>
            <a:ext cx="5349240" cy="86868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6400800" y="2624328"/>
            <a:ext cx="566928" cy="566928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23760" y="2468880"/>
            <a:ext cx="41148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800" b="1" i="0">
                <a:solidFill>
                  <a:srgbClr val="0033CC"/>
                </a:solidFill>
                <a:latin typeface="Calibri"/>
              </a:rPr>
              <a:t>aus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172200" y="3566160"/>
            <a:ext cx="5349240" cy="86868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Oval 21"/>
          <p:cNvSpPr/>
          <p:nvPr/>
        </p:nvSpPr>
        <p:spPr>
          <a:xfrm>
            <a:off x="6400800" y="3721608"/>
            <a:ext cx="566928" cy="566928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23760" y="3566160"/>
            <a:ext cx="41148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800" b="1" i="0">
                <a:solidFill>
                  <a:srgbClr val="0033CC"/>
                </a:solidFill>
                <a:latin typeface="Calibri"/>
              </a:rPr>
              <a:t>wohnst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172200" y="4663440"/>
            <a:ext cx="5349240" cy="86868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6400800" y="4818888"/>
            <a:ext cx="566928" cy="566928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800" b="1" i="0">
                <a:solidFill>
                  <a:srgbClr val="FFFFFF"/>
                </a:solidFill>
                <a:latin typeface="Calibri"/>
              </a:rPr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23760" y="4663440"/>
            <a:ext cx="4114800" cy="8686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800" b="1" i="0">
                <a:solidFill>
                  <a:srgbClr val="0033CC"/>
                </a:solidFill>
                <a:latin typeface="Calibri"/>
              </a:rPr>
              <a:t>in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Rollenspiel – Practise with a partner</a:t>
            </a:r>
          </a:p>
        </p:txBody>
      </p:sp>
      <p:sp>
        <p:nvSpPr>
          <p:cNvPr id="3" name="Oval 2"/>
          <p:cNvSpPr/>
          <p:nvPr/>
        </p:nvSpPr>
        <p:spPr>
          <a:xfrm>
            <a:off x="548640" y="1225296"/>
            <a:ext cx="329184" cy="329184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7552" y="1188720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033CC"/>
                </a:solidFill>
                <a:latin typeface="Calibri"/>
              </a:rPr>
              <a:t>Guten Tag. Mein Name ist ______. Wie heißt du?</a:t>
            </a:r>
          </a:p>
        </p:txBody>
      </p:sp>
      <p:sp>
        <p:nvSpPr>
          <p:cNvPr id="5" name="Oval 4"/>
          <p:cNvSpPr/>
          <p:nvPr/>
        </p:nvSpPr>
        <p:spPr>
          <a:xfrm>
            <a:off x="3017520" y="1645920"/>
            <a:ext cx="329184" cy="329184"/>
          </a:xfrm>
          <a:prstGeom prst="ellipse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56432" y="1609344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C62828"/>
                </a:solidFill>
                <a:latin typeface="Calibri"/>
              </a:rPr>
              <a:t>Hallo, ich heiße ______.</a:t>
            </a:r>
          </a:p>
        </p:txBody>
      </p:sp>
      <p:sp>
        <p:nvSpPr>
          <p:cNvPr id="7" name="Oval 6"/>
          <p:cNvSpPr/>
          <p:nvPr/>
        </p:nvSpPr>
        <p:spPr>
          <a:xfrm>
            <a:off x="548640" y="2066544"/>
            <a:ext cx="329184" cy="329184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7552" y="2029968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033CC"/>
                </a:solidFill>
                <a:latin typeface="Calibri"/>
              </a:rPr>
              <a:t>Freut mich!</a:t>
            </a:r>
          </a:p>
        </p:txBody>
      </p:sp>
      <p:sp>
        <p:nvSpPr>
          <p:cNvPr id="9" name="Oval 8"/>
          <p:cNvSpPr/>
          <p:nvPr/>
        </p:nvSpPr>
        <p:spPr>
          <a:xfrm>
            <a:off x="3017520" y="2487168"/>
            <a:ext cx="329184" cy="329184"/>
          </a:xfrm>
          <a:prstGeom prst="ellipse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56432" y="2450592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C62828"/>
                </a:solidFill>
                <a:latin typeface="Calibri"/>
              </a:rPr>
              <a:t>Freut mich auch! Woher kommst du?</a:t>
            </a:r>
          </a:p>
        </p:txBody>
      </p:sp>
      <p:sp>
        <p:nvSpPr>
          <p:cNvPr id="11" name="Oval 10"/>
          <p:cNvSpPr/>
          <p:nvPr/>
        </p:nvSpPr>
        <p:spPr>
          <a:xfrm>
            <a:off x="548640" y="2907792"/>
            <a:ext cx="329184" cy="329184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7552" y="2871216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033CC"/>
                </a:solidFill>
                <a:latin typeface="Calibri"/>
              </a:rPr>
              <a:t>Ich komme aus ______. Und woher kommst du?</a:t>
            </a:r>
          </a:p>
        </p:txBody>
      </p:sp>
      <p:sp>
        <p:nvSpPr>
          <p:cNvPr id="13" name="Oval 12"/>
          <p:cNvSpPr/>
          <p:nvPr/>
        </p:nvSpPr>
        <p:spPr>
          <a:xfrm>
            <a:off x="3017520" y="3328416"/>
            <a:ext cx="329184" cy="329184"/>
          </a:xfrm>
          <a:prstGeom prst="ellipse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56432" y="3291840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C62828"/>
                </a:solidFill>
                <a:latin typeface="Calibri"/>
              </a:rPr>
              <a:t>Ich komme aus ______. Wohnst du in München?</a:t>
            </a:r>
          </a:p>
        </p:txBody>
      </p:sp>
      <p:sp>
        <p:nvSpPr>
          <p:cNvPr id="15" name="Oval 14"/>
          <p:cNvSpPr/>
          <p:nvPr/>
        </p:nvSpPr>
        <p:spPr>
          <a:xfrm>
            <a:off x="548640" y="3749040"/>
            <a:ext cx="329184" cy="329184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87552" y="3712464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033CC"/>
                </a:solidFill>
                <a:latin typeface="Calibri"/>
              </a:rPr>
              <a:t>Nein, ich wohne nicht in München. Ich wohne in ______. Und wo wohnst du?</a:t>
            </a:r>
          </a:p>
        </p:txBody>
      </p:sp>
      <p:sp>
        <p:nvSpPr>
          <p:cNvPr id="17" name="Oval 16"/>
          <p:cNvSpPr/>
          <p:nvPr/>
        </p:nvSpPr>
        <p:spPr>
          <a:xfrm>
            <a:off x="3017520" y="4169664"/>
            <a:ext cx="329184" cy="329184"/>
          </a:xfrm>
          <a:prstGeom prst="ellipse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6432" y="4133088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C62828"/>
                </a:solidFill>
                <a:latin typeface="Calibri"/>
              </a:rPr>
              <a:t>Ich wohne in ______. Ich lerne Deutsch.</a:t>
            </a:r>
          </a:p>
        </p:txBody>
      </p:sp>
      <p:sp>
        <p:nvSpPr>
          <p:cNvPr id="19" name="Oval 18"/>
          <p:cNvSpPr/>
          <p:nvPr/>
        </p:nvSpPr>
        <p:spPr>
          <a:xfrm>
            <a:off x="548640" y="4590288"/>
            <a:ext cx="329184" cy="329184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87552" y="4553712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033CC"/>
                </a:solidFill>
                <a:latin typeface="Calibri"/>
              </a:rPr>
              <a:t>Oh, das ist interessant. Viel Erfolg!</a:t>
            </a:r>
          </a:p>
        </p:txBody>
      </p:sp>
      <p:sp>
        <p:nvSpPr>
          <p:cNvPr id="21" name="Oval 20"/>
          <p:cNvSpPr/>
          <p:nvPr/>
        </p:nvSpPr>
        <p:spPr>
          <a:xfrm>
            <a:off x="3017520" y="5010912"/>
            <a:ext cx="329184" cy="329184"/>
          </a:xfrm>
          <a:prstGeom prst="ellipse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56432" y="4974336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C62828"/>
                </a:solidFill>
                <a:latin typeface="Calibri"/>
              </a:rPr>
              <a:t>Vielen Dank! Auf Wiedersehen!</a:t>
            </a:r>
          </a:p>
        </p:txBody>
      </p:sp>
      <p:sp>
        <p:nvSpPr>
          <p:cNvPr id="23" name="Oval 22"/>
          <p:cNvSpPr/>
          <p:nvPr/>
        </p:nvSpPr>
        <p:spPr>
          <a:xfrm>
            <a:off x="548640" y="5431536"/>
            <a:ext cx="329184" cy="329184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87552" y="5394960"/>
            <a:ext cx="8138160" cy="40233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033CC"/>
                </a:solidFill>
                <a:latin typeface="Calibri"/>
              </a:rPr>
              <a:t>Tschüss!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869680" y="4572000"/>
            <a:ext cx="2743200" cy="141732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006840" y="4572000"/>
            <a:ext cx="2560320" cy="1417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>
              <a:spcAft>
                <a:spcPts val="300"/>
              </a:spcAft>
            </a:pPr>
            <a:r>
              <a:rPr sz="1300" b="1" i="0">
                <a:solidFill>
                  <a:srgbClr val="0033CC"/>
                </a:solidFill>
                <a:latin typeface="Calibri"/>
              </a:rPr>
              <a:t>Freut mich! </a:t>
            </a:r>
            <a:r>
              <a:rPr sz="1200" b="0" i="0">
                <a:solidFill>
                  <a:srgbClr val="333333"/>
                </a:solidFill>
                <a:latin typeface="Calibri"/>
              </a:rPr>
              <a:t>= Nice to meet you!</a:t>
            </a:r>
          </a:p>
          <a:p>
            <a:pPr algn="l">
              <a:spcAft>
                <a:spcPts val="300"/>
              </a:spcAft>
            </a:pPr>
            <a:r>
              <a:rPr sz="1300" b="1" i="0">
                <a:solidFill>
                  <a:srgbClr val="0033CC"/>
                </a:solidFill>
                <a:latin typeface="Calibri"/>
              </a:rPr>
              <a:t>Erfolg </a:t>
            </a:r>
            <a:r>
              <a:rPr sz="1200" b="0" i="0">
                <a:solidFill>
                  <a:srgbClr val="333333"/>
                </a:solidFill>
                <a:latin typeface="Calibri"/>
              </a:rPr>
              <a:t>= success</a:t>
            </a:r>
          </a:p>
          <a:p>
            <a:pPr algn="l">
              <a:spcAft>
                <a:spcPts val="300"/>
              </a:spcAft>
            </a:pPr>
            <a:r>
              <a:rPr sz="1300" b="1" i="0">
                <a:solidFill>
                  <a:srgbClr val="0033CC"/>
                </a:solidFill>
                <a:latin typeface="Calibri"/>
              </a:rPr>
              <a:t>viel / vielen </a:t>
            </a:r>
            <a:r>
              <a:rPr sz="1200" b="0" i="0">
                <a:solidFill>
                  <a:srgbClr val="333333"/>
                </a:solidFill>
                <a:latin typeface="Calibri"/>
              </a:rPr>
              <a:t>= much, a lot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Verben konjugieren – Teil 2: er / sie / 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48640" y="1234440"/>
          <a:ext cx="11064240" cy="42245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7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3504">
                <a:tc>
                  <a:txBody>
                    <a:bodyPr/>
                    <a:lstStyle/>
                    <a:p>
                      <a:pPr algn="l"/>
                      <a:endParaRPr/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FFFFFF"/>
                          </a:solidFill>
                          <a:latin typeface="Calibri"/>
                        </a:rPr>
                        <a:t>wohnen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FFFFFF"/>
                          </a:solidFill>
                          <a:latin typeface="Calibri"/>
                        </a:rPr>
                        <a:t>sprechen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FFFFFF"/>
                          </a:solidFill>
                          <a:latin typeface="Calibri"/>
                        </a:rPr>
                        <a:t>haben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FFFFFF"/>
                          </a:solidFill>
                          <a:latin typeface="Calibri"/>
                        </a:rPr>
                        <a:t>sein (to be)</a:t>
                      </a:r>
                    </a:p>
                  </a:txBody>
                  <a:tcPr marT="27432" marB="27432" anchor="ctr">
                    <a:solidFill>
                      <a:srgbClr val="00115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3504"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ich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wohn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sprech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hab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bin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3504"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du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wohn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st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spr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i</a:t>
                      </a:r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ch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st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ha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st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bist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504"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er / sie / es</a:t>
                      </a:r>
                      <a:r>
                        <a:rPr sz="1300" b="0" i="1">
                          <a:solidFill>
                            <a:srgbClr val="6B6B6B"/>
                          </a:solidFill>
                          <a:latin typeface="Calibri"/>
                        </a:rPr>
                        <a:t>  he/she/it</a:t>
                      </a:r>
                    </a:p>
                  </a:txBody>
                  <a:tcPr marT="27432" marB="27432" anchor="ctr">
                    <a:solidFill>
                      <a:srgbClr val="E3EEC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wohn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T="27432" marB="27432" anchor="ctr">
                    <a:solidFill>
                      <a:srgbClr val="E3EEC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spr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i</a:t>
                      </a:r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ch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T="27432" marB="27432" anchor="ctr">
                    <a:solidFill>
                      <a:srgbClr val="E3EEC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hat</a:t>
                      </a:r>
                    </a:p>
                  </a:txBody>
                  <a:tcPr marT="27432" marB="27432" anchor="ctr">
                    <a:solidFill>
                      <a:srgbClr val="E3EEC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ist</a:t>
                      </a:r>
                    </a:p>
                  </a:txBody>
                  <a:tcPr marT="27432" marB="27432" anchor="ctr">
                    <a:solidFill>
                      <a:srgbClr val="E3EE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3504"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wir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wohn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sprech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hab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sind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3504"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Sie</a:t>
                      </a:r>
                      <a:r>
                        <a:rPr sz="1300" b="0" i="1">
                          <a:solidFill>
                            <a:srgbClr val="6B6B6B"/>
                          </a:solidFill>
                          <a:latin typeface="Calibri"/>
                        </a:rPr>
                        <a:t>  you (formal)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wohn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sprech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hab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sind</a:t>
                      </a:r>
                    </a:p>
                  </a:txBody>
                  <a:tcPr marT="27432" marB="27432" anchor="ctr">
                    <a:solidFill>
                      <a:srgbClr val="EEF1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3504"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sie</a:t>
                      </a:r>
                      <a:r>
                        <a:rPr sz="1300" b="0" i="1">
                          <a:solidFill>
                            <a:srgbClr val="6B6B6B"/>
                          </a:solidFill>
                          <a:latin typeface="Calibri"/>
                        </a:rPr>
                        <a:t>  they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wohn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sprech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0033CC"/>
                          </a:solidFill>
                          <a:latin typeface="Calibri"/>
                        </a:rPr>
                        <a:t>hab</a:t>
                      </a:r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en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2100" b="1" i="0">
                          <a:solidFill>
                            <a:srgbClr val="C62828"/>
                          </a:solidFill>
                          <a:latin typeface="Calibri"/>
                        </a:rPr>
                        <a:t>sind</a:t>
                      </a:r>
                    </a:p>
                  </a:txBody>
                  <a:tcPr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8640" y="5623560"/>
            <a:ext cx="1106424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700" b="1" i="0">
                <a:solidFill>
                  <a:srgbClr val="001158"/>
                </a:solidFill>
                <a:latin typeface="Calibri"/>
              </a:rPr>
              <a:t>New: </a:t>
            </a:r>
            <a:r>
              <a:rPr sz="1700" b="1" i="0">
                <a:solidFill>
                  <a:srgbClr val="0033CC"/>
                </a:solidFill>
                <a:latin typeface="Calibri"/>
              </a:rPr>
              <a:t>er / sie / es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 → ending </a:t>
            </a:r>
            <a:r>
              <a:rPr sz="1700" b="1" i="0">
                <a:solidFill>
                  <a:srgbClr val="C62828"/>
                </a:solidFill>
                <a:latin typeface="Calibri"/>
              </a:rPr>
              <a:t>-t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   ·   sprechen changes </a:t>
            </a:r>
            <a:r>
              <a:rPr sz="1700" b="1" i="0">
                <a:solidFill>
                  <a:srgbClr val="C62828"/>
                </a:solidFill>
                <a:latin typeface="Calibri"/>
              </a:rPr>
              <a:t>e → i</a:t>
            </a:r>
            <a:r>
              <a:rPr sz="1700" b="0" i="0">
                <a:solidFill>
                  <a:srgbClr val="333333"/>
                </a:solidFill>
                <a:latin typeface="Calibri"/>
              </a:rPr>
              <a:t> for du and er/sie/es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Das ist Tiago … – Read and complete</a:t>
            </a:r>
          </a:p>
        </p:txBody>
      </p:sp>
      <p:pic>
        <p:nvPicPr>
          <p:cNvPr id="3" name="Picture 2" descr="peop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143000"/>
            <a:ext cx="8074403" cy="507492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8778240" y="1143000"/>
            <a:ext cx="2834640" cy="507492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961120" y="1280160"/>
            <a:ext cx="2560320" cy="48463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600"/>
              </a:spcAft>
            </a:pPr>
            <a:r>
              <a:rPr sz="2000" b="1" i="0">
                <a:solidFill>
                  <a:srgbClr val="001158"/>
                </a:solidFill>
                <a:latin typeface="Calibri"/>
              </a:rPr>
              <a:t>Strukturen</a:t>
            </a:r>
          </a:p>
          <a:p>
            <a:pPr algn="l">
              <a:spcAft>
                <a:spcPts val="600"/>
              </a:spcAft>
            </a:pPr>
            <a:r>
              <a:rPr sz="2000" b="0" i="0">
                <a:solidFill>
                  <a:srgbClr val="333333"/>
                </a:solidFill>
                <a:latin typeface="Calibri"/>
              </a:rPr>
              <a:t>Viktor = </a:t>
            </a:r>
            <a:r>
              <a:rPr sz="2000" b="1" i="0">
                <a:solidFill>
                  <a:srgbClr val="0033CC"/>
                </a:solidFill>
                <a:latin typeface="Calibri"/>
              </a:rPr>
              <a:t>er</a:t>
            </a:r>
          </a:p>
          <a:p>
            <a:pPr algn="l">
              <a:spcAft>
                <a:spcPts val="600"/>
              </a:spcAft>
            </a:pPr>
            <a:r>
              <a:rPr sz="2000" b="0" i="0">
                <a:solidFill>
                  <a:srgbClr val="333333"/>
                </a:solidFill>
                <a:latin typeface="Calibri"/>
              </a:rPr>
              <a:t>Steffi = </a:t>
            </a:r>
            <a:r>
              <a:rPr sz="2000" b="1" i="0">
                <a:solidFill>
                  <a:srgbClr val="0033CC"/>
                </a:solidFill>
                <a:latin typeface="Calibri"/>
              </a:rPr>
              <a:t>sie</a:t>
            </a:r>
          </a:p>
          <a:p>
            <a:pPr algn="l">
              <a:spcAft>
                <a:spcPts val="600"/>
              </a:spcAft>
            </a:pPr>
            <a:endParaRPr sz="2000" b="1" i="0">
              <a:solidFill>
                <a:srgbClr val="0033CC"/>
              </a:solidFill>
              <a:latin typeface="Calibri"/>
            </a:endParaRPr>
          </a:p>
          <a:p>
            <a:pPr algn="l">
              <a:spcAft>
                <a:spcPts val="600"/>
              </a:spcAft>
            </a:pPr>
            <a:r>
              <a:rPr sz="1600" b="0" i="1">
                <a:solidFill>
                  <a:srgbClr val="333333"/>
                </a:solidFill>
                <a:latin typeface="Calibri"/>
              </a:rPr>
              <a:t>Read text 1, then fill in the gaps in texts 2, 3 and 4.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Neue Wörter – New words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88720"/>
            <a:ext cx="5852160" cy="48463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900" b="1" i="0">
                <a:solidFill>
                  <a:srgbClr val="0033CC"/>
                </a:solidFill>
                <a:latin typeface="Calibri"/>
              </a:rPr>
              <a:t>kochen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 = to cook</a:t>
            </a:r>
          </a:p>
          <a:p>
            <a:pPr algn="l">
              <a:spcAft>
                <a:spcPts val="400"/>
              </a:spcAft>
            </a:pPr>
            <a:r>
              <a:rPr sz="1900" b="1" i="0">
                <a:solidFill>
                  <a:srgbClr val="0033CC"/>
                </a:solidFill>
                <a:latin typeface="Calibri"/>
              </a:rPr>
              <a:t>spielen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 = to play</a:t>
            </a:r>
          </a:p>
          <a:p>
            <a:pPr algn="l">
              <a:spcAft>
                <a:spcPts val="400"/>
              </a:spcAft>
            </a:pPr>
            <a:r>
              <a:rPr sz="1400" b="0" i="1">
                <a:solidFill>
                  <a:srgbClr val="6B6B6B"/>
                </a:solidFill>
                <a:latin typeface="Calibri"/>
              </a:rPr>
              <a:t>Tennis / Fußball / Basketball spielen · Gitarre / Cello / Klavier spielen</a:t>
            </a:r>
          </a:p>
          <a:p>
            <a:pPr algn="l">
              <a:spcAft>
                <a:spcPts val="400"/>
              </a:spcAft>
            </a:pPr>
            <a:r>
              <a:rPr sz="1900" b="1" i="0">
                <a:solidFill>
                  <a:srgbClr val="0033CC"/>
                </a:solidFill>
                <a:latin typeface="Calibri"/>
              </a:rPr>
              <a:t>fotografieren / Fotos machen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 = to take pictures</a:t>
            </a:r>
          </a:p>
          <a:p>
            <a:pPr algn="l">
              <a:spcAft>
                <a:spcPts val="400"/>
              </a:spcAft>
            </a:pPr>
            <a:r>
              <a:rPr sz="1400" b="0" i="1">
                <a:solidFill>
                  <a:srgbClr val="6B6B6B"/>
                </a:solidFill>
                <a:latin typeface="Calibri"/>
              </a:rPr>
              <a:t>Ich fotografiere gern. = Ich mache gern Fotos.</a:t>
            </a:r>
          </a:p>
          <a:p>
            <a:pPr algn="l">
              <a:spcAft>
                <a:spcPts val="400"/>
              </a:spcAft>
            </a:pPr>
            <a:r>
              <a:rPr sz="1900" b="1" i="0">
                <a:solidFill>
                  <a:srgbClr val="0033CC"/>
                </a:solidFill>
                <a:latin typeface="Calibri"/>
              </a:rPr>
              <a:t>hören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 = to hear; listen to</a:t>
            </a:r>
          </a:p>
          <a:p>
            <a:pPr algn="l">
              <a:spcAft>
                <a:spcPts val="400"/>
              </a:spcAft>
            </a:pPr>
            <a:r>
              <a:rPr sz="1400" b="0" i="1">
                <a:solidFill>
                  <a:srgbClr val="6B6B6B"/>
                </a:solidFill>
                <a:latin typeface="Calibri"/>
              </a:rPr>
              <a:t>Musik hören = to listen to music</a:t>
            </a:r>
          </a:p>
          <a:p>
            <a:pPr algn="l">
              <a:spcAft>
                <a:spcPts val="400"/>
              </a:spcAft>
            </a:pPr>
            <a:r>
              <a:rPr sz="1900" b="1" i="0">
                <a:solidFill>
                  <a:srgbClr val="0033CC"/>
                </a:solidFill>
                <a:latin typeface="Calibri"/>
              </a:rPr>
              <a:t>gern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 = with pleasure  [+ like]</a:t>
            </a:r>
          </a:p>
          <a:p>
            <a:pPr algn="l">
              <a:spcAft>
                <a:spcPts val="400"/>
              </a:spcAft>
            </a:pPr>
            <a:r>
              <a:rPr sz="1400" b="0" i="1">
                <a:solidFill>
                  <a:srgbClr val="6B6B6B"/>
                </a:solidFill>
                <a:latin typeface="Calibri"/>
              </a:rPr>
              <a:t>Tiago kocht gern. = Tiago likes cooking.</a:t>
            </a:r>
          </a:p>
          <a:p>
            <a:pPr algn="l">
              <a:spcAft>
                <a:spcPts val="400"/>
              </a:spcAft>
            </a:pPr>
            <a:r>
              <a:rPr sz="1600" b="1" i="0">
                <a:solidFill>
                  <a:srgbClr val="D9480F"/>
                </a:solidFill>
                <a:latin typeface="Calibri"/>
              </a:rPr>
              <a:t>das Wort – die Wörter  (1 Wort, 2 Wörter)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675120" y="1188720"/>
            <a:ext cx="4937760" cy="489204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58000" y="1261872"/>
            <a:ext cx="457200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700" b="1" i="0">
                <a:solidFill>
                  <a:srgbClr val="2C712D"/>
                </a:solidFill>
                <a:latin typeface="Calibri"/>
              </a:rPr>
              <a:t>Land · Sprache · Stadt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0" y="1691640"/>
            <a:ext cx="4663440" cy="43434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Portugal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Portugiesisch · Lissabon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Japan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Japanisch · Tokyo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Spanien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Spanisch · Madrid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Deutschland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Deutsch · Berlin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Russland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Russisch · Moskau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Österreich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Deutsch · Wien, Graz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Ukraine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Ukrainisch · Kiew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Schweden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Schwedisch · Stockholm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Dänemark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Dänisch · Kopenhagen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China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Chinesisch · Peking</a:t>
            </a:r>
          </a:p>
          <a:p>
            <a:pPr algn="l">
              <a:spcAft>
                <a:spcPts val="300"/>
              </a:spcAft>
            </a:pPr>
            <a:r>
              <a:rPr sz="1600" b="1" i="0">
                <a:solidFill>
                  <a:srgbClr val="2C712D"/>
                </a:solidFill>
                <a:latin typeface="Calibri"/>
              </a:rPr>
              <a:t>Italien</a:t>
            </a:r>
            <a:r>
              <a:rPr sz="1600" b="0" i="0">
                <a:solidFill>
                  <a:srgbClr val="333333"/>
                </a:solidFill>
                <a:latin typeface="Calibri"/>
              </a:rPr>
              <a:t> · Italienisch · Rom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Das ist Tiago … – Solution</a:t>
            </a:r>
          </a:p>
        </p:txBody>
      </p:sp>
      <p:pic>
        <p:nvPicPr>
          <p:cNvPr id="3" name="Picture 2" descr="peo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143000"/>
            <a:ext cx="8074403" cy="507492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8778240" y="1143000"/>
            <a:ext cx="2834640" cy="507492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006840" y="1234440"/>
            <a:ext cx="2468880" cy="4937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200"/>
              </a:spcAft>
            </a:pPr>
            <a:r>
              <a:rPr sz="2000" b="1" i="0">
                <a:solidFill>
                  <a:srgbClr val="001158"/>
                </a:solidFill>
                <a:latin typeface="Calibri"/>
              </a:rPr>
              <a:t>2)</a:t>
            </a:r>
          </a:p>
          <a:p>
            <a:pPr algn="l">
              <a:spcAft>
                <a:spcPts val="2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kommt · in</a:t>
            </a:r>
          </a:p>
          <a:p>
            <a:pPr algn="l">
              <a:spcAft>
                <a:spcPts val="200"/>
              </a:spcAft>
            </a:pPr>
            <a:endParaRPr sz="2000" b="1" i="0">
              <a:solidFill>
                <a:srgbClr val="0033CC"/>
              </a:solidFill>
              <a:latin typeface="Calibri"/>
            </a:endParaRPr>
          </a:p>
          <a:p>
            <a:pPr algn="l">
              <a:spcAft>
                <a:spcPts val="200"/>
              </a:spcAft>
            </a:pPr>
            <a:r>
              <a:rPr sz="2000" b="1" i="0">
                <a:solidFill>
                  <a:srgbClr val="001158"/>
                </a:solidFill>
                <a:latin typeface="Calibri"/>
              </a:rPr>
              <a:t>3)</a:t>
            </a:r>
          </a:p>
          <a:p>
            <a:pPr algn="l">
              <a:spcAft>
                <a:spcPts val="2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aus · Er · lernt</a:t>
            </a:r>
          </a:p>
          <a:p>
            <a:pPr algn="l">
              <a:spcAft>
                <a:spcPts val="200"/>
              </a:spcAft>
            </a:pPr>
            <a:endParaRPr sz="2000" b="1" i="0">
              <a:solidFill>
                <a:srgbClr val="0033CC"/>
              </a:solidFill>
              <a:latin typeface="Calibri"/>
            </a:endParaRPr>
          </a:p>
          <a:p>
            <a:pPr algn="l">
              <a:spcAft>
                <a:spcPts val="200"/>
              </a:spcAft>
            </a:pPr>
            <a:r>
              <a:rPr sz="2000" b="1" i="0">
                <a:solidFill>
                  <a:srgbClr val="001158"/>
                </a:solidFill>
                <a:latin typeface="Calibri"/>
              </a:rPr>
              <a:t>4)</a:t>
            </a:r>
          </a:p>
          <a:p>
            <a:pPr algn="l">
              <a:spcAft>
                <a:spcPts val="2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ist · aus · spr</a:t>
            </a:r>
            <a:r>
              <a:rPr sz="2000" b="1" i="0">
                <a:solidFill>
                  <a:srgbClr val="C62828"/>
                </a:solidFill>
                <a:latin typeface="Calibri"/>
              </a:rPr>
              <a:t>i</a:t>
            </a:r>
            <a:r>
              <a:rPr sz="2000" b="1" i="0">
                <a:solidFill>
                  <a:srgbClr val="0033CC"/>
                </a:solidFill>
                <a:latin typeface="Calibri"/>
              </a:rPr>
              <a:t>cht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Hausaufgaben 1 – Personen vorstellen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43000"/>
            <a:ext cx="10972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000" b="1" i="0">
                <a:solidFill>
                  <a:srgbClr val="0033CC"/>
                </a:solidFill>
                <a:latin typeface="Calibri"/>
              </a:rPr>
              <a:t>Stellen Sie die Personen vor.  </a:t>
            </a:r>
            <a:r>
              <a:rPr sz="2000" b="0" i="1">
                <a:solidFill>
                  <a:srgbClr val="6B6B6B"/>
                </a:solidFill>
                <a:latin typeface="Calibri"/>
              </a:rPr>
              <a:t>Introduce the people.</a:t>
            </a:r>
          </a:p>
        </p:txBody>
      </p:sp>
      <p:pic>
        <p:nvPicPr>
          <p:cNvPr id="4" name="Picture 3" descr="hw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783080"/>
            <a:ext cx="11064240" cy="457241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Hausaufgaben 2 – Verb forms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43000"/>
            <a:ext cx="10972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1" i="0">
                <a:solidFill>
                  <a:srgbClr val="001158"/>
                </a:solidFill>
                <a:latin typeface="Calibri"/>
              </a:rPr>
              <a:t>Fill in the correct verb form.   Example: </a:t>
            </a:r>
            <a:r>
              <a:rPr sz="1800" b="0" i="0">
                <a:solidFill>
                  <a:srgbClr val="333333"/>
                </a:solidFill>
                <a:latin typeface="Calibri"/>
              </a:rPr>
              <a:t>Frau Binder </a:t>
            </a:r>
            <a:r>
              <a:rPr sz="1800" b="1" i="0">
                <a:solidFill>
                  <a:srgbClr val="0033CC"/>
                </a:solidFill>
                <a:latin typeface="Calibri"/>
              </a:rPr>
              <a:t>wohnt</a:t>
            </a:r>
            <a:r>
              <a:rPr sz="1800" b="0" i="0">
                <a:solidFill>
                  <a:srgbClr val="333333"/>
                </a:solidFill>
                <a:latin typeface="Calibri"/>
              </a:rPr>
              <a:t> in Berlin. </a:t>
            </a:r>
            <a:r>
              <a:rPr sz="1800" b="0" i="1">
                <a:solidFill>
                  <a:srgbClr val="6B6B6B"/>
                </a:solidFill>
                <a:latin typeface="Calibri"/>
              </a:rPr>
              <a:t>(wohnen)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69164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1.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Sarah ______ aus Frankreich.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(kommen)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24028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2.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Ich ______ Rudi Zöllner.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(heißen)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278892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3.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Wie ______ du?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(heißen)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33756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4.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Herr Heinemann ______ Informatiker.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(sein)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388620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5.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Sarah und Gilles ______ in Paris.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(wohnen)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40" y="443484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6.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Woher ______ Sie?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(kommen)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72200" y="169164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7.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Was ______ Sie von Beruf?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(sein)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72200" y="224028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8.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Ich ______ Lehrerin.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(sein)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72200" y="278892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9.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Wo ______ du?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(wohnen)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72200" y="333756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10.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Ich ______ Medizin.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(studieren)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72200" y="388620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11.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Wie ______ Sie?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(heißen)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72200" y="4434840"/>
            <a:ext cx="539496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1" i="0">
                <a:solidFill>
                  <a:srgbClr val="001158"/>
                </a:solidFill>
                <a:latin typeface="Calibri"/>
              </a:rPr>
              <a:t>12.  </a:t>
            </a:r>
            <a:r>
              <a:rPr sz="1900" b="0" i="0">
                <a:solidFill>
                  <a:srgbClr val="333333"/>
                </a:solidFill>
                <a:latin typeface="Calibri"/>
              </a:rPr>
              <a:t>Woher ______ du? </a:t>
            </a:r>
            <a:r>
              <a:rPr sz="1900" b="0" i="1">
                <a:solidFill>
                  <a:srgbClr val="6B6B6B"/>
                </a:solidFill>
                <a:latin typeface="Calibri"/>
              </a:rPr>
              <a:t>(kommen)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48640" y="5120640"/>
            <a:ext cx="11064240" cy="96012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2960" y="5120640"/>
            <a:ext cx="10515600" cy="9601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800" b="0" i="0">
                <a:solidFill>
                  <a:srgbClr val="333333"/>
                </a:solidFill>
                <a:latin typeface="Calibri"/>
              </a:rPr>
              <a:t>Sarah und Gilles studieren Mathematik.  =  </a:t>
            </a:r>
            <a:r>
              <a:rPr sz="1800" b="1" i="0">
                <a:solidFill>
                  <a:srgbClr val="0033CC"/>
                </a:solidFill>
                <a:latin typeface="Calibri"/>
              </a:rPr>
              <a:t>Sie</a:t>
            </a:r>
            <a:r>
              <a:rPr sz="1800" b="0" i="0">
                <a:solidFill>
                  <a:srgbClr val="333333"/>
                </a:solidFill>
                <a:latin typeface="Calibri"/>
              </a:rPr>
              <a:t> studieren Mathematik.</a:t>
            </a:r>
          </a:p>
          <a:p>
            <a:pPr algn="l"/>
            <a:r>
              <a:rPr sz="1800" b="1" i="0">
                <a:solidFill>
                  <a:srgbClr val="2C712D"/>
                </a:solidFill>
                <a:latin typeface="Calibri"/>
              </a:rPr>
              <a:t>“sie” for more than one person = they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Hausaufgaben 3 – Conrad und Serena</a:t>
            </a:r>
          </a:p>
        </p:txBody>
      </p:sp>
      <p:pic>
        <p:nvPicPr>
          <p:cNvPr id="3" name="Picture 2" descr="hw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143000"/>
            <a:ext cx="7148806" cy="507492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909560" y="1143000"/>
            <a:ext cx="3703320" cy="507492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138160" y="1280160"/>
            <a:ext cx="3291840" cy="48463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001158"/>
                </a:solidFill>
                <a:latin typeface="Calibri"/>
              </a:rPr>
              <a:t>Fill in the verbs in brackets.</a:t>
            </a:r>
          </a:p>
          <a:p>
            <a:pPr algn="l">
              <a:spcAft>
                <a:spcPts val="400"/>
              </a:spcAft>
            </a:pPr>
            <a:endParaRPr sz="1800" b="1" i="0">
              <a:solidFill>
                <a:srgbClr val="001158"/>
              </a:solidFill>
              <a:latin typeface="Calibri"/>
            </a:endParaRPr>
          </a:p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333333"/>
                </a:solidFill>
                <a:latin typeface="Calibri"/>
              </a:rPr>
              <a:t>Remember:</a:t>
            </a:r>
          </a:p>
          <a:p>
            <a:pPr algn="l">
              <a:spcAft>
                <a:spcPts val="400"/>
              </a:spcAft>
            </a:pPr>
            <a:r>
              <a:rPr sz="1800" b="0" i="0">
                <a:solidFill>
                  <a:srgbClr val="333333"/>
                </a:solidFill>
                <a:latin typeface="Calibri"/>
              </a:rPr>
              <a:t>Yes/no question → </a:t>
            </a:r>
            <a:r>
              <a:rPr sz="1800" b="1" i="0">
                <a:solidFill>
                  <a:srgbClr val="C62828"/>
                </a:solidFill>
                <a:latin typeface="Calibri"/>
              </a:rPr>
              <a:t>verb first!</a:t>
            </a:r>
          </a:p>
          <a:p>
            <a:pPr algn="l">
              <a:spcAft>
                <a:spcPts val="400"/>
              </a:spcAft>
            </a:pPr>
            <a:r>
              <a:rPr sz="1800" b="1" i="0">
                <a:solidFill>
                  <a:srgbClr val="C62828"/>
                </a:solidFill>
                <a:latin typeface="Calibri"/>
              </a:rPr>
              <a:t>Kommen</a:t>
            </a:r>
            <a:r>
              <a:rPr sz="1800" b="1" i="0">
                <a:solidFill>
                  <a:srgbClr val="0033CC"/>
                </a:solidFill>
                <a:latin typeface="Calibri"/>
              </a:rPr>
              <a:t> Sie aus Italien?</a:t>
            </a:r>
          </a:p>
          <a:p>
            <a:pPr algn="l">
              <a:spcAft>
                <a:spcPts val="400"/>
              </a:spcAft>
            </a:pPr>
            <a:endParaRPr sz="1800" b="1" i="0">
              <a:solidFill>
                <a:srgbClr val="0033CC"/>
              </a:solidFill>
              <a:latin typeface="Calibri"/>
            </a:endParaRPr>
          </a:p>
          <a:p>
            <a:pPr algn="l">
              <a:spcAft>
                <a:spcPts val="400"/>
              </a:spcAft>
            </a:pPr>
            <a:r>
              <a:rPr sz="1800" b="0" i="0">
                <a:solidFill>
                  <a:srgbClr val="333333"/>
                </a:solidFill>
                <a:latin typeface="Calibri"/>
              </a:rPr>
              <a:t>ich → </a:t>
            </a:r>
            <a:r>
              <a:rPr sz="1800" b="1" i="0">
                <a:solidFill>
                  <a:srgbClr val="C62828"/>
                </a:solidFill>
                <a:latin typeface="Calibri"/>
              </a:rPr>
              <a:t>-e</a:t>
            </a:r>
          </a:p>
          <a:p>
            <a:pPr algn="l">
              <a:spcAft>
                <a:spcPts val="400"/>
              </a:spcAft>
            </a:pPr>
            <a:r>
              <a:rPr sz="1800" b="0" i="0">
                <a:solidFill>
                  <a:srgbClr val="333333"/>
                </a:solidFill>
                <a:latin typeface="Calibri"/>
              </a:rPr>
              <a:t>Sie → </a:t>
            </a:r>
            <a:r>
              <a:rPr sz="1800" b="1" i="0">
                <a:solidFill>
                  <a:srgbClr val="C62828"/>
                </a:solidFill>
                <a:latin typeface="Calibri"/>
              </a:rPr>
              <a:t>-en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Hausaufgaben 4 – Write short texts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188720"/>
            <a:ext cx="1106424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>
              <a:spcAft>
                <a:spcPts val="200"/>
              </a:spcAft>
            </a:pPr>
            <a:r>
              <a:rPr sz="2000" b="1" i="0">
                <a:solidFill>
                  <a:srgbClr val="0033CC"/>
                </a:solidFill>
                <a:latin typeface="Calibri"/>
              </a:rPr>
              <a:t>Bitte schreiben Sie kurze Texte mit den folgenden Informationen:</a:t>
            </a:r>
          </a:p>
          <a:p>
            <a:pPr algn="l">
              <a:spcAft>
                <a:spcPts val="200"/>
              </a:spcAft>
            </a:pPr>
            <a:r>
              <a:rPr sz="2000" b="0" i="1">
                <a:solidFill>
                  <a:srgbClr val="6B6B6B"/>
                </a:solidFill>
                <a:latin typeface="Calibri"/>
              </a:rPr>
              <a:t>Please write short texts with the following details: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8640" y="2240280"/>
            <a:ext cx="11064240" cy="164592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777240" y="2743200"/>
            <a:ext cx="640080" cy="640080"/>
          </a:xfrm>
          <a:prstGeom prst="ellipse">
            <a:avLst/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2200" b="1" i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45920" y="2331720"/>
            <a:ext cx="9784080" cy="146304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0" i="0">
                <a:solidFill>
                  <a:srgbClr val="333333"/>
                </a:solidFill>
                <a:latin typeface="Calibri"/>
              </a:rPr>
              <a:t>Tereza Sukova – Prag – Hamburg – studieren – Marketing – 24 – Tschechisch – Englisch – Deutsch – sehr gut – Gitarre spielen – singen – schwimmen – Französisch lernen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48640" y="4114800"/>
            <a:ext cx="11064240" cy="164592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777240" y="4617720"/>
            <a:ext cx="640080" cy="640080"/>
          </a:xfrm>
          <a:prstGeom prst="ellipse">
            <a:avLst/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2200" b="1" i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45920" y="4206240"/>
            <a:ext cx="9784080" cy="146304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900" b="0" i="0">
                <a:solidFill>
                  <a:srgbClr val="333333"/>
                </a:solidFill>
                <a:latin typeface="Calibri"/>
              </a:rPr>
              <a:t>George Walker – England – München – Informatiker – bei BMW – 36 – Englisch – ein bisschen Spanisch – Deutsch – Fußball spielen – fotografieren – Italienisch kochen – Cello lernen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5760720"/>
            <a:ext cx="110642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1" i="0">
                <a:solidFill>
                  <a:srgbClr val="001158"/>
                </a:solidFill>
                <a:latin typeface="Calibri"/>
              </a:rPr>
              <a:t>Start like this: </a:t>
            </a:r>
            <a:r>
              <a:rPr sz="1600" b="0" i="1">
                <a:solidFill>
                  <a:srgbClr val="0033CC"/>
                </a:solidFill>
                <a:latin typeface="Calibri"/>
              </a:rPr>
              <a:t>Das ist Tereza Sukova. Sie kommt aus Prag …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Wochentage – Days of the week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828800"/>
            <a:ext cx="1463040" cy="2926080"/>
          </a:xfrm>
          <a:prstGeom prst="roundRect">
            <a:avLst>
              <a:gd name="adj" fmla="val 8000"/>
            </a:avLst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48640" y="2011680"/>
            <a:ext cx="146304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3600" b="1" i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6324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900" b="1" i="0">
                <a:solidFill>
                  <a:srgbClr val="FFFFFF"/>
                </a:solidFill>
                <a:latin typeface="Calibri"/>
              </a:rPr>
              <a:t>Montag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03320"/>
            <a:ext cx="14630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1">
                <a:solidFill>
                  <a:srgbClr val="FFFFFF"/>
                </a:solidFill>
                <a:latin typeface="Calibri"/>
              </a:rPr>
              <a:t>Monday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103120" y="1828800"/>
            <a:ext cx="1463040" cy="2926080"/>
          </a:xfrm>
          <a:prstGeom prst="roundRect">
            <a:avLst>
              <a:gd name="adj" fmla="val 8000"/>
            </a:avLst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103120" y="2011680"/>
            <a:ext cx="146304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3600" b="1" i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03120" y="306324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900" b="1" i="0">
                <a:solidFill>
                  <a:srgbClr val="FFFFFF"/>
                </a:solidFill>
                <a:latin typeface="Calibri"/>
              </a:rPr>
              <a:t>Dienstag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03120" y="3703320"/>
            <a:ext cx="14630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1">
                <a:solidFill>
                  <a:srgbClr val="FFFFFF"/>
                </a:solidFill>
                <a:latin typeface="Calibri"/>
              </a:rPr>
              <a:t>Tuesday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657600" y="1828800"/>
            <a:ext cx="1463040" cy="2926080"/>
          </a:xfrm>
          <a:prstGeom prst="roundRect">
            <a:avLst>
              <a:gd name="adj" fmla="val 8000"/>
            </a:avLst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657600" y="2011680"/>
            <a:ext cx="146304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3600" b="1" i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7600" y="306324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900" b="1" i="0">
                <a:solidFill>
                  <a:srgbClr val="FFFFFF"/>
                </a:solidFill>
                <a:latin typeface="Calibri"/>
              </a:rPr>
              <a:t>Mittwoch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57600" y="3703320"/>
            <a:ext cx="14630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1">
                <a:solidFill>
                  <a:srgbClr val="FFFFFF"/>
                </a:solidFill>
                <a:latin typeface="Calibri"/>
              </a:rPr>
              <a:t>Wednesday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12080" y="1828800"/>
            <a:ext cx="1463040" cy="2926080"/>
          </a:xfrm>
          <a:prstGeom prst="roundRect">
            <a:avLst>
              <a:gd name="adj" fmla="val 8000"/>
            </a:avLst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5212080" y="2011680"/>
            <a:ext cx="146304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3600" b="1" i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12080" y="306324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700" b="1" i="0">
                <a:solidFill>
                  <a:srgbClr val="FFFFFF"/>
                </a:solidFill>
                <a:latin typeface="Calibri"/>
              </a:rPr>
              <a:t>Donnerstag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12080" y="3703320"/>
            <a:ext cx="14630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1">
                <a:solidFill>
                  <a:srgbClr val="FFFFFF"/>
                </a:solidFill>
                <a:latin typeface="Calibri"/>
              </a:rPr>
              <a:t>Thursday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66560" y="1828800"/>
            <a:ext cx="1463040" cy="2926080"/>
          </a:xfrm>
          <a:prstGeom prst="roundRect">
            <a:avLst>
              <a:gd name="adj" fmla="val 8000"/>
            </a:avLst>
          </a:prstGeom>
          <a:solidFill>
            <a:srgbClr val="00115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766560" y="2011680"/>
            <a:ext cx="146304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3600" b="1" i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66560" y="306324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900" b="1" i="0">
                <a:solidFill>
                  <a:srgbClr val="FFFFFF"/>
                </a:solidFill>
                <a:latin typeface="Calibri"/>
              </a:rPr>
              <a:t>Freitag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66560" y="3703320"/>
            <a:ext cx="14630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1">
                <a:solidFill>
                  <a:srgbClr val="FFFFFF"/>
                </a:solidFill>
                <a:latin typeface="Calibri"/>
              </a:rPr>
              <a:t>Friday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321040" y="1828800"/>
            <a:ext cx="1463040" cy="2926080"/>
          </a:xfrm>
          <a:prstGeom prst="roundRect">
            <a:avLst>
              <a:gd name="adj" fmla="val 8000"/>
            </a:avLst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321040" y="2011680"/>
            <a:ext cx="146304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3600" b="1" i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21040" y="306324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900" b="1" i="0">
                <a:solidFill>
                  <a:srgbClr val="FFFFFF"/>
                </a:solidFill>
                <a:latin typeface="Calibri"/>
              </a:rPr>
              <a:t>Samstag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21040" y="3703320"/>
            <a:ext cx="14630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1">
                <a:solidFill>
                  <a:srgbClr val="FFFFFF"/>
                </a:solidFill>
                <a:latin typeface="Calibri"/>
              </a:rPr>
              <a:t>Saturday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875520" y="1828800"/>
            <a:ext cx="1463040" cy="2926080"/>
          </a:xfrm>
          <a:prstGeom prst="roundRect">
            <a:avLst>
              <a:gd name="adj" fmla="val 8000"/>
            </a:avLst>
          </a:prstGeom>
          <a:solidFill>
            <a:srgbClr val="9EBA2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875520" y="2011680"/>
            <a:ext cx="146304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3600" b="1" i="0">
                <a:solidFill>
                  <a:srgbClr val="FFFFFF"/>
                </a:solidFill>
                <a:latin typeface="Calibri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875520" y="306324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900" b="1" i="0">
                <a:solidFill>
                  <a:srgbClr val="FFFFFF"/>
                </a:solidFill>
                <a:latin typeface="Calibri"/>
              </a:rPr>
              <a:t>Sonntag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875520" y="3703320"/>
            <a:ext cx="14630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00" b="0" i="1">
                <a:solidFill>
                  <a:srgbClr val="FFFFFF"/>
                </a:solidFill>
                <a:latin typeface="Calibri"/>
              </a:rPr>
              <a:t>Sunday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48640" y="5120640"/>
            <a:ext cx="1106424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2000" b="0" i="0">
                <a:solidFill>
                  <a:srgbClr val="333333"/>
                </a:solidFill>
                <a:latin typeface="Calibri"/>
              </a:rPr>
              <a:t>Monday – Friday: </a:t>
            </a:r>
            <a:r>
              <a:rPr sz="2000" b="1" i="0">
                <a:solidFill>
                  <a:srgbClr val="0033CC"/>
                </a:solidFill>
                <a:latin typeface="Calibri"/>
              </a:rPr>
              <a:t>Werktage</a:t>
            </a:r>
            <a:r>
              <a:rPr sz="2000" b="0" i="0">
                <a:solidFill>
                  <a:srgbClr val="333333"/>
                </a:solidFill>
                <a:latin typeface="Calibri"/>
              </a:rPr>
              <a:t>     ·     Saturday + Sunday: </a:t>
            </a:r>
            <a:r>
              <a:rPr sz="2000" b="1" i="0">
                <a:solidFill>
                  <a:srgbClr val="2C712D"/>
                </a:solidFill>
                <a:latin typeface="Calibri"/>
              </a:rPr>
              <a:t>das Wochenende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Gestern – heute – morgen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48640" y="1325880"/>
            <a:ext cx="11064240" cy="137160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68680" y="1435607"/>
            <a:ext cx="347472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Gestern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103120"/>
            <a:ext cx="347472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333333"/>
                </a:solidFill>
                <a:latin typeface="Calibri"/>
              </a:rPr>
              <a:t>yesterday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80560" y="1435607"/>
            <a:ext cx="182880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C62828"/>
                </a:solidFill>
                <a:latin typeface="Calibri"/>
              </a:rPr>
              <a:t>war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0560" y="2103120"/>
            <a:ext cx="1828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333333"/>
                </a:solidFill>
                <a:latin typeface="Calibri"/>
              </a:rPr>
              <a:t>was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0" y="1435607"/>
            <a:ext cx="484632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Dienstag.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48640" y="2926080"/>
            <a:ext cx="11064240" cy="1371600"/>
          </a:xfrm>
          <a:prstGeom prst="roundRect">
            <a:avLst>
              <a:gd name="adj" fmla="val 8000"/>
            </a:avLst>
          </a:prstGeom>
          <a:solidFill>
            <a:srgbClr val="FDEEE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68680" y="3035808"/>
            <a:ext cx="347472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Heute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3703320"/>
            <a:ext cx="347472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333333"/>
                </a:solidFill>
                <a:latin typeface="Calibri"/>
              </a:rPr>
              <a:t>today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3035808"/>
            <a:ext cx="182880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ist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0560" y="3703320"/>
            <a:ext cx="1828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333333"/>
                </a:solidFill>
                <a:latin typeface="Calibri"/>
              </a:rPr>
              <a:t>is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83680" y="3035808"/>
            <a:ext cx="484632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Mittwoch.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48640" y="4526280"/>
            <a:ext cx="11064240" cy="1371600"/>
          </a:xfrm>
          <a:prstGeom prst="roundRect">
            <a:avLst>
              <a:gd name="adj" fmla="val 8000"/>
            </a:avLst>
          </a:prstGeom>
          <a:solidFill>
            <a:srgbClr val="EEF1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68680" y="4636008"/>
            <a:ext cx="347472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Morgen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8680" y="5303520"/>
            <a:ext cx="347472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333333"/>
                </a:solidFill>
                <a:latin typeface="Calibri"/>
              </a:rPr>
              <a:t>tomorrow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80560" y="4636008"/>
            <a:ext cx="182880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ist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80560" y="5303520"/>
            <a:ext cx="182880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800" b="0" i="1">
                <a:solidFill>
                  <a:srgbClr val="333333"/>
                </a:solidFill>
                <a:latin typeface="Calibri"/>
              </a:rPr>
              <a:t>is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83680" y="4636008"/>
            <a:ext cx="4846320" cy="6858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Donnerstag.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Verabschiedung – Saying goodbye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1280160"/>
            <a:ext cx="5669280" cy="7315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Tschüss!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09360" y="1280160"/>
            <a:ext cx="5303520" cy="7315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0" i="0">
                <a:solidFill>
                  <a:srgbClr val="333333"/>
                </a:solidFill>
                <a:latin typeface="Calibri"/>
              </a:rPr>
              <a:t>Bye bye!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331720"/>
            <a:ext cx="5669280" cy="7315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Auf Wiedersehen!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09360" y="2331720"/>
            <a:ext cx="5303520" cy="7315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0" i="0">
                <a:solidFill>
                  <a:srgbClr val="333333"/>
                </a:solidFill>
                <a:latin typeface="Calibri"/>
              </a:rPr>
              <a:t>See you (again)! / Goodbye!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383279"/>
            <a:ext cx="5669280" cy="7315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600" b="1" i="0">
                <a:solidFill>
                  <a:srgbClr val="0033CC"/>
                </a:solidFill>
                <a:latin typeface="Calibri"/>
              </a:rPr>
              <a:t>Bis Montag!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09360" y="3383279"/>
            <a:ext cx="5303520" cy="7315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0" i="0">
                <a:solidFill>
                  <a:srgbClr val="333333"/>
                </a:solidFill>
                <a:latin typeface="Calibri"/>
              </a:rPr>
              <a:t>See you on Monday!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48640" y="4572000"/>
            <a:ext cx="11064240" cy="1325880"/>
          </a:xfrm>
          <a:prstGeom prst="roundRect">
            <a:avLst>
              <a:gd name="adj" fmla="val 8000"/>
            </a:avLst>
          </a:prstGeom>
          <a:solidFill>
            <a:srgbClr val="F2F6E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22960" y="4572000"/>
            <a:ext cx="3383280" cy="1325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600" b="1" i="0">
                <a:solidFill>
                  <a:srgbClr val="0033CC"/>
                </a:solidFill>
                <a:latin typeface="Calibri"/>
              </a:rPr>
              <a:t>sehen</a:t>
            </a:r>
            <a:r>
              <a:rPr sz="2600" b="0" i="0">
                <a:solidFill>
                  <a:srgbClr val="333333"/>
                </a:solidFill>
                <a:latin typeface="Calibri"/>
              </a:rPr>
              <a:t> = to see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34840" y="4572000"/>
            <a:ext cx="3383280" cy="1325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600" b="1" i="0">
                <a:solidFill>
                  <a:srgbClr val="0033CC"/>
                </a:solidFill>
                <a:latin typeface="Calibri"/>
              </a:rPr>
              <a:t>wieder</a:t>
            </a:r>
            <a:r>
              <a:rPr sz="2600" b="0" i="0">
                <a:solidFill>
                  <a:srgbClr val="333333"/>
                </a:solidFill>
                <a:latin typeface="Calibri"/>
              </a:rPr>
              <a:t> = again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46720" y="4572000"/>
            <a:ext cx="3383280" cy="1325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600" b="1" i="0">
                <a:solidFill>
                  <a:srgbClr val="0033CC"/>
                </a:solidFill>
                <a:latin typeface="Calibri"/>
              </a:rPr>
              <a:t>bis</a:t>
            </a:r>
            <a:r>
              <a:rPr sz="2600" b="0" i="0">
                <a:solidFill>
                  <a:srgbClr val="333333"/>
                </a:solidFill>
                <a:latin typeface="Calibri"/>
              </a:rPr>
              <a:t> = until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dirty="0"/>
              <a:t>.</a:t>
            </a:r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Vielen Dank! – 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EIIET</a:t>
            </a:r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2006/documentManagement/types"/>
    <ds:schemaRef ds:uri="01a1795b-c314-4f6e-9e61-ae7877c6668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</TotalTime>
  <Words>2673</Words>
  <Application>Microsoft Office PowerPoint</Application>
  <PresentationFormat>Custom</PresentationFormat>
  <Paragraphs>587</Paragraphs>
  <Slides>35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Georgia</vt:lpstr>
      <vt:lpstr>Arial</vt:lpstr>
      <vt:lpstr>Minion</vt:lpstr>
      <vt:lpstr>Calibri</vt:lpstr>
      <vt:lpstr>Corporate template-set Universiteit Leiden</vt:lpstr>
      <vt:lpstr>  Deutsch A1.1 – Lektion 2   </vt:lpstr>
      <vt:lpstr>Was lernen wir diese Woche?</vt:lpstr>
      <vt:lpstr>Begrüßung – Greetings &amp; basic words</vt:lpstr>
      <vt:lpstr>Wo wohnen Sie?</vt:lpstr>
      <vt:lpstr>Ich wohne auch in Berlin.</vt:lpstr>
      <vt:lpstr>Ja/Nein-Fragen – Yes/no questions</vt:lpstr>
      <vt:lpstr>Wie ist Ihr Name?</vt:lpstr>
      <vt:lpstr>Der Buchstabe ß</vt:lpstr>
      <vt:lpstr>Das deutsche Alphabet – Buchstabieren</vt:lpstr>
      <vt:lpstr>Bitte buchstabieren Sie …!</vt:lpstr>
      <vt:lpstr>Sich vorstellen – Peter Heinemann</vt:lpstr>
      <vt:lpstr>Sarah Mounier – new words</vt:lpstr>
      <vt:lpstr>Homework 1 – Find the questions</vt:lpstr>
      <vt:lpstr>Homework 1 – Solution</vt:lpstr>
      <vt:lpstr>Die Zahlen – Numbers 0 to 10 000</vt:lpstr>
      <vt:lpstr>Homework 2 – Introduce yourself</vt:lpstr>
      <vt:lpstr>Präsentieren Sie bitte Ihre Antworten!</vt:lpstr>
      <vt:lpstr>Dialoge – formell und informell</vt:lpstr>
      <vt:lpstr>Verben konjugieren – Teil 1</vt:lpstr>
      <vt:lpstr>Haben Sie Fragen?</vt:lpstr>
      <vt:lpstr>Übung – Complete the dialogue</vt:lpstr>
      <vt:lpstr>Übung – Solution</vt:lpstr>
      <vt:lpstr>Rollenspiel – Practise with a partner</vt:lpstr>
      <vt:lpstr>Verben konjugieren – Teil 2: er / sie / es</vt:lpstr>
      <vt:lpstr>Das ist Tiago … – Read and complete</vt:lpstr>
      <vt:lpstr>Neue Wörter – New words</vt:lpstr>
      <vt:lpstr>Das ist Tiago … – Solution</vt:lpstr>
      <vt:lpstr>Hausaufgaben 1 – Personen vorstellen</vt:lpstr>
      <vt:lpstr>Hausaufgaben 2 – Verb forms</vt:lpstr>
      <vt:lpstr>Hausaufgaben 3 – Conrad und Serena</vt:lpstr>
      <vt:lpstr>Hausaufgaben 4 – Write short texts</vt:lpstr>
      <vt:lpstr>Wochentage – Days of the week</vt:lpstr>
      <vt:lpstr>Gestern – heute – morgen</vt:lpstr>
      <vt:lpstr>Verabschiedung – Saying goodbye</vt:lpstr>
      <vt:lpstr>Vielen Dank! – 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Dell</cp:lastModifiedBy>
  <cp:revision>200</cp:revision>
  <dcterms:created xsi:type="dcterms:W3CDTF">2023-10-18T00:40:52Z</dcterms:created>
  <dcterms:modified xsi:type="dcterms:W3CDTF">2026-10-01T12:30:01Z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