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54"/>
  </p:notesMasterIdLst>
  <p:handoutMasterIdLst>
    <p:handoutMasterId r:id="rId55"/>
  </p:handoutMasterIdLst>
  <p:sldIdLst>
    <p:sldId id="256" r:id="rId5"/>
    <p:sldId id="257" r:id="rId6"/>
    <p:sldId id="268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389" r:id="rId20"/>
    <p:sldId id="392" r:id="rId21"/>
    <p:sldId id="393" r:id="rId22"/>
    <p:sldId id="394" r:id="rId23"/>
    <p:sldId id="395" r:id="rId24"/>
    <p:sldId id="396" r:id="rId25"/>
    <p:sldId id="397" r:id="rId26"/>
    <p:sldId id="401" r:id="rId27"/>
    <p:sldId id="402" r:id="rId28"/>
    <p:sldId id="403" r:id="rId29"/>
    <p:sldId id="404" r:id="rId30"/>
    <p:sldId id="405" r:id="rId31"/>
    <p:sldId id="406" r:id="rId32"/>
    <p:sldId id="407" r:id="rId33"/>
    <p:sldId id="408" r:id="rId34"/>
    <p:sldId id="409" r:id="rId35"/>
    <p:sldId id="410" r:id="rId36"/>
    <p:sldId id="411" r:id="rId37"/>
    <p:sldId id="412" r:id="rId38"/>
    <p:sldId id="413" r:id="rId39"/>
    <p:sldId id="414" r:id="rId40"/>
    <p:sldId id="415" r:id="rId41"/>
    <p:sldId id="416" r:id="rId42"/>
    <p:sldId id="417" r:id="rId43"/>
    <p:sldId id="418" r:id="rId44"/>
    <p:sldId id="427" r:id="rId45"/>
    <p:sldId id="419" r:id="rId46"/>
    <p:sldId id="420" r:id="rId47"/>
    <p:sldId id="421" r:id="rId48"/>
    <p:sldId id="423" r:id="rId49"/>
    <p:sldId id="424" r:id="rId50"/>
    <p:sldId id="425" r:id="rId51"/>
    <p:sldId id="426" r:id="rId52"/>
    <p:sldId id="269" r:id="rId53"/>
  </p:sldIdLst>
  <p:sldSz cx="12198350" cy="6858000"/>
  <p:notesSz cx="6858000" cy="9144000"/>
  <p:embeddedFontLst>
    <p:embeddedFont>
      <p:font typeface="Calibri" panose="020F0502020204030204" pitchFamily="34" charset="0"/>
      <p:regular r:id="rId56"/>
      <p:bold r:id="rId57"/>
      <p:italic r:id="rId58"/>
      <p:boldItalic r:id="rId59"/>
    </p:embeddedFont>
    <p:embeddedFont>
      <p:font typeface="Georgia" panose="02040502050405020303" pitchFamily="18" charset="0"/>
      <p:regular r:id="rId60"/>
      <p:bold r:id="rId61"/>
      <p:italic r:id="rId62"/>
      <p:boldItalic r:id="rId63"/>
    </p:embeddedFont>
    <p:embeddedFont>
      <p:font typeface="Minion" panose="02000503070000020003" pitchFamily="2" charset="0"/>
      <p:regular r:id="rId64"/>
      <p:bold r:id="rId65"/>
      <p:italic r:id="rId66"/>
      <p:boldItalic r:id="rId67"/>
    </p:embeddedFont>
  </p:embeddedFontLst>
  <p:custDataLst>
    <p:tags r:id="rId6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>
      <p:cViewPr varScale="1">
        <p:scale>
          <a:sx n="90" d="100"/>
          <a:sy n="90" d="100"/>
        </p:scale>
        <p:origin x="200" y="736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8.fntdata"/><Relationship Id="rId68" Type="http://schemas.openxmlformats.org/officeDocument/2006/relationships/tags" Target="tags/tag1.xml"/><Relationship Id="rId7" Type="http://schemas.openxmlformats.org/officeDocument/2006/relationships/slide" Target="slides/slide3.xml"/><Relationship Id="rId71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font" Target="fonts/font3.fntdata"/><Relationship Id="rId66" Type="http://schemas.openxmlformats.org/officeDocument/2006/relationships/font" Target="fonts/font11.fntdata"/><Relationship Id="rId5" Type="http://schemas.openxmlformats.org/officeDocument/2006/relationships/slide" Target="slides/slide1.xml"/><Relationship Id="rId61" Type="http://schemas.openxmlformats.org/officeDocument/2006/relationships/font" Target="fonts/font6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1.fntdata"/><Relationship Id="rId64" Type="http://schemas.openxmlformats.org/officeDocument/2006/relationships/font" Target="fonts/font9.fntdata"/><Relationship Id="rId69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4.fntdata"/><Relationship Id="rId67" Type="http://schemas.openxmlformats.org/officeDocument/2006/relationships/font" Target="fonts/font12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62" Type="http://schemas.openxmlformats.org/officeDocument/2006/relationships/font" Target="fonts/font7.fntdata"/><Relationship Id="rId7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2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5.fntdata"/><Relationship Id="rId65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11-09-2025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11-09-2025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11-09-2025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000" dirty="0" err="1"/>
              <a:t>Quality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Sustainability</a:t>
            </a:r>
            <a:r>
              <a:rPr lang="nl-NL" sz="4000" dirty="0"/>
              <a:t> in </a:t>
            </a:r>
            <a:r>
              <a:rPr lang="nl-NL" sz="4000" dirty="0" err="1"/>
              <a:t>Tourism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Hospitality</a:t>
            </a:r>
            <a:br>
              <a:rPr lang="nl-NL" sz="5400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 err="1"/>
              <a:t>Sustainability</a:t>
            </a:r>
            <a:r>
              <a:rPr lang="nl-NL" dirty="0"/>
              <a:t> Approaches in </a:t>
            </a:r>
            <a:r>
              <a:rPr lang="nl-NL" dirty="0" err="1"/>
              <a:t>Hospitality</a:t>
            </a:r>
            <a:endParaRPr lang="nl-NL" dirty="0"/>
          </a:p>
          <a:p>
            <a:r>
              <a:rPr lang="nl-NL" dirty="0"/>
              <a:t>- Case </a:t>
            </a:r>
            <a:r>
              <a:rPr lang="nl-NL" dirty="0" err="1"/>
              <a:t>Study</a:t>
            </a:r>
            <a:r>
              <a:rPr lang="nl-NL" dirty="0"/>
              <a:t>: Hotel Co 51’s </a:t>
            </a:r>
            <a:r>
              <a:rPr lang="nl-NL" dirty="0" err="1"/>
              <a:t>Sustainability</a:t>
            </a:r>
            <a:r>
              <a:rPr lang="nl-NL" dirty="0"/>
              <a:t> Approach</a:t>
            </a:r>
          </a:p>
          <a:p>
            <a:r>
              <a:rPr lang="nl-NL" dirty="0" err="1"/>
              <a:t>Eco</a:t>
            </a:r>
            <a:r>
              <a:rPr lang="nl-NL" dirty="0"/>
              <a:t>-Labels </a:t>
            </a:r>
            <a:r>
              <a:rPr lang="nl-NL" dirty="0" err="1"/>
              <a:t>and</a:t>
            </a:r>
            <a:r>
              <a:rPr lang="nl-NL" dirty="0"/>
              <a:t> Green </a:t>
            </a:r>
            <a:r>
              <a:rPr lang="nl-NL" dirty="0" err="1"/>
              <a:t>Certifications</a:t>
            </a:r>
            <a:endParaRPr lang="nl-NL" dirty="0"/>
          </a:p>
          <a:p>
            <a:r>
              <a:rPr lang="nl-NL" dirty="0"/>
              <a:t>Types of Hotel </a:t>
            </a:r>
            <a:r>
              <a:rPr lang="nl-NL" dirty="0" err="1"/>
              <a:t>Certifications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93723C-0A6B-29F9-DD5D-D6AA79B0ED93}"/>
              </a:ext>
            </a:extLst>
          </p:cNvPr>
          <p:cNvSpPr txBox="1"/>
          <p:nvPr/>
        </p:nvSpPr>
        <p:spPr>
          <a:xfrm>
            <a:off x="1288973" y="182880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1026" name="Picture 2" descr="Top Eco-Friendly Hotels - Stories - HIP Hotels">
            <a:extLst>
              <a:ext uri="{FF2B5EF4-FFF2-40B4-BE49-F238E27FC236}">
                <a16:creationId xmlns:a16="http://schemas.microsoft.com/office/drawing/2014/main" id="{50641C4C-00B7-5F39-6CAF-43B6700AA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8DE5C8-D55A-A695-1EF1-A79EFCB6945B}"/>
              </a:ext>
            </a:extLst>
          </p:cNvPr>
          <p:cNvSpPr txBox="1"/>
          <p:nvPr/>
        </p:nvSpPr>
        <p:spPr>
          <a:xfrm>
            <a:off x="1274639" y="1252836"/>
            <a:ext cx="6188926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2400" b="1" dirty="0"/>
              <a:t>1- </a:t>
            </a:r>
            <a:r>
              <a:rPr lang="nl-NL" sz="2400" b="1" dirty="0" err="1"/>
              <a:t>Sustainability</a:t>
            </a:r>
            <a:r>
              <a:rPr lang="nl-NL" sz="2400" b="1" dirty="0"/>
              <a:t> Approaches in </a:t>
            </a:r>
            <a:r>
              <a:rPr lang="nl-NL" sz="2400" b="1" dirty="0" err="1"/>
              <a:t>Hospitality</a:t>
            </a:r>
            <a:endParaRPr lang="nl-NL" sz="2400" b="1" dirty="0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1.1- Energy Efficiency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Planning </a:t>
            </a:r>
            <a:r>
              <a:rPr lang="nl-NL" dirty="0" err="1"/>
              <a:t>and</a:t>
            </a:r>
            <a:r>
              <a:rPr lang="nl-NL" dirty="0"/>
              <a:t> Design </a:t>
            </a:r>
            <a:r>
              <a:rPr lang="nl-NL" dirty="0" err="1"/>
              <a:t>Phase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Address</a:t>
            </a:r>
            <a:r>
              <a:rPr lang="nl-NL" b="0" dirty="0"/>
              <a:t> energy efficiency </a:t>
            </a:r>
            <a:r>
              <a:rPr lang="nl-NL" b="0" dirty="0" err="1"/>
              <a:t>early</a:t>
            </a:r>
            <a:endParaRPr lang="nl-NL" b="0" dirty="0"/>
          </a:p>
          <a:p>
            <a:pPr lvl="3"/>
            <a:r>
              <a:rPr lang="nl-NL" b="0" dirty="0"/>
              <a:t>- Building </a:t>
            </a:r>
            <a:r>
              <a:rPr lang="nl-NL" b="0" dirty="0" err="1"/>
              <a:t>orientation</a:t>
            </a:r>
            <a:r>
              <a:rPr lang="nl-NL" b="0" dirty="0"/>
              <a:t>, </a:t>
            </a:r>
            <a:r>
              <a:rPr lang="nl-NL" b="0" dirty="0" err="1"/>
              <a:t>insulation</a:t>
            </a:r>
            <a:r>
              <a:rPr lang="nl-NL" b="0" dirty="0"/>
              <a:t>, </a:t>
            </a:r>
            <a:r>
              <a:rPr lang="nl-NL" b="0" dirty="0" err="1"/>
              <a:t>integrated</a:t>
            </a:r>
            <a:r>
              <a:rPr lang="nl-NL" b="0" dirty="0"/>
              <a:t> energy systems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Operational</a:t>
            </a:r>
            <a:r>
              <a:rPr lang="nl-NL" dirty="0"/>
              <a:t> </a:t>
            </a:r>
            <a:r>
              <a:rPr lang="nl-NL" dirty="0" err="1"/>
              <a:t>Phase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Purchase</a:t>
            </a:r>
            <a:r>
              <a:rPr lang="nl-NL" b="0" dirty="0"/>
              <a:t> high-efficiency equipment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Optimize</a:t>
            </a:r>
            <a:r>
              <a:rPr lang="nl-NL" b="0" dirty="0"/>
              <a:t> air </a:t>
            </a:r>
            <a:r>
              <a:rPr lang="nl-NL" b="0" dirty="0" err="1"/>
              <a:t>conditioning</a:t>
            </a:r>
            <a:r>
              <a:rPr lang="nl-NL" b="0" dirty="0"/>
              <a:t> parameters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balance</a:t>
            </a:r>
            <a:r>
              <a:rPr lang="nl-NL" b="0" dirty="0"/>
              <a:t> comfort </a:t>
            </a:r>
            <a:r>
              <a:rPr lang="nl-NL" b="0" dirty="0" err="1"/>
              <a:t>and</a:t>
            </a:r>
            <a:r>
              <a:rPr lang="nl-NL" b="0" dirty="0"/>
              <a:t> energy </a:t>
            </a:r>
            <a:r>
              <a:rPr lang="nl-NL" b="0" dirty="0" err="1"/>
              <a:t>use</a:t>
            </a:r>
            <a:endParaRPr lang="nl-NL" b="0" dirty="0"/>
          </a:p>
          <a:p>
            <a:pPr lvl="3"/>
            <a:r>
              <a:rPr lang="nl-NL" b="0" dirty="0"/>
              <a:t>- Select </a:t>
            </a:r>
            <a:r>
              <a:rPr lang="nl-NL" b="0" dirty="0" err="1"/>
              <a:t>renewable</a:t>
            </a:r>
            <a:r>
              <a:rPr lang="nl-NL" b="0" dirty="0"/>
              <a:t> energy sources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possible</a:t>
            </a:r>
            <a:r>
              <a:rPr lang="nl-NL" b="0" dirty="0"/>
              <a:t> 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Outcome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Combining</a:t>
            </a:r>
            <a:r>
              <a:rPr lang="nl-NL" b="0" dirty="0"/>
              <a:t> </a:t>
            </a:r>
            <a:r>
              <a:rPr lang="nl-NL" b="0" dirty="0" err="1"/>
              <a:t>construction</a:t>
            </a:r>
            <a:r>
              <a:rPr lang="nl-NL" b="0" dirty="0"/>
              <a:t> </a:t>
            </a:r>
            <a:r>
              <a:rPr lang="nl-NL" b="0" dirty="0" err="1"/>
              <a:t>strategies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operational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r>
              <a:rPr lang="nl-NL" b="0" dirty="0"/>
              <a:t> </a:t>
            </a:r>
            <a:r>
              <a:rPr lang="nl-NL" b="0" dirty="0" err="1"/>
              <a:t>maximizes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Reduces</a:t>
            </a:r>
            <a:r>
              <a:rPr lang="nl-NL" b="0" dirty="0"/>
              <a:t> long-term </a:t>
            </a:r>
            <a:r>
              <a:rPr lang="nl-NL" b="0" dirty="0" err="1"/>
              <a:t>costs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impact</a:t>
            </a:r>
            <a:endParaRPr lang="en-GB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51196158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1.2- Waste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Reduce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Minimize</a:t>
            </a:r>
            <a:r>
              <a:rPr lang="nl-NL" b="0" dirty="0"/>
              <a:t> resource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impact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only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is </a:t>
            </a:r>
            <a:r>
              <a:rPr lang="nl-NL" b="0" dirty="0" err="1"/>
              <a:t>necessary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hotel operations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Eliminate</a:t>
            </a:r>
            <a:r>
              <a:rPr lang="nl-NL" b="0" dirty="0"/>
              <a:t> </a:t>
            </a:r>
            <a:r>
              <a:rPr lang="nl-NL" b="0" dirty="0" err="1"/>
              <a:t>unnecessary</a:t>
            </a:r>
            <a:r>
              <a:rPr lang="nl-NL" b="0" dirty="0"/>
              <a:t> </a:t>
            </a:r>
            <a:r>
              <a:rPr lang="nl-NL" b="0" dirty="0" err="1"/>
              <a:t>expenses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Reuse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Reuse</a:t>
            </a:r>
            <a:r>
              <a:rPr lang="nl-NL" b="0" dirty="0"/>
              <a:t> items </a:t>
            </a:r>
            <a:r>
              <a:rPr lang="nl-NL" b="0" dirty="0" err="1"/>
              <a:t>whenever</a:t>
            </a:r>
            <a:r>
              <a:rPr lang="nl-NL" b="0" dirty="0"/>
              <a:t> </a:t>
            </a:r>
            <a:r>
              <a:rPr lang="nl-NL" b="0" dirty="0" err="1"/>
              <a:t>possible</a:t>
            </a:r>
            <a:r>
              <a:rPr lang="nl-NL" b="0" dirty="0"/>
              <a:t> </a:t>
            </a:r>
            <a:r>
              <a:rPr lang="nl-NL" b="0" dirty="0" err="1"/>
              <a:t>before</a:t>
            </a:r>
            <a:r>
              <a:rPr lang="nl-NL" b="0" dirty="0"/>
              <a:t> </a:t>
            </a:r>
            <a:r>
              <a:rPr lang="nl-NL" b="0" dirty="0" err="1"/>
              <a:t>disposal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Extend</a:t>
            </a:r>
            <a:r>
              <a:rPr lang="nl-NL" b="0" dirty="0"/>
              <a:t> product life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waste volume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60453112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1.2- Waste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Recycle</a:t>
            </a:r>
          </a:p>
          <a:p>
            <a:pPr lvl="3"/>
            <a:r>
              <a:rPr lang="nl-NL" b="0" dirty="0"/>
              <a:t>- Separate waste types </a:t>
            </a:r>
            <a:r>
              <a:rPr lang="nl-NL" b="0" dirty="0" err="1"/>
              <a:t>for</a:t>
            </a:r>
            <a:r>
              <a:rPr lang="nl-NL" b="0" dirty="0"/>
              <a:t> proper recycling or </a:t>
            </a:r>
            <a:r>
              <a:rPr lang="nl-NL" b="0" dirty="0" err="1"/>
              <a:t>disposal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Reuse</a:t>
            </a:r>
            <a:r>
              <a:rPr lang="nl-NL" b="0" dirty="0"/>
              <a:t> </a:t>
            </a:r>
            <a:r>
              <a:rPr lang="nl-NL" b="0" dirty="0" err="1"/>
              <a:t>materials</a:t>
            </a:r>
            <a:r>
              <a:rPr lang="nl-NL" b="0" dirty="0"/>
              <a:t> or </a:t>
            </a:r>
            <a:r>
              <a:rPr lang="nl-NL" b="0" dirty="0" err="1"/>
              <a:t>ensure</a:t>
            </a:r>
            <a:r>
              <a:rPr lang="nl-NL" b="0" dirty="0"/>
              <a:t> correct waste handling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Benefits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Enhances</a:t>
            </a:r>
            <a:r>
              <a:rPr lang="nl-NL" b="0" dirty="0"/>
              <a:t> </a:t>
            </a:r>
            <a:r>
              <a:rPr lang="nl-NL" b="0" dirty="0" err="1"/>
              <a:t>hotel’s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image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Generates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advantages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8565614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1.3- Water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Challenge</a:t>
            </a:r>
          </a:p>
          <a:p>
            <a:pPr lvl="3"/>
            <a:r>
              <a:rPr lang="nl-NL" b="0" dirty="0"/>
              <a:t>- Must </a:t>
            </a:r>
            <a:r>
              <a:rPr lang="nl-NL" b="0" dirty="0" err="1"/>
              <a:t>balance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conserving</a:t>
            </a:r>
            <a:r>
              <a:rPr lang="nl-NL" b="0" dirty="0"/>
              <a:t> a </a:t>
            </a:r>
            <a:r>
              <a:rPr lang="nl-NL" b="0" dirty="0" err="1"/>
              <a:t>limited</a:t>
            </a:r>
            <a:r>
              <a:rPr lang="nl-NL" b="0" dirty="0"/>
              <a:t> resource</a:t>
            </a:r>
          </a:p>
          <a:p>
            <a:pPr lvl="3"/>
            <a:r>
              <a:rPr lang="nl-NL" b="0" dirty="0"/>
              <a:t>- Over 50% of hotel water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occurs</a:t>
            </a:r>
            <a:r>
              <a:rPr lang="nl-NL" b="0" dirty="0"/>
              <a:t> in rooms; significant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also</a:t>
            </a:r>
            <a:r>
              <a:rPr lang="nl-NL" b="0" dirty="0"/>
              <a:t> in </a:t>
            </a:r>
            <a:r>
              <a:rPr lang="nl-NL" b="0" dirty="0" err="1"/>
              <a:t>kitchens</a:t>
            </a:r>
            <a:r>
              <a:rPr lang="nl-NL" b="0" dirty="0"/>
              <a:t>, </a:t>
            </a:r>
            <a:r>
              <a:rPr lang="nl-NL" b="0" dirty="0" err="1"/>
              <a:t>laundry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common </a:t>
            </a:r>
            <a:r>
              <a:rPr lang="nl-NL" b="0" dirty="0" err="1"/>
              <a:t>areas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Principles</a:t>
            </a:r>
            <a:endParaRPr lang="nl-NL" dirty="0"/>
          </a:p>
          <a:p>
            <a:pPr lvl="3"/>
            <a:r>
              <a:rPr lang="nl-NL" b="0" dirty="0"/>
              <a:t>- Water-</a:t>
            </a:r>
            <a:r>
              <a:rPr lang="nl-NL" b="0" dirty="0" err="1"/>
              <a:t>saving</a:t>
            </a:r>
            <a:r>
              <a:rPr lang="nl-NL" b="0" dirty="0"/>
              <a:t> </a:t>
            </a:r>
            <a:r>
              <a:rPr lang="nl-NL" b="0" dirty="0" err="1"/>
              <a:t>measures</a:t>
            </a:r>
            <a:r>
              <a:rPr lang="nl-NL" b="0" dirty="0"/>
              <a:t> must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comfort, </a:t>
            </a:r>
            <a:r>
              <a:rPr lang="nl-NL" b="0" dirty="0" err="1"/>
              <a:t>cleanliness</a:t>
            </a:r>
            <a:r>
              <a:rPr lang="nl-NL" b="0" dirty="0"/>
              <a:t>, or </a:t>
            </a:r>
            <a:r>
              <a:rPr lang="nl-NL" b="0" dirty="0" err="1"/>
              <a:t>hygiene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Both </a:t>
            </a:r>
            <a:r>
              <a:rPr lang="nl-NL" b="0" dirty="0" err="1"/>
              <a:t>conventional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innovative</a:t>
            </a:r>
            <a:r>
              <a:rPr lang="nl-NL" b="0" dirty="0"/>
              <a:t> approaches are </a:t>
            </a:r>
            <a:r>
              <a:rPr lang="nl-NL" b="0" dirty="0" err="1"/>
              <a:t>needed</a:t>
            </a:r>
            <a:r>
              <a:rPr lang="nl-NL" b="0" dirty="0"/>
              <a:t>. </a:t>
            </a:r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48055479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1.3- Water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Conservation</a:t>
            </a:r>
            <a:r>
              <a:rPr lang="nl-NL" dirty="0"/>
              <a:t> </a:t>
            </a:r>
            <a:r>
              <a:rPr lang="nl-NL" dirty="0" err="1"/>
              <a:t>Measures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Towel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linen</a:t>
            </a:r>
            <a:r>
              <a:rPr lang="nl-NL" b="0" dirty="0"/>
              <a:t> </a:t>
            </a:r>
            <a:r>
              <a:rPr lang="nl-NL" b="0" dirty="0" err="1"/>
              <a:t>reuse</a:t>
            </a:r>
            <a:r>
              <a:rPr lang="nl-NL" b="0" dirty="0"/>
              <a:t> programs (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awareness </a:t>
            </a:r>
            <a:r>
              <a:rPr lang="nl-NL" b="0" dirty="0" err="1"/>
              <a:t>pamphlets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Staff</a:t>
            </a:r>
            <a:r>
              <a:rPr lang="nl-NL" b="0" dirty="0"/>
              <a:t> training </a:t>
            </a:r>
            <a:r>
              <a:rPr lang="nl-NL" b="0" dirty="0" err="1"/>
              <a:t>and</a:t>
            </a:r>
            <a:r>
              <a:rPr lang="nl-NL" b="0" dirty="0"/>
              <a:t> awareness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ensure</a:t>
            </a:r>
            <a:r>
              <a:rPr lang="nl-NL" b="0" dirty="0"/>
              <a:t> </a:t>
            </a:r>
            <a:r>
              <a:rPr lang="nl-NL" b="0" dirty="0" err="1"/>
              <a:t>responsible</a:t>
            </a:r>
            <a:r>
              <a:rPr lang="nl-NL" b="0" dirty="0"/>
              <a:t> water </a:t>
            </a:r>
            <a:r>
              <a:rPr lang="nl-NL" b="0" dirty="0" err="1"/>
              <a:t>use</a:t>
            </a:r>
            <a:endParaRPr lang="nl-NL" b="0" dirty="0"/>
          </a:p>
          <a:p>
            <a:pPr lvl="3"/>
            <a:r>
              <a:rPr lang="nl-NL" b="0" dirty="0"/>
              <a:t>- Prompt </a:t>
            </a:r>
            <a:r>
              <a:rPr lang="nl-NL" b="0" dirty="0" err="1"/>
              <a:t>leak</a:t>
            </a:r>
            <a:r>
              <a:rPr lang="nl-NL" b="0" dirty="0"/>
              <a:t> </a:t>
            </a:r>
            <a:r>
              <a:rPr lang="nl-NL" b="0" dirty="0" err="1"/>
              <a:t>detection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repair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Install</a:t>
            </a:r>
            <a:r>
              <a:rPr lang="nl-NL" b="0" dirty="0"/>
              <a:t> low-flow </a:t>
            </a:r>
            <a:r>
              <a:rPr lang="nl-NL" b="0" dirty="0" err="1"/>
              <a:t>fixtures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water-</a:t>
            </a:r>
            <a:r>
              <a:rPr lang="nl-NL" b="0" dirty="0" err="1"/>
              <a:t>efficient</a:t>
            </a:r>
            <a:r>
              <a:rPr lang="nl-NL" b="0" dirty="0"/>
              <a:t> equipment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Optimize</a:t>
            </a:r>
            <a:r>
              <a:rPr lang="nl-NL" b="0" dirty="0"/>
              <a:t> </a:t>
            </a:r>
            <a:r>
              <a:rPr lang="nl-NL" b="0" dirty="0" err="1"/>
              <a:t>kitchen</a:t>
            </a:r>
            <a:r>
              <a:rPr lang="nl-NL" b="0" dirty="0"/>
              <a:t>, </a:t>
            </a:r>
            <a:r>
              <a:rPr lang="nl-NL" b="0" dirty="0" err="1"/>
              <a:t>laundry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irrigation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endParaRPr lang="en-GB" b="0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232368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1.4- Hotels </a:t>
            </a:r>
            <a:r>
              <a:rPr lang="nl-NL" sz="3600" dirty="0" err="1"/>
              <a:t>Eco</a:t>
            </a:r>
            <a:r>
              <a:rPr lang="nl-NL" sz="3600" dirty="0"/>
              <a:t> Design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Environmental</a:t>
            </a:r>
            <a:r>
              <a:rPr lang="nl-NL" dirty="0"/>
              <a:t> Impact</a:t>
            </a:r>
          </a:p>
          <a:p>
            <a:pPr lvl="3"/>
            <a:r>
              <a:rPr lang="nl-NL" b="0" dirty="0"/>
              <a:t>- Hotel </a:t>
            </a:r>
            <a:r>
              <a:rPr lang="nl-NL" b="0" dirty="0" err="1"/>
              <a:t>construction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operations </a:t>
            </a:r>
            <a:r>
              <a:rPr lang="nl-NL" b="0" dirty="0" err="1"/>
              <a:t>consume</a:t>
            </a:r>
            <a:r>
              <a:rPr lang="nl-NL" b="0" dirty="0"/>
              <a:t> water, energy,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fossil</a:t>
            </a:r>
            <a:r>
              <a:rPr lang="nl-NL" b="0" dirty="0"/>
              <a:t> </a:t>
            </a:r>
            <a:r>
              <a:rPr lang="nl-NL" b="0" dirty="0" err="1"/>
              <a:t>fuels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Generate</a:t>
            </a:r>
            <a:r>
              <a:rPr lang="nl-NL" b="0" dirty="0"/>
              <a:t> CO₂ </a:t>
            </a:r>
            <a:r>
              <a:rPr lang="nl-NL" b="0" dirty="0" err="1"/>
              <a:t>emissions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pollutants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Sustainable</a:t>
            </a:r>
            <a:r>
              <a:rPr lang="nl-NL" dirty="0"/>
              <a:t> Design Benefits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eco</a:t>
            </a:r>
            <a:r>
              <a:rPr lang="nl-NL" b="0" dirty="0"/>
              <a:t> design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emissions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impact</a:t>
            </a:r>
          </a:p>
          <a:p>
            <a:pPr lvl="3"/>
            <a:r>
              <a:rPr lang="nl-NL" b="0" dirty="0"/>
              <a:t>- Preserve </a:t>
            </a:r>
            <a:r>
              <a:rPr lang="nl-NL" b="0" dirty="0" err="1"/>
              <a:t>surrounding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built environments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Integrate</a:t>
            </a:r>
            <a:r>
              <a:rPr lang="nl-NL" b="0" dirty="0"/>
              <a:t> hotel </a:t>
            </a:r>
            <a:r>
              <a:rPr lang="nl-NL" b="0" dirty="0" err="1"/>
              <a:t>architecture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context without </a:t>
            </a:r>
            <a:r>
              <a:rPr lang="nl-NL" b="0" dirty="0" err="1"/>
              <a:t>harming</a:t>
            </a:r>
            <a:r>
              <a:rPr lang="nl-NL" b="0" dirty="0"/>
              <a:t> </a:t>
            </a:r>
            <a:r>
              <a:rPr lang="nl-NL" b="0" dirty="0" err="1"/>
              <a:t>existing</a:t>
            </a:r>
            <a:r>
              <a:rPr lang="nl-NL" b="0" dirty="0"/>
              <a:t> </a:t>
            </a:r>
            <a:r>
              <a:rPr lang="nl-NL" b="0" dirty="0" err="1"/>
              <a:t>styles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requalify</a:t>
            </a:r>
            <a:r>
              <a:rPr lang="nl-NL" b="0" dirty="0"/>
              <a:t> </a:t>
            </a:r>
            <a:r>
              <a:rPr lang="nl-NL" b="0" dirty="0" err="1"/>
              <a:t>degraded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, support </a:t>
            </a:r>
            <a:r>
              <a:rPr lang="nl-NL" b="0" dirty="0" err="1"/>
              <a:t>heritage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boost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economy</a:t>
            </a:r>
            <a:endParaRPr lang="nl-NL" b="0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55524341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1.4- Hotels </a:t>
            </a:r>
            <a:r>
              <a:rPr lang="nl-NL" sz="3600" dirty="0" err="1"/>
              <a:t>Eco</a:t>
            </a:r>
            <a:r>
              <a:rPr lang="nl-NL" sz="3600" dirty="0"/>
              <a:t> Design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Practices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Choose</a:t>
            </a:r>
            <a:r>
              <a:rPr lang="nl-NL" b="0" dirty="0"/>
              <a:t> </a:t>
            </a:r>
            <a:r>
              <a:rPr lang="nl-NL" b="0" dirty="0" err="1"/>
              <a:t>materials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environmentally</a:t>
            </a:r>
            <a:r>
              <a:rPr lang="nl-NL" b="0" dirty="0"/>
              <a:t> </a:t>
            </a:r>
            <a:r>
              <a:rPr lang="nl-NL" b="0" dirty="0" err="1"/>
              <a:t>responsible</a:t>
            </a:r>
            <a:r>
              <a:rPr lang="nl-NL" b="0" dirty="0"/>
              <a:t> </a:t>
            </a:r>
            <a:r>
              <a:rPr lang="nl-NL" b="0" dirty="0" err="1"/>
              <a:t>suppliers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Apply</a:t>
            </a:r>
            <a:r>
              <a:rPr lang="nl-NL" b="0" dirty="0"/>
              <a:t> energy- </a:t>
            </a:r>
            <a:r>
              <a:rPr lang="nl-NL" b="0" dirty="0" err="1"/>
              <a:t>and</a:t>
            </a:r>
            <a:r>
              <a:rPr lang="nl-NL" b="0" dirty="0"/>
              <a:t> water-</a:t>
            </a:r>
            <a:r>
              <a:rPr lang="nl-NL" b="0" dirty="0" err="1"/>
              <a:t>saving</a:t>
            </a:r>
            <a:r>
              <a:rPr lang="nl-NL" b="0" dirty="0"/>
              <a:t> </a:t>
            </a:r>
            <a:r>
              <a:rPr lang="nl-NL" b="0" dirty="0" err="1"/>
              <a:t>technologies</a:t>
            </a:r>
            <a:r>
              <a:rPr lang="nl-NL" b="0" dirty="0"/>
              <a:t>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hotel’s</a:t>
            </a:r>
            <a:r>
              <a:rPr lang="nl-NL" b="0" dirty="0"/>
              <a:t> life </a:t>
            </a:r>
            <a:r>
              <a:rPr lang="nl-NL" b="0" dirty="0" err="1"/>
              <a:t>cycle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Advantages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Enhances</a:t>
            </a:r>
            <a:r>
              <a:rPr lang="nl-NL" b="0" dirty="0"/>
              <a:t> hotel image </a:t>
            </a:r>
            <a:r>
              <a:rPr lang="nl-NL" b="0" dirty="0" err="1"/>
              <a:t>and</a:t>
            </a:r>
            <a:r>
              <a:rPr lang="nl-NL" b="0" dirty="0"/>
              <a:t> brand </a:t>
            </a:r>
            <a:r>
              <a:rPr lang="nl-NL" b="0" dirty="0" err="1"/>
              <a:t>reputation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Higher</a:t>
            </a:r>
            <a:r>
              <a:rPr lang="nl-NL" b="0" dirty="0"/>
              <a:t> </a:t>
            </a:r>
            <a:r>
              <a:rPr lang="nl-NL" b="0" dirty="0" err="1"/>
              <a:t>initial</a:t>
            </a:r>
            <a:r>
              <a:rPr lang="nl-NL" b="0" dirty="0"/>
              <a:t> investment offset </a:t>
            </a:r>
            <a:r>
              <a:rPr lang="nl-NL" b="0" dirty="0" err="1"/>
              <a:t>by</a:t>
            </a:r>
            <a:r>
              <a:rPr lang="nl-NL" b="0" dirty="0"/>
              <a:t> long-term </a:t>
            </a:r>
            <a:r>
              <a:rPr lang="nl-NL" b="0" dirty="0" err="1"/>
              <a:t>profitability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reduced</a:t>
            </a:r>
            <a:r>
              <a:rPr lang="nl-NL" b="0" dirty="0"/>
              <a:t> risk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Extends</a:t>
            </a:r>
            <a:r>
              <a:rPr lang="nl-NL" b="0" dirty="0"/>
              <a:t> building life </a:t>
            </a:r>
            <a:r>
              <a:rPr lang="nl-NL" b="0" dirty="0" err="1"/>
              <a:t>cycle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improves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en-GB" b="0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43815998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1.5- Food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Beverage</a:t>
            </a:r>
            <a:r>
              <a:rPr lang="nl-NL" sz="3600" dirty="0"/>
              <a:t>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Role</a:t>
            </a:r>
            <a:r>
              <a:rPr lang="nl-NL" dirty="0"/>
              <a:t> in Global </a:t>
            </a:r>
            <a:r>
              <a:rPr lang="nl-NL" dirty="0" err="1"/>
              <a:t>Sustainability</a:t>
            </a:r>
            <a:endParaRPr lang="nl-NL" dirty="0"/>
          </a:p>
          <a:p>
            <a:pPr lvl="3"/>
            <a:r>
              <a:rPr lang="nl-NL" b="0" dirty="0"/>
              <a:t>- Hotels serve large volumes of </a:t>
            </a:r>
            <a:r>
              <a:rPr lang="nl-NL" b="0" dirty="0" err="1"/>
              <a:t>meals</a:t>
            </a:r>
            <a:r>
              <a:rPr lang="nl-NL" b="0" dirty="0"/>
              <a:t>, making </a:t>
            </a:r>
            <a:r>
              <a:rPr lang="nl-NL" b="0" dirty="0" err="1"/>
              <a:t>them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drivers of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Definition of </a:t>
            </a:r>
            <a:r>
              <a:rPr lang="nl-NL" dirty="0" err="1"/>
              <a:t>Sustainable</a:t>
            </a:r>
            <a:r>
              <a:rPr lang="nl-NL" dirty="0"/>
              <a:t> Food </a:t>
            </a:r>
            <a:r>
              <a:rPr lang="nl-NL" dirty="0" err="1"/>
              <a:t>and</a:t>
            </a:r>
            <a:r>
              <a:rPr lang="nl-NL" dirty="0"/>
              <a:t> Drinks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use</a:t>
            </a:r>
            <a:r>
              <a:rPr lang="nl-NL" b="0" dirty="0"/>
              <a:t> of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products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sourcing</a:t>
            </a:r>
            <a:r>
              <a:rPr lang="nl-NL" b="0" dirty="0"/>
              <a:t> </a:t>
            </a:r>
            <a:r>
              <a:rPr lang="nl-NL" b="0" dirty="0" err="1"/>
              <a:t>reduces</a:t>
            </a:r>
            <a:r>
              <a:rPr lang="nl-NL" b="0" dirty="0"/>
              <a:t> transport </a:t>
            </a:r>
            <a:r>
              <a:rPr lang="nl-NL" b="0" dirty="0" err="1"/>
              <a:t>costs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supports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economy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Energy-</a:t>
            </a:r>
            <a:r>
              <a:rPr lang="nl-NL" b="0" dirty="0" err="1"/>
              <a:t>efficient</a:t>
            </a:r>
            <a:r>
              <a:rPr lang="nl-NL" b="0" dirty="0"/>
              <a:t> </a:t>
            </a:r>
            <a:r>
              <a:rPr lang="nl-NL" b="0" dirty="0" err="1"/>
              <a:t>production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low CO₂ </a:t>
            </a:r>
            <a:r>
              <a:rPr lang="nl-NL" b="0" dirty="0" err="1"/>
              <a:t>emissions</a:t>
            </a:r>
            <a:endParaRPr lang="nl-NL" b="0" dirty="0"/>
          </a:p>
          <a:p>
            <a:pPr lvl="3"/>
            <a:r>
              <a:rPr lang="nl-NL" b="0" dirty="0"/>
              <a:t>- Respect </a:t>
            </a:r>
            <a:r>
              <a:rPr lang="nl-NL" b="0" dirty="0" err="1"/>
              <a:t>natural</a:t>
            </a:r>
            <a:r>
              <a:rPr lang="nl-NL" b="0" dirty="0"/>
              <a:t> resource </a:t>
            </a:r>
            <a:r>
              <a:rPr lang="nl-NL" b="0" dirty="0" err="1"/>
              <a:t>limits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ensure</a:t>
            </a:r>
            <a:r>
              <a:rPr lang="nl-NL" b="0" dirty="0"/>
              <a:t> </a:t>
            </a:r>
            <a:r>
              <a:rPr lang="nl-NL" b="0" dirty="0" err="1"/>
              <a:t>regeneration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67670573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1.5- Food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Beverage</a:t>
            </a:r>
            <a:r>
              <a:rPr lang="nl-NL" sz="3600" dirty="0"/>
              <a:t>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Characteristics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Healthy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nutritious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consumers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</a:t>
            </a:r>
            <a:r>
              <a:rPr lang="nl-NL" b="0" dirty="0"/>
              <a:t> a safe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hygienic</a:t>
            </a:r>
            <a:r>
              <a:rPr lang="nl-NL" b="0" dirty="0"/>
              <a:t> environment </a:t>
            </a:r>
            <a:r>
              <a:rPr lang="nl-NL" b="0" dirty="0" err="1"/>
              <a:t>for</a:t>
            </a:r>
            <a:r>
              <a:rPr lang="nl-NL" b="0" dirty="0"/>
              <a:t> producers </a:t>
            </a:r>
            <a:r>
              <a:rPr lang="nl-NL" b="0" dirty="0" err="1"/>
              <a:t>and</a:t>
            </a:r>
            <a:r>
              <a:rPr lang="nl-NL" b="0" dirty="0"/>
              <a:t> retailers</a:t>
            </a:r>
          </a:p>
          <a:p>
            <a:pPr lvl="3"/>
            <a:r>
              <a:rPr lang="nl-NL" b="0" dirty="0"/>
              <a:t>- Respect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limits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animal</a:t>
            </a:r>
            <a:r>
              <a:rPr lang="nl-NL" b="0" dirty="0"/>
              <a:t> welfare</a:t>
            </a:r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economy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culture </a:t>
            </a:r>
            <a:r>
              <a:rPr lang="nl-NL" b="0" dirty="0" err="1"/>
              <a:t>through</a:t>
            </a:r>
            <a:r>
              <a:rPr lang="nl-NL" b="0" dirty="0"/>
              <a:t> community-</a:t>
            </a:r>
            <a:r>
              <a:rPr lang="nl-NL" b="0" dirty="0" err="1"/>
              <a:t>based</a:t>
            </a:r>
            <a:r>
              <a:rPr lang="nl-NL" b="0" dirty="0"/>
              <a:t> </a:t>
            </a:r>
            <a:r>
              <a:rPr lang="nl-NL" b="0" dirty="0" err="1"/>
              <a:t>sourcing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30927465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1.6- </a:t>
            </a:r>
            <a:r>
              <a:rPr lang="nl-NL" sz="3600" dirty="0" err="1"/>
              <a:t>Efficient</a:t>
            </a:r>
            <a:r>
              <a:rPr lang="nl-NL" sz="3600" dirty="0"/>
              <a:t> Kitchen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High Energy </a:t>
            </a:r>
            <a:r>
              <a:rPr lang="nl-NL" dirty="0" err="1"/>
              <a:t>Use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Kitchens</a:t>
            </a:r>
            <a:r>
              <a:rPr lang="nl-NL" b="0" dirty="0"/>
              <a:t> are </a:t>
            </a:r>
            <a:r>
              <a:rPr lang="nl-NL" b="0" dirty="0" err="1"/>
              <a:t>among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biggest</a:t>
            </a:r>
            <a:r>
              <a:rPr lang="nl-NL" b="0" dirty="0"/>
              <a:t> energy </a:t>
            </a:r>
            <a:r>
              <a:rPr lang="nl-NL" b="0" dirty="0" err="1"/>
              <a:t>consumers</a:t>
            </a:r>
            <a:r>
              <a:rPr lang="nl-NL" b="0" dirty="0"/>
              <a:t> in hotels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Inefficiencies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occur</a:t>
            </a:r>
            <a:r>
              <a:rPr lang="nl-NL" b="0" dirty="0"/>
              <a:t> in food </a:t>
            </a:r>
            <a:r>
              <a:rPr lang="nl-NL" b="0" dirty="0" err="1"/>
              <a:t>preparation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storage equipment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Potential</a:t>
            </a:r>
            <a:r>
              <a:rPr lang="nl-NL" dirty="0"/>
              <a:t> </a:t>
            </a:r>
            <a:r>
              <a:rPr lang="nl-NL" dirty="0" err="1"/>
              <a:t>Savings</a:t>
            </a:r>
            <a:endParaRPr lang="nl-NL" dirty="0"/>
          </a:p>
          <a:p>
            <a:pPr lvl="3"/>
            <a:r>
              <a:rPr lang="nl-NL" b="0" dirty="0"/>
              <a:t>- Energy </a:t>
            </a:r>
            <a:r>
              <a:rPr lang="nl-NL" b="0" dirty="0" err="1"/>
              <a:t>consumption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reduced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up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one-third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Achieved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efficient</a:t>
            </a:r>
            <a:r>
              <a:rPr lang="nl-NL" b="0" dirty="0"/>
              <a:t> equipment </a:t>
            </a:r>
            <a:r>
              <a:rPr lang="nl-NL" b="0" dirty="0" err="1"/>
              <a:t>and</a:t>
            </a:r>
            <a:r>
              <a:rPr lang="nl-NL" b="0" dirty="0"/>
              <a:t> employee training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3510845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1.6- </a:t>
            </a:r>
            <a:r>
              <a:rPr lang="nl-NL" sz="3600" dirty="0" err="1"/>
              <a:t>Efficient</a:t>
            </a:r>
            <a:r>
              <a:rPr lang="nl-NL" sz="3600" dirty="0"/>
              <a:t> Kitchen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Optimal</a:t>
            </a:r>
            <a:r>
              <a:rPr lang="nl-NL" dirty="0"/>
              <a:t> Kitchen </a:t>
            </a:r>
            <a:r>
              <a:rPr lang="nl-NL" dirty="0" err="1"/>
              <a:t>Layout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Design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minimize</a:t>
            </a:r>
            <a:r>
              <a:rPr lang="nl-NL" b="0" dirty="0"/>
              <a:t> energy waste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Efficient</a:t>
            </a:r>
            <a:r>
              <a:rPr lang="nl-NL" dirty="0"/>
              <a:t> Equipment: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Install</a:t>
            </a:r>
            <a:r>
              <a:rPr lang="nl-NL" b="0" dirty="0"/>
              <a:t> high-performance, </a:t>
            </a:r>
            <a:r>
              <a:rPr lang="nl-NL" b="0" dirty="0" err="1"/>
              <a:t>energy-saving</a:t>
            </a:r>
            <a:r>
              <a:rPr lang="nl-NL" b="0" dirty="0"/>
              <a:t> </a:t>
            </a:r>
            <a:r>
              <a:rPr lang="nl-NL" b="0" dirty="0" err="1"/>
              <a:t>appliances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Staff</a:t>
            </a:r>
            <a:r>
              <a:rPr lang="nl-NL" dirty="0"/>
              <a:t> Actions</a:t>
            </a:r>
          </a:p>
          <a:p>
            <a:pPr lvl="3"/>
            <a:r>
              <a:rPr lang="nl-NL" b="0" dirty="0"/>
              <a:t>- Train employees in energy-</a:t>
            </a:r>
            <a:r>
              <a:rPr lang="nl-NL" b="0" dirty="0" err="1"/>
              <a:t>conscious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59723783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1.7- </a:t>
            </a:r>
            <a:r>
              <a:rPr lang="nl-NL" sz="3600" dirty="0" err="1"/>
              <a:t>Tourists</a:t>
            </a:r>
            <a:r>
              <a:rPr lang="nl-NL" sz="3600" dirty="0"/>
              <a:t>’ Awareness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Beyond Energy Efficiency</a:t>
            </a:r>
          </a:p>
          <a:p>
            <a:pPr lvl="3"/>
            <a:r>
              <a:rPr lang="nl-NL" b="0" dirty="0"/>
              <a:t>- Hotels </a:t>
            </a:r>
            <a:r>
              <a:rPr lang="nl-NL" b="0" dirty="0" err="1"/>
              <a:t>aim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educate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 on </a:t>
            </a:r>
            <a:r>
              <a:rPr lang="nl-NL" b="0" dirty="0" err="1"/>
              <a:t>adopting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Initiatives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Raise</a:t>
            </a:r>
            <a:r>
              <a:rPr lang="nl-NL" dirty="0"/>
              <a:t> Awareness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Guided</a:t>
            </a:r>
            <a:r>
              <a:rPr lang="nl-NL" b="0" dirty="0"/>
              <a:t> tours of hotel </a:t>
            </a:r>
            <a:r>
              <a:rPr lang="nl-NL" b="0" dirty="0" err="1"/>
              <a:t>surroundings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engage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community </a:t>
            </a:r>
            <a:r>
              <a:rPr lang="nl-NL" b="0" dirty="0" err="1"/>
              <a:t>and</a:t>
            </a:r>
            <a:r>
              <a:rPr lang="nl-NL" b="0" dirty="0"/>
              <a:t> environment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Social</a:t>
            </a:r>
            <a:r>
              <a:rPr lang="nl-NL" b="0" dirty="0"/>
              <a:t> events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charity</a:t>
            </a:r>
            <a:r>
              <a:rPr lang="nl-NL" b="0" dirty="0"/>
              <a:t> </a:t>
            </a:r>
            <a:r>
              <a:rPr lang="nl-NL" b="0" dirty="0" err="1"/>
              <a:t>initiatives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causes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attract</a:t>
            </a:r>
            <a:r>
              <a:rPr lang="nl-NL" b="0" dirty="0"/>
              <a:t> media attention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Informational</a:t>
            </a:r>
            <a:r>
              <a:rPr lang="nl-NL" b="0" dirty="0"/>
              <a:t> </a:t>
            </a:r>
            <a:r>
              <a:rPr lang="nl-NL" b="0" dirty="0" err="1"/>
              <a:t>materials</a:t>
            </a:r>
            <a:r>
              <a:rPr lang="nl-NL" b="0" dirty="0"/>
              <a:t>: </a:t>
            </a:r>
            <a:r>
              <a:rPr lang="nl-NL" b="0" dirty="0" err="1"/>
              <a:t>pamphlets</a:t>
            </a:r>
            <a:r>
              <a:rPr lang="nl-NL" b="0" dirty="0"/>
              <a:t> in rooms </a:t>
            </a:r>
            <a:r>
              <a:rPr lang="nl-NL" b="0" dirty="0" err="1"/>
              <a:t>and</a:t>
            </a:r>
            <a:r>
              <a:rPr lang="nl-NL" b="0" dirty="0"/>
              <a:t> hotel </a:t>
            </a:r>
            <a:r>
              <a:rPr lang="nl-NL" b="0" dirty="0" err="1"/>
              <a:t>spaces</a:t>
            </a:r>
            <a:r>
              <a:rPr lang="nl-NL" b="0" dirty="0"/>
              <a:t> </a:t>
            </a:r>
            <a:r>
              <a:rPr lang="nl-NL" b="0" dirty="0" err="1"/>
              <a:t>detailing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benefits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1843202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Tourists</a:t>
            </a:r>
            <a:r>
              <a:rPr lang="nl-NL" dirty="0"/>
              <a:t>’ Awareness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BC4655-F050-BAD7-F0AB-29E63D300F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00" y="19770"/>
            <a:ext cx="12152350" cy="6414909"/>
          </a:xfrm>
          <a:prstGeom prst="rect">
            <a:avLst/>
          </a:prstGeom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7031DE-E2CA-C89B-2036-FDE375314BBA}"/>
              </a:ext>
            </a:extLst>
          </p:cNvPr>
          <p:cNvSpPr txBox="1"/>
          <p:nvPr/>
        </p:nvSpPr>
        <p:spPr>
          <a:xfrm>
            <a:off x="914599" y="1844824"/>
            <a:ext cx="6166624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3200" b="0" dirty="0"/>
              <a:t>2- The Case </a:t>
            </a:r>
            <a:r>
              <a:rPr lang="nl-NL" sz="3200" b="0" dirty="0" err="1"/>
              <a:t>Study</a:t>
            </a:r>
            <a:r>
              <a:rPr lang="nl-NL" sz="3200" dirty="0"/>
              <a:t>: Hotel CO51</a:t>
            </a:r>
            <a:endParaRPr lang="en-DE" sz="3200" dirty="0"/>
          </a:p>
        </p:txBody>
      </p:sp>
    </p:spTree>
    <p:extLst>
      <p:ext uri="{BB962C8B-B14F-4D97-AF65-F5344CB8AC3E}">
        <p14:creationId xmlns:p14="http://schemas.microsoft.com/office/powerpoint/2010/main" val="3175342054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Hotel Co 51’s </a:t>
            </a:r>
            <a:r>
              <a:rPr lang="nl-NL" dirty="0" err="1"/>
              <a:t>Sustainability</a:t>
            </a:r>
            <a:r>
              <a:rPr lang="nl-NL" dirty="0"/>
              <a:t> Approach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de-DE" dirty="0"/>
              <a:t>The Approach:</a:t>
            </a:r>
          </a:p>
          <a:p>
            <a:pPr lvl="3"/>
            <a:endParaRPr lang="de-DE" dirty="0"/>
          </a:p>
          <a:p>
            <a:pPr lvl="3"/>
            <a:r>
              <a:rPr lang="de-DE" b="0" dirty="0"/>
              <a:t>1- Environment: </a:t>
            </a:r>
            <a:r>
              <a:rPr lang="de-DE" b="0" dirty="0" err="1"/>
              <a:t>Sustainability</a:t>
            </a:r>
            <a:r>
              <a:rPr lang="de-DE" b="0" dirty="0"/>
              <a:t> </a:t>
            </a:r>
            <a:r>
              <a:rPr lang="de-DE" b="0" dirty="0" err="1"/>
              <a:t>is</a:t>
            </a:r>
            <a:r>
              <a:rPr lang="de-DE" b="0" dirty="0"/>
              <a:t> in </a:t>
            </a:r>
            <a:r>
              <a:rPr lang="de-DE" b="0" dirty="0" err="1"/>
              <a:t>our</a:t>
            </a:r>
            <a:r>
              <a:rPr lang="de-DE" b="0" dirty="0"/>
              <a:t> DNA</a:t>
            </a:r>
            <a:endParaRPr lang="en-GB" b="0" dirty="0"/>
          </a:p>
          <a:p>
            <a:pPr lvl="2"/>
            <a:endParaRPr lang="en-GB" dirty="0"/>
          </a:p>
          <a:p>
            <a:pPr lvl="2"/>
            <a:r>
              <a:rPr lang="en-GB" dirty="0"/>
              <a:t>2- Social: Putting people at the heart of the business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48953449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Hotel Co 51: </a:t>
            </a:r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Strategy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Goal: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</a:t>
            </a:r>
            <a:r>
              <a:rPr lang="nl-NL" b="0" dirty="0"/>
              <a:t> carbon footprint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very</a:t>
            </a:r>
            <a:r>
              <a:rPr lang="nl-NL" b="0" dirty="0"/>
              <a:t> </a:t>
            </a:r>
            <a:r>
              <a:rPr lang="nl-NL" b="0" dirty="0" err="1"/>
              <a:t>beginning</a:t>
            </a:r>
            <a:r>
              <a:rPr lang="nl-NL" b="0" dirty="0"/>
              <a:t> of </a:t>
            </a:r>
            <a:r>
              <a:rPr lang="nl-NL" b="0" dirty="0" err="1"/>
              <a:t>every</a:t>
            </a:r>
            <a:r>
              <a:rPr lang="nl-NL" b="0" dirty="0"/>
              <a:t> hotel project</a:t>
            </a:r>
          </a:p>
          <a:p>
            <a:pPr lvl="3"/>
            <a:r>
              <a:rPr lang="nl-NL" dirty="0" err="1"/>
              <a:t>Sustainability</a:t>
            </a:r>
            <a:r>
              <a:rPr lang="nl-NL" dirty="0"/>
              <a:t> Focus: </a:t>
            </a:r>
          </a:p>
          <a:p>
            <a:pPr lvl="3"/>
            <a:r>
              <a:rPr lang="nl-NL" b="0" dirty="0"/>
              <a:t>- Built </a:t>
            </a:r>
            <a:r>
              <a:rPr lang="nl-NL" b="0" dirty="0" err="1"/>
              <a:t>into</a:t>
            </a:r>
            <a:r>
              <a:rPr lang="nl-NL" b="0" dirty="0"/>
              <a:t> </a:t>
            </a:r>
            <a:r>
              <a:rPr lang="nl-NL" b="0" dirty="0" err="1"/>
              <a:t>every</a:t>
            </a:r>
            <a:r>
              <a:rPr lang="nl-NL" b="0" dirty="0"/>
              <a:t> stage of design </a:t>
            </a:r>
            <a:r>
              <a:rPr lang="nl-NL" b="0" dirty="0" err="1"/>
              <a:t>and</a:t>
            </a:r>
            <a:r>
              <a:rPr lang="nl-NL" b="0" dirty="0"/>
              <a:t> operations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Two</a:t>
            </a:r>
            <a:r>
              <a:rPr lang="nl-NL" dirty="0"/>
              <a:t> </a:t>
            </a:r>
            <a:r>
              <a:rPr lang="nl-NL" dirty="0" err="1"/>
              <a:t>Key</a:t>
            </a:r>
            <a:r>
              <a:rPr lang="nl-NL" dirty="0"/>
              <a:t> Approaches:</a:t>
            </a:r>
          </a:p>
          <a:p>
            <a:pPr lvl="3"/>
            <a:r>
              <a:rPr lang="nl-NL" b="0" dirty="0"/>
              <a:t>A- </a:t>
            </a:r>
            <a:r>
              <a:rPr lang="nl-NL" b="0" dirty="0" err="1"/>
              <a:t>Designing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Start</a:t>
            </a:r>
          </a:p>
          <a:p>
            <a:pPr lvl="3"/>
            <a:r>
              <a:rPr lang="nl-NL" b="0" dirty="0"/>
              <a:t>B- </a:t>
            </a:r>
            <a:r>
              <a:rPr lang="nl-NL" b="0" dirty="0" err="1"/>
              <a:t>Embedding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Operations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0031479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2.1- </a:t>
            </a:r>
            <a:r>
              <a:rPr lang="nl-NL" sz="3600" dirty="0" err="1"/>
              <a:t>Environmental</a:t>
            </a:r>
            <a:r>
              <a:rPr lang="nl-NL" sz="3600" dirty="0"/>
              <a:t> </a:t>
            </a:r>
            <a:r>
              <a:rPr lang="nl-NL" sz="3600" dirty="0" err="1"/>
              <a:t>Strategy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A- </a:t>
            </a:r>
            <a:r>
              <a:rPr lang="nl-NL" dirty="0" err="1"/>
              <a:t>Designing</a:t>
            </a:r>
            <a:r>
              <a:rPr lang="nl-NL" dirty="0"/>
              <a:t> </a:t>
            </a:r>
            <a:r>
              <a:rPr lang="nl-NL" dirty="0" err="1"/>
              <a:t>Sustainability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Start: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Carbon Footprint Challenge</a:t>
            </a:r>
          </a:p>
          <a:p>
            <a:pPr lvl="3"/>
            <a:r>
              <a:rPr lang="nl-NL" b="0" dirty="0"/>
              <a:t>- Cement </a:t>
            </a:r>
            <a:r>
              <a:rPr lang="nl-NL" b="0" dirty="0" err="1"/>
              <a:t>industry</a:t>
            </a:r>
            <a:r>
              <a:rPr lang="nl-NL" b="0" dirty="0"/>
              <a:t> </a:t>
            </a:r>
            <a:r>
              <a:rPr lang="nl-NL" b="0" dirty="0" err="1"/>
              <a:t>produces</a:t>
            </a:r>
            <a:r>
              <a:rPr lang="nl-NL" b="0" dirty="0"/>
              <a:t> 8% of </a:t>
            </a:r>
            <a:r>
              <a:rPr lang="nl-NL" b="0" dirty="0" err="1"/>
              <a:t>global</a:t>
            </a:r>
            <a:r>
              <a:rPr lang="nl-NL" b="0" dirty="0"/>
              <a:t> CO₂ </a:t>
            </a:r>
            <a:r>
              <a:rPr lang="nl-NL" b="0" dirty="0" err="1"/>
              <a:t>emissions</a:t>
            </a:r>
            <a:endParaRPr lang="nl-NL" b="0" dirty="0"/>
          </a:p>
          <a:p>
            <a:pPr lvl="3"/>
            <a:r>
              <a:rPr lang="nl-NL" b="0" dirty="0"/>
              <a:t>- Buildings account </a:t>
            </a:r>
            <a:r>
              <a:rPr lang="nl-NL" b="0" dirty="0" err="1"/>
              <a:t>for</a:t>
            </a:r>
            <a:r>
              <a:rPr lang="nl-NL" b="0" dirty="0"/>
              <a:t> 42% of </a:t>
            </a:r>
            <a:r>
              <a:rPr lang="nl-NL" b="0" dirty="0" err="1"/>
              <a:t>global</a:t>
            </a:r>
            <a:r>
              <a:rPr lang="nl-NL" b="0" dirty="0"/>
              <a:t> energy-</a:t>
            </a:r>
            <a:r>
              <a:rPr lang="nl-NL" b="0" dirty="0" err="1"/>
              <a:t>related</a:t>
            </a:r>
            <a:r>
              <a:rPr lang="nl-NL" b="0" dirty="0"/>
              <a:t> CO₂—</a:t>
            </a:r>
            <a:r>
              <a:rPr lang="nl-NL" b="0" dirty="0" err="1"/>
              <a:t>critical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hotels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address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Hotel Co 51’s Approach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less</a:t>
            </a:r>
            <a:r>
              <a:rPr lang="nl-NL" b="0" dirty="0"/>
              <a:t> carbon-intensive </a:t>
            </a:r>
            <a:r>
              <a:rPr lang="nl-NL" b="0" dirty="0" err="1"/>
              <a:t>materials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energy-saving</a:t>
            </a:r>
            <a:r>
              <a:rPr lang="nl-NL" b="0" dirty="0"/>
              <a:t> benefits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properties</a:t>
            </a:r>
            <a:r>
              <a:rPr lang="nl-NL" b="0" dirty="0"/>
              <a:t> are new-</a:t>
            </a:r>
            <a:r>
              <a:rPr lang="nl-NL" b="0" dirty="0" err="1"/>
              <a:t>builds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better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r>
              <a:rPr lang="nl-NL" b="0" dirty="0"/>
              <a:t> control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assurance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31901795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2.1- </a:t>
            </a:r>
            <a:r>
              <a:rPr lang="nl-NL" sz="3600" dirty="0" err="1"/>
              <a:t>Environmental</a:t>
            </a:r>
            <a:r>
              <a:rPr lang="nl-NL" sz="3600" dirty="0"/>
              <a:t> </a:t>
            </a:r>
            <a:r>
              <a:rPr lang="nl-NL" sz="3600" dirty="0" err="1"/>
              <a:t>Strategy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A- </a:t>
            </a:r>
            <a:r>
              <a:rPr lang="nl-NL" dirty="0" err="1"/>
              <a:t>Designing</a:t>
            </a:r>
            <a:r>
              <a:rPr lang="nl-NL" dirty="0"/>
              <a:t> </a:t>
            </a:r>
            <a:r>
              <a:rPr lang="nl-NL" dirty="0" err="1"/>
              <a:t>Sustainability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Start: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Sustainable</a:t>
            </a:r>
            <a:r>
              <a:rPr lang="nl-NL" dirty="0"/>
              <a:t> Construction </a:t>
            </a:r>
            <a:r>
              <a:rPr lang="nl-NL" dirty="0" err="1"/>
              <a:t>Practices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energy-</a:t>
            </a:r>
            <a:r>
              <a:rPr lang="nl-NL" b="0" dirty="0" err="1"/>
              <a:t>efficient</a:t>
            </a:r>
            <a:r>
              <a:rPr lang="nl-NL" b="0" dirty="0"/>
              <a:t>, </a:t>
            </a:r>
            <a:r>
              <a:rPr lang="nl-NL" b="0" dirty="0" err="1"/>
              <a:t>certified</a:t>
            </a:r>
            <a:r>
              <a:rPr lang="nl-NL" b="0" dirty="0"/>
              <a:t> </a:t>
            </a:r>
            <a:r>
              <a:rPr lang="nl-NL" b="0" dirty="0" err="1"/>
              <a:t>materials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low </a:t>
            </a:r>
            <a:r>
              <a:rPr lang="nl-NL" b="0" dirty="0" err="1"/>
              <a:t>embodied</a:t>
            </a:r>
            <a:r>
              <a:rPr lang="nl-NL" b="0" dirty="0"/>
              <a:t> carbon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Maximize</a:t>
            </a:r>
            <a:r>
              <a:rPr lang="nl-NL" b="0" dirty="0"/>
              <a:t> </a:t>
            </a:r>
            <a:r>
              <a:rPr lang="nl-NL" b="0" dirty="0" err="1"/>
              <a:t>prefabricated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:</a:t>
            </a:r>
          </a:p>
          <a:p>
            <a:pPr lvl="3"/>
            <a:endParaRPr lang="nl-NL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6531B5D-4943-33AC-1476-53D790D55FE4}"/>
              </a:ext>
            </a:extLst>
          </p:cNvPr>
          <p:cNvGraphicFramePr>
            <a:graphicFrameLocks noGrp="1"/>
          </p:cNvGraphicFramePr>
          <p:nvPr/>
        </p:nvGraphicFramePr>
        <p:xfrm>
          <a:off x="482551" y="3650754"/>
          <a:ext cx="8132234" cy="165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112457919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6711856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Optimize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energy performance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Improve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indoor air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quality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35629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Ensure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material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quality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efficient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usage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Minimize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construction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waste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22268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Increase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construction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site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safety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reduce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accident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risks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1099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0805377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2.1- </a:t>
            </a:r>
            <a:r>
              <a:rPr lang="nl-NL" sz="3600" dirty="0" err="1"/>
              <a:t>Environmental</a:t>
            </a:r>
            <a:r>
              <a:rPr lang="nl-NL" sz="3600" dirty="0"/>
              <a:t> </a:t>
            </a:r>
            <a:r>
              <a:rPr lang="nl-NL" sz="3600" dirty="0" err="1"/>
              <a:t>Strategy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Achieving</a:t>
            </a:r>
            <a:r>
              <a:rPr lang="nl-NL" dirty="0"/>
              <a:t> Green Building </a:t>
            </a:r>
            <a:r>
              <a:rPr lang="nl-NL" dirty="0" err="1"/>
              <a:t>Certification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hotels are </a:t>
            </a:r>
            <a:r>
              <a:rPr lang="nl-NL" b="0" dirty="0" err="1"/>
              <a:t>better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business, </a:t>
            </a:r>
            <a:r>
              <a:rPr lang="nl-NL" b="0" dirty="0" err="1"/>
              <a:t>people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environment</a:t>
            </a:r>
          </a:p>
          <a:p>
            <a:pPr lvl="3"/>
            <a:r>
              <a:rPr lang="nl-NL" b="0" dirty="0"/>
              <a:t>- Serves as a baseline </a:t>
            </a:r>
            <a:r>
              <a:rPr lang="nl-NL" b="0" dirty="0" err="1"/>
              <a:t>for</a:t>
            </a:r>
            <a:r>
              <a:rPr lang="nl-NL" b="0" dirty="0"/>
              <a:t> performance </a:t>
            </a:r>
            <a:r>
              <a:rPr lang="nl-NL" b="0" dirty="0" err="1"/>
              <a:t>measurement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future</a:t>
            </a:r>
            <a:r>
              <a:rPr lang="nl-NL" b="0" dirty="0"/>
              <a:t> </a:t>
            </a:r>
            <a:r>
              <a:rPr lang="nl-NL" b="0" dirty="0" err="1"/>
              <a:t>improvement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LEED Benefits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Achievements</a:t>
            </a:r>
            <a:endParaRPr lang="nl-NL" dirty="0"/>
          </a:p>
          <a:p>
            <a:pPr lvl="3"/>
            <a:r>
              <a:rPr lang="nl-NL" b="0" dirty="0"/>
              <a:t>- 50% </a:t>
            </a:r>
            <a:r>
              <a:rPr lang="nl-NL" b="0" dirty="0" err="1"/>
              <a:t>fewer</a:t>
            </a:r>
            <a:r>
              <a:rPr lang="nl-NL" b="0" dirty="0"/>
              <a:t> GHG </a:t>
            </a:r>
            <a:r>
              <a:rPr lang="nl-NL" b="0" dirty="0" err="1"/>
              <a:t>emissions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water </a:t>
            </a:r>
            <a:r>
              <a:rPr lang="nl-NL" b="0" dirty="0" err="1"/>
              <a:t>use</a:t>
            </a:r>
            <a:endParaRPr lang="nl-NL" b="0" dirty="0"/>
          </a:p>
          <a:p>
            <a:pPr lvl="3"/>
            <a:r>
              <a:rPr lang="nl-NL" b="0" dirty="0"/>
              <a:t>- 48% </a:t>
            </a:r>
            <a:r>
              <a:rPr lang="nl-NL" b="0" dirty="0" err="1"/>
              <a:t>fewer</a:t>
            </a:r>
            <a:r>
              <a:rPr lang="nl-NL" b="0" dirty="0"/>
              <a:t> GHG </a:t>
            </a:r>
            <a:r>
              <a:rPr lang="nl-NL" b="0" dirty="0" err="1"/>
              <a:t>emissions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solid</a:t>
            </a:r>
            <a:r>
              <a:rPr lang="nl-NL" b="0" dirty="0"/>
              <a:t> waste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BREEAM Standards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Evaluates</a:t>
            </a:r>
            <a:r>
              <a:rPr lang="nl-NL" b="0" dirty="0"/>
              <a:t> </a:t>
            </a:r>
            <a:r>
              <a:rPr lang="nl-NL" b="0" dirty="0" err="1"/>
              <a:t>nine</a:t>
            </a:r>
            <a:r>
              <a:rPr lang="nl-NL" b="0" dirty="0"/>
              <a:t> criteria: energy, </a:t>
            </a:r>
            <a:r>
              <a:rPr lang="nl-NL" b="0" dirty="0" err="1"/>
              <a:t>ecology</a:t>
            </a:r>
            <a:r>
              <a:rPr lang="nl-NL" b="0" dirty="0"/>
              <a:t>, waste, </a:t>
            </a:r>
            <a:r>
              <a:rPr lang="nl-NL" b="0" dirty="0" err="1"/>
              <a:t>wellbeing</a:t>
            </a:r>
            <a:r>
              <a:rPr lang="nl-NL" b="0" dirty="0"/>
              <a:t>, etc.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66294166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2.1- </a:t>
            </a:r>
            <a:r>
              <a:rPr lang="nl-NL" sz="3600" dirty="0" err="1"/>
              <a:t>Environmental</a:t>
            </a:r>
            <a:r>
              <a:rPr lang="nl-NL" sz="3600" dirty="0"/>
              <a:t> </a:t>
            </a:r>
            <a:r>
              <a:rPr lang="nl-NL" sz="3600" dirty="0" err="1"/>
              <a:t>Strategy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B- </a:t>
            </a:r>
            <a:r>
              <a:rPr lang="nl-NL" dirty="0" err="1"/>
              <a:t>Embedding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Operations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Regular</a:t>
            </a:r>
            <a:r>
              <a:rPr lang="nl-NL" dirty="0"/>
              <a:t> </a:t>
            </a:r>
            <a:r>
              <a:rPr lang="nl-NL" dirty="0" err="1"/>
              <a:t>Process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Systems Reviews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Annual</a:t>
            </a:r>
            <a:r>
              <a:rPr lang="nl-NL" b="0" dirty="0"/>
              <a:t> </a:t>
            </a:r>
            <a:r>
              <a:rPr lang="nl-NL" b="0" dirty="0" err="1"/>
              <a:t>evaluations</a:t>
            </a:r>
            <a:r>
              <a:rPr lang="nl-NL" b="0" dirty="0"/>
              <a:t> of </a:t>
            </a:r>
            <a:r>
              <a:rPr lang="nl-NL" b="0" dirty="0" err="1"/>
              <a:t>each</a:t>
            </a:r>
            <a:r>
              <a:rPr lang="nl-NL" b="0" dirty="0"/>
              <a:t> </a:t>
            </a:r>
            <a:r>
              <a:rPr lang="nl-NL" b="0" dirty="0" err="1"/>
              <a:t>hotel’s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r>
              <a:rPr lang="nl-NL" b="0" dirty="0"/>
              <a:t> performance </a:t>
            </a:r>
            <a:r>
              <a:rPr lang="nl-NL" b="0" dirty="0" err="1"/>
              <a:t>based</a:t>
            </a:r>
            <a:r>
              <a:rPr lang="nl-NL" b="0" dirty="0"/>
              <a:t> on </a:t>
            </a:r>
            <a:r>
              <a:rPr lang="nl-NL" b="0" dirty="0" err="1"/>
              <a:t>current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upcoming</a:t>
            </a:r>
            <a:r>
              <a:rPr lang="nl-NL" b="0" dirty="0"/>
              <a:t> EU </a:t>
            </a:r>
            <a:r>
              <a:rPr lang="nl-NL" b="0" dirty="0" err="1"/>
              <a:t>regulations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of </a:t>
            </a:r>
            <a:r>
              <a:rPr lang="nl-NL" b="0" dirty="0" err="1"/>
              <a:t>effective</a:t>
            </a:r>
            <a:r>
              <a:rPr lang="nl-NL" b="0" dirty="0"/>
              <a:t> </a:t>
            </a:r>
            <a:r>
              <a:rPr lang="nl-NL" b="0" dirty="0" err="1"/>
              <a:t>technology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ensure</a:t>
            </a:r>
            <a:r>
              <a:rPr lang="nl-NL" b="0" dirty="0"/>
              <a:t> buildings </a:t>
            </a:r>
            <a:r>
              <a:rPr lang="nl-NL" b="0" dirty="0" err="1"/>
              <a:t>operate</a:t>
            </a:r>
            <a:r>
              <a:rPr lang="nl-NL" b="0" dirty="0"/>
              <a:t> </a:t>
            </a:r>
            <a:r>
              <a:rPr lang="nl-NL" b="0" dirty="0" err="1"/>
              <a:t>sustainably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Measuring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Reducing</a:t>
            </a:r>
            <a:r>
              <a:rPr lang="nl-NL" dirty="0"/>
              <a:t> Energy </a:t>
            </a:r>
            <a:r>
              <a:rPr lang="nl-NL" dirty="0" err="1"/>
              <a:t>Consumption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Identify</a:t>
            </a:r>
            <a:r>
              <a:rPr lang="nl-NL" b="0" dirty="0"/>
              <a:t> </a:t>
            </a:r>
            <a:r>
              <a:rPr lang="nl-NL" b="0" dirty="0" err="1"/>
              <a:t>opportunities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energy </a:t>
            </a:r>
            <a:r>
              <a:rPr lang="nl-NL" b="0" dirty="0" err="1"/>
              <a:t>savings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optimisation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20957278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2.1- </a:t>
            </a:r>
            <a:r>
              <a:rPr lang="nl-NL" sz="3600" dirty="0" err="1"/>
              <a:t>Environmental</a:t>
            </a:r>
            <a:r>
              <a:rPr lang="nl-NL" sz="3600" dirty="0"/>
              <a:t> </a:t>
            </a:r>
            <a:r>
              <a:rPr lang="nl-NL" sz="3600" dirty="0" err="1"/>
              <a:t>Strategy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Embedding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Operations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Procuring</a:t>
            </a:r>
            <a:r>
              <a:rPr lang="nl-NL" dirty="0"/>
              <a:t> </a:t>
            </a:r>
            <a:r>
              <a:rPr lang="nl-NL" dirty="0" err="1"/>
              <a:t>Renewable</a:t>
            </a:r>
            <a:r>
              <a:rPr lang="nl-NL" dirty="0"/>
              <a:t> Energy </a:t>
            </a:r>
            <a:r>
              <a:rPr lang="nl-NL" dirty="0" err="1"/>
              <a:t>Across</a:t>
            </a:r>
            <a:r>
              <a:rPr lang="nl-NL" dirty="0"/>
              <a:t> </a:t>
            </a:r>
            <a:r>
              <a:rPr lang="nl-NL" dirty="0" err="1"/>
              <a:t>All</a:t>
            </a:r>
            <a:r>
              <a:rPr lang="nl-NL" dirty="0"/>
              <a:t> Buildings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Ambition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procure</a:t>
            </a:r>
            <a:r>
              <a:rPr lang="nl-NL" b="0" dirty="0"/>
              <a:t> 100% </a:t>
            </a:r>
            <a:r>
              <a:rPr lang="nl-NL" b="0" dirty="0" err="1"/>
              <a:t>renewable</a:t>
            </a:r>
            <a:r>
              <a:rPr lang="nl-NL" b="0" dirty="0"/>
              <a:t> </a:t>
            </a:r>
            <a:r>
              <a:rPr lang="nl-NL" b="0" dirty="0" err="1"/>
              <a:t>electricity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hotels.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install</a:t>
            </a:r>
            <a:r>
              <a:rPr lang="nl-NL" b="0" dirty="0"/>
              <a:t> </a:t>
            </a:r>
            <a:r>
              <a:rPr lang="nl-NL" b="0" dirty="0" err="1"/>
              <a:t>solar</a:t>
            </a:r>
            <a:r>
              <a:rPr lang="nl-NL" b="0" dirty="0"/>
              <a:t> panels on hotel </a:t>
            </a:r>
            <a:r>
              <a:rPr lang="nl-NL" b="0" dirty="0" err="1"/>
              <a:t>properties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</a:t>
            </a:r>
            <a:r>
              <a:rPr lang="nl-NL" b="0" dirty="0"/>
              <a:t> </a:t>
            </a:r>
            <a:r>
              <a:rPr lang="nl-NL" b="0" dirty="0" err="1"/>
              <a:t>insulation</a:t>
            </a:r>
            <a:r>
              <a:rPr lang="nl-NL" b="0" dirty="0"/>
              <a:t>, </a:t>
            </a:r>
            <a:r>
              <a:rPr lang="nl-NL" b="0" dirty="0" err="1"/>
              <a:t>reuse</a:t>
            </a:r>
            <a:r>
              <a:rPr lang="nl-NL" b="0" dirty="0"/>
              <a:t> building heat, </a:t>
            </a:r>
            <a:r>
              <a:rPr lang="nl-NL" b="0" dirty="0" err="1"/>
              <a:t>and</a:t>
            </a:r>
            <a:r>
              <a:rPr lang="nl-NL" b="0" dirty="0"/>
              <a:t> upgrade in-hotel </a:t>
            </a:r>
            <a:r>
              <a:rPr lang="nl-NL" b="0" dirty="0" err="1"/>
              <a:t>products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conserve</a:t>
            </a:r>
            <a:r>
              <a:rPr lang="nl-NL" b="0" dirty="0"/>
              <a:t> energy.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76721406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2.2- </a:t>
            </a:r>
            <a:r>
              <a:rPr lang="nl-NL" sz="2800" dirty="0" err="1"/>
              <a:t>Social</a:t>
            </a:r>
            <a:r>
              <a:rPr lang="nl-NL" sz="2800" dirty="0"/>
              <a:t> </a:t>
            </a:r>
            <a:r>
              <a:rPr lang="nl-NL" sz="2800" dirty="0" err="1"/>
              <a:t>Strategy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Commitment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Meaningful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Decent </a:t>
            </a:r>
            <a:r>
              <a:rPr lang="nl-NL" dirty="0" err="1"/>
              <a:t>Work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Providing</a:t>
            </a:r>
            <a:r>
              <a:rPr lang="nl-NL" b="0" dirty="0"/>
              <a:t> </a:t>
            </a:r>
            <a:r>
              <a:rPr lang="nl-NL" b="0" dirty="0" err="1"/>
              <a:t>meaningful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decent </a:t>
            </a:r>
            <a:r>
              <a:rPr lang="nl-NL" b="0" dirty="0" err="1"/>
              <a:t>work</a:t>
            </a:r>
            <a:r>
              <a:rPr lang="nl-NL" b="0" dirty="0"/>
              <a:t> is </a:t>
            </a:r>
            <a:r>
              <a:rPr lang="nl-NL" b="0" dirty="0" err="1"/>
              <a:t>vital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a </a:t>
            </a:r>
            <a:r>
              <a:rPr lang="nl-NL" b="0" dirty="0" err="1"/>
              <a:t>functional</a:t>
            </a:r>
            <a:r>
              <a:rPr lang="nl-NL" b="0" dirty="0"/>
              <a:t> </a:t>
            </a:r>
            <a:r>
              <a:rPr lang="nl-NL" b="0" dirty="0" err="1"/>
              <a:t>economy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a fair, </a:t>
            </a:r>
            <a:r>
              <a:rPr lang="nl-NL" b="0" dirty="0" err="1"/>
              <a:t>inclusive</a:t>
            </a:r>
            <a:r>
              <a:rPr lang="nl-NL" b="0" dirty="0"/>
              <a:t> society.</a:t>
            </a:r>
          </a:p>
          <a:p>
            <a:pPr lvl="3"/>
            <a:r>
              <a:rPr lang="nl-NL" b="0" dirty="0"/>
              <a:t>- A diverse </a:t>
            </a:r>
            <a:r>
              <a:rPr lang="nl-NL" b="0" dirty="0" err="1"/>
              <a:t>workforce</a:t>
            </a:r>
            <a:r>
              <a:rPr lang="nl-NL" b="0" dirty="0"/>
              <a:t> </a:t>
            </a:r>
            <a:r>
              <a:rPr lang="nl-NL" b="0" dirty="0" err="1"/>
              <a:t>brings</a:t>
            </a:r>
            <a:r>
              <a:rPr lang="nl-NL" b="0" dirty="0"/>
              <a:t> </a:t>
            </a:r>
            <a:r>
              <a:rPr lang="nl-NL" b="0" dirty="0" err="1"/>
              <a:t>varied</a:t>
            </a:r>
            <a:r>
              <a:rPr lang="nl-NL" b="0" dirty="0"/>
              <a:t> skills, </a:t>
            </a:r>
            <a:r>
              <a:rPr lang="nl-NL" b="0" dirty="0" err="1"/>
              <a:t>experiences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perspectives</a:t>
            </a:r>
            <a:r>
              <a:rPr lang="nl-NL" b="0" dirty="0"/>
              <a:t>, </a:t>
            </a:r>
            <a:r>
              <a:rPr lang="nl-NL" b="0" dirty="0" err="1"/>
              <a:t>enhancing</a:t>
            </a:r>
            <a:r>
              <a:rPr lang="nl-NL" b="0" dirty="0"/>
              <a:t> </a:t>
            </a:r>
            <a:r>
              <a:rPr lang="nl-NL" b="0" dirty="0" err="1"/>
              <a:t>creativity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decision</a:t>
            </a:r>
            <a:r>
              <a:rPr lang="nl-NL" b="0" dirty="0"/>
              <a:t>-making.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Diversity</a:t>
            </a:r>
            <a:r>
              <a:rPr lang="nl-NL" b="0" dirty="0"/>
              <a:t> </a:t>
            </a:r>
            <a:r>
              <a:rPr lang="nl-NL" b="0" dirty="0" err="1"/>
              <a:t>enriches</a:t>
            </a:r>
            <a:r>
              <a:rPr lang="nl-NL" b="0" dirty="0"/>
              <a:t> </a:t>
            </a:r>
            <a:r>
              <a:rPr lang="nl-NL" b="0" dirty="0" err="1"/>
              <a:t>both</a:t>
            </a:r>
            <a:r>
              <a:rPr lang="nl-NL" b="0" dirty="0"/>
              <a:t> hotels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workplaces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Providing</a:t>
            </a:r>
            <a:r>
              <a:rPr lang="nl-NL" dirty="0"/>
              <a:t> </a:t>
            </a:r>
            <a:r>
              <a:rPr lang="nl-NL" dirty="0" err="1"/>
              <a:t>Opportunities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Grow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Attracting</a:t>
            </a:r>
            <a:r>
              <a:rPr lang="nl-NL" b="0" dirty="0"/>
              <a:t> top talent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retaining</a:t>
            </a:r>
            <a:r>
              <a:rPr lang="nl-NL" b="0" dirty="0"/>
              <a:t> employees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supportive</a:t>
            </a:r>
            <a:r>
              <a:rPr lang="nl-NL" b="0" dirty="0"/>
              <a:t> systems.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growing</a:t>
            </a:r>
            <a:r>
              <a:rPr lang="nl-NL" b="0" dirty="0"/>
              <a:t> portfolio </a:t>
            </a:r>
            <a:r>
              <a:rPr lang="nl-NL" b="0" dirty="0" err="1"/>
              <a:t>provides</a:t>
            </a:r>
            <a:r>
              <a:rPr lang="nl-NL" b="0" dirty="0"/>
              <a:t> </a:t>
            </a:r>
            <a:r>
              <a:rPr lang="nl-NL" b="0" dirty="0" err="1"/>
              <a:t>career</a:t>
            </a:r>
            <a:r>
              <a:rPr lang="nl-NL" b="0" dirty="0"/>
              <a:t> </a:t>
            </a:r>
            <a:r>
              <a:rPr lang="nl-NL" b="0" dirty="0" err="1"/>
              <a:t>progression</a:t>
            </a:r>
            <a:r>
              <a:rPr lang="nl-NL" b="0" dirty="0"/>
              <a:t> </a:t>
            </a:r>
            <a:r>
              <a:rPr lang="nl-NL" b="0" dirty="0" err="1"/>
              <a:t>opportunities</a:t>
            </a:r>
            <a:r>
              <a:rPr lang="nl-NL" b="0" dirty="0"/>
              <a:t> </a:t>
            </a:r>
            <a:r>
              <a:rPr lang="nl-NL" b="0" dirty="0" err="1"/>
              <a:t>within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business.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498162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2.2- </a:t>
            </a:r>
            <a:r>
              <a:rPr lang="nl-NL" sz="2800" dirty="0" err="1"/>
              <a:t>Social</a:t>
            </a:r>
            <a:r>
              <a:rPr lang="nl-NL" sz="2800" dirty="0"/>
              <a:t> </a:t>
            </a:r>
            <a:r>
              <a:rPr lang="nl-NL" sz="2800" dirty="0" err="1"/>
              <a:t>Strategy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 </a:t>
            </a:r>
            <a:r>
              <a:rPr lang="nl-NL" dirty="0" err="1"/>
              <a:t>Equal</a:t>
            </a:r>
            <a:r>
              <a:rPr lang="nl-NL" dirty="0"/>
              <a:t> </a:t>
            </a:r>
            <a:r>
              <a:rPr lang="nl-NL" dirty="0" err="1"/>
              <a:t>Opportunities</a:t>
            </a:r>
            <a:r>
              <a:rPr lang="nl-NL" dirty="0"/>
              <a:t> </a:t>
            </a:r>
            <a:r>
              <a:rPr lang="nl-NL" dirty="0" err="1"/>
              <a:t>Employer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Creation</a:t>
            </a:r>
            <a:r>
              <a:rPr lang="nl-NL" b="0" dirty="0"/>
              <a:t> of </a:t>
            </a:r>
            <a:r>
              <a:rPr lang="nl-NL" b="0" dirty="0" err="1"/>
              <a:t>nurturing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r>
              <a:rPr lang="nl-NL" b="0" dirty="0"/>
              <a:t> environments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encourage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, </a:t>
            </a:r>
            <a:r>
              <a:rPr lang="nl-NL" b="0" dirty="0" err="1"/>
              <a:t>learning</a:t>
            </a:r>
            <a:r>
              <a:rPr lang="nl-NL" b="0" dirty="0"/>
              <a:t>, </a:t>
            </a:r>
            <a:r>
              <a:rPr lang="nl-NL" b="0" dirty="0" err="1"/>
              <a:t>togetherness</a:t>
            </a:r>
            <a:r>
              <a:rPr lang="nl-NL" b="0" dirty="0"/>
              <a:t>, </a:t>
            </a:r>
            <a:r>
              <a:rPr lang="nl-NL" b="0" dirty="0" err="1"/>
              <a:t>wellbeing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r>
              <a:rPr lang="nl-NL" b="0" dirty="0"/>
              <a:t>-life </a:t>
            </a:r>
            <a:r>
              <a:rPr lang="nl-NL" b="0" dirty="0" err="1"/>
              <a:t>balance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</a:t>
            </a:r>
            <a:r>
              <a:rPr lang="nl-NL" b="0" dirty="0" err="1"/>
              <a:t>Hiring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engagement </a:t>
            </a:r>
            <a:r>
              <a:rPr lang="nl-NL" b="0" dirty="0" err="1"/>
              <a:t>practices</a:t>
            </a:r>
            <a:r>
              <a:rPr lang="nl-NL" b="0" dirty="0"/>
              <a:t> </a:t>
            </a:r>
            <a:r>
              <a:rPr lang="nl-NL" b="0" dirty="0" err="1"/>
              <a:t>prioritise</a:t>
            </a:r>
            <a:r>
              <a:rPr lang="nl-NL" b="0" dirty="0"/>
              <a:t> </a:t>
            </a:r>
            <a:r>
              <a:rPr lang="nl-NL" b="0" dirty="0" err="1"/>
              <a:t>equal</a:t>
            </a:r>
            <a:r>
              <a:rPr lang="nl-NL" b="0" dirty="0"/>
              <a:t> </a:t>
            </a:r>
            <a:r>
              <a:rPr lang="nl-NL" b="0" dirty="0" err="1"/>
              <a:t>opportunities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No </a:t>
            </a:r>
            <a:r>
              <a:rPr lang="nl-NL" b="0" dirty="0" err="1"/>
              <a:t>discrimination</a:t>
            </a:r>
            <a:r>
              <a:rPr lang="nl-NL" b="0" dirty="0"/>
              <a:t> </a:t>
            </a:r>
            <a:r>
              <a:rPr lang="nl-NL" b="0" dirty="0" err="1"/>
              <a:t>based</a:t>
            </a:r>
            <a:r>
              <a:rPr lang="nl-NL" b="0" dirty="0"/>
              <a:t> on: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4F5375C-EE05-2C45-40EC-051BC6A673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3750201"/>
              </p:ext>
            </p:extLst>
          </p:nvPr>
        </p:nvGraphicFramePr>
        <p:xfrm>
          <a:off x="404662" y="3933056"/>
          <a:ext cx="8132234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844493744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16825327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Gender or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appearance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Religion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or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age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6189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Nationality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or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political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opinion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Union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affiliation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,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social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, or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ethnic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origin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2279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8869672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SOCIAL: Putting </a:t>
            </a:r>
            <a:r>
              <a:rPr lang="nl-NL" sz="2800" dirty="0" err="1"/>
              <a:t>people</a:t>
            </a:r>
            <a:r>
              <a:rPr lang="nl-NL" sz="2800" dirty="0"/>
              <a:t> at </a:t>
            </a:r>
            <a:r>
              <a:rPr lang="nl-NL" sz="2800" dirty="0" err="1"/>
              <a:t>the</a:t>
            </a:r>
            <a:r>
              <a:rPr lang="nl-NL" sz="2800" dirty="0"/>
              <a:t> </a:t>
            </a:r>
            <a:r>
              <a:rPr lang="nl-NL" sz="2800" dirty="0" err="1"/>
              <a:t>heart</a:t>
            </a:r>
            <a:r>
              <a:rPr lang="nl-NL" sz="2800" dirty="0"/>
              <a:t> of </a:t>
            </a:r>
            <a:r>
              <a:rPr lang="nl-NL" sz="2800" dirty="0" err="1"/>
              <a:t>the</a:t>
            </a:r>
            <a:r>
              <a:rPr lang="nl-NL" sz="2800" dirty="0"/>
              <a:t> business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pic>
        <p:nvPicPr>
          <p:cNvPr id="1026" name="Picture 2" descr="Ecolabels: who are they and can they be neutral? • Ecogarantie">
            <a:extLst>
              <a:ext uri="{FF2B5EF4-FFF2-40B4-BE49-F238E27FC236}">
                <a16:creationId xmlns:a16="http://schemas.microsoft.com/office/drawing/2014/main" id="{25364AE4-18EC-6B3D-6E27-8B16BBD3A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2E20F51-255E-8E8E-0927-49F32EBC90E8}"/>
              </a:ext>
            </a:extLst>
          </p:cNvPr>
          <p:cNvSpPr txBox="1"/>
          <p:nvPr/>
        </p:nvSpPr>
        <p:spPr>
          <a:xfrm>
            <a:off x="482551" y="1240543"/>
            <a:ext cx="6476958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2800" b="1" dirty="0">
                <a:solidFill>
                  <a:schemeClr val="bg2"/>
                </a:solidFill>
              </a:rPr>
              <a:t>3- </a:t>
            </a:r>
            <a:r>
              <a:rPr lang="nl-NL" sz="2800" b="1" dirty="0" err="1">
                <a:solidFill>
                  <a:schemeClr val="bg2"/>
                </a:solidFill>
              </a:rPr>
              <a:t>Eco</a:t>
            </a:r>
            <a:r>
              <a:rPr lang="nl-NL" sz="2800" b="1" dirty="0">
                <a:solidFill>
                  <a:schemeClr val="bg2"/>
                </a:solidFill>
              </a:rPr>
              <a:t>-Labels </a:t>
            </a:r>
            <a:r>
              <a:rPr lang="nl-NL" sz="2800" b="1" dirty="0" err="1">
                <a:solidFill>
                  <a:schemeClr val="bg2"/>
                </a:solidFill>
              </a:rPr>
              <a:t>and</a:t>
            </a:r>
            <a:r>
              <a:rPr lang="nl-NL" sz="2800" b="1" dirty="0">
                <a:solidFill>
                  <a:schemeClr val="bg2"/>
                </a:solidFill>
              </a:rPr>
              <a:t> Green </a:t>
            </a:r>
            <a:r>
              <a:rPr lang="nl-NL" sz="2800" b="1" dirty="0" err="1">
                <a:solidFill>
                  <a:schemeClr val="bg2"/>
                </a:solidFill>
              </a:rPr>
              <a:t>Certifications</a:t>
            </a:r>
            <a:endParaRPr lang="en-DE" sz="28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661723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Eco</a:t>
            </a:r>
            <a:r>
              <a:rPr lang="nl-NL" sz="2800" dirty="0"/>
              <a:t>-Labels </a:t>
            </a:r>
            <a:r>
              <a:rPr lang="nl-NL" sz="2800" dirty="0" err="1"/>
              <a:t>and</a:t>
            </a:r>
            <a:r>
              <a:rPr lang="nl-NL" sz="2800" dirty="0"/>
              <a:t> Green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A- </a:t>
            </a:r>
            <a:r>
              <a:rPr lang="nl-NL" dirty="0" err="1"/>
              <a:t>Early</a:t>
            </a:r>
            <a:r>
              <a:rPr lang="nl-NL" dirty="0"/>
              <a:t> </a:t>
            </a:r>
            <a:r>
              <a:rPr lang="nl-NL" dirty="0" err="1"/>
              <a:t>Beginnings</a:t>
            </a:r>
            <a:r>
              <a:rPr lang="nl-NL" dirty="0"/>
              <a:t>: </a:t>
            </a:r>
            <a:r>
              <a:rPr lang="nl-NL" dirty="0" err="1"/>
              <a:t>Standardization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Early</a:t>
            </a:r>
            <a:r>
              <a:rPr lang="nl-NL" dirty="0"/>
              <a:t> 20th </a:t>
            </a:r>
            <a:r>
              <a:rPr lang="nl-NL" dirty="0" err="1"/>
              <a:t>Century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Rise of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trade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standardization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Focused</a:t>
            </a:r>
            <a:r>
              <a:rPr lang="nl-NL" b="0" dirty="0"/>
              <a:t> on product/service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Initiatives</a:t>
            </a:r>
            <a:endParaRPr lang="nl-NL" dirty="0"/>
          </a:p>
          <a:p>
            <a:pPr lvl="3"/>
            <a:r>
              <a:rPr lang="nl-NL" b="0" dirty="0"/>
              <a:t>- British Standards </a:t>
            </a:r>
            <a:r>
              <a:rPr lang="nl-NL" b="0" dirty="0" err="1"/>
              <a:t>Institute</a:t>
            </a:r>
            <a:r>
              <a:rPr lang="nl-NL" b="0" dirty="0"/>
              <a:t> (BSI), 1901  foundation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standards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Ensured</a:t>
            </a:r>
            <a:r>
              <a:rPr lang="nl-NL" b="0" dirty="0"/>
              <a:t> consistent service delivery in sectors like </a:t>
            </a:r>
            <a:r>
              <a:rPr lang="nl-NL" b="0" dirty="0" err="1"/>
              <a:t>hospitality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manufacturing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05929359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Eco</a:t>
            </a:r>
            <a:r>
              <a:rPr lang="nl-NL" sz="2800" dirty="0"/>
              <a:t>-Labels </a:t>
            </a:r>
            <a:r>
              <a:rPr lang="nl-NL" sz="2800" dirty="0" err="1"/>
              <a:t>and</a:t>
            </a:r>
            <a:r>
              <a:rPr lang="nl-NL" sz="2800" dirty="0"/>
              <a:t> Green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Early</a:t>
            </a:r>
            <a:r>
              <a:rPr lang="nl-NL" dirty="0"/>
              <a:t> </a:t>
            </a:r>
            <a:r>
              <a:rPr lang="nl-NL" dirty="0" err="1"/>
              <a:t>Beginnings</a:t>
            </a:r>
            <a:r>
              <a:rPr lang="nl-NL" dirty="0"/>
              <a:t>: </a:t>
            </a:r>
            <a:r>
              <a:rPr lang="nl-NL" dirty="0" err="1"/>
              <a:t>Standardization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Post-War </a:t>
            </a:r>
            <a:r>
              <a:rPr lang="nl-NL" dirty="0" err="1"/>
              <a:t>Developments</a:t>
            </a:r>
            <a:endParaRPr lang="nl-NL" dirty="0"/>
          </a:p>
          <a:p>
            <a:pPr lvl="3"/>
            <a:r>
              <a:rPr lang="nl-NL" b="0" dirty="0"/>
              <a:t>- WWI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industrial</a:t>
            </a:r>
            <a:r>
              <a:rPr lang="nl-NL" b="0" dirty="0"/>
              <a:t> </a:t>
            </a:r>
            <a:r>
              <a:rPr lang="nl-NL" b="0" dirty="0" err="1"/>
              <a:t>revolutions</a:t>
            </a:r>
            <a:r>
              <a:rPr lang="nl-NL" b="0" dirty="0"/>
              <a:t>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need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trade</a:t>
            </a:r>
            <a:r>
              <a:rPr lang="nl-NL" b="0" dirty="0"/>
              <a:t> </a:t>
            </a:r>
            <a:r>
              <a:rPr lang="nl-NL" b="0" dirty="0" err="1"/>
              <a:t>regulations</a:t>
            </a:r>
            <a:endParaRPr lang="nl-NL" b="0" dirty="0"/>
          </a:p>
          <a:p>
            <a:pPr lvl="3"/>
            <a:r>
              <a:rPr lang="nl-NL" b="0" dirty="0"/>
              <a:t>- ISO </a:t>
            </a:r>
            <a:r>
              <a:rPr lang="nl-NL" b="0" dirty="0" err="1"/>
              <a:t>established</a:t>
            </a:r>
            <a:r>
              <a:rPr lang="nl-NL" b="0" dirty="0"/>
              <a:t>, 1947,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formalized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standards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Early</a:t>
            </a:r>
            <a:r>
              <a:rPr lang="nl-NL" dirty="0"/>
              <a:t> </a:t>
            </a:r>
            <a:r>
              <a:rPr lang="nl-NL" dirty="0" err="1"/>
              <a:t>Certification</a:t>
            </a:r>
            <a:r>
              <a:rPr lang="nl-NL" dirty="0"/>
              <a:t> Focus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Operational</a:t>
            </a:r>
            <a:r>
              <a:rPr lang="nl-NL" b="0" dirty="0"/>
              <a:t> efficiency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Became</a:t>
            </a:r>
            <a:r>
              <a:rPr lang="nl-NL" b="0" dirty="0"/>
              <a:t> benchmark </a:t>
            </a:r>
            <a:r>
              <a:rPr lang="nl-NL" b="0" dirty="0" err="1"/>
              <a:t>for</a:t>
            </a:r>
            <a:r>
              <a:rPr lang="nl-NL" b="0" dirty="0"/>
              <a:t> consistent service </a:t>
            </a:r>
            <a:r>
              <a:rPr lang="nl-NL" b="0" dirty="0" err="1"/>
              <a:t>quality</a:t>
            </a:r>
            <a:r>
              <a:rPr lang="nl-NL" b="0" dirty="0"/>
              <a:t> in hotels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industries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90433454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Eco</a:t>
            </a:r>
            <a:r>
              <a:rPr lang="nl-NL" sz="2800" dirty="0"/>
              <a:t>-Labels </a:t>
            </a:r>
            <a:r>
              <a:rPr lang="nl-NL" sz="2800" dirty="0" err="1"/>
              <a:t>and</a:t>
            </a:r>
            <a:r>
              <a:rPr lang="nl-NL" sz="2800" dirty="0"/>
              <a:t> Green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Emergence</a:t>
            </a:r>
            <a:r>
              <a:rPr lang="nl-NL" dirty="0"/>
              <a:t> of </a:t>
            </a:r>
            <a:r>
              <a:rPr lang="nl-NL" dirty="0" err="1"/>
              <a:t>Environmental</a:t>
            </a:r>
            <a:r>
              <a:rPr lang="nl-NL" dirty="0"/>
              <a:t> Awareness (1970s–1980s)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Movement</a:t>
            </a:r>
            <a:endParaRPr lang="nl-NL" dirty="0"/>
          </a:p>
          <a:p>
            <a:pPr lvl="3"/>
            <a:r>
              <a:rPr lang="nl-NL" b="0" dirty="0"/>
              <a:t>- 1970s: </a:t>
            </a:r>
            <a:r>
              <a:rPr lang="nl-NL" b="0" dirty="0" err="1"/>
              <a:t>Growing</a:t>
            </a:r>
            <a:r>
              <a:rPr lang="nl-NL" b="0" dirty="0"/>
              <a:t> concerns over </a:t>
            </a:r>
            <a:r>
              <a:rPr lang="nl-NL" b="0" dirty="0" err="1"/>
              <a:t>pollution</a:t>
            </a:r>
            <a:r>
              <a:rPr lang="nl-NL" b="0" dirty="0"/>
              <a:t>, resource </a:t>
            </a:r>
            <a:r>
              <a:rPr lang="nl-NL" b="0" dirty="0" err="1"/>
              <a:t>depletion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degradation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Shifted</a:t>
            </a:r>
            <a:r>
              <a:rPr lang="nl-NL" b="0" dirty="0"/>
              <a:t> focus </a:t>
            </a:r>
            <a:r>
              <a:rPr lang="nl-NL" b="0" dirty="0" err="1"/>
              <a:t>toward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r>
              <a:rPr lang="nl-NL" b="0" dirty="0"/>
              <a:t> in </a:t>
            </a:r>
            <a:r>
              <a:rPr lang="nl-NL" b="0" dirty="0" err="1"/>
              <a:t>industries</a:t>
            </a:r>
            <a:r>
              <a:rPr lang="nl-NL" b="0" dirty="0"/>
              <a:t>, </a:t>
            </a:r>
            <a:r>
              <a:rPr lang="nl-NL" b="0" dirty="0" err="1"/>
              <a:t>including</a:t>
            </a:r>
            <a:r>
              <a:rPr lang="nl-NL" b="0" dirty="0"/>
              <a:t> </a:t>
            </a:r>
            <a:r>
              <a:rPr lang="nl-NL" b="0" dirty="0" err="1"/>
              <a:t>hospitality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Government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NGO </a:t>
            </a:r>
            <a:r>
              <a:rPr lang="nl-NL" dirty="0" err="1"/>
              <a:t>Involvement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Emphasized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responsibility</a:t>
            </a:r>
            <a:r>
              <a:rPr lang="nl-NL" b="0" dirty="0"/>
              <a:t> in business operations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Pioneering</a:t>
            </a:r>
            <a:r>
              <a:rPr lang="nl-NL" dirty="0"/>
              <a:t> </a:t>
            </a:r>
            <a:r>
              <a:rPr lang="nl-NL" dirty="0" err="1"/>
              <a:t>Certification</a:t>
            </a:r>
            <a:endParaRPr lang="nl-NL" dirty="0"/>
          </a:p>
          <a:p>
            <a:pPr lvl="3"/>
            <a:r>
              <a:rPr lang="nl-NL" b="0" dirty="0"/>
              <a:t>- Blue </a:t>
            </a:r>
            <a:r>
              <a:rPr lang="nl-NL" b="0" dirty="0" err="1"/>
              <a:t>Flag</a:t>
            </a:r>
            <a:r>
              <a:rPr lang="nl-NL" b="0" dirty="0"/>
              <a:t> Program, 1985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Certified</a:t>
            </a:r>
            <a:r>
              <a:rPr lang="nl-NL" b="0" dirty="0"/>
              <a:t> </a:t>
            </a:r>
            <a:r>
              <a:rPr lang="nl-NL" b="0" dirty="0" err="1"/>
              <a:t>beaches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marinas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Focused</a:t>
            </a:r>
            <a:r>
              <a:rPr lang="nl-NL" b="0" dirty="0"/>
              <a:t> on </a:t>
            </a:r>
            <a:r>
              <a:rPr lang="nl-NL" b="0" dirty="0" err="1"/>
              <a:t>environmental</a:t>
            </a:r>
            <a:r>
              <a:rPr lang="nl-NL" b="0" dirty="0"/>
              <a:t> management </a:t>
            </a:r>
            <a:r>
              <a:rPr lang="nl-NL" b="0" dirty="0" err="1"/>
              <a:t>and</a:t>
            </a:r>
            <a:r>
              <a:rPr lang="nl-NL" b="0" dirty="0"/>
              <a:t> water </a:t>
            </a:r>
            <a:r>
              <a:rPr lang="nl-NL" b="0" dirty="0" err="1"/>
              <a:t>quality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80622939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Eco</a:t>
            </a:r>
            <a:r>
              <a:rPr lang="nl-NL" sz="2800" dirty="0"/>
              <a:t>-Labels </a:t>
            </a:r>
            <a:r>
              <a:rPr lang="nl-NL" sz="2800" dirty="0" err="1"/>
              <a:t>and</a:t>
            </a:r>
            <a:r>
              <a:rPr lang="nl-NL" sz="2800" dirty="0"/>
              <a:t> Green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Rise of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Certifications</a:t>
            </a:r>
            <a:r>
              <a:rPr lang="nl-NL" dirty="0"/>
              <a:t>: 1990s</a:t>
            </a:r>
            <a:endParaRPr lang="nl-NL" b="0" dirty="0"/>
          </a:p>
          <a:p>
            <a:pPr lvl="3"/>
            <a:r>
              <a:rPr lang="nl-NL" b="0" dirty="0"/>
              <a:t>- Global </a:t>
            </a:r>
            <a:r>
              <a:rPr lang="nl-NL" b="0" dirty="0" err="1"/>
              <a:t>tourism</a:t>
            </a:r>
            <a:r>
              <a:rPr lang="nl-NL" b="0" dirty="0"/>
              <a:t> boom, </a:t>
            </a:r>
            <a:r>
              <a:rPr lang="nl-NL" b="0" dirty="0" err="1"/>
              <a:t>especially</a:t>
            </a:r>
            <a:r>
              <a:rPr lang="nl-NL" b="0" dirty="0"/>
              <a:t> in </a:t>
            </a:r>
            <a:r>
              <a:rPr lang="nl-NL" b="0" dirty="0" err="1"/>
              <a:t>environmentally</a:t>
            </a:r>
            <a:r>
              <a:rPr lang="nl-NL" b="0" dirty="0"/>
              <a:t> </a:t>
            </a:r>
            <a:r>
              <a:rPr lang="nl-NL" b="0" dirty="0" err="1"/>
              <a:t>sensitive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Need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balance</a:t>
            </a:r>
            <a:r>
              <a:rPr lang="nl-NL" b="0" dirty="0"/>
              <a:t> </a:t>
            </a:r>
            <a:r>
              <a:rPr lang="nl-NL" b="0" dirty="0" err="1"/>
              <a:t>profitability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responsibility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Landmark </a:t>
            </a:r>
            <a:r>
              <a:rPr lang="nl-NL" dirty="0" err="1"/>
              <a:t>Certification</a:t>
            </a:r>
            <a:endParaRPr lang="nl-NL" dirty="0"/>
          </a:p>
          <a:p>
            <a:pPr lvl="3"/>
            <a:r>
              <a:rPr lang="nl-NL" b="0" dirty="0"/>
              <a:t>- Green Globe, 1998</a:t>
            </a:r>
          </a:p>
          <a:p>
            <a:pPr lvl="3"/>
            <a:r>
              <a:rPr lang="nl-NL" b="0" dirty="0"/>
              <a:t>- First </a:t>
            </a:r>
            <a:r>
              <a:rPr lang="nl-NL" b="0" dirty="0" err="1"/>
              <a:t>certification</a:t>
            </a:r>
            <a:r>
              <a:rPr lang="nl-NL" b="0" dirty="0"/>
              <a:t> </a:t>
            </a:r>
            <a:r>
              <a:rPr lang="nl-NL" b="0" dirty="0" err="1"/>
              <a:t>specifically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industry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Emphasized</a:t>
            </a:r>
            <a:r>
              <a:rPr lang="nl-NL" dirty="0"/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A7E8426-0780-D8D7-8664-E9B7545CD4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849055"/>
              </p:ext>
            </p:extLst>
          </p:nvPr>
        </p:nvGraphicFramePr>
        <p:xfrm>
          <a:off x="320779" y="5234324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911942002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1697307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Sustainable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resource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use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Energy efficiency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15085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Community engagement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64938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1958322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DAFFE5-8B05-AED9-01F0-C5F680244B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4" y="19770"/>
            <a:ext cx="12111222" cy="6453335"/>
          </a:xfrm>
          <a:prstGeom prst="rect">
            <a:avLst/>
          </a:prstGeom>
        </p:spPr>
      </p:pic>
      <p:sp>
        <p:nvSpPr>
          <p:cNvPr id="9" name="Title 5">
            <a:extLst>
              <a:ext uri="{FF2B5EF4-FFF2-40B4-BE49-F238E27FC236}">
                <a16:creationId xmlns:a16="http://schemas.microsoft.com/office/drawing/2014/main" id="{080C1111-E35E-AF8F-2DD6-8FFE369EE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126" y="887711"/>
            <a:ext cx="11389024" cy="432048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4- Types of Hotel Certifications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731260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Types of Hotel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Purpose</a:t>
            </a:r>
            <a:r>
              <a:rPr lang="nl-NL" dirty="0"/>
              <a:t> of </a:t>
            </a:r>
            <a:r>
              <a:rPr lang="nl-NL" dirty="0" err="1"/>
              <a:t>Certifications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Formal</a:t>
            </a:r>
            <a:r>
              <a:rPr lang="nl-NL" b="0" dirty="0"/>
              <a:t> </a:t>
            </a:r>
            <a:r>
              <a:rPr lang="nl-NL" b="0" dirty="0" err="1"/>
              <a:t>acknowledgment</a:t>
            </a:r>
            <a:r>
              <a:rPr lang="nl-NL" b="0" dirty="0"/>
              <a:t> of compliance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standards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Help hotels: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Enhance</a:t>
            </a:r>
            <a:r>
              <a:rPr lang="nl-NL" b="0" dirty="0"/>
              <a:t> </a:t>
            </a:r>
            <a:r>
              <a:rPr lang="nl-NL" b="0" dirty="0" err="1"/>
              <a:t>operational</a:t>
            </a:r>
            <a:r>
              <a:rPr lang="nl-NL" b="0" dirty="0"/>
              <a:t> efficiency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impact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</a:t>
            </a:r>
            <a:r>
              <a:rPr lang="nl-NL" b="0" dirty="0"/>
              <a:t> customer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Demonstrate</a:t>
            </a:r>
            <a:r>
              <a:rPr lang="nl-NL" b="0" dirty="0"/>
              <a:t> corporate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responsibility</a:t>
            </a:r>
            <a:r>
              <a:rPr lang="nl-NL" b="0" dirty="0"/>
              <a:t> 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40128122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Types of Hotel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4.1- </a:t>
            </a:r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Certifications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Purpose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Demonstrate</a:t>
            </a:r>
            <a:r>
              <a:rPr lang="nl-NL" b="0" dirty="0"/>
              <a:t> commitment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protection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resource management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Industry</a:t>
            </a:r>
            <a:r>
              <a:rPr lang="nl-NL" dirty="0"/>
              <a:t> Trend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Growing</a:t>
            </a:r>
            <a:r>
              <a:rPr lang="nl-NL" b="0" dirty="0"/>
              <a:t> adoption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consumer</a:t>
            </a:r>
            <a:r>
              <a:rPr lang="nl-NL" b="0" dirty="0"/>
              <a:t> awareness of </a:t>
            </a:r>
            <a:r>
              <a:rPr lang="nl-NL" b="0" dirty="0" err="1"/>
              <a:t>sustainability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28429910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4.1- </a:t>
            </a:r>
            <a:r>
              <a:rPr lang="nl-NL" sz="2800" dirty="0" err="1"/>
              <a:t>Environmental</a:t>
            </a:r>
            <a:r>
              <a:rPr lang="nl-NL" sz="2800" dirty="0"/>
              <a:t>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ISO 14001: </a:t>
            </a:r>
            <a:r>
              <a:rPr lang="nl-NL" dirty="0" err="1"/>
              <a:t>Environmental</a:t>
            </a:r>
            <a:r>
              <a:rPr lang="nl-NL" dirty="0"/>
              <a:t> Management System (EMS)</a:t>
            </a:r>
          </a:p>
          <a:p>
            <a:pPr lvl="3"/>
            <a:r>
              <a:rPr lang="nl-NL" b="0" dirty="0" err="1"/>
              <a:t>Purpose</a:t>
            </a:r>
            <a:endParaRPr lang="nl-NL" b="0" dirty="0"/>
          </a:p>
          <a:p>
            <a:pPr lvl="3"/>
            <a:r>
              <a:rPr lang="nl-NL" b="0" dirty="0"/>
              <a:t>- Framework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establish</a:t>
            </a:r>
            <a:r>
              <a:rPr lang="nl-NL" b="0" dirty="0"/>
              <a:t>, </a:t>
            </a:r>
            <a:r>
              <a:rPr lang="nl-NL" b="0" dirty="0" err="1"/>
              <a:t>implement</a:t>
            </a:r>
            <a:r>
              <a:rPr lang="nl-NL" b="0" dirty="0"/>
              <a:t>, </a:t>
            </a:r>
            <a:r>
              <a:rPr lang="nl-NL" b="0" dirty="0" err="1"/>
              <a:t>maintain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improve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EMS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Hotel Application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Minimize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footprint </a:t>
            </a:r>
            <a:r>
              <a:rPr lang="nl-NL" b="0" dirty="0" err="1"/>
              <a:t>through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Ensure </a:t>
            </a:r>
            <a:r>
              <a:rPr lang="nl-NL" b="0" dirty="0" err="1"/>
              <a:t>regulatory</a:t>
            </a:r>
            <a:r>
              <a:rPr lang="nl-NL" b="0" dirty="0"/>
              <a:t> compliance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Position</a:t>
            </a:r>
            <a:r>
              <a:rPr lang="nl-NL" b="0" dirty="0"/>
              <a:t> hotel as </a:t>
            </a:r>
            <a:r>
              <a:rPr lang="nl-NL" b="0" dirty="0" err="1"/>
              <a:t>environmentally</a:t>
            </a:r>
            <a:r>
              <a:rPr lang="nl-NL" b="0" dirty="0"/>
              <a:t> </a:t>
            </a:r>
            <a:r>
              <a:rPr lang="nl-NL" b="0" dirty="0" err="1"/>
              <a:t>responsible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834F103-6C21-FEA1-E948-1FE348AD93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367537"/>
              </p:ext>
            </p:extLst>
          </p:nvPr>
        </p:nvGraphicFramePr>
        <p:xfrm>
          <a:off x="342682" y="3650754"/>
          <a:ext cx="8132234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911942002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1697307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Efficient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energy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use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Waste management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15085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Resource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conservation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64938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2284696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4.1- </a:t>
            </a:r>
            <a:r>
              <a:rPr lang="nl-NL" sz="2800" dirty="0" err="1"/>
              <a:t>Environmental</a:t>
            </a:r>
            <a:r>
              <a:rPr lang="nl-NL" sz="2800" dirty="0"/>
              <a:t>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Green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Certification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Focus </a:t>
            </a:r>
            <a:r>
              <a:rPr lang="nl-NL" dirty="0" err="1"/>
              <a:t>Areas</a:t>
            </a:r>
            <a:endParaRPr lang="nl-NL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Certification</a:t>
            </a:r>
            <a:r>
              <a:rPr lang="nl-NL" dirty="0"/>
              <a:t> </a:t>
            </a:r>
            <a:r>
              <a:rPr lang="nl-NL" dirty="0" err="1"/>
              <a:t>Requirements</a:t>
            </a:r>
            <a:endParaRPr lang="nl-NL" dirty="0"/>
          </a:p>
          <a:p>
            <a:pPr lvl="3"/>
            <a:r>
              <a:rPr lang="nl-NL" b="0" dirty="0"/>
              <a:t>- Meet </a:t>
            </a:r>
            <a:r>
              <a:rPr lang="nl-NL" b="0" dirty="0" err="1"/>
              <a:t>specific</a:t>
            </a:r>
            <a:r>
              <a:rPr lang="nl-NL" b="0" dirty="0"/>
              <a:t> criteria </a:t>
            </a:r>
            <a:r>
              <a:rPr lang="nl-NL" b="0" dirty="0" err="1"/>
              <a:t>across</a:t>
            </a:r>
            <a:r>
              <a:rPr lang="nl-NL" b="0" dirty="0"/>
              <a:t> multiple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, </a:t>
            </a:r>
            <a:r>
              <a:rPr lang="nl-NL" b="0" dirty="0" err="1"/>
              <a:t>including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62E365F-3B9C-363D-36CF-E959AC7170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0628516"/>
              </p:ext>
            </p:extLst>
          </p:nvPr>
        </p:nvGraphicFramePr>
        <p:xfrm>
          <a:off x="434515" y="2909074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898313075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186614115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Energy efficiency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Waste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reduction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21708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Water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conservation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Eco-friendly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guest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services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7496824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6434500-C5AB-469B-5BA4-23724EB16D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7024184"/>
              </p:ext>
            </p:extLst>
          </p:nvPr>
        </p:nvGraphicFramePr>
        <p:xfrm>
          <a:off x="404662" y="5013176"/>
          <a:ext cx="8132234" cy="73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898313075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18661411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Water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use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Energy management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21708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Waste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reduction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74968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1183400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4.1- </a:t>
            </a:r>
            <a:r>
              <a:rPr lang="nl-NL" sz="2800" dirty="0" err="1"/>
              <a:t>Environmental</a:t>
            </a:r>
            <a:r>
              <a:rPr lang="nl-NL" sz="2800" dirty="0"/>
              <a:t>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C- LEED (</a:t>
            </a:r>
            <a:r>
              <a:rPr lang="nl-NL" dirty="0" err="1"/>
              <a:t>Leadership</a:t>
            </a:r>
            <a:r>
              <a:rPr lang="nl-NL" dirty="0"/>
              <a:t> in Energy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Environmental</a:t>
            </a:r>
            <a:r>
              <a:rPr lang="nl-NL" dirty="0"/>
              <a:t> Design)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Globally</a:t>
            </a:r>
            <a:r>
              <a:rPr lang="nl-NL" b="0" dirty="0"/>
              <a:t> </a:t>
            </a:r>
            <a:r>
              <a:rPr lang="nl-NL" b="0" dirty="0" err="1"/>
              <a:t>recognized</a:t>
            </a:r>
            <a:r>
              <a:rPr lang="nl-NL" b="0" dirty="0"/>
              <a:t> green building </a:t>
            </a:r>
            <a:r>
              <a:rPr lang="nl-NL" b="0" dirty="0" err="1"/>
              <a:t>certification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Evaluates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performance of buildings, </a:t>
            </a:r>
            <a:r>
              <a:rPr lang="nl-NL" b="0" dirty="0" err="1"/>
              <a:t>including</a:t>
            </a:r>
            <a:r>
              <a:rPr lang="nl-NL" b="0" dirty="0"/>
              <a:t> hotels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Focus </a:t>
            </a:r>
            <a:r>
              <a:rPr lang="nl-NL" dirty="0" err="1"/>
              <a:t>Areas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Sustainable</a:t>
            </a:r>
            <a:r>
              <a:rPr lang="nl-NL" b="0" dirty="0"/>
              <a:t> design, </a:t>
            </a:r>
            <a:r>
              <a:rPr lang="nl-NL" b="0" dirty="0" err="1"/>
              <a:t>construction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operations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Assessment Criteria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1609D0C-B905-23D3-1549-1B2BD3BE19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56382"/>
              </p:ext>
            </p:extLst>
          </p:nvPr>
        </p:nvGraphicFramePr>
        <p:xfrm>
          <a:off x="401869" y="4842502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910379055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5274119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Energy efficiency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Water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conservation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18975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Indoor air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quality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Use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of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sustainable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materials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6058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9919424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4.1- </a:t>
            </a:r>
            <a:r>
              <a:rPr lang="nl-NL" sz="2800" dirty="0" err="1"/>
              <a:t>Environmental</a:t>
            </a:r>
            <a:r>
              <a:rPr lang="nl-NL" sz="2800" dirty="0"/>
              <a:t>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D- </a:t>
            </a:r>
            <a:r>
              <a:rPr lang="nl-NL" dirty="0" err="1"/>
              <a:t>EarthCheck</a:t>
            </a:r>
            <a:r>
              <a:rPr lang="nl-NL" dirty="0"/>
              <a:t> </a:t>
            </a:r>
            <a:r>
              <a:rPr lang="nl-NL" dirty="0" err="1"/>
              <a:t>Certification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Specifically</a:t>
            </a:r>
            <a:r>
              <a:rPr lang="nl-NL" b="0" dirty="0"/>
              <a:t> </a:t>
            </a:r>
            <a:r>
              <a:rPr lang="nl-NL" b="0" dirty="0" err="1"/>
              <a:t>designed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hotels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operations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Evaluation Criteria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Requirements</a:t>
            </a:r>
            <a:endParaRPr lang="nl-NL" dirty="0"/>
          </a:p>
          <a:p>
            <a:pPr lvl="3"/>
            <a:r>
              <a:rPr lang="nl-NL" b="0" dirty="0"/>
              <a:t>- Hotels must </a:t>
            </a:r>
            <a:r>
              <a:rPr lang="nl-NL" b="0" dirty="0" err="1"/>
              <a:t>continuously</a:t>
            </a:r>
            <a:r>
              <a:rPr lang="nl-NL" b="0" dirty="0"/>
              <a:t> </a:t>
            </a:r>
            <a:r>
              <a:rPr lang="nl-NL" b="0" dirty="0" err="1"/>
              <a:t>improve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performance</a:t>
            </a:r>
          </a:p>
          <a:p>
            <a:pPr lvl="3"/>
            <a:r>
              <a:rPr lang="nl-NL" b="0" dirty="0"/>
              <a:t>- Must meet or </a:t>
            </a:r>
            <a:r>
              <a:rPr lang="nl-NL" b="0" dirty="0" err="1"/>
              <a:t>exceed</a:t>
            </a:r>
            <a:r>
              <a:rPr lang="nl-NL" b="0" dirty="0"/>
              <a:t> </a:t>
            </a:r>
            <a:r>
              <a:rPr lang="nl-NL" b="0" dirty="0" err="1"/>
              <a:t>industry</a:t>
            </a:r>
            <a:r>
              <a:rPr lang="nl-NL" b="0" dirty="0"/>
              <a:t> best </a:t>
            </a:r>
            <a:r>
              <a:rPr lang="nl-NL" b="0" dirty="0" err="1"/>
              <a:t>practices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86417B5-2F7F-165E-201F-7AD4F35771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344032"/>
              </p:ext>
            </p:extLst>
          </p:nvPr>
        </p:nvGraphicFramePr>
        <p:xfrm>
          <a:off x="320779" y="3279914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069035625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0104367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Greenhouse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gas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emissions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Energy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water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consumption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6154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Waste management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Biodiversity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conservation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989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5657951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4.1- </a:t>
            </a:r>
            <a:r>
              <a:rPr lang="nl-NL" sz="2800" dirty="0" err="1"/>
              <a:t>Environmental</a:t>
            </a:r>
            <a:r>
              <a:rPr lang="nl-NL" sz="2800" dirty="0"/>
              <a:t>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EU </a:t>
            </a:r>
            <a:r>
              <a:rPr lang="nl-NL" dirty="0" err="1"/>
              <a:t>Ecolabel</a:t>
            </a:r>
            <a:r>
              <a:rPr lang="nl-NL" dirty="0"/>
              <a:t> </a:t>
            </a:r>
            <a:r>
              <a:rPr lang="nl-NL" dirty="0" err="1"/>
              <a:t>Certification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Established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European </a:t>
            </a:r>
            <a:r>
              <a:rPr lang="nl-NL" b="0" dirty="0" err="1"/>
              <a:t>Commission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Promotes</a:t>
            </a:r>
            <a:r>
              <a:rPr lang="nl-NL" b="0" dirty="0"/>
              <a:t> </a:t>
            </a:r>
            <a:r>
              <a:rPr lang="nl-NL" b="0" dirty="0" err="1"/>
              <a:t>environmentally</a:t>
            </a:r>
            <a:r>
              <a:rPr lang="nl-NL" b="0" dirty="0"/>
              <a:t> </a:t>
            </a:r>
            <a:r>
              <a:rPr lang="nl-NL" b="0" dirty="0" err="1"/>
              <a:t>friendly</a:t>
            </a:r>
            <a:r>
              <a:rPr lang="nl-NL" b="0" dirty="0"/>
              <a:t> </a:t>
            </a:r>
            <a:r>
              <a:rPr lang="nl-NL" b="0" dirty="0" err="1"/>
              <a:t>products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services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Criteria </a:t>
            </a:r>
            <a:r>
              <a:rPr lang="nl-NL" dirty="0" err="1"/>
              <a:t>for</a:t>
            </a:r>
            <a:r>
              <a:rPr lang="nl-NL" dirty="0"/>
              <a:t> Hotels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CE130E-F41C-03EB-30BA-4F03CC7748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818097"/>
              </p:ext>
            </p:extLst>
          </p:nvPr>
        </p:nvGraphicFramePr>
        <p:xfrm>
          <a:off x="387165" y="3683381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069035625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0104367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Energy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consumption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Water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use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6154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Waste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generation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Eco-friendly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materials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989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2616578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4.2- </a:t>
            </a:r>
            <a:r>
              <a:rPr lang="nl-NL" sz="2800" dirty="0" err="1"/>
              <a:t>Quality</a:t>
            </a:r>
            <a:r>
              <a:rPr lang="nl-NL" sz="2800" dirty="0"/>
              <a:t> Management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Aim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</a:t>
            </a:r>
            <a:r>
              <a:rPr lang="nl-NL" b="0" dirty="0"/>
              <a:t> hotel operations </a:t>
            </a:r>
            <a:r>
              <a:rPr lang="nl-NL" b="0" dirty="0" err="1"/>
              <a:t>and</a:t>
            </a:r>
            <a:r>
              <a:rPr lang="nl-NL" b="0" dirty="0"/>
              <a:t> service delivery</a:t>
            </a:r>
          </a:p>
          <a:p>
            <a:pPr lvl="3"/>
            <a:r>
              <a:rPr lang="nl-NL" b="0" dirty="0"/>
              <a:t>- Ensure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r>
              <a:rPr lang="nl-NL" b="0" dirty="0"/>
              <a:t> are met or </a:t>
            </a:r>
            <a:r>
              <a:rPr lang="nl-NL" b="0" dirty="0" err="1"/>
              <a:t>exceeded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Enhance</a:t>
            </a:r>
            <a:r>
              <a:rPr lang="nl-NL" b="0" dirty="0"/>
              <a:t> </a:t>
            </a:r>
            <a:r>
              <a:rPr lang="nl-NL" b="0" dirty="0" err="1"/>
              <a:t>operational</a:t>
            </a:r>
            <a:r>
              <a:rPr lang="nl-NL" b="0" dirty="0"/>
              <a:t> efficiency </a:t>
            </a:r>
            <a:r>
              <a:rPr lang="nl-NL" b="0" dirty="0" err="1"/>
              <a:t>and</a:t>
            </a:r>
            <a:r>
              <a:rPr lang="nl-NL" b="0" dirty="0"/>
              <a:t> customer </a:t>
            </a:r>
            <a:r>
              <a:rPr lang="nl-NL" b="0" dirty="0" err="1"/>
              <a:t>satisfaction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1540280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4.2- </a:t>
            </a:r>
            <a:r>
              <a:rPr lang="nl-NL" sz="2800" dirty="0" err="1"/>
              <a:t>Quality</a:t>
            </a:r>
            <a:r>
              <a:rPr lang="nl-NL" sz="2800" dirty="0"/>
              <a:t> Management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ISO 9001 – </a:t>
            </a:r>
            <a:r>
              <a:rPr lang="nl-NL" dirty="0" err="1"/>
              <a:t>Quality</a:t>
            </a:r>
            <a:r>
              <a:rPr lang="nl-NL" dirty="0"/>
              <a:t> Management System</a:t>
            </a:r>
          </a:p>
          <a:p>
            <a:pPr lvl="3"/>
            <a:r>
              <a:rPr lang="nl-NL" b="0" dirty="0"/>
              <a:t>- Most </a:t>
            </a:r>
            <a:r>
              <a:rPr lang="nl-NL" b="0" dirty="0" err="1"/>
              <a:t>widely</a:t>
            </a:r>
            <a:r>
              <a:rPr lang="nl-NL" b="0" dirty="0"/>
              <a:t> </a:t>
            </a:r>
            <a:r>
              <a:rPr lang="nl-NL" b="0" dirty="0" err="1"/>
              <a:t>recognized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management standard </a:t>
            </a:r>
            <a:r>
              <a:rPr lang="nl-NL" b="0" dirty="0" err="1"/>
              <a:t>globally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Provides</a:t>
            </a:r>
            <a:r>
              <a:rPr lang="nl-NL" b="0" dirty="0"/>
              <a:t> a </a:t>
            </a:r>
            <a:r>
              <a:rPr lang="nl-NL" b="0" dirty="0" err="1"/>
              <a:t>framework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consistent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efficient</a:t>
            </a:r>
            <a:r>
              <a:rPr lang="nl-NL" b="0" dirty="0"/>
              <a:t> </a:t>
            </a:r>
            <a:r>
              <a:rPr lang="nl-NL" b="0" dirty="0" err="1"/>
              <a:t>processes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Focus </a:t>
            </a:r>
            <a:r>
              <a:rPr lang="nl-NL" dirty="0" err="1"/>
              <a:t>Areas</a:t>
            </a:r>
            <a:endParaRPr lang="nl-NL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136D56D-BB7B-0F1B-23C1-A29BB60525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4339582"/>
              </p:ext>
            </p:extLst>
          </p:nvPr>
        </p:nvGraphicFramePr>
        <p:xfrm>
          <a:off x="405317" y="3543030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851643126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4914918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Enhancing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customer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satisfaction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Improving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operational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efficiency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21883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Ensuring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high service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quality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40877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2574443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4.2- </a:t>
            </a:r>
            <a:r>
              <a:rPr lang="nl-NL" sz="2800" dirty="0" err="1"/>
              <a:t>Quality</a:t>
            </a:r>
            <a:r>
              <a:rPr lang="nl-NL" sz="2800" dirty="0"/>
              <a:t> Management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ISO 9001 – </a:t>
            </a:r>
            <a:r>
              <a:rPr lang="nl-NL" dirty="0" err="1"/>
              <a:t>Quality</a:t>
            </a:r>
            <a:r>
              <a:rPr lang="nl-NL" dirty="0"/>
              <a:t> Management System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Application in Hotels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AEA02DC-2B56-74F0-E4FF-6E07888F7D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364983"/>
              </p:ext>
            </p:extLst>
          </p:nvPr>
        </p:nvGraphicFramePr>
        <p:xfrm>
          <a:off x="320779" y="3010674"/>
          <a:ext cx="813223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851643126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4914918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Systematic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management of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guest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services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Comprehensive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staff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training programs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21883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Ongoing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process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improvements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for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better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performance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40877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4320409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4.2- </a:t>
            </a:r>
            <a:r>
              <a:rPr lang="nl-NL" sz="2800" dirty="0" err="1"/>
              <a:t>Quality</a:t>
            </a:r>
            <a:r>
              <a:rPr lang="nl-NL" sz="2800" dirty="0"/>
              <a:t> Management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B- The Five-Star Rating System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Provides</a:t>
            </a:r>
            <a:r>
              <a:rPr lang="nl-NL" b="0" dirty="0"/>
              <a:t>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a </a:t>
            </a:r>
            <a:r>
              <a:rPr lang="nl-NL" b="0" dirty="0" err="1"/>
              <a:t>quick</a:t>
            </a:r>
            <a:r>
              <a:rPr lang="nl-NL" b="0" dirty="0"/>
              <a:t> </a:t>
            </a:r>
            <a:r>
              <a:rPr lang="nl-NL" b="0" dirty="0" err="1"/>
              <a:t>reference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hotel </a:t>
            </a:r>
            <a:r>
              <a:rPr lang="nl-NL" b="0" dirty="0" err="1"/>
              <a:t>standards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Usage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Globally</a:t>
            </a:r>
            <a:r>
              <a:rPr lang="nl-NL" b="0" dirty="0"/>
              <a:t> </a:t>
            </a:r>
            <a:r>
              <a:rPr lang="nl-NL" b="0" dirty="0" err="1"/>
              <a:t>recognized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widely</a:t>
            </a:r>
            <a:r>
              <a:rPr lang="nl-NL" b="0" dirty="0"/>
              <a:t> </a:t>
            </a:r>
            <a:r>
              <a:rPr lang="nl-NL" b="0" dirty="0" err="1"/>
              <a:t>applied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hospitality</a:t>
            </a:r>
            <a:r>
              <a:rPr lang="nl-NL" b="0" dirty="0"/>
              <a:t> </a:t>
            </a:r>
            <a:r>
              <a:rPr lang="nl-NL" b="0" dirty="0" err="1"/>
              <a:t>industry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Evaluates</a:t>
            </a:r>
            <a:r>
              <a:rPr lang="nl-NL" b="0" dirty="0"/>
              <a:t> hotels </a:t>
            </a:r>
            <a:r>
              <a:rPr lang="nl-NL" b="0" dirty="0" err="1"/>
              <a:t>based</a:t>
            </a:r>
            <a:r>
              <a:rPr lang="nl-NL" b="0" dirty="0"/>
              <a:t> on </a:t>
            </a:r>
            <a:r>
              <a:rPr lang="nl-NL" b="0" dirty="0" err="1"/>
              <a:t>amenities</a:t>
            </a:r>
            <a:r>
              <a:rPr lang="nl-NL" b="0" dirty="0"/>
              <a:t>, service </a:t>
            </a:r>
            <a:r>
              <a:rPr lang="nl-NL" b="0" dirty="0" err="1"/>
              <a:t>quality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overall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Significance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compare</a:t>
            </a:r>
            <a:r>
              <a:rPr lang="nl-NL" b="0" dirty="0"/>
              <a:t> options </a:t>
            </a:r>
            <a:r>
              <a:rPr lang="nl-NL" b="0" dirty="0" err="1"/>
              <a:t>and</a:t>
            </a:r>
            <a:r>
              <a:rPr lang="nl-NL" b="0" dirty="0"/>
              <a:t> set </a:t>
            </a:r>
            <a:r>
              <a:rPr lang="nl-NL" b="0" dirty="0" err="1"/>
              <a:t>expectations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Encourages</a:t>
            </a:r>
            <a:r>
              <a:rPr lang="nl-NL" b="0" dirty="0"/>
              <a:t> hotels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maintain</a:t>
            </a:r>
            <a:r>
              <a:rPr lang="nl-NL" b="0" dirty="0"/>
              <a:t> or </a:t>
            </a:r>
            <a:r>
              <a:rPr lang="nl-NL" b="0" dirty="0" err="1"/>
              <a:t>improve</a:t>
            </a:r>
            <a:r>
              <a:rPr lang="nl-NL" b="0" dirty="0"/>
              <a:t> </a:t>
            </a:r>
            <a:r>
              <a:rPr lang="nl-NL" b="0" dirty="0" err="1"/>
              <a:t>standards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higher</a:t>
            </a:r>
            <a:r>
              <a:rPr lang="nl-NL" b="0" dirty="0"/>
              <a:t> ratings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80971937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4.3- Health </a:t>
            </a:r>
            <a:r>
              <a:rPr lang="nl-NL" sz="2800" dirty="0" err="1"/>
              <a:t>and</a:t>
            </a:r>
            <a:r>
              <a:rPr lang="nl-NL" sz="2800" dirty="0"/>
              <a:t> Safety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Ensure hotels </a:t>
            </a:r>
            <a:r>
              <a:rPr lang="nl-NL" b="0" dirty="0" err="1"/>
              <a:t>provide</a:t>
            </a:r>
            <a:r>
              <a:rPr lang="nl-NL" b="0" dirty="0"/>
              <a:t> a safe environment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Maintain</a:t>
            </a:r>
            <a:r>
              <a:rPr lang="nl-NL" b="0" dirty="0"/>
              <a:t> compliance </a:t>
            </a:r>
            <a:r>
              <a:rPr lang="nl-NL" b="0" dirty="0" err="1"/>
              <a:t>with</a:t>
            </a:r>
            <a:r>
              <a:rPr lang="nl-NL" b="0" dirty="0"/>
              <a:t> stringent health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protocols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Relevance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Became</a:t>
            </a:r>
            <a:r>
              <a:rPr lang="nl-NL" b="0" dirty="0"/>
              <a:t> </a:t>
            </a:r>
            <a:r>
              <a:rPr lang="nl-NL" b="0" dirty="0" err="1"/>
              <a:t>especially</a:t>
            </a:r>
            <a:r>
              <a:rPr lang="nl-NL" b="0" dirty="0"/>
              <a:t> </a:t>
            </a:r>
            <a:r>
              <a:rPr lang="nl-NL" b="0" dirty="0" err="1"/>
              <a:t>critical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health crises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Builds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confidence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enhances</a:t>
            </a:r>
            <a:r>
              <a:rPr lang="nl-NL" b="0" dirty="0"/>
              <a:t> hotel </a:t>
            </a:r>
            <a:r>
              <a:rPr lang="nl-NL" b="0" dirty="0" err="1"/>
              <a:t>reputation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Focus </a:t>
            </a:r>
            <a:r>
              <a:rPr lang="nl-NL" dirty="0" err="1"/>
              <a:t>Areas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Hygiene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sanitation</a:t>
            </a:r>
            <a:r>
              <a:rPr lang="nl-NL" b="0" dirty="0"/>
              <a:t> </a:t>
            </a:r>
            <a:r>
              <a:rPr lang="nl-NL" b="0" dirty="0" err="1"/>
              <a:t>standards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Emergency</a:t>
            </a:r>
            <a:r>
              <a:rPr lang="nl-NL" b="0" dirty="0"/>
              <a:t> </a:t>
            </a:r>
            <a:r>
              <a:rPr lang="nl-NL" b="0" dirty="0" err="1"/>
              <a:t>preparedness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risk management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Staff</a:t>
            </a:r>
            <a:r>
              <a:rPr lang="nl-NL" b="0" dirty="0"/>
              <a:t> training on health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procedures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94012344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4.3- Health </a:t>
            </a:r>
            <a:r>
              <a:rPr lang="nl-NL" sz="2800" dirty="0" err="1"/>
              <a:t>and</a:t>
            </a:r>
            <a:r>
              <a:rPr lang="nl-NL" sz="2800" dirty="0"/>
              <a:t> Safety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Occupational</a:t>
            </a:r>
            <a:r>
              <a:rPr lang="nl-NL" dirty="0"/>
              <a:t> Health </a:t>
            </a:r>
            <a:r>
              <a:rPr lang="nl-NL" dirty="0" err="1"/>
              <a:t>and</a:t>
            </a:r>
            <a:r>
              <a:rPr lang="nl-NL" dirty="0"/>
              <a:t> Safety (ISO 45001)</a:t>
            </a:r>
          </a:p>
          <a:p>
            <a:pPr lvl="3"/>
            <a:r>
              <a:rPr lang="nl-NL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hotel operations </a:t>
            </a:r>
            <a:r>
              <a:rPr lang="nl-NL" b="0" dirty="0" err="1"/>
              <a:t>comply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health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regulations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Minimizes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risk of </a:t>
            </a:r>
            <a:r>
              <a:rPr lang="nl-NL" b="0" dirty="0" err="1"/>
              <a:t>accidents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workplace</a:t>
            </a:r>
            <a:r>
              <a:rPr lang="nl-NL" b="0" dirty="0"/>
              <a:t> hazards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Certification</a:t>
            </a:r>
            <a:r>
              <a:rPr lang="nl-NL" dirty="0"/>
              <a:t> ISO 45001: </a:t>
            </a:r>
          </a:p>
          <a:p>
            <a:pPr lvl="3"/>
            <a:r>
              <a:rPr lang="nl-NL" b="0" dirty="0"/>
              <a:t>- International standard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occupational</a:t>
            </a:r>
            <a:r>
              <a:rPr lang="nl-NL" b="0" dirty="0"/>
              <a:t> health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management systems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Demonstrates</a:t>
            </a:r>
            <a:r>
              <a:rPr lang="nl-NL" b="0" dirty="0"/>
              <a:t> commitment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protecting</a:t>
            </a:r>
            <a:r>
              <a:rPr lang="nl-NL" b="0" dirty="0"/>
              <a:t> employees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Importance</a:t>
            </a:r>
            <a:endParaRPr lang="nl-NL" dirty="0"/>
          </a:p>
          <a:p>
            <a:pPr lvl="3"/>
            <a:r>
              <a:rPr lang="nl-NL" b="0" dirty="0"/>
              <a:t>- Critical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maintaining</a:t>
            </a:r>
            <a:r>
              <a:rPr lang="nl-NL" b="0" dirty="0"/>
              <a:t> safe </a:t>
            </a:r>
            <a:r>
              <a:rPr lang="nl-NL" b="0" dirty="0" err="1"/>
              <a:t>working</a:t>
            </a:r>
            <a:r>
              <a:rPr lang="nl-NL" b="0" dirty="0"/>
              <a:t> environments in hotels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Especially</a:t>
            </a:r>
            <a:r>
              <a:rPr lang="nl-NL" b="0" dirty="0"/>
              <a:t> significant in </a:t>
            </a:r>
            <a:r>
              <a:rPr lang="nl-NL" b="0" dirty="0" err="1"/>
              <a:t>the</a:t>
            </a:r>
            <a:r>
              <a:rPr lang="nl-NL" b="0" dirty="0"/>
              <a:t> post-</a:t>
            </a:r>
            <a:r>
              <a:rPr lang="nl-NL" b="0" dirty="0" err="1"/>
              <a:t>pandemic</a:t>
            </a:r>
            <a:r>
              <a:rPr lang="nl-NL" b="0" dirty="0"/>
              <a:t> </a:t>
            </a:r>
            <a:r>
              <a:rPr lang="nl-NL" b="0" dirty="0" err="1"/>
              <a:t>world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</a:t>
            </a:r>
            <a:r>
              <a:rPr lang="nl-NL" b="0" dirty="0" err="1"/>
              <a:t>confidence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94038227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4.3- Health </a:t>
            </a:r>
            <a:r>
              <a:rPr lang="nl-NL" sz="2800" dirty="0" err="1"/>
              <a:t>and</a:t>
            </a:r>
            <a:r>
              <a:rPr lang="nl-NL" sz="2800" dirty="0"/>
              <a:t> Safety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B- Hazard Analysis </a:t>
            </a:r>
            <a:r>
              <a:rPr lang="nl-NL" dirty="0" err="1"/>
              <a:t>and</a:t>
            </a:r>
            <a:r>
              <a:rPr lang="nl-NL" dirty="0"/>
              <a:t> Critical Control Points (HACCP) </a:t>
            </a:r>
            <a:r>
              <a:rPr lang="nl-NL" dirty="0" err="1"/>
              <a:t>and</a:t>
            </a:r>
            <a:r>
              <a:rPr lang="nl-NL" dirty="0"/>
              <a:t> Food Safety Standards</a:t>
            </a:r>
          </a:p>
          <a:p>
            <a:pPr lvl="3"/>
            <a:r>
              <a:rPr lang="nl-NL" b="0" dirty="0"/>
              <a:t>- Ensure food </a:t>
            </a:r>
            <a:r>
              <a:rPr lang="nl-NL" b="0" dirty="0" err="1"/>
              <a:t>safety</a:t>
            </a:r>
            <a:r>
              <a:rPr lang="nl-NL" b="0" dirty="0"/>
              <a:t> in hotel operations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Minimize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r>
              <a:rPr lang="nl-NL" b="0" dirty="0"/>
              <a:t> of </a:t>
            </a:r>
            <a:r>
              <a:rPr lang="nl-NL" b="0" dirty="0" err="1"/>
              <a:t>contamination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foodborne</a:t>
            </a:r>
            <a:r>
              <a:rPr lang="nl-NL" b="0" dirty="0"/>
              <a:t> </a:t>
            </a:r>
            <a:r>
              <a:rPr lang="nl-NL" b="0" dirty="0" err="1"/>
              <a:t>illnesses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Importance</a:t>
            </a:r>
            <a:endParaRPr lang="nl-NL" dirty="0"/>
          </a:p>
          <a:p>
            <a:pPr lvl="3"/>
            <a:r>
              <a:rPr lang="nl-NL" b="0" dirty="0"/>
              <a:t>- Critical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maintaining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health </a:t>
            </a:r>
            <a:r>
              <a:rPr lang="nl-NL" b="0" dirty="0" err="1"/>
              <a:t>and</a:t>
            </a:r>
            <a:r>
              <a:rPr lang="nl-NL" b="0" dirty="0"/>
              <a:t> trust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hotels </a:t>
            </a:r>
            <a:r>
              <a:rPr lang="nl-NL" b="0" dirty="0" err="1"/>
              <a:t>with</a:t>
            </a:r>
            <a:r>
              <a:rPr lang="nl-NL" b="0" dirty="0"/>
              <a:t> restaurants, catering, or room service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68515600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4.4- </a:t>
            </a:r>
            <a:r>
              <a:rPr lang="nl-NL" sz="2800" dirty="0" err="1"/>
              <a:t>Social</a:t>
            </a:r>
            <a:r>
              <a:rPr lang="nl-NL" sz="2800" dirty="0"/>
              <a:t> </a:t>
            </a:r>
            <a:r>
              <a:rPr lang="nl-NL" sz="2800" dirty="0" err="1"/>
              <a:t>Responsibility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Ethical</a:t>
            </a:r>
            <a:r>
              <a:rPr lang="nl-NL" sz="2800" dirty="0"/>
              <a:t>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ethical</a:t>
            </a:r>
            <a:r>
              <a:rPr lang="nl-NL" b="0" dirty="0"/>
              <a:t> business </a:t>
            </a:r>
            <a:r>
              <a:rPr lang="nl-NL" b="0" dirty="0" err="1"/>
              <a:t>practices</a:t>
            </a:r>
            <a:r>
              <a:rPr lang="nl-NL" b="0" dirty="0"/>
              <a:t> in hotels</a:t>
            </a:r>
          </a:p>
          <a:p>
            <a:pPr lvl="3"/>
            <a:r>
              <a:rPr lang="nl-NL" b="0" dirty="0"/>
              <a:t>-Highlight hotels’ </a:t>
            </a:r>
            <a:r>
              <a:rPr lang="nl-NL" b="0" dirty="0" err="1"/>
              <a:t>role</a:t>
            </a:r>
            <a:r>
              <a:rPr lang="nl-NL" b="0" dirty="0"/>
              <a:t> in </a:t>
            </a:r>
            <a:r>
              <a:rPr lang="nl-NL" b="0" dirty="0" err="1"/>
              <a:t>supporting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economies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Industry</a:t>
            </a:r>
            <a:r>
              <a:rPr lang="nl-NL" dirty="0"/>
              <a:t> Trend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Gaining</a:t>
            </a:r>
            <a:r>
              <a:rPr lang="nl-NL" b="0" dirty="0"/>
              <a:t> </a:t>
            </a:r>
            <a:r>
              <a:rPr lang="nl-NL" b="0" dirty="0" err="1"/>
              <a:t>momenum</a:t>
            </a:r>
            <a:r>
              <a:rPr lang="nl-NL" b="0" dirty="0"/>
              <a:t> as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become</a:t>
            </a:r>
            <a:r>
              <a:rPr lang="nl-NL" b="0" dirty="0"/>
              <a:t> more </a:t>
            </a:r>
            <a:r>
              <a:rPr lang="nl-NL" b="0" dirty="0" err="1"/>
              <a:t>aware</a:t>
            </a:r>
            <a:r>
              <a:rPr lang="nl-NL" b="0" dirty="0"/>
              <a:t> of </a:t>
            </a:r>
            <a:r>
              <a:rPr lang="nl-NL" b="0" dirty="0" err="1"/>
              <a:t>social</a:t>
            </a:r>
            <a:r>
              <a:rPr lang="nl-NL" b="0" dirty="0"/>
              <a:t> issues</a:t>
            </a:r>
          </a:p>
          <a:p>
            <a:pPr lvl="3"/>
            <a:r>
              <a:rPr lang="nl-NL" b="0" dirty="0"/>
              <a:t>- Focus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include</a:t>
            </a:r>
            <a:r>
              <a:rPr lang="nl-NL" b="0" dirty="0"/>
              <a:t> fair </a:t>
            </a:r>
            <a:r>
              <a:rPr lang="nl-NL" b="0" dirty="0" err="1"/>
              <a:t>labor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community engagement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59583196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4.4- </a:t>
            </a:r>
            <a:r>
              <a:rPr lang="nl-NL" sz="2800" dirty="0" err="1"/>
              <a:t>Social</a:t>
            </a:r>
            <a:r>
              <a:rPr lang="nl-NL" sz="2800" dirty="0"/>
              <a:t> </a:t>
            </a:r>
            <a:r>
              <a:rPr lang="nl-NL" sz="2800" dirty="0" err="1"/>
              <a:t>Responsibility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Ethical</a:t>
            </a:r>
            <a:r>
              <a:rPr lang="nl-NL" sz="2800" dirty="0"/>
              <a:t>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Travelife</a:t>
            </a:r>
            <a:r>
              <a:rPr lang="nl-NL" dirty="0"/>
              <a:t> </a:t>
            </a:r>
            <a:r>
              <a:rPr lang="nl-NL" dirty="0" err="1"/>
              <a:t>Certification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Leading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r>
              <a:rPr lang="nl-NL" b="0" dirty="0"/>
              <a:t> </a:t>
            </a:r>
            <a:r>
              <a:rPr lang="nl-NL" b="0" dirty="0" err="1"/>
              <a:t>certification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hotels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accommodations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Focuses</a:t>
            </a:r>
            <a:r>
              <a:rPr lang="nl-NL" b="0" dirty="0"/>
              <a:t> on </a:t>
            </a:r>
            <a:r>
              <a:rPr lang="nl-NL" b="0" dirty="0" err="1"/>
              <a:t>both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Assessment Criteria</a:t>
            </a:r>
          </a:p>
          <a:p>
            <a:pPr lvl="3"/>
            <a:r>
              <a:rPr lang="nl-NL" b="0" dirty="0"/>
              <a:t>- Fair </a:t>
            </a:r>
            <a:r>
              <a:rPr lang="nl-NL" b="0" dirty="0" err="1"/>
              <a:t>labor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endParaRPr lang="nl-NL" b="0" dirty="0"/>
          </a:p>
          <a:p>
            <a:pPr lvl="3"/>
            <a:r>
              <a:rPr lang="nl-NL" b="0" dirty="0"/>
              <a:t>- Community engagement</a:t>
            </a:r>
          </a:p>
          <a:p>
            <a:pPr lvl="3"/>
            <a:r>
              <a:rPr lang="nl-NL" b="0" dirty="0"/>
              <a:t>- Support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economies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Implementation</a:t>
            </a:r>
            <a:r>
              <a:rPr lang="nl-NL" b="0" dirty="0"/>
              <a:t> of </a:t>
            </a:r>
            <a:r>
              <a:rPr lang="nl-NL" b="0" dirty="0" err="1"/>
              <a:t>sustainable</a:t>
            </a:r>
            <a:r>
              <a:rPr lang="nl-NL" b="0" dirty="0"/>
              <a:t> business </a:t>
            </a:r>
            <a:r>
              <a:rPr lang="nl-NL" b="0" dirty="0" err="1"/>
              <a:t>practices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02686881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4.4-Social </a:t>
            </a:r>
            <a:r>
              <a:rPr lang="nl-NL" sz="2800" dirty="0" err="1"/>
              <a:t>Responsibility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Ethical</a:t>
            </a:r>
            <a:r>
              <a:rPr lang="nl-NL" sz="2800" dirty="0"/>
              <a:t> </a:t>
            </a:r>
            <a:r>
              <a:rPr lang="nl-NL" sz="2800" dirty="0" err="1"/>
              <a:t>Certifications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B- Fair Trade </a:t>
            </a:r>
            <a:r>
              <a:rPr lang="nl-NL" dirty="0" err="1"/>
              <a:t>Tourism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Certification</a:t>
            </a:r>
            <a:r>
              <a:rPr lang="nl-NL" b="0" dirty="0"/>
              <a:t> promoting </a:t>
            </a:r>
            <a:r>
              <a:rPr lang="nl-NL" b="0" dirty="0" err="1"/>
              <a:t>ethical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Applies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hotels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providers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Criteria</a:t>
            </a:r>
          </a:p>
          <a:p>
            <a:pPr lvl="3"/>
            <a:r>
              <a:rPr lang="nl-NL" dirty="0"/>
              <a:t>Fair </a:t>
            </a:r>
            <a:r>
              <a:rPr lang="nl-NL" dirty="0" err="1"/>
              <a:t>labor</a:t>
            </a:r>
            <a:r>
              <a:rPr lang="nl-NL" dirty="0"/>
              <a:t> </a:t>
            </a:r>
            <a:r>
              <a:rPr lang="nl-NL" dirty="0" err="1"/>
              <a:t>standards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Fair </a:t>
            </a:r>
            <a:r>
              <a:rPr lang="nl-NL" b="0" dirty="0" err="1"/>
              <a:t>wages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safe </a:t>
            </a:r>
            <a:r>
              <a:rPr lang="nl-NL" b="0" dirty="0" err="1"/>
              <a:t>working</a:t>
            </a:r>
            <a:r>
              <a:rPr lang="nl-NL" b="0" dirty="0"/>
              <a:t> </a:t>
            </a:r>
            <a:r>
              <a:rPr lang="nl-NL" b="0" dirty="0" err="1"/>
              <a:t>conditions</a:t>
            </a:r>
            <a:endParaRPr lang="nl-NL" b="0" dirty="0"/>
          </a:p>
          <a:p>
            <a:pPr lvl="3"/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sustainability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Responsible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of resources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eco-friendly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endParaRPr lang="nl-NL" b="0" dirty="0"/>
          </a:p>
          <a:p>
            <a:pPr lvl="3"/>
            <a:r>
              <a:rPr lang="nl-NL" dirty="0"/>
              <a:t>- Community support: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Initiatives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benefit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4880786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461</TotalTime>
  <Words>2358</Words>
  <Application>Microsoft Macintosh PowerPoint</Application>
  <PresentationFormat>Custom</PresentationFormat>
  <Paragraphs>542</Paragraphs>
  <Slides>49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5" baseType="lpstr">
      <vt:lpstr>Georgia</vt:lpstr>
      <vt:lpstr>Calibri</vt:lpstr>
      <vt:lpstr>Wingdings</vt:lpstr>
      <vt:lpstr>Arial</vt:lpstr>
      <vt:lpstr>Minion</vt:lpstr>
      <vt:lpstr>Corporate template-set Universiteit Leiden</vt:lpstr>
      <vt:lpstr>Quality and Sustainability in Tourism and Hospitality  European Institute of Innovation, Entrepreneurship and Technology Lessingstraße 79, 13158 Berlin, Germany </vt:lpstr>
      <vt:lpstr>Index</vt:lpstr>
      <vt:lpstr>PowerPoint Presentation</vt:lpstr>
      <vt:lpstr>1.1- Energy Efficiency</vt:lpstr>
      <vt:lpstr>1.2- Waste Management</vt:lpstr>
      <vt:lpstr>1.2- Waste Management</vt:lpstr>
      <vt:lpstr>1.3- Water Management</vt:lpstr>
      <vt:lpstr>1.3- Water Management</vt:lpstr>
      <vt:lpstr>1.4- Hotels Eco Design</vt:lpstr>
      <vt:lpstr>1.4- Hotels Eco Design</vt:lpstr>
      <vt:lpstr>1.5- Food and Beverage Management</vt:lpstr>
      <vt:lpstr>1.5- Food and Beverage Management</vt:lpstr>
      <vt:lpstr>1.6- Efficient Kitchen</vt:lpstr>
      <vt:lpstr>1.6- Efficient Kitchen</vt:lpstr>
      <vt:lpstr>1.7- Tourists’ Awareness</vt:lpstr>
      <vt:lpstr>Tourists’ Awareness</vt:lpstr>
      <vt:lpstr>Hotel Co 51’s Sustainability Approach</vt:lpstr>
      <vt:lpstr>Hotel Co 51: Environmental Strategy</vt:lpstr>
      <vt:lpstr>2.1- Environmental Strategy</vt:lpstr>
      <vt:lpstr>2.1- Environmental Strategy</vt:lpstr>
      <vt:lpstr>2.1- Environmental Strategy</vt:lpstr>
      <vt:lpstr>2.1- Environmental Strategy</vt:lpstr>
      <vt:lpstr>2.1- Environmental Strategy</vt:lpstr>
      <vt:lpstr>2.2- Social Strategy</vt:lpstr>
      <vt:lpstr>2.2- Social Strategy</vt:lpstr>
      <vt:lpstr>SOCIAL: Putting people at the heart of the business</vt:lpstr>
      <vt:lpstr>3- Eco-Labels and Green Certifications</vt:lpstr>
      <vt:lpstr>3- Eco-Labels and Green Certifications</vt:lpstr>
      <vt:lpstr>3- Eco-Labels and Green Certifications</vt:lpstr>
      <vt:lpstr>3- Eco-Labels and Green Certifications</vt:lpstr>
      <vt:lpstr>4- Types of Hotel Certifications</vt:lpstr>
      <vt:lpstr>4- Types of Hotel Certifications</vt:lpstr>
      <vt:lpstr>4- Types of Hotel Certifications</vt:lpstr>
      <vt:lpstr>4.1- Environmental Certifications</vt:lpstr>
      <vt:lpstr>4.1- Environmental Certifications</vt:lpstr>
      <vt:lpstr>4.1- Environmental Certifications</vt:lpstr>
      <vt:lpstr>4.1- Environmental Certifications</vt:lpstr>
      <vt:lpstr>4.1- Environmental Certifications</vt:lpstr>
      <vt:lpstr>4.2- Quality Management Certifications</vt:lpstr>
      <vt:lpstr>4.2- Quality Management Certifications</vt:lpstr>
      <vt:lpstr>4.2- Quality Management Certifications</vt:lpstr>
      <vt:lpstr>4.2- Quality Management Certifications</vt:lpstr>
      <vt:lpstr>4.3- Health and Safety Certifications</vt:lpstr>
      <vt:lpstr>4.3- Health and Safety Certifications</vt:lpstr>
      <vt:lpstr>4.3- Health and Safety Certifications</vt:lpstr>
      <vt:lpstr>4.4- Social Responsibility and Ethical Certifications</vt:lpstr>
      <vt:lpstr>4.4- Social Responsibility and Ethical Certifications</vt:lpstr>
      <vt:lpstr>4.4-Social Responsibility and Ethical Certifications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202</cp:revision>
  <dcterms:created xsi:type="dcterms:W3CDTF">2023-10-18T00:40:52Z</dcterms:created>
  <dcterms:modified xsi:type="dcterms:W3CDTF">2025-09-11T20:43:41Z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