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30"/>
  </p:notesMasterIdLst>
  <p:handoutMasterIdLst>
    <p:handoutMasterId r:id="rId31"/>
  </p:handoutMasterIdLst>
  <p:sldIdLst>
    <p:sldId id="256" r:id="rId5"/>
    <p:sldId id="257" r:id="rId6"/>
    <p:sldId id="395" r:id="rId7"/>
    <p:sldId id="325" r:id="rId8"/>
    <p:sldId id="396" r:id="rId9"/>
    <p:sldId id="397" r:id="rId10"/>
    <p:sldId id="398" r:id="rId11"/>
    <p:sldId id="399" r:id="rId12"/>
    <p:sldId id="400" r:id="rId13"/>
    <p:sldId id="401" r:id="rId14"/>
    <p:sldId id="402" r:id="rId15"/>
    <p:sldId id="403" r:id="rId16"/>
    <p:sldId id="404" r:id="rId17"/>
    <p:sldId id="394" r:id="rId18"/>
    <p:sldId id="384" r:id="rId19"/>
    <p:sldId id="385" r:id="rId20"/>
    <p:sldId id="386" r:id="rId21"/>
    <p:sldId id="387" r:id="rId22"/>
    <p:sldId id="388" r:id="rId23"/>
    <p:sldId id="389" r:id="rId24"/>
    <p:sldId id="390" r:id="rId25"/>
    <p:sldId id="391" r:id="rId26"/>
    <p:sldId id="392" r:id="rId27"/>
    <p:sldId id="393" r:id="rId28"/>
    <p:sldId id="269" r:id="rId29"/>
  </p:sldIdLst>
  <p:sldSz cx="12198350" cy="6858000"/>
  <p:notesSz cx="6858000" cy="9144000"/>
  <p:embeddedFontLst>
    <p:embeddedFont>
      <p:font typeface="Calibri" panose="020F0502020204030204" pitchFamily="34" charset="0"/>
      <p:regular r:id="rId32"/>
      <p:bold r:id="rId33"/>
      <p:italic r:id="rId34"/>
      <p:boldItalic r:id="rId35"/>
    </p:embeddedFont>
    <p:embeddedFont>
      <p:font typeface="Georgia" panose="02040502050405020303" pitchFamily="18" charset="0"/>
      <p:regular r:id="rId36"/>
      <p:bold r:id="rId37"/>
      <p:italic r:id="rId38"/>
      <p:boldItalic r:id="rId39"/>
    </p:embeddedFont>
    <p:embeddedFont>
      <p:font typeface="Minion" panose="02000503070000020003" pitchFamily="2" charset="0"/>
      <p:regular r:id="rId40"/>
      <p:bold r:id="rId41"/>
      <p:italic r:id="rId42"/>
      <p:boldItalic r:id="rId43"/>
    </p:embeddedFont>
  </p:embeddedFontLst>
  <p:custDataLst>
    <p:tags r:id="rId44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9" autoAdjust="0"/>
    <p:restoredTop sz="94660"/>
  </p:normalViewPr>
  <p:slideViewPr>
    <p:cSldViewPr>
      <p:cViewPr varScale="1">
        <p:scale>
          <a:sx n="115" d="100"/>
          <a:sy n="115" d="100"/>
        </p:scale>
        <p:origin x="448" y="184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8.fntdata"/><Relationship Id="rId21" Type="http://schemas.openxmlformats.org/officeDocument/2006/relationships/slide" Target="slides/slide17.xml"/><Relationship Id="rId34" Type="http://schemas.openxmlformats.org/officeDocument/2006/relationships/font" Target="fonts/font3.fntdata"/><Relationship Id="rId42" Type="http://schemas.openxmlformats.org/officeDocument/2006/relationships/font" Target="fonts/font11.fntdata"/><Relationship Id="rId47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font" Target="fonts/font9.fntdata"/><Relationship Id="rId45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font" Target="fonts/font5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handoutMaster" Target="handoutMasters/handoutMaster1.xml"/><Relationship Id="rId44" Type="http://schemas.openxmlformats.org/officeDocument/2006/relationships/tags" Target="tags/tag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Relationship Id="rId35" Type="http://schemas.openxmlformats.org/officeDocument/2006/relationships/font" Target="fonts/font4.fntdata"/><Relationship Id="rId43" Type="http://schemas.openxmlformats.org/officeDocument/2006/relationships/font" Target="fonts/font12.fntdata"/><Relationship Id="rId48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2.fntdata"/><Relationship Id="rId38" Type="http://schemas.openxmlformats.org/officeDocument/2006/relationships/font" Target="fonts/font7.fntdata"/><Relationship Id="rId46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font" Target="fonts/font10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26-06-2025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26-06-2025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26-06-2025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dirty="0" err="1"/>
              <a:t>Tourist</a:t>
            </a:r>
            <a:r>
              <a:rPr lang="nl-NL" dirty="0"/>
              <a:t> </a:t>
            </a:r>
            <a:r>
              <a:rPr lang="nl-NL" dirty="0" err="1"/>
              <a:t>Regions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Attractions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Index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- The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Geography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Middle</a:t>
            </a:r>
            <a:r>
              <a:rPr lang="nl-NL" dirty="0"/>
              <a:t> East</a:t>
            </a:r>
          </a:p>
          <a:p>
            <a:r>
              <a:rPr lang="nl-NL" dirty="0"/>
              <a:t>- The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Geography</a:t>
            </a:r>
            <a:r>
              <a:rPr lang="nl-NL" dirty="0"/>
              <a:t> of Egypt</a:t>
            </a:r>
          </a:p>
          <a:p>
            <a:r>
              <a:rPr lang="nl-NL" dirty="0"/>
              <a:t>- The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Geography</a:t>
            </a:r>
            <a:r>
              <a:rPr lang="nl-NL" dirty="0"/>
              <a:t> of North America</a:t>
            </a:r>
          </a:p>
          <a:p>
            <a:r>
              <a:rPr lang="nl-NL" dirty="0"/>
              <a:t>-The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Geography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USA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A3EDB69-A17B-4300-3DFB-69907453F325}"/>
              </a:ext>
            </a:extLst>
          </p:cNvPr>
          <p:cNvSpPr txBox="1"/>
          <p:nvPr/>
        </p:nvSpPr>
        <p:spPr>
          <a:xfrm>
            <a:off x="1365956" y="143368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2292" name="Picture 4" descr="Pyramids of Giza: Unraveling the Facts, Secrets, and Architectural Marvels">
            <a:extLst>
              <a:ext uri="{FF2B5EF4-FFF2-40B4-BE49-F238E27FC236}">
                <a16:creationId xmlns:a16="http://schemas.microsoft.com/office/drawing/2014/main" id="{854FC1CE-A6DE-93A8-446E-EFD22D2AF725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88" r="19888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The </a:t>
            </a:r>
            <a:r>
              <a:rPr lang="nl-NL" sz="3200" dirty="0" err="1"/>
              <a:t>Middle</a:t>
            </a:r>
            <a:r>
              <a:rPr lang="nl-NL" sz="3200" dirty="0"/>
              <a:t> East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 Cultural and Historical Connections:</a:t>
            </a:r>
          </a:p>
          <a:p>
            <a:pPr lvl="2"/>
            <a:endParaRPr lang="en-GB" b="1" dirty="0"/>
          </a:p>
          <a:p>
            <a:pPr lvl="2"/>
            <a:r>
              <a:rPr lang="en-GB" dirty="0"/>
              <a:t>- Religion</a:t>
            </a:r>
          </a:p>
          <a:p>
            <a:pPr lvl="2"/>
            <a:r>
              <a:rPr lang="en-GB" dirty="0"/>
              <a:t>- Language</a:t>
            </a:r>
          </a:p>
          <a:p>
            <a:pPr lvl="2"/>
            <a:r>
              <a:rPr lang="en-GB" dirty="0"/>
              <a:t>- Architecture and Food</a:t>
            </a:r>
          </a:p>
          <a:p>
            <a:pPr lvl="2"/>
            <a:r>
              <a:rPr lang="en-GB" dirty="0"/>
              <a:t>- Lifestyle</a:t>
            </a:r>
          </a:p>
          <a:p>
            <a:pPr lvl="2"/>
            <a:r>
              <a:rPr lang="en-GB" dirty="0"/>
              <a:t>- History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39BEB75-1ABC-7F0F-B27B-3B7B82FF8FDC}"/>
              </a:ext>
            </a:extLst>
          </p:cNvPr>
          <p:cNvSpPr txBox="1"/>
          <p:nvPr/>
        </p:nvSpPr>
        <p:spPr>
          <a:xfrm>
            <a:off x="6775373" y="41753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9F2EB17-F54D-EC23-A570-EFC0D0F8B6C4}"/>
              </a:ext>
            </a:extLst>
          </p:cNvPr>
          <p:cNvSpPr txBox="1"/>
          <p:nvPr/>
        </p:nvSpPr>
        <p:spPr>
          <a:xfrm>
            <a:off x="10593659" y="255362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4" name="Picture 2" descr="Are the Middle East and the Near East the Same Thing ...">
            <a:extLst>
              <a:ext uri="{FF2B5EF4-FFF2-40B4-BE49-F238E27FC236}">
                <a16:creationId xmlns:a16="http://schemas.microsoft.com/office/drawing/2014/main" id="{2C762F5F-B741-D667-4824-AD7CDA41A7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9135" y="2450265"/>
            <a:ext cx="5862361" cy="3810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5276581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The </a:t>
            </a:r>
            <a:r>
              <a:rPr lang="nl-NL" sz="3200" dirty="0" err="1"/>
              <a:t>Middle</a:t>
            </a:r>
            <a:r>
              <a:rPr lang="nl-NL" sz="3200" dirty="0"/>
              <a:t> East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Shared Physical Geography:</a:t>
            </a:r>
          </a:p>
          <a:p>
            <a:pPr lvl="2"/>
            <a:endParaRPr lang="en-GB" b="1" dirty="0"/>
          </a:p>
          <a:p>
            <a:pPr lvl="2"/>
            <a:r>
              <a:rPr lang="en-GB" dirty="0"/>
              <a:t>- Similar climate, terrain, and landscapes</a:t>
            </a:r>
          </a:p>
          <a:p>
            <a:pPr lvl="2"/>
            <a:r>
              <a:rPr lang="en-GB" dirty="0"/>
              <a:t>- No physical break except the Suez Canal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39BEB75-1ABC-7F0F-B27B-3B7B82FF8FDC}"/>
              </a:ext>
            </a:extLst>
          </p:cNvPr>
          <p:cNvSpPr txBox="1"/>
          <p:nvPr/>
        </p:nvSpPr>
        <p:spPr>
          <a:xfrm>
            <a:off x="6775373" y="41753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 descr="Are the Middle East and the Near East the Same Thing ...">
            <a:extLst>
              <a:ext uri="{FF2B5EF4-FFF2-40B4-BE49-F238E27FC236}">
                <a16:creationId xmlns:a16="http://schemas.microsoft.com/office/drawing/2014/main" id="{62744AC0-70F1-42E1-E937-BA2ECBB9E4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8885" y="2348880"/>
            <a:ext cx="6286667" cy="4086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5353077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The </a:t>
            </a:r>
            <a:r>
              <a:rPr lang="nl-NL" sz="3200" dirty="0" err="1"/>
              <a:t>Middle</a:t>
            </a:r>
            <a:r>
              <a:rPr lang="nl-NL" sz="3200" dirty="0"/>
              <a:t> East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Population Distribution:</a:t>
            </a:r>
          </a:p>
          <a:p>
            <a:pPr lvl="2"/>
            <a:r>
              <a:rPr lang="en-GB" dirty="0"/>
              <a:t>- Coastal Plains along the Mediterranean and Caspian Seas</a:t>
            </a:r>
          </a:p>
          <a:p>
            <a:pPr lvl="2"/>
            <a:r>
              <a:rPr lang="en-GB" dirty="0"/>
              <a:t>- Nile River Strip</a:t>
            </a:r>
          </a:p>
          <a:p>
            <a:pPr lvl="2"/>
            <a:r>
              <a:rPr lang="en-GB" dirty="0"/>
              <a:t>- Tigris and Euphrates Alluvial Plains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39BEB75-1ABC-7F0F-B27B-3B7B82FF8FDC}"/>
              </a:ext>
            </a:extLst>
          </p:cNvPr>
          <p:cNvSpPr txBox="1"/>
          <p:nvPr/>
        </p:nvSpPr>
        <p:spPr>
          <a:xfrm>
            <a:off x="6775373" y="41753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3" name="AutoShape 4" descr="Nile River Cruise Map: Everything You Need to Know">
            <a:extLst>
              <a:ext uri="{FF2B5EF4-FFF2-40B4-BE49-F238E27FC236}">
                <a16:creationId xmlns:a16="http://schemas.microsoft.com/office/drawing/2014/main" id="{63C5F378-9C6E-D4F5-499E-D0887BF5E4C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6775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DE"/>
          </a:p>
        </p:txBody>
      </p:sp>
      <p:pic>
        <p:nvPicPr>
          <p:cNvPr id="3078" name="Picture 6" descr="Map Of Nile River - Nile River Map - EZ TOUR EGYPT">
            <a:extLst>
              <a:ext uri="{FF2B5EF4-FFF2-40B4-BE49-F238E27FC236}">
                <a16:creationId xmlns:a16="http://schemas.microsoft.com/office/drawing/2014/main" id="{EBF90607-A580-9B55-9D2C-12E7627EF8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4613" y="3252273"/>
            <a:ext cx="4392488" cy="3174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Tigris, Euphrates, and Shatt Al-Arab River System: Historic and Modern  Attempts to Manage and Restore Iraq's Lifeline">
            <a:extLst>
              <a:ext uri="{FF2B5EF4-FFF2-40B4-BE49-F238E27FC236}">
                <a16:creationId xmlns:a16="http://schemas.microsoft.com/office/drawing/2014/main" id="{66D16B9E-DEA1-C960-C6F4-289F81F0462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352"/>
          <a:stretch/>
        </p:blipFill>
        <p:spPr bwMode="auto">
          <a:xfrm>
            <a:off x="7667101" y="1017145"/>
            <a:ext cx="4531514" cy="4518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1002077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The </a:t>
            </a:r>
            <a:r>
              <a:rPr lang="nl-NL" sz="3200" dirty="0" err="1"/>
              <a:t>Middle</a:t>
            </a:r>
            <a:r>
              <a:rPr lang="nl-NL" sz="3200" dirty="0"/>
              <a:t> East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Tourism Resources:</a:t>
            </a:r>
          </a:p>
          <a:p>
            <a:pPr lvl="2"/>
            <a:r>
              <a:rPr lang="en-GB" dirty="0"/>
              <a:t>- The Middle East has many strengths as a destination region</a:t>
            </a:r>
          </a:p>
          <a:p>
            <a:pPr lvl="2"/>
            <a:r>
              <a:rPr lang="en-GB" dirty="0"/>
              <a:t>- A wealth of cultural attractions</a:t>
            </a:r>
          </a:p>
          <a:p>
            <a:pPr lvl="2"/>
            <a:r>
              <a:rPr lang="en-GB" dirty="0"/>
              <a:t>- A generally favourable climate for beach tourism</a:t>
            </a:r>
          </a:p>
          <a:p>
            <a:pPr lvl="2"/>
            <a:r>
              <a:rPr lang="en-GB" dirty="0"/>
              <a:t>- The mountains in the region provide opportunities for winter sports</a:t>
            </a:r>
          </a:p>
          <a:p>
            <a:pPr lvl="2"/>
            <a:r>
              <a:rPr lang="en-GB" dirty="0"/>
              <a:t>- Adventure holidays in the more accessible mountain and desert areas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39BEB75-1ABC-7F0F-B27B-3B7B82FF8FDC}"/>
              </a:ext>
            </a:extLst>
          </p:cNvPr>
          <p:cNvSpPr txBox="1"/>
          <p:nvPr/>
        </p:nvSpPr>
        <p:spPr>
          <a:xfrm>
            <a:off x="6775373" y="41753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0449994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The </a:t>
            </a:r>
            <a:r>
              <a:rPr lang="nl-NL" sz="3200" dirty="0" err="1"/>
              <a:t>Middle</a:t>
            </a:r>
            <a:r>
              <a:rPr lang="nl-NL" sz="3200" dirty="0"/>
              <a:t> East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The Main Threats of Tourism:</a:t>
            </a:r>
          </a:p>
          <a:p>
            <a:pPr lvl="2"/>
            <a:r>
              <a:rPr lang="en-GB" dirty="0"/>
              <a:t>- The political instability</a:t>
            </a:r>
          </a:p>
          <a:p>
            <a:pPr lvl="2"/>
            <a:r>
              <a:rPr lang="en-GB" dirty="0"/>
              <a:t>- Fragile Cultural and Heritage Assets</a:t>
            </a:r>
          </a:p>
          <a:p>
            <a:pPr lvl="2"/>
            <a:endParaRPr lang="en-GB" dirty="0"/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39BEB75-1ABC-7F0F-B27B-3B7B82FF8FDC}"/>
              </a:ext>
            </a:extLst>
          </p:cNvPr>
          <p:cNvSpPr txBox="1"/>
          <p:nvPr/>
        </p:nvSpPr>
        <p:spPr>
          <a:xfrm>
            <a:off x="6775373" y="41753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 descr="Spotlight on Middle East: Tourism at Risk Amid Middle East Tensions">
            <a:extLst>
              <a:ext uri="{FF2B5EF4-FFF2-40B4-BE49-F238E27FC236}">
                <a16:creationId xmlns:a16="http://schemas.microsoft.com/office/drawing/2014/main" id="{FE1FC4FD-B392-791D-D3AA-B18F1F513F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665" y="3284984"/>
            <a:ext cx="4567436" cy="3044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srael's Systematic Destruction of Cultural Heritage to Erase Arab Identity  - Analysis - Palestine Chronicle">
            <a:extLst>
              <a:ext uri="{FF2B5EF4-FFF2-40B4-BE49-F238E27FC236}">
                <a16:creationId xmlns:a16="http://schemas.microsoft.com/office/drawing/2014/main" id="{FE5DBA69-A879-CC36-F535-B323295EE1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6914" y="1477511"/>
            <a:ext cx="7230654" cy="4852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1842557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Egypt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Egypt: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- </a:t>
            </a:r>
            <a:r>
              <a:rPr lang="en-GB" dirty="0"/>
              <a:t>A Key Player in the Arab World</a:t>
            </a:r>
          </a:p>
          <a:p>
            <a:pPr lvl="2"/>
            <a:r>
              <a:rPr lang="en-GB" dirty="0"/>
              <a:t>- Most populous Arab country</a:t>
            </a:r>
          </a:p>
          <a:p>
            <a:pPr lvl="2"/>
            <a:r>
              <a:rPr lang="en-GB" dirty="0"/>
              <a:t>- Recognized as a cultural hub for the Arabic-speaking world</a:t>
            </a:r>
          </a:p>
          <a:p>
            <a:pPr lvl="2"/>
            <a:r>
              <a:rPr lang="en-GB" dirty="0"/>
              <a:t>- Home to millennia-old heritage, including the pyramids, </a:t>
            </a:r>
          </a:p>
          <a:p>
            <a:pPr lvl="2"/>
            <a:r>
              <a:rPr lang="en-GB" dirty="0"/>
              <a:t>temples, and the Nile.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39BEB75-1ABC-7F0F-B27B-3B7B82FF8FDC}"/>
              </a:ext>
            </a:extLst>
          </p:cNvPr>
          <p:cNvSpPr txBox="1"/>
          <p:nvPr/>
        </p:nvSpPr>
        <p:spPr>
          <a:xfrm>
            <a:off x="6775373" y="41753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 descr="Physical Map of Egypt showing the state boundaries, relief, the Nile River, major lakes, deserts, and important cities.">
            <a:extLst>
              <a:ext uri="{FF2B5EF4-FFF2-40B4-BE49-F238E27FC236}">
                <a16:creationId xmlns:a16="http://schemas.microsoft.com/office/drawing/2014/main" id="{66E18884-62ED-787A-E597-867EA5574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5279" y="909344"/>
            <a:ext cx="4997996" cy="5482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02420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Egypt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Tourism Resources:</a:t>
            </a:r>
          </a:p>
          <a:p>
            <a:pPr lvl="2"/>
            <a:r>
              <a:rPr lang="en-GB" dirty="0"/>
              <a:t>- The Pyramids of Giza </a:t>
            </a:r>
          </a:p>
          <a:p>
            <a:pPr lvl="2"/>
            <a:r>
              <a:rPr lang="en-GB" dirty="0"/>
              <a:t>- The temples and other antiquities near Luxor</a:t>
            </a:r>
          </a:p>
          <a:p>
            <a:pPr lvl="2"/>
            <a:r>
              <a:rPr lang="en-GB" dirty="0"/>
              <a:t>- The temple at Abu Simbel near Aswan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39BEB75-1ABC-7F0F-B27B-3B7B82FF8FDC}"/>
              </a:ext>
            </a:extLst>
          </p:cNvPr>
          <p:cNvSpPr txBox="1"/>
          <p:nvPr/>
        </p:nvSpPr>
        <p:spPr>
          <a:xfrm>
            <a:off x="6775373" y="41753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098" name="Picture 2" descr="Giza pyramid complex - Wikipedia">
            <a:extLst>
              <a:ext uri="{FF2B5EF4-FFF2-40B4-BE49-F238E27FC236}">
                <a16:creationId xmlns:a16="http://schemas.microsoft.com/office/drawing/2014/main" id="{D0BCD148-3DD2-338E-F2F6-C6F0FF09A0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255" y="4240479"/>
            <a:ext cx="5283696" cy="2201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Visiting Karnak Temple: Everything You Need to Know - Explore Luxor">
            <a:extLst>
              <a:ext uri="{FF2B5EF4-FFF2-40B4-BE49-F238E27FC236}">
                <a16:creationId xmlns:a16="http://schemas.microsoft.com/office/drawing/2014/main" id="{D7A26B66-4302-71CE-BA5C-D92E658C60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3311" y="859490"/>
            <a:ext cx="4452736" cy="3349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Abu Simbel | History, Temples, Map, &amp; Images | Britannica">
            <a:extLst>
              <a:ext uri="{FF2B5EF4-FFF2-40B4-BE49-F238E27FC236}">
                <a16:creationId xmlns:a16="http://schemas.microsoft.com/office/drawing/2014/main" id="{2D4D12D5-F248-2D5F-8212-15A651CA0D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2784" y="3158453"/>
            <a:ext cx="4104456" cy="328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521F483-C3CE-1395-7F0F-8E9D5B50EBFE}"/>
              </a:ext>
            </a:extLst>
          </p:cNvPr>
          <p:cNvSpPr txBox="1"/>
          <p:nvPr/>
        </p:nvSpPr>
        <p:spPr>
          <a:xfrm>
            <a:off x="2557463" y="1428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4688479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Egypt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Tourism Resources: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Tourism Potential in Egypt’s Coastal Resorts:</a:t>
            </a:r>
          </a:p>
          <a:p>
            <a:pPr lvl="2"/>
            <a:r>
              <a:rPr lang="en-GB" dirty="0"/>
              <a:t>- The Mediterranean coast</a:t>
            </a:r>
          </a:p>
          <a:p>
            <a:pPr lvl="2"/>
            <a:r>
              <a:rPr lang="en-GB" dirty="0"/>
              <a:t>- The Red Sea coast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39BEB75-1ABC-7F0F-B27B-3B7B82FF8FDC}"/>
              </a:ext>
            </a:extLst>
          </p:cNvPr>
          <p:cNvSpPr txBox="1"/>
          <p:nvPr/>
        </p:nvSpPr>
        <p:spPr>
          <a:xfrm>
            <a:off x="6775373" y="41753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6146" name="Picture 2" descr="Urban Coast of Alexandria, Egypt Editorial Stock Photo - Image of  promenade, restaurant: 135240328">
            <a:extLst>
              <a:ext uri="{FF2B5EF4-FFF2-40B4-BE49-F238E27FC236}">
                <a16:creationId xmlns:a16="http://schemas.microsoft.com/office/drawing/2014/main" id="{9CDF36BD-8D69-74C6-406B-DFFE1D043D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4" y="3035162"/>
            <a:ext cx="5080000" cy="335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Sharm El Sheikh, Egypt: All You Must Know Before You Go (2025) - Tripadvisor">
            <a:extLst>
              <a:ext uri="{FF2B5EF4-FFF2-40B4-BE49-F238E27FC236}">
                <a16:creationId xmlns:a16="http://schemas.microsoft.com/office/drawing/2014/main" id="{D3922C6D-CACD-211C-6546-8C540D5216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359" y="936342"/>
            <a:ext cx="4258816" cy="3549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3668240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Egypt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Egypt’s Inbound Tourism:</a:t>
            </a:r>
          </a:p>
          <a:p>
            <a:pPr lvl="2"/>
            <a:endParaRPr lang="en-GB" b="1" dirty="0"/>
          </a:p>
          <a:p>
            <a:pPr lvl="2"/>
            <a:r>
              <a:rPr lang="en-GB" dirty="0"/>
              <a:t>2019: 13.03 million visitors</a:t>
            </a:r>
          </a:p>
          <a:p>
            <a:pPr lvl="2"/>
            <a:r>
              <a:rPr lang="en-GB" dirty="0"/>
              <a:t>2020: Sharp drop of 72% due to pandemic </a:t>
            </a:r>
          </a:p>
          <a:p>
            <a:pPr lvl="2"/>
            <a:r>
              <a:rPr lang="en-GB" dirty="0"/>
              <a:t>2021: Partial recovery with 7.99 million visitors </a:t>
            </a:r>
          </a:p>
          <a:p>
            <a:pPr lvl="2"/>
            <a:r>
              <a:rPr lang="en-GB" dirty="0"/>
              <a:t>2022: Continued growth to 11.72 million visitors</a:t>
            </a:r>
          </a:p>
          <a:p>
            <a:pPr lvl="2"/>
            <a:r>
              <a:rPr lang="en-GB" dirty="0"/>
              <a:t>2023: Strong rebound with over 14.9 million </a:t>
            </a:r>
          </a:p>
          <a:p>
            <a:pPr lvl="2"/>
            <a:r>
              <a:rPr lang="en-GB" dirty="0"/>
              <a:t>tourists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39BEB75-1ABC-7F0F-B27B-3B7B82FF8FDC}"/>
              </a:ext>
            </a:extLst>
          </p:cNvPr>
          <p:cNvSpPr txBox="1"/>
          <p:nvPr/>
        </p:nvSpPr>
        <p:spPr>
          <a:xfrm>
            <a:off x="6775373" y="41753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BE93A99E-A78C-B597-A664-25346FF2A8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9095" y="1772816"/>
            <a:ext cx="6603231" cy="4662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3867957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Egypt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Tourist Spending in Egypt (2019–2023): </a:t>
            </a:r>
          </a:p>
          <a:p>
            <a:pPr lvl="2"/>
            <a:endParaRPr lang="en-GB" b="1" dirty="0"/>
          </a:p>
          <a:p>
            <a:pPr lvl="2"/>
            <a:r>
              <a:rPr lang="en-GB" dirty="0"/>
              <a:t>2019: $14.26 billion</a:t>
            </a:r>
          </a:p>
          <a:p>
            <a:pPr lvl="2"/>
            <a:r>
              <a:rPr lang="en-GB" dirty="0"/>
              <a:t>2020: Dropped sharply to $4.87 billion</a:t>
            </a:r>
          </a:p>
          <a:p>
            <a:pPr lvl="2"/>
            <a:r>
              <a:rPr lang="en-GB" dirty="0"/>
              <a:t>2021: Further decline to $3.3 billion </a:t>
            </a:r>
          </a:p>
          <a:p>
            <a:pPr lvl="2"/>
            <a:r>
              <a:rPr lang="en-GB" dirty="0"/>
              <a:t>2022: Recovery begins with $10.7 billion spent</a:t>
            </a:r>
          </a:p>
          <a:p>
            <a:pPr lvl="2"/>
            <a:r>
              <a:rPr lang="en-GB" dirty="0"/>
              <a:t>2023: Record high tourism revenue of $15 billion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39BEB75-1ABC-7F0F-B27B-3B7B82FF8FDC}"/>
              </a:ext>
            </a:extLst>
          </p:cNvPr>
          <p:cNvSpPr txBox="1"/>
          <p:nvPr/>
        </p:nvSpPr>
        <p:spPr>
          <a:xfrm>
            <a:off x="6775373" y="41753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4BA83DFB-3F59-F1E7-C72E-4684A9F9E9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0543" y="2148461"/>
            <a:ext cx="6715867" cy="4280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2385706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Egypt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Top Source Countries Visiting Egypt</a:t>
            </a:r>
          </a:p>
          <a:p>
            <a:pPr lvl="2"/>
            <a:r>
              <a:rPr lang="en-GB" b="1" dirty="0"/>
              <a:t>- 2022 Leading Sources: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Saudi Arabia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Libya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Germany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Israel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Sudan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39BEB75-1ABC-7F0F-B27B-3B7B82FF8FDC}"/>
              </a:ext>
            </a:extLst>
          </p:cNvPr>
          <p:cNvSpPr txBox="1"/>
          <p:nvPr/>
        </p:nvSpPr>
        <p:spPr>
          <a:xfrm>
            <a:off x="6775373" y="41753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1266" name="Picture 2">
            <a:extLst>
              <a:ext uri="{FF2B5EF4-FFF2-40B4-BE49-F238E27FC236}">
                <a16:creationId xmlns:a16="http://schemas.microsoft.com/office/drawing/2014/main" id="{FFAEAE53-7977-0FDC-E3F6-A819A0E3B6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9015" y="2251587"/>
            <a:ext cx="7443515" cy="4201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8640109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North America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Cultural and Political Similarities: USA and Canada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Shared National Traits:</a:t>
            </a:r>
          </a:p>
          <a:p>
            <a:pPr lvl="2"/>
            <a:r>
              <a:rPr lang="en-GB" dirty="0"/>
              <a:t>- Both are predominantly nations of immigrants</a:t>
            </a:r>
          </a:p>
          <a:p>
            <a:pPr lvl="2"/>
            <a:r>
              <a:rPr lang="en-GB" dirty="0"/>
              <a:t>- Cultural blending has created a unique North American identity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Language Dynamics:</a:t>
            </a:r>
          </a:p>
          <a:p>
            <a:pPr lvl="2"/>
            <a:r>
              <a:rPr lang="en-GB" dirty="0"/>
              <a:t>- English is the dominant language</a:t>
            </a:r>
          </a:p>
          <a:p>
            <a:pPr lvl="2"/>
            <a:r>
              <a:rPr lang="en-GB" dirty="0"/>
              <a:t>- Spanish has a strong presence in:</a:t>
            </a:r>
          </a:p>
          <a:p>
            <a:pPr lvl="2"/>
            <a:r>
              <a:rPr lang="en-GB" dirty="0"/>
              <a:t>- Florida and the southwestern USA</a:t>
            </a:r>
          </a:p>
          <a:p>
            <a:pPr lvl="2"/>
            <a:r>
              <a:rPr lang="en-GB" dirty="0"/>
              <a:t>- French is widely spoken in some part of </a:t>
            </a:r>
            <a:r>
              <a:rPr lang="en-GB" dirty="0" err="1"/>
              <a:t>Canade</a:t>
            </a:r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39BEB75-1ABC-7F0F-B27B-3B7B82FF8FDC}"/>
              </a:ext>
            </a:extLst>
          </p:cNvPr>
          <p:cNvSpPr txBox="1"/>
          <p:nvPr/>
        </p:nvSpPr>
        <p:spPr>
          <a:xfrm>
            <a:off x="6775373" y="41753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3" name="Picture 2" descr="Political Map North America: Stock-Vektorgrafik (Lizenzfrei) 20443627 |  Shutterstock">
            <a:extLst>
              <a:ext uri="{FF2B5EF4-FFF2-40B4-BE49-F238E27FC236}">
                <a16:creationId xmlns:a16="http://schemas.microsoft.com/office/drawing/2014/main" id="{FA5B68E5-E011-A033-AC60-CEEFD817137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156"/>
          <a:stretch/>
        </p:blipFill>
        <p:spPr bwMode="auto">
          <a:xfrm>
            <a:off x="6531223" y="801202"/>
            <a:ext cx="5562372" cy="5586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8509910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North America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North America's Physical Geography</a:t>
            </a:r>
          </a:p>
          <a:p>
            <a:pPr lvl="2"/>
            <a:r>
              <a:rPr lang="en-GB" b="1" dirty="0"/>
              <a:t>Western Mountain Ranges:</a:t>
            </a:r>
          </a:p>
          <a:p>
            <a:pPr lvl="2"/>
            <a:r>
              <a:rPr lang="en-GB" dirty="0"/>
              <a:t>Dominated by high mountain chains, including:</a:t>
            </a:r>
          </a:p>
          <a:p>
            <a:pPr lvl="2"/>
            <a:r>
              <a:rPr lang="en-GB" dirty="0"/>
              <a:t>– The Rocky Mountains</a:t>
            </a:r>
          </a:p>
          <a:p>
            <a:pPr lvl="2"/>
            <a:r>
              <a:rPr lang="en-GB" dirty="0"/>
              <a:t>– The Sierra Nevada</a:t>
            </a:r>
          </a:p>
          <a:p>
            <a:pPr lvl="2"/>
            <a:r>
              <a:rPr lang="en-GB" dirty="0"/>
              <a:t>- Known for dramatic landscapes and natural beauty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Eastern Highlands:</a:t>
            </a:r>
          </a:p>
          <a:p>
            <a:pPr lvl="2"/>
            <a:r>
              <a:rPr lang="en-GB" dirty="0"/>
              <a:t>- The Appalachian Mountains rise near the eastern </a:t>
            </a:r>
          </a:p>
          <a:p>
            <a:pPr lvl="2"/>
            <a:r>
              <a:rPr lang="en-GB" dirty="0"/>
              <a:t>seaboard</a:t>
            </a:r>
          </a:p>
          <a:p>
            <a:pPr lvl="2"/>
            <a:r>
              <a:rPr lang="en-GB" dirty="0"/>
              <a:t>- Known for heavily forested areas and scenic landscapes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39BEB75-1ABC-7F0F-B27B-3B7B82FF8FDC}"/>
              </a:ext>
            </a:extLst>
          </p:cNvPr>
          <p:cNvSpPr txBox="1"/>
          <p:nvPr/>
        </p:nvSpPr>
        <p:spPr>
          <a:xfrm>
            <a:off x="6775373" y="41753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3074" name="Picture 2" descr="US Geography: Mountain Ranges">
            <a:extLst>
              <a:ext uri="{FF2B5EF4-FFF2-40B4-BE49-F238E27FC236}">
                <a16:creationId xmlns:a16="http://schemas.microsoft.com/office/drawing/2014/main" id="{84F3823D-AF11-480E-2425-E144C5450F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3151" y="1346200"/>
            <a:ext cx="6210300" cy="416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099212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North America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North America's Physical Geography</a:t>
            </a:r>
          </a:p>
          <a:p>
            <a:pPr lvl="2"/>
            <a:r>
              <a:rPr lang="en-GB" dirty="0"/>
              <a:t>Major River Systems: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Mississippi River and its tributaries </a:t>
            </a:r>
          </a:p>
          <a:p>
            <a:pPr lvl="2"/>
            <a:r>
              <a:rPr lang="en-GB" dirty="0"/>
              <a:t>(southern drainage).</a:t>
            </a:r>
          </a:p>
          <a:p>
            <a:pPr lvl="2"/>
            <a:r>
              <a:rPr lang="en-GB" dirty="0"/>
              <a:t>- St. Lawrence, Athabasca, and Mackenzie</a:t>
            </a:r>
          </a:p>
          <a:p>
            <a:pPr lvl="2"/>
            <a:r>
              <a:rPr lang="en-GB" dirty="0"/>
              <a:t> Rivers (northern drainage)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39BEB75-1ABC-7F0F-B27B-3B7B82FF8FDC}"/>
              </a:ext>
            </a:extLst>
          </p:cNvPr>
          <p:cNvSpPr txBox="1"/>
          <p:nvPr/>
        </p:nvSpPr>
        <p:spPr>
          <a:xfrm>
            <a:off x="6775373" y="41753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5122" name="Picture 2" descr="A History of the Mississippi River (1492 to 2015) | by Peter Paccone |  Medium">
            <a:extLst>
              <a:ext uri="{FF2B5EF4-FFF2-40B4-BE49-F238E27FC236}">
                <a16:creationId xmlns:a16="http://schemas.microsoft.com/office/drawing/2014/main" id="{9A4033F6-1C28-D4FC-60E7-6B51F19503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3031" y="2875071"/>
            <a:ext cx="5896223" cy="3470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anada - Mackenzie River - Jeopardy | Opus Penguin | Flickr">
            <a:extLst>
              <a:ext uri="{FF2B5EF4-FFF2-40B4-BE49-F238E27FC236}">
                <a16:creationId xmlns:a16="http://schemas.microsoft.com/office/drawing/2014/main" id="{B9DF3E52-6E3E-C01A-6BFA-B7871963AE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4810" y="907570"/>
            <a:ext cx="3563540" cy="3357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7895105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North America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The USA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Since 1918: The ‘American Century’</a:t>
            </a:r>
          </a:p>
          <a:p>
            <a:pPr lvl="2"/>
            <a:r>
              <a:rPr lang="en-GB" dirty="0"/>
              <a:t>- The USA has emerged as a global leader in international</a:t>
            </a:r>
          </a:p>
          <a:p>
            <a:pPr lvl="2"/>
            <a:r>
              <a:rPr lang="en-GB" dirty="0"/>
              <a:t> tourism</a:t>
            </a:r>
          </a:p>
          <a:p>
            <a:pPr lvl="2"/>
            <a:r>
              <a:rPr lang="en-GB" dirty="0"/>
              <a:t>- Particularly strong in long-haul travel generation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Economic and Political Power:</a:t>
            </a:r>
          </a:p>
          <a:p>
            <a:pPr lvl="2"/>
            <a:r>
              <a:rPr lang="en-GB" dirty="0"/>
              <a:t>- Home to the world’s largest economy</a:t>
            </a:r>
          </a:p>
          <a:p>
            <a:pPr lvl="2"/>
            <a:r>
              <a:rPr lang="en-GB" dirty="0"/>
              <a:t>- Rich in natural resources and technological innovation</a:t>
            </a:r>
          </a:p>
          <a:p>
            <a:pPr lvl="2"/>
            <a:r>
              <a:rPr lang="en-GB" dirty="0"/>
              <a:t>- The USA stands as the sole global superpower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39BEB75-1ABC-7F0F-B27B-3B7B82FF8FDC}"/>
              </a:ext>
            </a:extLst>
          </p:cNvPr>
          <p:cNvSpPr txBox="1"/>
          <p:nvPr/>
        </p:nvSpPr>
        <p:spPr>
          <a:xfrm>
            <a:off x="6775373" y="41753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7170" name="Picture 2" descr="Colored Map of the United States | Classroom Map for Kids – CM School Supply">
            <a:extLst>
              <a:ext uri="{FF2B5EF4-FFF2-40B4-BE49-F238E27FC236}">
                <a16:creationId xmlns:a16="http://schemas.microsoft.com/office/drawing/2014/main" id="{91AECEA9-AB9F-2A7B-1A69-BC07CF1F25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215" y="1767731"/>
            <a:ext cx="5592621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0075973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3-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Demand</a:t>
            </a:r>
            <a:r>
              <a:rPr lang="nl-NL" sz="3200" dirty="0"/>
              <a:t> in </a:t>
            </a:r>
            <a:r>
              <a:rPr lang="nl-NL" sz="3200" dirty="0" err="1"/>
              <a:t>the</a:t>
            </a:r>
            <a:r>
              <a:rPr lang="nl-NL" sz="3200" dirty="0"/>
              <a:t> USA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2.1- The Domestic Tourism </a:t>
            </a:r>
          </a:p>
          <a:p>
            <a:pPr lvl="2"/>
            <a:endParaRPr lang="en-GB" b="1" dirty="0"/>
          </a:p>
          <a:p>
            <a:pPr lvl="2"/>
            <a:r>
              <a:rPr lang="en-GB" dirty="0"/>
              <a:t>- Domestic travel has surpassed pre-pandemic levels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Travel Frequency and Spend:</a:t>
            </a:r>
          </a:p>
          <a:p>
            <a:pPr lvl="2"/>
            <a:r>
              <a:rPr lang="en-GB" dirty="0"/>
              <a:t>- The average American took 3 domestic trips</a:t>
            </a:r>
          </a:p>
          <a:p>
            <a:pPr lvl="2"/>
            <a:r>
              <a:rPr lang="en-GB" dirty="0"/>
              <a:t>- Estimated spend: $4,600 per </a:t>
            </a:r>
            <a:r>
              <a:rPr lang="en-GB" dirty="0" err="1"/>
              <a:t>traveler</a:t>
            </a:r>
            <a:r>
              <a:rPr lang="en-GB" dirty="0"/>
              <a:t>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39BEB75-1ABC-7F0F-B27B-3B7B82FF8FDC}"/>
              </a:ext>
            </a:extLst>
          </p:cNvPr>
          <p:cNvSpPr txBox="1"/>
          <p:nvPr/>
        </p:nvSpPr>
        <p:spPr>
          <a:xfrm>
            <a:off x="6775373" y="41753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939D8312-9F48-4C31-5450-864A893B82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3278" y="2741206"/>
            <a:ext cx="7323311" cy="3695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384105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3-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Demand</a:t>
            </a:r>
            <a:r>
              <a:rPr lang="nl-NL" sz="3200" dirty="0"/>
              <a:t> in </a:t>
            </a:r>
            <a:r>
              <a:rPr lang="nl-NL" sz="3200" dirty="0" err="1"/>
              <a:t>the</a:t>
            </a:r>
            <a:r>
              <a:rPr lang="nl-NL" sz="3200" dirty="0"/>
              <a:t> USA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2.1- The Domestic Tourism 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Total Spending:</a:t>
            </a:r>
          </a:p>
          <a:p>
            <a:pPr lvl="2"/>
            <a:r>
              <a:rPr lang="en-GB" dirty="0"/>
              <a:t>- $1.3 trillion in 2024</a:t>
            </a:r>
          </a:p>
          <a:p>
            <a:pPr lvl="2"/>
            <a:r>
              <a:rPr lang="en-GB" dirty="0"/>
              <a:t>- Up from $1.2 trillion in 2023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Leisure Travel Leads:</a:t>
            </a:r>
          </a:p>
          <a:p>
            <a:pPr lvl="2"/>
            <a:r>
              <a:rPr lang="en-GB" dirty="0"/>
              <a:t>Over $900 billion spent on leisure travel alone</a:t>
            </a:r>
          </a:p>
          <a:p>
            <a:pPr lvl="2"/>
            <a:r>
              <a:rPr lang="en-GB" dirty="0"/>
              <a:t>Leisure continues to dominate the domestic travel market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39BEB75-1ABC-7F0F-B27B-3B7B82FF8FDC}"/>
              </a:ext>
            </a:extLst>
          </p:cNvPr>
          <p:cNvSpPr txBox="1"/>
          <p:nvPr/>
        </p:nvSpPr>
        <p:spPr>
          <a:xfrm>
            <a:off x="6775373" y="41753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9A3EDA1-A5B0-B1EA-9886-167B558CF3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5119" y="2026553"/>
            <a:ext cx="6478488" cy="4238347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87DF6ECB-68E5-967C-2245-7486FCB7D38A}"/>
              </a:ext>
            </a:extLst>
          </p:cNvPr>
          <p:cNvSpPr txBox="1"/>
          <p:nvPr/>
        </p:nvSpPr>
        <p:spPr>
          <a:xfrm>
            <a:off x="6117210" y="1610429"/>
            <a:ext cx="610125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dirty="0"/>
              <a:t>Domestic Leisure Travel Spent by Country</a:t>
            </a:r>
          </a:p>
        </p:txBody>
      </p:sp>
    </p:spTree>
    <p:extLst>
      <p:ext uri="{BB962C8B-B14F-4D97-AF65-F5344CB8AC3E}">
        <p14:creationId xmlns:p14="http://schemas.microsoft.com/office/powerpoint/2010/main" val="2726726657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3-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Demand</a:t>
            </a:r>
            <a:r>
              <a:rPr lang="nl-NL" sz="3200" dirty="0"/>
              <a:t> in </a:t>
            </a:r>
            <a:r>
              <a:rPr lang="nl-NL" sz="3200" dirty="0" err="1"/>
              <a:t>the</a:t>
            </a:r>
            <a:r>
              <a:rPr lang="nl-NL" sz="3200" dirty="0"/>
              <a:t> USA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2.1- The Domestic Tourism </a:t>
            </a:r>
          </a:p>
          <a:p>
            <a:pPr lvl="2"/>
            <a:endParaRPr lang="en-GB" b="1" dirty="0"/>
          </a:p>
          <a:p>
            <a:pPr lvl="2"/>
            <a:r>
              <a:rPr lang="en-GB" dirty="0"/>
              <a:t>- The difference between leisure and business</a:t>
            </a:r>
          </a:p>
          <a:p>
            <a:pPr lvl="2"/>
            <a:r>
              <a:rPr lang="en-GB" dirty="0"/>
              <a:t>Tourism in terms of spending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39BEB75-1ABC-7F0F-B27B-3B7B82FF8FDC}"/>
              </a:ext>
            </a:extLst>
          </p:cNvPr>
          <p:cNvSpPr txBox="1"/>
          <p:nvPr/>
        </p:nvSpPr>
        <p:spPr>
          <a:xfrm>
            <a:off x="6775373" y="41753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AA36C9B-8B50-0323-1464-59A079E29E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9174" y="2016167"/>
            <a:ext cx="6063923" cy="4283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614161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3-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Demand</a:t>
            </a:r>
            <a:r>
              <a:rPr lang="nl-NL" sz="3200" dirty="0"/>
              <a:t> in </a:t>
            </a:r>
            <a:r>
              <a:rPr lang="nl-NL" sz="3200" dirty="0" err="1"/>
              <a:t>the</a:t>
            </a:r>
            <a:r>
              <a:rPr lang="nl-NL" sz="3200" dirty="0"/>
              <a:t> USA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Top Domestic Tourist Destinations in the USA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- Orlando, FL</a:t>
            </a:r>
          </a:p>
          <a:p>
            <a:pPr lvl="2"/>
            <a:r>
              <a:rPr lang="en-GB" dirty="0"/>
              <a:t>- #1 vacation spot in the U.S.</a:t>
            </a:r>
          </a:p>
          <a:p>
            <a:pPr lvl="2"/>
            <a:r>
              <a:rPr lang="en-GB" dirty="0"/>
              <a:t>- Home to Disney World and Universal Studios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New York City, NY</a:t>
            </a:r>
          </a:p>
          <a:p>
            <a:pPr lvl="2"/>
            <a:r>
              <a:rPr lang="en-GB" dirty="0"/>
              <a:t>- Most visited for holiday travel, events, and culture</a:t>
            </a:r>
          </a:p>
          <a:p>
            <a:pPr lvl="2"/>
            <a:r>
              <a:rPr lang="en-GB" dirty="0"/>
              <a:t>- Iconic landmarks, Broadway, and seasonal festivities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39BEB75-1ABC-7F0F-B27B-3B7B82FF8FDC}"/>
              </a:ext>
            </a:extLst>
          </p:cNvPr>
          <p:cNvSpPr txBox="1"/>
          <p:nvPr/>
        </p:nvSpPr>
        <p:spPr>
          <a:xfrm>
            <a:off x="6775373" y="41753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9218" name="Picture 2" descr="Walt Disney World® Resort Tours - Book Now | Expedia">
            <a:extLst>
              <a:ext uri="{FF2B5EF4-FFF2-40B4-BE49-F238E27FC236}">
                <a16:creationId xmlns:a16="http://schemas.microsoft.com/office/drawing/2014/main" id="{8DA7643D-1034-A5D4-2ACF-C66D2AADC4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7247" y="980728"/>
            <a:ext cx="5307087" cy="2985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FA65ED9-781F-0F17-793E-C83285BEB699}"/>
              </a:ext>
            </a:extLst>
          </p:cNvPr>
          <p:cNvSpPr txBox="1"/>
          <p:nvPr/>
        </p:nvSpPr>
        <p:spPr>
          <a:xfrm>
            <a:off x="7588469" y="46665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50EDB5CF-86F9-947E-F8A9-7E213B688A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4304" y="3965964"/>
            <a:ext cx="5307087" cy="2487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012894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3-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Demand</a:t>
            </a:r>
            <a:r>
              <a:rPr lang="nl-NL" sz="3200" dirty="0"/>
              <a:t> in </a:t>
            </a:r>
            <a:r>
              <a:rPr lang="nl-NL" sz="3200" dirty="0" err="1"/>
              <a:t>the</a:t>
            </a:r>
            <a:r>
              <a:rPr lang="nl-NL" sz="3200" dirty="0"/>
              <a:t> USA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2.1- Top Domestic Tourist Destinations in the USA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Las Vegas, NV</a:t>
            </a:r>
            <a:endParaRPr lang="en-GB" dirty="0"/>
          </a:p>
          <a:p>
            <a:pPr lvl="2"/>
            <a:r>
              <a:rPr lang="en-GB" dirty="0"/>
              <a:t>- Popular for entertainment, nightlife, and casinos</a:t>
            </a:r>
          </a:p>
          <a:p>
            <a:pPr lvl="2"/>
            <a:r>
              <a:rPr lang="en-GB" dirty="0"/>
              <a:t>- Hosts major shows and conventions year-round</a:t>
            </a:r>
          </a:p>
          <a:p>
            <a:pPr lvl="2"/>
            <a:r>
              <a:rPr lang="en-GB" b="1" dirty="0"/>
              <a:t> </a:t>
            </a:r>
          </a:p>
          <a:p>
            <a:pPr lvl="2"/>
            <a:r>
              <a:rPr lang="en-GB" b="1" dirty="0"/>
              <a:t>Los Angeles, CA</a:t>
            </a:r>
            <a:endParaRPr lang="en-GB" dirty="0"/>
          </a:p>
          <a:p>
            <a:pPr lvl="2"/>
            <a:r>
              <a:rPr lang="en-GB" dirty="0"/>
              <a:t>- A hub of film, fashion, beaches, and outdoor attractions</a:t>
            </a:r>
          </a:p>
          <a:p>
            <a:pPr lvl="2"/>
            <a:r>
              <a:rPr lang="en-GB" dirty="0"/>
              <a:t>- Draws international and domestic tourists alike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39BEB75-1ABC-7F0F-B27B-3B7B82FF8FDC}"/>
              </a:ext>
            </a:extLst>
          </p:cNvPr>
          <p:cNvSpPr txBox="1"/>
          <p:nvPr/>
        </p:nvSpPr>
        <p:spPr>
          <a:xfrm>
            <a:off x="6775373" y="41753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D6AB6367-57B6-4669-2477-259481A974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7287" y="836713"/>
            <a:ext cx="4969007" cy="3224078"/>
          </a:xfrm>
          <a:prstGeom prst="rect">
            <a:avLst/>
          </a:prstGeom>
        </p:spPr>
      </p:pic>
      <p:pic>
        <p:nvPicPr>
          <p:cNvPr id="10246" name="Picture 6" descr="Google Map of the City Los Angeles, USA - Nations Online Project">
            <a:extLst>
              <a:ext uri="{FF2B5EF4-FFF2-40B4-BE49-F238E27FC236}">
                <a16:creationId xmlns:a16="http://schemas.microsoft.com/office/drawing/2014/main" id="{019E2D7C-6C5F-9E7B-17E3-D1FB245087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4593" y="4110938"/>
            <a:ext cx="5976664" cy="2312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1943956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3-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Demand</a:t>
            </a:r>
            <a:r>
              <a:rPr lang="nl-NL" sz="3200" dirty="0"/>
              <a:t> in </a:t>
            </a:r>
            <a:r>
              <a:rPr lang="nl-NL" sz="3200" dirty="0" err="1"/>
              <a:t>the</a:t>
            </a:r>
            <a:r>
              <a:rPr lang="nl-NL" sz="3200" dirty="0"/>
              <a:t> USA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2.2- Outbound Tourism</a:t>
            </a:r>
          </a:p>
          <a:p>
            <a:pPr lvl="2"/>
            <a:r>
              <a:rPr lang="en-GB" dirty="0"/>
              <a:t>107,713,681 U.S. citizens </a:t>
            </a:r>
            <a:r>
              <a:rPr lang="en-GB" dirty="0" err="1"/>
              <a:t>traveled</a:t>
            </a:r>
            <a:r>
              <a:rPr lang="en-GB" dirty="0"/>
              <a:t> abroad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Top Destinations:</a:t>
            </a:r>
          </a:p>
          <a:p>
            <a:pPr lvl="2"/>
            <a:r>
              <a:rPr lang="en-GB" dirty="0"/>
              <a:t>- Mexico, Canada, UK, France, Italy, </a:t>
            </a:r>
          </a:p>
          <a:p>
            <a:pPr lvl="2"/>
            <a:r>
              <a:rPr lang="en-GB" dirty="0"/>
              <a:t>Germany, Spain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2025 Spending Forecast:</a:t>
            </a:r>
          </a:p>
          <a:p>
            <a:pPr lvl="2"/>
            <a:r>
              <a:rPr lang="en-GB" dirty="0"/>
              <a:t>- Projected total: $215.4 billion</a:t>
            </a:r>
          </a:p>
          <a:p>
            <a:pPr lvl="2"/>
            <a:r>
              <a:rPr lang="en-GB" dirty="0"/>
              <a:t>- Average spend per trip: $5,138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39BEB75-1ABC-7F0F-B27B-3B7B82FF8FDC}"/>
              </a:ext>
            </a:extLst>
          </p:cNvPr>
          <p:cNvSpPr txBox="1"/>
          <p:nvPr/>
        </p:nvSpPr>
        <p:spPr>
          <a:xfrm>
            <a:off x="6775373" y="41753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6" name="AutoShape 4" descr="Generated image">
            <a:extLst>
              <a:ext uri="{FF2B5EF4-FFF2-40B4-BE49-F238E27FC236}">
                <a16:creationId xmlns:a16="http://schemas.microsoft.com/office/drawing/2014/main" id="{69F23E89-83FA-DAB4-4645-38FB48FD760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6775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DE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240EA77-3B50-A43D-4037-9313AE3E2488}"/>
              </a:ext>
            </a:extLst>
          </p:cNvPr>
          <p:cNvSpPr txBox="1"/>
          <p:nvPr/>
        </p:nvSpPr>
        <p:spPr>
          <a:xfrm>
            <a:off x="7727795" y="266514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23" name="AutoShape 10" descr="Output image">
            <a:extLst>
              <a:ext uri="{FF2B5EF4-FFF2-40B4-BE49-F238E27FC236}">
                <a16:creationId xmlns:a16="http://schemas.microsoft.com/office/drawing/2014/main" id="{5E2C06EB-72DD-4E4C-2285-7E27AC0E145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0" y="403225"/>
            <a:ext cx="12198350" cy="6049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DE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E69BEDD-53A7-6061-8A39-43A42F6D135C}"/>
              </a:ext>
            </a:extLst>
          </p:cNvPr>
          <p:cNvSpPr txBox="1"/>
          <p:nvPr/>
        </p:nvSpPr>
        <p:spPr>
          <a:xfrm>
            <a:off x="7493620" y="36687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BB850C0-0665-1B16-37DA-9DF89A10E4EE}"/>
              </a:ext>
            </a:extLst>
          </p:cNvPr>
          <p:cNvSpPr txBox="1"/>
          <p:nvPr/>
        </p:nvSpPr>
        <p:spPr>
          <a:xfrm>
            <a:off x="6077415" y="345687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66" name="Picture 18" descr="Uploaded image">
            <a:extLst>
              <a:ext uri="{FF2B5EF4-FFF2-40B4-BE49-F238E27FC236}">
                <a16:creationId xmlns:a16="http://schemas.microsoft.com/office/drawing/2014/main" id="{ED2EC59D-EE70-AA85-2921-98EEE6CFB8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4217" y="2605669"/>
            <a:ext cx="7763743" cy="3847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2287141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3-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Demand</a:t>
            </a:r>
            <a:r>
              <a:rPr lang="nl-NL" sz="3200" dirty="0"/>
              <a:t> in </a:t>
            </a:r>
            <a:r>
              <a:rPr lang="nl-NL" sz="3200" dirty="0" err="1"/>
              <a:t>the</a:t>
            </a:r>
            <a:r>
              <a:rPr lang="nl-NL" sz="3200" dirty="0"/>
              <a:t> USA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2.3- In-bound Tourism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Total Arrivals (2024):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- 72,390,321 international visitors</a:t>
            </a:r>
          </a:p>
          <a:p>
            <a:pPr lvl="2"/>
            <a:r>
              <a:rPr lang="en-GB" dirty="0"/>
              <a:t>- 9.1% growth over 2023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39BEB75-1ABC-7F0F-B27B-3B7B82FF8FDC}"/>
              </a:ext>
            </a:extLst>
          </p:cNvPr>
          <p:cNvSpPr txBox="1"/>
          <p:nvPr/>
        </p:nvSpPr>
        <p:spPr>
          <a:xfrm>
            <a:off x="6775373" y="41753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C334869-3905-D001-5057-D3B23A6FDF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6967" y="2397617"/>
            <a:ext cx="7772400" cy="386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941297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785</TotalTime>
  <Words>1100</Words>
  <Application>Microsoft Macintosh PowerPoint</Application>
  <PresentationFormat>Custom</PresentationFormat>
  <Paragraphs>244</Paragraphs>
  <Slides>25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Wingdings</vt:lpstr>
      <vt:lpstr>Arial</vt:lpstr>
      <vt:lpstr>Georgia</vt:lpstr>
      <vt:lpstr>Minion</vt:lpstr>
      <vt:lpstr>Calibri</vt:lpstr>
      <vt:lpstr>Corporate template-set Universiteit Leiden</vt:lpstr>
      <vt:lpstr>Tourist Regions and Attractions  European Institute of Innovation, Entrepreneurship and Technology Lessingstraße 79, 13158 Berlin, Germany </vt:lpstr>
      <vt:lpstr>Index</vt:lpstr>
      <vt:lpstr>1- The Tourism Geography of The Middle East</vt:lpstr>
      <vt:lpstr>1- The Tourism Geography of The Middle East</vt:lpstr>
      <vt:lpstr>1- The Tourism Geography of The Middle East</vt:lpstr>
      <vt:lpstr>1- The Tourism Geography of The Middle East</vt:lpstr>
      <vt:lpstr>1- The Tourism Geography of The Middle East</vt:lpstr>
      <vt:lpstr>2- The Tourism Geography of Egypt</vt:lpstr>
      <vt:lpstr>2- The Tourism Geography of Egypt</vt:lpstr>
      <vt:lpstr>2- The Tourism Geography of Egypt</vt:lpstr>
      <vt:lpstr>2- The Tourism Geography of Egypt</vt:lpstr>
      <vt:lpstr>2- The Tourism Geography of Egypt</vt:lpstr>
      <vt:lpstr>2- The Tourism Geography of Egypt</vt:lpstr>
      <vt:lpstr>3- The Tourism Geography of North America</vt:lpstr>
      <vt:lpstr>3- The Tourism Geography of North America</vt:lpstr>
      <vt:lpstr>3- The Tourism Geography of North America</vt:lpstr>
      <vt:lpstr>3- The Tourism Geography of North America</vt:lpstr>
      <vt:lpstr> 3- The Tourism Demand in the USA </vt:lpstr>
      <vt:lpstr> 3- The Tourism Demand in the USA </vt:lpstr>
      <vt:lpstr> 3- The Tourism Demand in the USA </vt:lpstr>
      <vt:lpstr> 3- The Tourism Demand in the USA </vt:lpstr>
      <vt:lpstr> 3- The Tourism Demand in the USA </vt:lpstr>
      <vt:lpstr> 3- The Tourism Demand in the USA </vt:lpstr>
      <vt:lpstr> 3- The Tourism Demand in the USA 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205</cp:revision>
  <dcterms:created xsi:type="dcterms:W3CDTF">2023-10-18T00:40:52Z</dcterms:created>
  <dcterms:modified xsi:type="dcterms:W3CDTF">2025-06-26T21:37:08Z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