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256" r:id="rId5"/>
    <p:sldId id="342" r:id="rId6"/>
    <p:sldId id="334" r:id="rId7"/>
    <p:sldId id="336" r:id="rId8"/>
    <p:sldId id="343" r:id="rId9"/>
    <p:sldId id="344" r:id="rId10"/>
    <p:sldId id="335" r:id="rId11"/>
    <p:sldId id="337" r:id="rId12"/>
    <p:sldId id="338" r:id="rId13"/>
    <p:sldId id="339" r:id="rId14"/>
    <p:sldId id="340" r:id="rId15"/>
    <p:sldId id="341" r:id="rId16"/>
    <p:sldId id="345" r:id="rId17"/>
    <p:sldId id="346" r:id="rId18"/>
    <p:sldId id="347" r:id="rId19"/>
    <p:sldId id="349" r:id="rId20"/>
    <p:sldId id="350" r:id="rId21"/>
    <p:sldId id="351" r:id="rId22"/>
    <p:sldId id="353" r:id="rId23"/>
    <p:sldId id="352" r:id="rId24"/>
    <p:sldId id="354" r:id="rId25"/>
    <p:sldId id="355" r:id="rId26"/>
    <p:sldId id="356" r:id="rId27"/>
    <p:sldId id="358" r:id="rId28"/>
    <p:sldId id="368" r:id="rId29"/>
    <p:sldId id="357" r:id="rId30"/>
    <p:sldId id="359" r:id="rId31"/>
    <p:sldId id="360" r:id="rId32"/>
    <p:sldId id="361" r:id="rId33"/>
    <p:sldId id="362" r:id="rId34"/>
    <p:sldId id="363" r:id="rId35"/>
    <p:sldId id="364" r:id="rId36"/>
    <p:sldId id="365" r:id="rId37"/>
    <p:sldId id="366" r:id="rId38"/>
    <p:sldId id="367" r:id="rId39"/>
    <p:sldId id="269" r:id="rId40"/>
  </p:sldIdLst>
  <p:sldSz cx="1219835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Georgia" panose="02040502050405020303" pitchFamily="18" charset="0"/>
      <p:regular r:id="rId47"/>
      <p:bold r:id="rId48"/>
      <p:italic r:id="rId49"/>
      <p:boldItalic r:id="rId50"/>
    </p:embeddedFont>
    <p:embeddedFont>
      <p:font typeface="Minion" panose="02000503070000020003" pitchFamily="2" charset="0"/>
      <p:regular r:id="rId51"/>
      <p:bold r:id="rId52"/>
      <p:italic r:id="rId53"/>
      <p:boldItalic r:id="rId54"/>
    </p:embeddedFont>
  </p:embeddedFontLst>
  <p:custDataLst>
    <p:tags r:id="rId5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Operations Management in </a:t>
            </a:r>
            <a:r>
              <a:rPr lang="nl-NL" sz="4400" dirty="0" err="1"/>
              <a:t>Hospitality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9653" y="19770"/>
            <a:ext cx="12198349" cy="6381328"/>
          </a:xfrm>
          <a:solidFill>
            <a:schemeClr val="bg2"/>
          </a:solidFill>
        </p:spPr>
        <p:txBody>
          <a:bodyPr>
            <a:normAutofit/>
          </a:bodyPr>
          <a:lstStyle/>
          <a:p>
            <a:endParaRPr lang="nl-NL" dirty="0">
              <a:solidFill>
                <a:schemeClr val="bg1"/>
              </a:solidFill>
            </a:endParaRPr>
          </a:p>
          <a:p>
            <a:endParaRPr lang="nl-NL" dirty="0">
              <a:solidFill>
                <a:schemeClr val="bg1"/>
              </a:solidFill>
            </a:endParaRPr>
          </a:p>
          <a:p>
            <a:endParaRPr lang="nl-NL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3074" name="Picture 2" descr="World's 15 Most Stunning Mountaintop Hotels – Fodors Travel Guide">
            <a:extLst>
              <a:ext uri="{FF2B5EF4-FFF2-40B4-BE49-F238E27FC236}">
                <a16:creationId xmlns:a16="http://schemas.microsoft.com/office/drawing/2014/main" id="{85CA41BF-A80A-B4A3-2DDB-1ED406E0F5A5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r="19833"/>
          <a:stretch>
            <a:fillRect/>
          </a:stretch>
        </p:blipFill>
        <p:spPr bwMode="auto">
          <a:xfrm>
            <a:off x="6531223" y="196131"/>
            <a:ext cx="5455476" cy="602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5437333-341C-44C0-07A7-3A427C706675}"/>
              </a:ext>
            </a:extLst>
          </p:cNvPr>
          <p:cNvSpPr/>
          <p:nvPr/>
        </p:nvSpPr>
        <p:spPr>
          <a:xfrm>
            <a:off x="512356" y="908720"/>
            <a:ext cx="5616624" cy="398021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nl-NL" sz="2400" b="1" dirty="0" err="1">
                <a:solidFill>
                  <a:schemeClr val="bg1"/>
                </a:solidFill>
              </a:rPr>
              <a:t>Outline</a:t>
            </a:r>
            <a:endParaRPr lang="nl-NL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nl-NL" sz="2400" dirty="0">
                <a:solidFill>
                  <a:schemeClr val="bg1"/>
                </a:solidFill>
              </a:rPr>
              <a:t>1- Data </a:t>
            </a:r>
            <a:r>
              <a:rPr lang="nl-NL" sz="2400" dirty="0" err="1">
                <a:solidFill>
                  <a:schemeClr val="bg1"/>
                </a:solidFill>
              </a:rPr>
              <a:t>Requirements</a:t>
            </a:r>
            <a:r>
              <a:rPr lang="nl-NL" sz="2400" dirty="0">
                <a:solidFill>
                  <a:schemeClr val="bg1"/>
                </a:solidFill>
              </a:rPr>
              <a:t> </a:t>
            </a:r>
            <a:r>
              <a:rPr lang="nl-NL" sz="2400" dirty="0" err="1">
                <a:solidFill>
                  <a:schemeClr val="bg1"/>
                </a:solidFill>
              </a:rPr>
              <a:t>for</a:t>
            </a:r>
            <a:r>
              <a:rPr lang="nl-NL" sz="2400" dirty="0">
                <a:solidFill>
                  <a:schemeClr val="bg1"/>
                </a:solidFill>
              </a:rPr>
              <a:t> </a:t>
            </a:r>
            <a:r>
              <a:rPr lang="nl-NL" sz="2400" dirty="0" err="1">
                <a:solidFill>
                  <a:schemeClr val="bg1"/>
                </a:solidFill>
              </a:rPr>
              <a:t>Layout</a:t>
            </a:r>
            <a:r>
              <a:rPr lang="nl-NL" sz="2400" dirty="0">
                <a:solidFill>
                  <a:schemeClr val="bg1"/>
                </a:solidFill>
              </a:rPr>
              <a:t> </a:t>
            </a:r>
            <a:r>
              <a:rPr lang="nl-NL" sz="2400" dirty="0" err="1">
                <a:solidFill>
                  <a:schemeClr val="bg1"/>
                </a:solidFill>
              </a:rPr>
              <a:t>Decisions</a:t>
            </a:r>
            <a:endParaRPr lang="nl-NL" sz="24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nl-NL" sz="2400" dirty="0">
                <a:solidFill>
                  <a:schemeClr val="bg1"/>
                </a:solidFill>
              </a:rPr>
              <a:t>2- Facility </a:t>
            </a:r>
            <a:r>
              <a:rPr lang="nl-NL" sz="2400" dirty="0" err="1">
                <a:solidFill>
                  <a:schemeClr val="bg1"/>
                </a:solidFill>
              </a:rPr>
              <a:t>Layout</a:t>
            </a:r>
            <a:endParaRPr lang="nl-NL" sz="24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nl-NL" sz="2400" dirty="0">
                <a:solidFill>
                  <a:schemeClr val="bg1"/>
                </a:solidFill>
              </a:rPr>
              <a:t>3- </a:t>
            </a:r>
            <a:r>
              <a:rPr lang="nl-NL" sz="2400" dirty="0" err="1">
                <a:solidFill>
                  <a:schemeClr val="bg1"/>
                </a:solidFill>
              </a:rPr>
              <a:t>Ambience</a:t>
            </a:r>
            <a:r>
              <a:rPr lang="nl-NL" sz="2400" dirty="0">
                <a:solidFill>
                  <a:schemeClr val="bg1"/>
                </a:solidFill>
              </a:rPr>
              <a:t> Design</a:t>
            </a:r>
          </a:p>
          <a:p>
            <a:pPr algn="ctr"/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Hotel Nesslerhof - Hotel in Großarl">
            <a:extLst>
              <a:ext uri="{FF2B5EF4-FFF2-40B4-BE49-F238E27FC236}">
                <a16:creationId xmlns:a16="http://schemas.microsoft.com/office/drawing/2014/main" id="{D59ACF22-6556-5790-C4FC-0D6E63B99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5" y="59086"/>
            <a:ext cx="12096000" cy="6318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BD6EFB-8AB1-CB3A-831E-4B8FA0A7B5C2}"/>
              </a:ext>
            </a:extLst>
          </p:cNvPr>
          <p:cNvSpPr txBox="1"/>
          <p:nvPr/>
        </p:nvSpPr>
        <p:spPr>
          <a:xfrm>
            <a:off x="3033132" y="3183002"/>
            <a:ext cx="6133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Data Requirements for Layout Decisions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DD177B-4B92-4E5C-A9F8-65DD53519AB6}"/>
              </a:ext>
            </a:extLst>
          </p:cNvPr>
          <p:cNvSpPr txBox="1"/>
          <p:nvPr/>
        </p:nvSpPr>
        <p:spPr>
          <a:xfrm>
            <a:off x="986607" y="1556792"/>
            <a:ext cx="70567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2800" b="1" dirty="0">
                <a:solidFill>
                  <a:schemeClr val="bg1"/>
                </a:solidFill>
              </a:rPr>
              <a:t>1- Data Requirements for Layout Decisions</a:t>
            </a:r>
          </a:p>
        </p:txBody>
      </p:sp>
    </p:spTree>
    <p:extLst>
      <p:ext uri="{BB962C8B-B14F-4D97-AF65-F5344CB8AC3E}">
        <p14:creationId xmlns:p14="http://schemas.microsoft.com/office/powerpoint/2010/main" val="14105649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1- </a:t>
            </a:r>
            <a:r>
              <a:rPr lang="en-US" sz="2000" b="1" dirty="0">
                <a:solidFill>
                  <a:schemeClr val="bg1"/>
                </a:solidFill>
              </a:rPr>
              <a:t>Data Requirements for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Layout Decisions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075" y="1628800"/>
            <a:ext cx="8022943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Optimize space for operational efficiency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Comfortably accommodate target customers and staff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Event venue layout: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Smooth admissions and organized lines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Efficient coat check and beverage service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Easy access to main areas with enough seating/standing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Clear exits and well-designed restroom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23999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1- </a:t>
            </a:r>
            <a:r>
              <a:rPr lang="en-US" sz="2000" b="1" dirty="0">
                <a:solidFill>
                  <a:schemeClr val="bg1"/>
                </a:solidFill>
              </a:rPr>
              <a:t>Data Requirements for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Layout Decisions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075" y="1628800"/>
            <a:ext cx="8022943" cy="253486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To support smooth operations and strong performance, layout planning must balance the following aspects: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Estimating capacity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Utilizing space efficiently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Optimizing flow</a:t>
            </a:r>
          </a:p>
        </p:txBody>
      </p:sp>
    </p:spTree>
    <p:extLst>
      <p:ext uri="{BB962C8B-B14F-4D97-AF65-F5344CB8AC3E}">
        <p14:creationId xmlns:p14="http://schemas.microsoft.com/office/powerpoint/2010/main" val="230830823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1- </a:t>
            </a:r>
            <a:r>
              <a:rPr lang="en-US" sz="2000" b="1" dirty="0">
                <a:solidFill>
                  <a:schemeClr val="bg1"/>
                </a:solidFill>
              </a:rPr>
              <a:t>Data Requirements for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Layout Decisions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075" y="1628800"/>
            <a:ext cx="8022943" cy="2950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To support smooth operations and strong performance, layout planning must balance the following aspects: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Ensuring convenience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Providing safety and comfort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Allowing flexibility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Maintaining attractive front-of-house areas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6530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1.1- </a:t>
            </a:r>
            <a:r>
              <a:rPr lang="en-US" sz="2000" b="1" dirty="0">
                <a:solidFill>
                  <a:schemeClr val="bg1"/>
                </a:solidFill>
              </a:rPr>
              <a:t>Systematic Layout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076" y="1628800"/>
            <a:ext cx="7728724" cy="2950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includes 6 main dimensions: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A- Objectives of the Business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Define business concept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Outlines service style, positioning, pricing, and operating hours.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Consider future expansion plans.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Layout depends on business goals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57426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253486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B-  People / Services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Identify customers, employees, and roles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Determine the scope and complexity of services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Single service  vs. multi-service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Degree of standardization vs. personalization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6099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211936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C-  Quantity Demanded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Volume of services or goods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Customers/visitors per hour/day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Guides space and workflow planning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90026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421051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D-  Routing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Flow of people, equipment, and customers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Affects space capacity and traffic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Proper routing ensures: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No congestion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Efficiency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Better customer experience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6822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1703864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E-  Space and  Supporting Services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Area, volume, and shape of spaces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Core and supporting services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48343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1.1- </a:t>
            </a:r>
            <a:r>
              <a:rPr lang="en-US" sz="2000" b="1" dirty="0">
                <a:solidFill>
                  <a:schemeClr val="bg1"/>
                </a:solidFill>
              </a:rPr>
              <a:t>Systematic Layout  </a:t>
            </a:r>
          </a:p>
          <a:p>
            <a:pPr lvl="3"/>
            <a:r>
              <a:rPr lang="en-US" sz="2000" b="1" dirty="0">
                <a:solidFill>
                  <a:schemeClr val="bg1"/>
                </a:solidFill>
              </a:rPr>
              <a:t> Planning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954515"/>
            <a:ext cx="7728724" cy="253486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F-  Timing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Duration and frequency of services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Overlaps between customer groups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Continuous, scheduled, or seasonal tasks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Flexible layout required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4007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Unveiling an Exciting New Look, San Mateo Marriott Introduces CRAFT/CODE  Kitchen &amp; Cocktails - Luxury Hospitality Magazine">
            <a:extLst>
              <a:ext uri="{FF2B5EF4-FFF2-40B4-BE49-F238E27FC236}">
                <a16:creationId xmlns:a16="http://schemas.microsoft.com/office/drawing/2014/main" id="{8F087440-F3C6-C21C-2F19-D9E50D333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12198350" cy="679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7BF3C5-6258-1F8A-FE79-9D3A55FEC841}"/>
              </a:ext>
            </a:extLst>
          </p:cNvPr>
          <p:cNvSpPr txBox="1"/>
          <p:nvPr/>
        </p:nvSpPr>
        <p:spPr>
          <a:xfrm>
            <a:off x="698575" y="1628800"/>
            <a:ext cx="61889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3"/>
            <a:r>
              <a:rPr lang="nl-NL" sz="3200" b="1" dirty="0">
                <a:solidFill>
                  <a:schemeClr val="bg1"/>
                </a:solidFill>
              </a:rPr>
              <a:t> 2- </a:t>
            </a:r>
            <a:r>
              <a:rPr lang="de-DE" sz="3200" b="1" dirty="0">
                <a:solidFill>
                  <a:schemeClr val="bg1"/>
                </a:solidFill>
              </a:rPr>
              <a:t>Facility Layout</a:t>
            </a:r>
            <a:endParaRPr lang="nl-NL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8374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2- </a:t>
            </a:r>
            <a:r>
              <a:rPr lang="de-DE" sz="2000" b="1" dirty="0">
                <a:solidFill>
                  <a:schemeClr val="bg1"/>
                </a:solidFill>
              </a:rPr>
              <a:t>Facility Layout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866927" y="1421051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Hospitality facilities must follow city building codes and allocate space based on the complexity of their operations.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Space Allocation Strategies: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Regulatory space requirements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Layout must comply with building codes and safety regulations.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Operational complexity affects space needs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More complex service operations require more space.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809665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2.1- </a:t>
            </a:r>
            <a:r>
              <a:rPr lang="en-US" sz="2000" b="1" dirty="0">
                <a:solidFill>
                  <a:schemeClr val="bg1"/>
                </a:solidFill>
              </a:rPr>
              <a:t>Space Allocation </a:t>
            </a:r>
          </a:p>
          <a:p>
            <a:pPr lvl="3"/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dirty="0">
                <a:solidFill>
                  <a:schemeClr val="bg1"/>
                </a:solidFill>
              </a:rPr>
              <a:t>Strategies</a:t>
            </a:r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38935" y="1628800"/>
            <a:ext cx="7728724" cy="2950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Full-service vs. select-service hotels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Full-service hotels need extra areas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Select-service hotels require less support space.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Differences in restaurant space allocation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Quick-service restaurants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Table-service restaurants </a:t>
            </a:r>
          </a:p>
        </p:txBody>
      </p:sp>
    </p:spTree>
    <p:extLst>
      <p:ext uri="{BB962C8B-B14F-4D97-AF65-F5344CB8AC3E}">
        <p14:creationId xmlns:p14="http://schemas.microsoft.com/office/powerpoint/2010/main" val="384055541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02838" y="1746071"/>
            <a:ext cx="7728724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is the systematic breakdown of a service into sequential steps to optimize operations and inform physical layout.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Key Aspects: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Divides the service into a sequence of steps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Identifies managerial challenges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shows dependencies between procedures.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guides efficient layout design.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30425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b="1" dirty="0"/>
              <a:t>2.2- Process Flow Analysis</a:t>
            </a:r>
            <a:endParaRPr lang="en-DE" sz="2000" b="1" dirty="0"/>
          </a:p>
        </p:txBody>
      </p:sp>
    </p:spTree>
    <p:extLst>
      <p:ext uri="{BB962C8B-B14F-4D97-AF65-F5344CB8AC3E}">
        <p14:creationId xmlns:p14="http://schemas.microsoft.com/office/powerpoint/2010/main" val="372411213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42594" y="1122823"/>
            <a:ext cx="7728724" cy="419685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Hotel Process Flow Analysis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Pre-Arrival Phase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Activities: Reservation, room assignment, and housekeeping preparation.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Challenge: Seamless system integration (Reservations, PMS , Housekeeping).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Layout Implication: Efficient digital infrastructure connecting the Front Desk/Back Office to supporting departments.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30425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b="1" dirty="0"/>
              <a:t>2.2- Process Flow Analysis</a:t>
            </a:r>
            <a:endParaRPr lang="en-DE" sz="2000" b="1" dirty="0"/>
          </a:p>
        </p:txBody>
      </p:sp>
    </p:spTree>
    <p:extLst>
      <p:ext uri="{BB962C8B-B14F-4D97-AF65-F5344CB8AC3E}">
        <p14:creationId xmlns:p14="http://schemas.microsoft.com/office/powerpoint/2010/main" val="18721512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185" y="797803"/>
            <a:ext cx="7728724" cy="502785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Hotel Process Flow Analysis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 Arrival &amp; Check-in Phase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Activities: Guest entry, luggage handling (Bell Desk), registration (Front Desk), key issuance.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Dependency: Links external arrival to internal movement.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High staff-guest interaction.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Layout Implications: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Lobby and Front Desk must be highly visible from the entrance.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Bell Desk adjacent to the Front Desk.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Direct, clear path from the Front Desk to the Elevator Core.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30425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b="1" dirty="0"/>
              <a:t>2.2- Process Flow Analysis</a:t>
            </a:r>
            <a:endParaRPr lang="en-DE" sz="2000" b="1" dirty="0"/>
          </a:p>
        </p:txBody>
      </p:sp>
    </p:spTree>
    <p:extLst>
      <p:ext uri="{BB962C8B-B14F-4D97-AF65-F5344CB8AC3E}">
        <p14:creationId xmlns:p14="http://schemas.microsoft.com/office/powerpoint/2010/main" val="306738159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866927" y="1988552"/>
            <a:ext cx="7728724" cy="1703864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There are two layout strategies for hospitality organizations as follows: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A) Product-oriented; and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B) Process-oriented layouts.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30425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b="1" dirty="0"/>
              <a:t>2.2- Process Flow Analysis</a:t>
            </a:r>
            <a:endParaRPr lang="en-DE" sz="2000" b="1" dirty="0"/>
          </a:p>
        </p:txBody>
      </p:sp>
    </p:spTree>
    <p:extLst>
      <p:ext uri="{BB962C8B-B14F-4D97-AF65-F5344CB8AC3E}">
        <p14:creationId xmlns:p14="http://schemas.microsoft.com/office/powerpoint/2010/main" val="127249860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122823"/>
            <a:ext cx="7728724" cy="419685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arranges tasks in a fixed sequence to maximize efficiency for standardized, high-volume operations.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It aims to: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Streamline labor and equalize time spent at each activity.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Maintaining a steady flow to prevent bottlenecks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Examples: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QSR (Quick Service Restaurant) kitchens, counter-service build-your-own meal concepts, and cafeterias.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30425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b="1" dirty="0"/>
              <a:t>A- </a:t>
            </a:r>
            <a:r>
              <a:rPr lang="en-US" sz="2000" dirty="0">
                <a:solidFill>
                  <a:schemeClr val="bg1"/>
                </a:solidFill>
              </a:rPr>
              <a:t>Product-Oriented Layout</a:t>
            </a:r>
            <a:endParaRPr lang="en-DE" sz="2000" b="1" dirty="0"/>
          </a:p>
        </p:txBody>
      </p:sp>
    </p:spTree>
    <p:extLst>
      <p:ext uri="{BB962C8B-B14F-4D97-AF65-F5344CB8AC3E}">
        <p14:creationId xmlns:p14="http://schemas.microsoft.com/office/powerpoint/2010/main" val="248628222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987185" y="797803"/>
            <a:ext cx="7728724" cy="461235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groups similar functions together to maximize flexibility and minimize travel distance between related tasks.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No fixed sequence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Tasks/resources are grouped by similarity of function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It aims to place highly related functions close together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Hospitality Use: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Ideal for large, complex services needing high flexibility.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Examples: Casinos, large conference hotels, resorts, and theme park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B- Process-Oriented Layout</a:t>
            </a:r>
          </a:p>
        </p:txBody>
      </p:sp>
    </p:spTree>
    <p:extLst>
      <p:ext uri="{BB962C8B-B14F-4D97-AF65-F5344CB8AC3E}">
        <p14:creationId xmlns:p14="http://schemas.microsoft.com/office/powerpoint/2010/main" val="58455926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32744" y="1052736"/>
            <a:ext cx="7728724" cy="461235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Example 1: Fast-food restaurant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Service steps: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Order → Food preparation → Packaging → Payment → Pickup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Analysis: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Food preparation depends on order-taking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Bottlenecks if payment/pickup areas are far apart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Layout decisions: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Place order and pickup areas near each other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Keep cooking and packaging areas closely connected to reduce delays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B- Process-Oriented Layout</a:t>
            </a:r>
          </a:p>
        </p:txBody>
      </p:sp>
    </p:spTree>
    <p:extLst>
      <p:ext uri="{BB962C8B-B14F-4D97-AF65-F5344CB8AC3E}">
        <p14:creationId xmlns:p14="http://schemas.microsoft.com/office/powerpoint/2010/main" val="893688325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224825"/>
            <a:ext cx="7728724" cy="461235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Example 2: Hotel front desk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Service steps: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Arrival → Check-in → Luggage handling → Room guidance → Check-out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Analysis: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Check-in must handle peak arrivals efficiently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Luggage handling should be easily accessible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Layout decisions: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Position front desk to allow smooth queuing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Keep luggage storage close to the front desk for efficiency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B- Process-Oriented Layout</a:t>
            </a:r>
          </a:p>
        </p:txBody>
      </p:sp>
    </p:spTree>
    <p:extLst>
      <p:ext uri="{BB962C8B-B14F-4D97-AF65-F5344CB8AC3E}">
        <p14:creationId xmlns:p14="http://schemas.microsoft.com/office/powerpoint/2010/main" val="2541346643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4" name="Picture 4" descr="JW Marriott Hotel Xian 5* rates from $172 (26 guest reviews) ➜ Weiyang,  Xi'an Region. Reviews, Photos &amp; Deals 2025">
            <a:extLst>
              <a:ext uri="{FF2B5EF4-FFF2-40B4-BE49-F238E27FC236}">
                <a16:creationId xmlns:a16="http://schemas.microsoft.com/office/drawing/2014/main" id="{95003A66-38E2-665D-F331-82853A960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5" y="53946"/>
            <a:ext cx="12096000" cy="63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0FC456A-A20B-6A52-0D62-3D6841B37C10}"/>
              </a:ext>
            </a:extLst>
          </p:cNvPr>
          <p:cNvSpPr txBox="1"/>
          <p:nvPr/>
        </p:nvSpPr>
        <p:spPr>
          <a:xfrm>
            <a:off x="1418655" y="1124744"/>
            <a:ext cx="6133170" cy="741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chemeClr val="bg1"/>
                </a:solidFill>
              </a:rPr>
              <a:t>3- Ambience Design </a:t>
            </a:r>
          </a:p>
        </p:txBody>
      </p:sp>
    </p:spTree>
    <p:extLst>
      <p:ext uri="{BB962C8B-B14F-4D97-AF65-F5344CB8AC3E}">
        <p14:creationId xmlns:p14="http://schemas.microsoft.com/office/powerpoint/2010/main" val="252288351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621220"/>
            <a:ext cx="7728724" cy="33658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Role of Physical Environment: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In hospitality, production and consumption occur simultaneously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Physical environment is crucial because guests experience it during service.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Guests continuously notice environmental details.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Longer stays make ambience even more influential.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3- Ambience Design </a:t>
            </a:r>
          </a:p>
        </p:txBody>
      </p:sp>
    </p:spTree>
    <p:extLst>
      <p:ext uri="{BB962C8B-B14F-4D97-AF65-F5344CB8AC3E}">
        <p14:creationId xmlns:p14="http://schemas.microsoft.com/office/powerpoint/2010/main" val="45233002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2038609"/>
            <a:ext cx="7728724" cy="211936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Impact on Customer Psychology and Satisfaction: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Physical environments strongly influence guests’ psychological states.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Positive cues increase satisfaction and perceived service quality.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Negative cues lower satisfaction and perceived quality.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3- Ambience Design </a:t>
            </a:r>
          </a:p>
        </p:txBody>
      </p:sp>
    </p:spTree>
    <p:extLst>
      <p:ext uri="{BB962C8B-B14F-4D97-AF65-F5344CB8AC3E}">
        <p14:creationId xmlns:p14="http://schemas.microsoft.com/office/powerpoint/2010/main" val="352680665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538322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Environmental Psychology &amp; SOR Model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Environmental psychology studies how physical surroundings affect human behavior.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The Stimulus–Organism–Response (SOR) model proposes: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Stimuli (S): Human and physical environmental inputs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Organism (O): Emotional states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Response (R): Behavioral outcomes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3- Ambience Design </a:t>
            </a:r>
          </a:p>
        </p:txBody>
      </p:sp>
    </p:spTree>
    <p:extLst>
      <p:ext uri="{BB962C8B-B14F-4D97-AF65-F5344CB8AC3E}">
        <p14:creationId xmlns:p14="http://schemas.microsoft.com/office/powerpoint/2010/main" val="3888490457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538322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Types of Environmental Stimuli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Social factors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Design factors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Ambient factors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Another classification identifies: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Ambient cues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Layout and functionality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Signs, symbols, and artifacts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3- Ambience Design </a:t>
            </a:r>
          </a:p>
        </p:txBody>
      </p:sp>
    </p:spTree>
    <p:extLst>
      <p:ext uri="{BB962C8B-B14F-4D97-AF65-F5344CB8AC3E}">
        <p14:creationId xmlns:p14="http://schemas.microsoft.com/office/powerpoint/2010/main" val="2137784903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538322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Interior Design Features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Considered less permanent elements of the physical environment.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Key visual cues include: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07987" y="2015585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3- Ambience Design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85329BE-97DD-EF32-14E8-ECE4E3F459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596482"/>
              </p:ext>
            </p:extLst>
          </p:nvPr>
        </p:nvGraphicFramePr>
        <p:xfrm>
          <a:off x="4010847" y="3671496"/>
          <a:ext cx="636309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360">
                  <a:extLst>
                    <a:ext uri="{9D8B030D-6E8A-4147-A177-3AD203B41FA5}">
                      <a16:colId xmlns:a16="http://schemas.microsoft.com/office/drawing/2014/main" val="2443481882"/>
                    </a:ext>
                  </a:extLst>
                </a:gridCol>
                <a:gridCol w="3986730">
                  <a:extLst>
                    <a:ext uri="{9D8B030D-6E8A-4147-A177-3AD203B41FA5}">
                      <a16:colId xmlns:a16="http://schemas.microsoft.com/office/drawing/2014/main" val="13994126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Colors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Finishes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290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Lighting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Furniture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704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Fixtures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Equipment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846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243345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3578895" y="162880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4021532" y="1538322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Importance: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Most noticeable visual cues in hospitality interiors.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Influence atmosphere, moods, and emotions of guests.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- Effects of Colors: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Warm colors: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Arousal, excitement, energy.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Cool colors</a:t>
            </a:r>
            <a:r>
              <a:rPr lang="en-US" dirty="0">
                <a:solidFill>
                  <a:schemeClr val="bg1"/>
                </a:solidFill>
              </a:rPr>
              <a:t>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Calmness, relaxation, peacefulness.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48094" y="2204864"/>
            <a:ext cx="2808337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3.1- Colors and Finishes</a:t>
            </a: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265030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2325470" y="1891721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2676072" y="1904648"/>
            <a:ext cx="44049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Example: Berlin Airport Hotel Design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dirty="0">
                <a:solidFill>
                  <a:schemeClr val="bg1"/>
                </a:solidFill>
              </a:rPr>
              <a:t>. Themed Decor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Travel- and aviation-inspired design theme.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Unique local art and installations integrated into public spaces.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48095" y="2204864"/>
            <a:ext cx="1860946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3.1- Colors and Finishes</a:t>
            </a: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Moxy Hotel lobby - Play Area">
            <a:extLst>
              <a:ext uri="{FF2B5EF4-FFF2-40B4-BE49-F238E27FC236}">
                <a16:creationId xmlns:a16="http://schemas.microsoft.com/office/drawing/2014/main" id="{8D2D1598-7D22-6410-B044-B82F67373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996" y="53946"/>
            <a:ext cx="5042981" cy="628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15883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2389333" y="1539016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2538137" y="1402580"/>
            <a:ext cx="3557542" cy="419685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2. Lobby and Public Spaces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Designed as a multi-functional social hub, not just for check-in.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Open and bright layout: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High ceilings with modern, industrial style.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Exposed elements: dark ceilings, metal pipes, concrete surfaces.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384252" y="2204864"/>
            <a:ext cx="1898499" cy="101708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3.1- Colors and Finishes</a:t>
            </a: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Moxy Reception Area ">
            <a:extLst>
              <a:ext uri="{FF2B5EF4-FFF2-40B4-BE49-F238E27FC236}">
                <a16:creationId xmlns:a16="http://schemas.microsoft.com/office/drawing/2014/main" id="{B9FFB996-37A7-8760-1205-1ED5815B6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492" y="64869"/>
            <a:ext cx="5465848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view: Moxy Berlin Airport Hotel | Betty's Vacation">
            <a:extLst>
              <a:ext uri="{FF2B5EF4-FFF2-40B4-BE49-F238E27FC236}">
                <a16:creationId xmlns:a16="http://schemas.microsoft.com/office/drawing/2014/main" id="{3F9ECB83-514E-9CCC-763C-6252B0A8C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199" y="3221945"/>
            <a:ext cx="5798140" cy="3144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298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2769152" y="174607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72573" y="1538321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Impact on Perception: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Interior lighting shapes how customers perceive the environment.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Can communicate both aesthetic and psychological meanings.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Lighting Types and Associations: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Bright fluorescent lighting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Often perceived as low-cost or discounted.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Soft incandescent lighting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Conveys higher quality and luxury.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48094" y="2204864"/>
            <a:ext cx="2122689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3.2- Lighting</a:t>
            </a:r>
          </a:p>
        </p:txBody>
      </p:sp>
    </p:spTree>
    <p:extLst>
      <p:ext uri="{BB962C8B-B14F-4D97-AF65-F5344CB8AC3E}">
        <p14:creationId xmlns:p14="http://schemas.microsoft.com/office/powerpoint/2010/main" val="3205404214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2769152" y="174607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46775" y="2171781"/>
            <a:ext cx="7728724" cy="211936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Influence on Behavior: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Affects interpersonal communication between guests and staff.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Influences comfort and overall mood.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Can modify arousal levels, impacting energy and engagement.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48094" y="2204864"/>
            <a:ext cx="2122689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3.2- Lighting</a:t>
            </a:r>
          </a:p>
        </p:txBody>
      </p:sp>
    </p:spTree>
    <p:extLst>
      <p:ext uri="{BB962C8B-B14F-4D97-AF65-F5344CB8AC3E}">
        <p14:creationId xmlns:p14="http://schemas.microsoft.com/office/powerpoint/2010/main" val="2920901290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1175" y="53946"/>
            <a:ext cx="12096000" cy="6336000"/>
          </a:xfrm>
          <a:solidFill>
            <a:schemeClr val="bg2"/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  <a:p>
            <a:pPr lvl="3"/>
            <a:endParaRPr lang="nl-NL" sz="2000" dirty="0">
              <a:solidFill>
                <a:schemeClr val="bg1"/>
              </a:solidFill>
            </a:endParaRPr>
          </a:p>
          <a:p>
            <a:pPr lvl="3"/>
            <a:r>
              <a:rPr lang="nl-NL" sz="20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1130D-B487-7A6C-4A62-FBAE7DC4855A}"/>
              </a:ext>
            </a:extLst>
          </p:cNvPr>
          <p:cNvSpPr txBox="1"/>
          <p:nvPr/>
        </p:nvSpPr>
        <p:spPr>
          <a:xfrm>
            <a:off x="903249" y="6467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3BB59F-578C-2178-A026-44A82BAE58A9}"/>
              </a:ext>
            </a:extLst>
          </p:cNvPr>
          <p:cNvSpPr/>
          <p:nvPr/>
        </p:nvSpPr>
        <p:spPr>
          <a:xfrm>
            <a:off x="2769152" y="1746070"/>
            <a:ext cx="45719" cy="3365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CB7FBA-047E-34C3-DE7E-44D77BEF84B0}"/>
              </a:ext>
            </a:extLst>
          </p:cNvPr>
          <p:cNvSpPr txBox="1"/>
          <p:nvPr/>
        </p:nvSpPr>
        <p:spPr>
          <a:xfrm>
            <a:off x="3345825" y="1484784"/>
            <a:ext cx="7728724" cy="3781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Importance of FF&amp;E: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Shapes the facility’s identity 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Shapes overall aesthetic impression.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Improves guest comfort and supports functional needs.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Integration of Technology: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Growing use of AI and smart devices in hotel design.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Voice-controlled lighting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Digital screens displaying customizable artwork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4D4E3-582F-B6C4-6241-11C18FDE1D60}"/>
              </a:ext>
            </a:extLst>
          </p:cNvPr>
          <p:cNvSpPr/>
          <p:nvPr/>
        </p:nvSpPr>
        <p:spPr>
          <a:xfrm>
            <a:off x="448094" y="2204864"/>
            <a:ext cx="2122689" cy="129614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</a:rPr>
              <a:t>3.3- Furniture, Fixtures, and Equipment</a:t>
            </a: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725727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319</TotalTime>
  <Words>1575</Words>
  <Application>Microsoft Macintosh PowerPoint</Application>
  <PresentationFormat>Custom</PresentationFormat>
  <Paragraphs>529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Georgia</vt:lpstr>
      <vt:lpstr>Calibri</vt:lpstr>
      <vt:lpstr>Wingdings</vt:lpstr>
      <vt:lpstr>Minion</vt:lpstr>
      <vt:lpstr>Corporate template-set Universiteit Leiden</vt:lpstr>
      <vt:lpstr>Operations Management in Hospitality  European Institute of Innovation, Entrepreneurship and Technology Lessingstraße 79, 13158 Berlin, Germany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2025-11-18T21:05:38Z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