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256" r:id="rId5"/>
    <p:sldId id="257" r:id="rId6"/>
    <p:sldId id="268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69" r:id="rId17"/>
  </p:sldIdLst>
  <p:sldSz cx="12198350" cy="6858000"/>
  <p:notesSz cx="6858000" cy="9144000"/>
  <p:embeddedFontLst>
    <p:embeddedFont>
      <p:font typeface="Georgia" panose="02040502050405020303" pitchFamily="18" charset="0"/>
      <p:regular r:id="rId20"/>
      <p:bold r:id="rId21"/>
      <p:italic r:id="rId22"/>
      <p:boldItalic r:id="rId23"/>
    </p:embeddedFont>
    <p:embeddedFont>
      <p:font typeface="Minion" panose="020B0604020202020204"/>
      <p:regular r:id="rId24"/>
      <p:bold r:id="rId25"/>
      <p:italic r:id="rId26"/>
      <p:boldItalic r:id="rId27"/>
    </p:embeddedFont>
  </p:embeddedFontLst>
  <p:custDataLst>
    <p:tags r:id="rId28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82" d="100"/>
          <a:sy n="82" d="100"/>
        </p:scale>
        <p:origin x="672" y="14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customXml" Target="../customXml/item3.xml"/><Relationship Id="rId21" Type="http://schemas.openxmlformats.org/officeDocument/2006/relationships/font" Target="fonts/font2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6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1.fntdata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5.fntdata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4.fntdata"/><Relationship Id="rId28" Type="http://schemas.openxmlformats.org/officeDocument/2006/relationships/tags" Target="tags/tag1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4-11-2024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4-11-2024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4-11-2024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94519" y="1331875"/>
            <a:ext cx="12003830" cy="1656184"/>
          </a:xfrm>
        </p:spPr>
        <p:txBody>
          <a:bodyPr/>
          <a:lstStyle/>
          <a:p>
            <a:r>
              <a:rPr lang="en-US" dirty="0"/>
              <a:t>Advanced Cost Control Techniques and Strategic Costing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  - Vaibhav Sai Sri|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nl-NL" sz="3600" dirty="0"/>
              <a:t>- </a:t>
            </a:r>
            <a:r>
              <a:rPr lang="en-IN" sz="3600" dirty="0"/>
              <a:t> Introduction to Strategic Costing</a:t>
            </a:r>
          </a:p>
          <a:p>
            <a:r>
              <a:rPr lang="nl-NL" sz="3600" dirty="0"/>
              <a:t>-</a:t>
            </a:r>
            <a:r>
              <a:rPr lang="en-IN" sz="3600" dirty="0"/>
              <a:t> Advanced Cost Control Techniques</a:t>
            </a:r>
          </a:p>
          <a:p>
            <a:r>
              <a:rPr lang="nl-NL" sz="3600" dirty="0"/>
              <a:t>-</a:t>
            </a:r>
            <a:r>
              <a:rPr lang="en-IN" sz="3600" dirty="0"/>
              <a:t>  Value Engineering</a:t>
            </a:r>
          </a:p>
          <a:p>
            <a:r>
              <a:rPr lang="nl-NL" sz="3600" dirty="0"/>
              <a:t>-</a:t>
            </a:r>
            <a:r>
              <a:rPr lang="en-IN" sz="3600" dirty="0"/>
              <a:t> Lean Management</a:t>
            </a:r>
          </a:p>
          <a:p>
            <a:r>
              <a:rPr lang="nl-NL" sz="3600" dirty="0"/>
              <a:t>-</a:t>
            </a:r>
            <a:r>
              <a:rPr lang="en-IN" sz="3600" dirty="0"/>
              <a:t>  Activity-Based Management (ABM)</a:t>
            </a:r>
          </a:p>
          <a:p>
            <a:r>
              <a:rPr lang="nl-NL" sz="3600" dirty="0"/>
              <a:t>-</a:t>
            </a:r>
            <a:r>
              <a:rPr lang="en-IN" sz="3600" dirty="0"/>
              <a:t> Case Study: ABC in Healthcare</a:t>
            </a:r>
          </a:p>
          <a:p>
            <a:r>
              <a:rPr lang="nl-NL" sz="3600" dirty="0"/>
              <a:t>-</a:t>
            </a:r>
            <a:r>
              <a:rPr lang="en-IN" sz="3600" dirty="0"/>
              <a:t> Zero-Based Budgeting (ZBB)</a:t>
            </a:r>
          </a:p>
          <a:p>
            <a:r>
              <a:rPr lang="nl-NL" sz="3600" dirty="0"/>
              <a:t>-</a:t>
            </a:r>
            <a:r>
              <a:rPr lang="en-IN" sz="3600" dirty="0"/>
              <a:t> Case Study: ZBB in FMCG</a:t>
            </a:r>
          </a:p>
          <a:p>
            <a:r>
              <a:rPr lang="nl-NL" sz="3600" dirty="0"/>
              <a:t>-</a:t>
            </a:r>
            <a:r>
              <a:rPr lang="en-IN" sz="3600" dirty="0"/>
              <a:t> Strategic Cost Control in Technology Sector</a:t>
            </a:r>
          </a:p>
          <a:p>
            <a:r>
              <a:rPr lang="en-IN" sz="3600" dirty="0"/>
              <a:t> </a:t>
            </a:r>
            <a:r>
              <a:rPr lang="nl-NL" sz="3600" dirty="0"/>
              <a:t>-</a:t>
            </a:r>
            <a:r>
              <a:rPr lang="en-IN" sz="3600" dirty="0"/>
              <a:t> Conclusion</a:t>
            </a:r>
            <a:endParaRPr lang="nl-NL" sz="36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pic>
        <p:nvPicPr>
          <p:cNvPr id="1026" name="Picture 2" descr="Methods of Costing: Job, Batch, Process and Operation Costing">
            <a:extLst>
              <a:ext uri="{FF2B5EF4-FFF2-40B4-BE49-F238E27FC236}">
                <a16:creationId xmlns:a16="http://schemas.microsoft.com/office/drawing/2014/main" id="{39E8061F-D69C-2643-F5E3-71D59EBA73E6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33" r="19833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Introduction to Strategic Costing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IN" sz="2600" dirty="0"/>
              <a:t>Overview of Strategic Costing </a:t>
            </a:r>
            <a:r>
              <a:rPr lang="en-GB" sz="2600" dirty="0"/>
              <a:t>- 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IN" sz="26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Focuses on optimizing cost structures for competitive advantage.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IN" sz="26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Essential for sustainable, long-term profitability.</a:t>
            </a:r>
          </a:p>
          <a:p>
            <a:pPr lvl="2"/>
            <a:endParaRPr lang="en-GB" dirty="0"/>
          </a:p>
          <a:p>
            <a:pPr lvl="3"/>
            <a:r>
              <a:rPr lang="en-US" sz="2600" dirty="0"/>
              <a:t>Why Advanced Cost Control Matters </a:t>
            </a:r>
            <a:r>
              <a:rPr lang="en-GB" sz="2600" dirty="0"/>
              <a:t>- </a:t>
            </a:r>
          </a:p>
          <a:p>
            <a:pPr marL="285750" lvl="2" indent="-285750">
              <a:buFont typeface="Wingdings" panose="05000000000000000000" pitchFamily="2" charset="2"/>
              <a:buChar char="q"/>
            </a:pPr>
            <a:r>
              <a:rPr lang="en-IN" sz="2400" dirty="0"/>
              <a:t>Supports efficient resource allocation and waste reduction.</a:t>
            </a:r>
          </a:p>
          <a:p>
            <a:pPr lvl="2"/>
            <a:endParaRPr lang="en-IN" sz="2400" dirty="0"/>
          </a:p>
          <a:p>
            <a:pPr lvl="2"/>
            <a:r>
              <a:rPr lang="en-IN" sz="1600" b="1" dirty="0"/>
              <a:t>Reference:</a:t>
            </a:r>
            <a:r>
              <a:rPr lang="en-IN" sz="1600" dirty="0"/>
              <a:t> </a:t>
            </a:r>
          </a:p>
          <a:p>
            <a:pPr lvl="2" fontAlgn="base">
              <a:lnSpc>
                <a:spcPct val="100000"/>
              </a:lnSpc>
            </a:pPr>
            <a:r>
              <a:rPr lang="en-US" sz="1600" i="1" dirty="0"/>
              <a:t>Introduction to Strategic Costing</a:t>
            </a:r>
            <a:r>
              <a:rPr lang="en-US" sz="1600" dirty="0"/>
              <a:t> | </a:t>
            </a:r>
            <a:r>
              <a:rPr lang="en-US" sz="1600" i="1" dirty="0"/>
              <a:t>[You tube]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EC517A-C369-9666-185E-FC28B7038C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D66814C-01B6-0D46-2E3D-EEF47ACAA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/>
              <a:t>Advanced Cost Control Techniques</a:t>
            </a:r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0BDE8EF6-D9CA-AA8B-E04B-27B9ABD027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2DE4A007-E78F-8E67-A7CE-4F33F472B572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320779" y="797898"/>
            <a:ext cx="6486601" cy="5776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457200" marR="0" lvl="0" indent="-457200" fontAlgn="base">
              <a:lnSpc>
                <a:spcPct val="107000"/>
              </a:lnSpc>
              <a:spcBef>
                <a:spcPts val="600"/>
              </a:spcBef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Key methods: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value engineering, lean management, zero-based budgeting.</a:t>
            </a:r>
          </a:p>
          <a:p>
            <a:pPr marL="457200" marR="0" lvl="0" indent="-457200" fontAlgn="base">
              <a:lnSpc>
                <a:spcPct val="107000"/>
              </a:lnSpc>
              <a:spcBef>
                <a:spcPts val="600"/>
              </a:spcBef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600" kern="100" dirty="0">
                <a:cs typeface="Times New Roman" panose="02020603050405020304" pitchFamily="18" charset="0"/>
              </a:rPr>
              <a:t>Selected based on industry needs and goals. </a:t>
            </a:r>
            <a:endParaRPr lang="en-US" altLang="en-US" sz="2600" kern="100" dirty="0">
              <a:latin typeface="Aptos" panose="020B0004020202020204" pitchFamily="34" charset="0"/>
              <a:cs typeface="Times New Roman" panose="02020603050405020304" pitchFamily="18" charset="0"/>
            </a:endParaRPr>
          </a:p>
          <a:p>
            <a:pPr marR="0" lvl="3" fontAlgn="base">
              <a:buSzTx/>
              <a:tabLst/>
            </a:pPr>
            <a:r>
              <a:rPr lang="en-IN" sz="2600" dirty="0"/>
              <a:t>Strategic Value</a:t>
            </a:r>
            <a:r>
              <a:rPr lang="en-US" sz="2600" dirty="0"/>
              <a:t> - </a:t>
            </a:r>
          </a:p>
          <a:p>
            <a:pPr marL="457200" indent="-457200" fontAlgn="base">
              <a:lnSpc>
                <a:spcPct val="107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600" kern="100" dirty="0">
                <a:cs typeface="Times New Roman" panose="02020603050405020304" pitchFamily="18" charset="0"/>
              </a:rPr>
              <a:t>Enhances resource efficiency, supporting growth and innovation.</a:t>
            </a:r>
          </a:p>
          <a:p>
            <a:pPr marL="0" indent="0" fontAlgn="base">
              <a:lnSpc>
                <a:spcPct val="107000"/>
              </a:lnSpc>
              <a:spcBef>
                <a:spcPts val="600"/>
              </a:spcBef>
              <a:buNone/>
            </a:pPr>
            <a:r>
              <a:rPr lang="en-IN" sz="1600" b="1" dirty="0"/>
              <a:t>Reference:</a:t>
            </a:r>
            <a:r>
              <a:rPr lang="en-IN" sz="1600" dirty="0"/>
              <a:t> </a:t>
            </a:r>
          </a:p>
          <a:p>
            <a:pPr lvl="2" fontAlgn="base"/>
            <a:r>
              <a:rPr lang="en-US" sz="1600" i="1" dirty="0"/>
              <a:t>Advanced Cost Control Techniques | [You tube]</a:t>
            </a:r>
          </a:p>
          <a:p>
            <a:pPr lvl="2" fontAlgn="base"/>
            <a:endParaRPr lang="en-US" sz="1600" i="1" dirty="0"/>
          </a:p>
          <a:p>
            <a:pPr marL="0" indent="0" fontAlgn="base">
              <a:lnSpc>
                <a:spcPct val="107000"/>
              </a:lnSpc>
              <a:spcBef>
                <a:spcPts val="600"/>
              </a:spcBef>
              <a:buNone/>
            </a:pPr>
            <a:endParaRPr lang="en-US" altLang="en-US" sz="2600" kern="100" dirty="0">
              <a:cs typeface="Times New Roman" panose="02020603050405020304" pitchFamily="18" charset="0"/>
            </a:endParaRP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DAB60D03-381A-0646-AC12-16DC3213B13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3077" name="Picture 5" descr="How to improve Construction Financial Management">
            <a:extLst>
              <a:ext uri="{FF2B5EF4-FFF2-40B4-BE49-F238E27FC236}">
                <a16:creationId xmlns:a16="http://schemas.microsoft.com/office/drawing/2014/main" id="{CA6D09BA-EEE8-AB73-02BB-5276C38BEF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3634" y="1261442"/>
            <a:ext cx="4339905" cy="4795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951123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73308D-2070-00B3-D042-D809988244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21A967D8-6D3C-F513-86F0-24A84E336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Value Engineering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721D15B3-7DBC-76B1-F150-9EB89FE5FD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IN" sz="2800" kern="100" dirty="0">
                <a:cs typeface="Times New Roman" panose="02020603050405020304" pitchFamily="18" charset="0"/>
              </a:rPr>
              <a:t>Optimizes products and processes to maintain value at reduced costs.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IN" sz="2800" kern="100" dirty="0">
                <a:cs typeface="Times New Roman" panose="02020603050405020304" pitchFamily="18" charset="0"/>
              </a:rPr>
              <a:t> Widely applied in manufacturing.</a:t>
            </a:r>
          </a:p>
          <a:p>
            <a:pPr lvl="2"/>
            <a:endParaRPr lang="en-GB" dirty="0"/>
          </a:p>
          <a:p>
            <a:pPr lvl="3"/>
            <a:r>
              <a:rPr lang="en-US" sz="2600" dirty="0"/>
              <a:t>Real-Life Example -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800" dirty="0"/>
              <a:t>Toyota employs value engineering to optimize vehicle production costs.</a:t>
            </a:r>
          </a:p>
          <a:p>
            <a:pPr lvl="2"/>
            <a:endParaRPr lang="en-IN" sz="2400" dirty="0"/>
          </a:p>
          <a:p>
            <a:pPr lvl="2"/>
            <a:r>
              <a:rPr lang="en-IN" sz="1600" b="1" dirty="0"/>
              <a:t>Reference:</a:t>
            </a:r>
            <a:r>
              <a:rPr lang="en-IN" sz="1600" dirty="0"/>
              <a:t> </a:t>
            </a:r>
          </a:p>
          <a:p>
            <a:pPr lvl="2" fontAlgn="base">
              <a:lnSpc>
                <a:spcPct val="100000"/>
              </a:lnSpc>
            </a:pPr>
            <a:r>
              <a:rPr lang="en-US" sz="1600" i="1" dirty="0"/>
              <a:t>Value Engineering in Business | [You tube]</a:t>
            </a:r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9D2F85C6-944E-AE0D-8664-6418AC5262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3449175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473DBA-6048-AE49-8CA8-FC43720CE8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75B81C0-28FA-FCFD-38B5-4650A600B3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IN" sz="3100" dirty="0"/>
              <a:t>Lean Management</a:t>
            </a:r>
            <a:endParaRPr lang="nl-NL" sz="3100" dirty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42C0AB54-1C88-15FD-1866-CE568FD93670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404662" y="1252836"/>
            <a:ext cx="5593347" cy="4795836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indent="0" fontAlgn="base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2400" b="1" dirty="0"/>
              <a:t>Principles of Lean Management -</a:t>
            </a:r>
          </a:p>
          <a:p>
            <a:pPr marL="457200" indent="-457200" fontAlgn="base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400" kern="100" dirty="0"/>
              <a:t>Emphasizes reducing waste and continuous improvement.</a:t>
            </a:r>
            <a:endParaRPr lang="en-US" altLang="en-US" sz="2400" kern="100" dirty="0"/>
          </a:p>
          <a:p>
            <a:pPr marL="0" indent="0" fontAlgn="base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2400" b="1" dirty="0"/>
              <a:t>Case Study - </a:t>
            </a:r>
          </a:p>
          <a:p>
            <a:pPr marL="457200" indent="-457200" fontAlgn="base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400" b="1" kern="100" dirty="0"/>
              <a:t>Manufacturing Industry </a:t>
            </a:r>
            <a:r>
              <a:rPr lang="en-US" sz="2400" kern="100" dirty="0"/>
              <a:t>: Boeing’s lean practices resulted in reduced production time and cost savings.</a:t>
            </a:r>
          </a:p>
          <a:p>
            <a:pPr marL="0" indent="0" fontAlgn="base">
              <a:spcBef>
                <a:spcPts val="600"/>
              </a:spcBef>
              <a:buNone/>
            </a:pPr>
            <a:r>
              <a:rPr lang="en-IN" sz="1600" b="1" dirty="0"/>
              <a:t>Reference:</a:t>
            </a:r>
            <a:r>
              <a:rPr lang="en-IN" sz="1600" dirty="0"/>
              <a:t> </a:t>
            </a:r>
          </a:p>
          <a:p>
            <a:pPr lvl="2" fontAlgn="base"/>
            <a:r>
              <a:rPr lang="en-US" sz="1600" i="1" dirty="0"/>
              <a:t>Lean Management Explained | [You tube]</a:t>
            </a:r>
          </a:p>
          <a:p>
            <a:pPr lvl="2" fontAlgn="base"/>
            <a:endParaRPr lang="en-US" altLang="en-US" sz="1600" i="1" dirty="0"/>
          </a:p>
        </p:txBody>
      </p:sp>
      <p:pic>
        <p:nvPicPr>
          <p:cNvPr id="5124" name="Picture 4" descr="The Six Sigma Failure &amp; The Cost of Cutting Corners | by Manish Kumar |  Medium">
            <a:extLst>
              <a:ext uri="{FF2B5EF4-FFF2-40B4-BE49-F238E27FC236}">
                <a16:creationId xmlns:a16="http://schemas.microsoft.com/office/drawing/2014/main" id="{D4F3B476-AC5F-BAD6-7E6B-76CDCD4569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00775" y="1783872"/>
            <a:ext cx="5592763" cy="3733169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DBE63C0C-406A-8179-672B-2D63184FDA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8498670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A3B3E9-933E-0465-627B-69697FC13F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B658D518-5ACD-2658-30D9-AA6D9C5F1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Activity-Based Management (ABM)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6A687993-2D16-7AD8-5FB8-426CA40372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800" dirty="0"/>
              <a:t>Uses activity-based data to optimize cost control.</a:t>
            </a:r>
          </a:p>
          <a:p>
            <a:pPr marL="180975" lvl="2" indent="-180975">
              <a:buClr>
                <a:schemeClr val="bg2"/>
              </a:buClr>
              <a:buFont typeface="Wingdings" panose="05000000000000000000" pitchFamily="2" charset="2"/>
              <a:buChar char="q"/>
            </a:pPr>
            <a:r>
              <a:rPr lang="en-US" sz="2800" dirty="0"/>
              <a:t>Helps organizations focus on cost drivers and identify inefficient activities that need improvement.</a:t>
            </a:r>
          </a:p>
          <a:p>
            <a:pPr lvl="2">
              <a:buClr>
                <a:schemeClr val="bg2"/>
              </a:buClr>
            </a:pPr>
            <a:endParaRPr lang="en-GB" sz="2800" dirty="0"/>
          </a:p>
          <a:p>
            <a:pPr marL="0" indent="0">
              <a:buNone/>
            </a:pPr>
            <a:r>
              <a:rPr lang="en-US" sz="2800" b="1" dirty="0"/>
              <a:t>Benefits of ABM -</a:t>
            </a:r>
            <a:endParaRPr lang="en-US" sz="2800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sz="2800" dirty="0"/>
              <a:t>Increases cost transparency and resource allocation accuracy.</a:t>
            </a:r>
          </a:p>
          <a:p>
            <a:pPr marL="180975" lvl="2" indent="-180975">
              <a:buClr>
                <a:schemeClr val="bg2"/>
              </a:buClr>
              <a:buFont typeface="Wingdings" panose="05000000000000000000" pitchFamily="2" charset="2"/>
              <a:buChar char="q"/>
            </a:pPr>
            <a:r>
              <a:rPr lang="en-US" sz="2800" dirty="0"/>
              <a:t>Encourages resource allocation toward high-value activities, improving overall efficiency.</a:t>
            </a:r>
            <a:endParaRPr lang="en-IN" sz="2800" dirty="0"/>
          </a:p>
          <a:p>
            <a:pPr lvl="2"/>
            <a:r>
              <a:rPr lang="en-IN" sz="1600" b="1" dirty="0"/>
              <a:t>Reference:</a:t>
            </a:r>
            <a:r>
              <a:rPr lang="en-IN" sz="1600" dirty="0"/>
              <a:t> </a:t>
            </a:r>
          </a:p>
          <a:p>
            <a:pPr lvl="2" fontAlgn="base"/>
            <a:r>
              <a:rPr lang="en-US" sz="1600" i="1" dirty="0"/>
              <a:t>Activity-Based Management Overview | [You tube]</a:t>
            </a:r>
            <a:endParaRPr lang="en-GB" sz="1600" i="1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D47EAFEB-0129-753E-D7E2-B395754F57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84777041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4A87E7-0A8D-D422-C456-A0B83DE828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7D10DB0-114C-106F-34C4-36079A476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Case Study: ABC in Healthcare</a:t>
            </a:r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52B9A57B-5F14-5AEE-F6DE-19FC59B855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F07D6DE7-406C-BFCC-A303-CEC22668D1DF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338535" y="692696"/>
            <a:ext cx="6486601" cy="5280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3" fontAlgn="base">
              <a:buClrTx/>
            </a:pPr>
            <a:endParaRPr lang="en-US" altLang="en-US" sz="2600" dirty="0"/>
          </a:p>
          <a:p>
            <a:pPr lvl="3" fontAlgn="base"/>
            <a:r>
              <a:rPr lang="en-US" sz="2600" dirty="0"/>
              <a:t>Overview of Case Study -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kern="100" dirty="0">
                <a:cs typeface="Times New Roman" panose="02020603050405020304" pitchFamily="18" charset="0"/>
              </a:rPr>
              <a:t>Applied ABC to improve cost allocation in hospitals.</a:t>
            </a:r>
          </a:p>
          <a:p>
            <a:pPr marL="0" indent="0">
              <a:buNone/>
            </a:pPr>
            <a:endParaRPr lang="en-US" sz="2600" kern="100" dirty="0">
              <a:cs typeface="Times New Roman" panose="02020603050405020304" pitchFamily="18" charset="0"/>
            </a:endParaRPr>
          </a:p>
          <a:p>
            <a:pPr lvl="3" fontAlgn="base"/>
            <a:r>
              <a:rPr lang="en-US" sz="2600" dirty="0"/>
              <a:t>Outcomes and Lessons -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kern="100" dirty="0">
                <a:cs typeface="Times New Roman" panose="02020603050405020304" pitchFamily="18" charset="0"/>
              </a:rPr>
              <a:t>Reduced indirect costs, leading to better budgeting insights.</a:t>
            </a:r>
          </a:p>
          <a:p>
            <a:pPr marL="0" indent="0">
              <a:buNone/>
            </a:pPr>
            <a:endParaRPr lang="en-US" sz="2600" kern="100" dirty="0">
              <a:cs typeface="Times New Roman" panose="02020603050405020304" pitchFamily="18" charset="0"/>
            </a:endParaRPr>
          </a:p>
          <a:p>
            <a:pPr marL="0" indent="0" fontAlgn="base">
              <a:lnSpc>
                <a:spcPct val="107000"/>
              </a:lnSpc>
              <a:spcBef>
                <a:spcPts val="600"/>
              </a:spcBef>
              <a:buNone/>
            </a:pPr>
            <a:r>
              <a:rPr lang="en-IN" sz="1600" b="1" dirty="0"/>
              <a:t>Reference:</a:t>
            </a:r>
            <a:r>
              <a:rPr lang="en-IN" sz="1600" dirty="0"/>
              <a:t> </a:t>
            </a:r>
          </a:p>
          <a:p>
            <a:pPr lvl="2" fontAlgn="base"/>
            <a:r>
              <a:rPr lang="en-US" sz="1600" i="1" dirty="0"/>
              <a:t>ABC in Healthcare Industry | [You tube]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5B09DDC-B925-31CC-C2C6-6D0BB04511A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6148" name="Picture 4" descr="Health Record Images - Free Download on Freepik">
            <a:extLst>
              <a:ext uri="{FF2B5EF4-FFF2-40B4-BE49-F238E27FC236}">
                <a16:creationId xmlns:a16="http://schemas.microsoft.com/office/drawing/2014/main" id="{F8635355-F9DD-7F01-2254-D7BAA38C59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3633" y="1195383"/>
            <a:ext cx="4339905" cy="4852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6490051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7EEC3A-4E35-C740-C053-788420EE45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7B6E3F6C-F41B-BA8E-85E9-EB0199DD69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Zero-Based Budgeting (ZBB)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3914308F-45EA-74EA-3976-D46B84DC67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800" b="1" dirty="0"/>
              <a:t>Concept of Zero-Based Budgeting -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800" dirty="0"/>
              <a:t>Starts from a “zero base” to justify all expenses.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en-IN" sz="2800" dirty="0"/>
              <a:t>Aims to eliminate outdated expenses and ensure resources are allocated to essential activities.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en-IN" sz="2800" dirty="0"/>
              <a:t>Encourages departments to align spending closely with strategic goals.</a:t>
            </a:r>
          </a:p>
          <a:p>
            <a:pPr lvl="2">
              <a:buClr>
                <a:schemeClr val="bg2"/>
              </a:buClr>
            </a:pPr>
            <a:endParaRPr lang="en-GB" sz="2800" dirty="0"/>
          </a:p>
          <a:p>
            <a:pPr marL="0" indent="0">
              <a:buNone/>
            </a:pPr>
            <a:r>
              <a:rPr lang="en-US" sz="2800" b="1" dirty="0"/>
              <a:t>Real-Life Example -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800" dirty="0"/>
              <a:t>Used in FMCG to optimize resources and reduce overhead.</a:t>
            </a:r>
          </a:p>
          <a:p>
            <a:pPr lvl="2"/>
            <a:r>
              <a:rPr lang="en-IN" sz="1600" b="1" dirty="0"/>
              <a:t>Reference:</a:t>
            </a:r>
            <a:r>
              <a:rPr lang="en-IN" sz="1600" dirty="0"/>
              <a:t> </a:t>
            </a:r>
          </a:p>
          <a:p>
            <a:pPr lvl="2" fontAlgn="base">
              <a:lnSpc>
                <a:spcPct val="100000"/>
              </a:lnSpc>
            </a:pPr>
            <a:r>
              <a:rPr lang="en-US" sz="1600" i="1" dirty="0"/>
              <a:t>Zero-Based Budgeting Explained | [You tube]</a:t>
            </a:r>
          </a:p>
          <a:p>
            <a:pPr lvl="2"/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AF5D7481-F03E-F497-3439-3DCE573EA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57696130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686BA7-950E-A8C7-B18D-3F6B3C568B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6403C5-064B-B78E-A2ED-08550712EB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100"/>
              <a:t>Case Study: ZBB in FMCG</a:t>
            </a:r>
            <a:endParaRPr lang="nl-NL" sz="310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0E544779-BB1C-A328-8289-DF0F8008220D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404662" y="1252836"/>
            <a:ext cx="5593347" cy="4795836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lvl="3" fontAlgn="base">
              <a:buClrTx/>
            </a:pPr>
            <a:endParaRPr lang="en-US" altLang="en-US" dirty="0"/>
          </a:p>
          <a:p>
            <a:pPr marL="0" indent="0">
              <a:spcAft>
                <a:spcPts val="800"/>
              </a:spcAft>
              <a:buNone/>
            </a:pPr>
            <a:r>
              <a:rPr lang="en-IN" sz="2800" b="1" dirty="0"/>
              <a:t>Case Study Summary</a:t>
            </a:r>
          </a:p>
          <a:p>
            <a:pPr marL="457200" indent="-4572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IN" sz="2800" kern="100" dirty="0"/>
              <a:t>Global FMCG firm reduced overhead by 20% with ZBB.</a:t>
            </a:r>
          </a:p>
          <a:p>
            <a:pPr marL="0" indent="0">
              <a:spcAft>
                <a:spcPts val="800"/>
              </a:spcAft>
              <a:buNone/>
            </a:pPr>
            <a:r>
              <a:rPr lang="en-IN" sz="2800" b="1" dirty="0"/>
              <a:t>Key Takeaways</a:t>
            </a:r>
          </a:p>
          <a:p>
            <a:pPr marL="457200" indent="-4572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IN" sz="2800" kern="100" dirty="0"/>
              <a:t>ZBB helped focus resources on high-impact activities.</a:t>
            </a:r>
          </a:p>
          <a:p>
            <a:pPr marL="0" indent="0">
              <a:buNone/>
            </a:pPr>
            <a:endParaRPr lang="en-US" kern="100" dirty="0"/>
          </a:p>
          <a:p>
            <a:pPr marL="0" indent="0" fontAlgn="base">
              <a:spcBef>
                <a:spcPts val="600"/>
              </a:spcBef>
              <a:buNone/>
            </a:pPr>
            <a:r>
              <a:rPr lang="en-IN" sz="1600" b="1" dirty="0"/>
              <a:t>Reference:</a:t>
            </a:r>
            <a:r>
              <a:rPr lang="en-IN" sz="1600" dirty="0"/>
              <a:t> </a:t>
            </a:r>
          </a:p>
          <a:p>
            <a:pPr lvl="2" fontAlgn="base">
              <a:lnSpc>
                <a:spcPct val="100000"/>
              </a:lnSpc>
            </a:pPr>
            <a:r>
              <a:rPr lang="en-US" sz="1600" i="1" dirty="0"/>
              <a:t>ZBB in FMCG | [You tube]</a:t>
            </a:r>
          </a:p>
          <a:p>
            <a:pPr lvl="2" fontAlgn="base">
              <a:lnSpc>
                <a:spcPct val="100000"/>
              </a:lnSpc>
            </a:pPr>
            <a:endParaRPr lang="en-US" altLang="en-US" sz="1600" i="1" dirty="0"/>
          </a:p>
        </p:txBody>
      </p:sp>
      <p:pic>
        <p:nvPicPr>
          <p:cNvPr id="8195" name="Picture 3" descr="What is Zero-based Budgeting? Template, Example - The Investors Book">
            <a:extLst>
              <a:ext uri="{FF2B5EF4-FFF2-40B4-BE49-F238E27FC236}">
                <a16:creationId xmlns:a16="http://schemas.microsoft.com/office/drawing/2014/main" id="{C7FD0426-01D8-60E3-358E-202547F2EA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00775" y="1469279"/>
            <a:ext cx="5592763" cy="4362355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652EE63D-FAC0-1F8A-4DB7-0AA294F8AE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23859315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78FA7E-AB86-B5E3-F6C7-3706639BDF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C5B0D0FA-A475-CCCC-538C-2F5B327B8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Strategic Cost Control in Technology Sector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AF12EB0F-6127-17DD-A7F6-05DB78B3DE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sz="2800" b="1" dirty="0"/>
              <a:t>Tech Sector Overview –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IN" sz="2800" b="1" dirty="0"/>
              <a:t> </a:t>
            </a:r>
            <a:r>
              <a:rPr lang="en-IN" sz="2800" dirty="0"/>
              <a:t>Emphasis on cloud cost management and scaling.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IN" sz="2800" dirty="0"/>
              <a:t> Example: Cloud Services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IN" sz="2800" dirty="0"/>
              <a:t>AWS’s strategic cost management optimizes operations and scalability.</a:t>
            </a:r>
          </a:p>
          <a:p>
            <a:pPr lvl="2"/>
            <a:endParaRPr lang="en-IN" sz="1600" b="1" dirty="0"/>
          </a:p>
          <a:p>
            <a:pPr lvl="2"/>
            <a:r>
              <a:rPr lang="en-IN" sz="1600" b="1" dirty="0"/>
              <a:t>Reference:</a:t>
            </a:r>
            <a:r>
              <a:rPr lang="en-IN" sz="1600" dirty="0"/>
              <a:t> </a:t>
            </a:r>
          </a:p>
          <a:p>
            <a:pPr lvl="2" fontAlgn="base">
              <a:lnSpc>
                <a:spcPct val="100000"/>
              </a:lnSpc>
            </a:pPr>
            <a:r>
              <a:rPr lang="en-US" sz="1600" i="1" dirty="0"/>
              <a:t>Cost Control in Tech Industry | [You tube]</a:t>
            </a:r>
          </a:p>
          <a:p>
            <a:pPr lvl="2"/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CAA7ACC7-F71A-D1F6-8B34-9BD6BE779F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36494568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F204A6-BA4B-30A1-683C-FD09F9DC92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4E2C97C-1BE2-C32E-18E3-4A9A6B7C5A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Conclusion</a:t>
            </a:r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666ADD9A-2F57-4531-D8EC-FBF77C7AE4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8FE8CC4F-C6CC-5CF5-7F53-3CCCE33BF290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320779" y="1307123"/>
            <a:ext cx="6486601" cy="4578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3" fontAlgn="base">
              <a:buClrTx/>
            </a:pPr>
            <a:endParaRPr lang="en-US" altLang="en-US" sz="2600"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b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Strategic Importance: </a:t>
            </a: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Advanced cost control techniques, like ZBB and lean management, empower businesses to reduce unnecessary costs and align spending with strategic priorities.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b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Real-World Applications: </a:t>
            </a: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Techniques such as value engineering, activity-based management, and zero-based budgeting are widely applicable across industries, from manufacturing to technology.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b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Future Focus: </a:t>
            </a: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With evolving cost control methods and technologies, companies can continuously improve efficiency and optimize resources, staying competitive in a dynamic market.</a:t>
            </a:r>
            <a:endParaRPr lang="en-US" sz="2600" kern="100" dirty="0">
              <a:cs typeface="Times New Roman" panose="02020603050405020304" pitchFamily="18" charset="0"/>
            </a:endParaRP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4D788349-A80A-54D5-C7BC-12A126D38F5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10247" name="Picture 7" descr="Cost Control and Reduction Strategies">
            <a:extLst>
              <a:ext uri="{FF2B5EF4-FFF2-40B4-BE49-F238E27FC236}">
                <a16:creationId xmlns:a16="http://schemas.microsoft.com/office/drawing/2014/main" id="{A928E484-4208-11F7-8C4A-20CCD09326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6329" y="1241787"/>
            <a:ext cx="4518025" cy="4995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5803231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60</TotalTime>
  <Words>681</Words>
  <Application>Microsoft Office PowerPoint</Application>
  <PresentationFormat>Custom</PresentationFormat>
  <Paragraphs>125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Calibri</vt:lpstr>
      <vt:lpstr>Minion</vt:lpstr>
      <vt:lpstr>Aptos</vt:lpstr>
      <vt:lpstr>Wingdings</vt:lpstr>
      <vt:lpstr>Times New Roman</vt:lpstr>
      <vt:lpstr>Georgia</vt:lpstr>
      <vt:lpstr>Corporate template-set Universiteit Leiden</vt:lpstr>
      <vt:lpstr>Advanced Cost Control Techniques and Strategic Costing  European Institute of Innovation, Entrepreneurship and Technology Lessingstraße 79, 13158 Berlin, Germany </vt:lpstr>
      <vt:lpstr>Index</vt:lpstr>
      <vt:lpstr>Introduction to Strategic Costing</vt:lpstr>
      <vt:lpstr>Advanced Cost Control Techniques</vt:lpstr>
      <vt:lpstr>Value Engineering</vt:lpstr>
      <vt:lpstr>Lean Management</vt:lpstr>
      <vt:lpstr>Activity-Based Management (ABM)</vt:lpstr>
      <vt:lpstr>Case Study: ABC in Healthcare</vt:lpstr>
      <vt:lpstr>Zero-Based Budgeting (ZBB)</vt:lpstr>
      <vt:lpstr>Case Study: ZBB in FMCG</vt:lpstr>
      <vt:lpstr>Strategic Cost Control in Technology Sector</vt:lpstr>
      <vt:lpstr>Conclusion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samhita ravinoothula</cp:lastModifiedBy>
  <cp:revision>194</cp:revision>
  <dcterms:created xsi:type="dcterms:W3CDTF">2023-10-18T00:40:52Z</dcterms:created>
  <dcterms:modified xsi:type="dcterms:W3CDTF">2024-11-04T09:23:46Z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