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256" r:id="rId5"/>
    <p:sldId id="257" r:id="rId6"/>
    <p:sldId id="273" r:id="rId7"/>
    <p:sldId id="292" r:id="rId8"/>
    <p:sldId id="293" r:id="rId9"/>
    <p:sldId id="294" r:id="rId10"/>
    <p:sldId id="295" r:id="rId11"/>
    <p:sldId id="296" r:id="rId12"/>
    <p:sldId id="297" r:id="rId13"/>
    <p:sldId id="299" r:id="rId14"/>
    <p:sldId id="298" r:id="rId15"/>
    <p:sldId id="300" r:id="rId16"/>
    <p:sldId id="301" r:id="rId17"/>
    <p:sldId id="302" r:id="rId18"/>
    <p:sldId id="303" r:id="rId19"/>
    <p:sldId id="304" r:id="rId20"/>
    <p:sldId id="306" r:id="rId21"/>
    <p:sldId id="305" r:id="rId22"/>
    <p:sldId id="307" r:id="rId23"/>
    <p:sldId id="308" r:id="rId24"/>
    <p:sldId id="309" r:id="rId25"/>
    <p:sldId id="311" r:id="rId26"/>
    <p:sldId id="310" r:id="rId27"/>
    <p:sldId id="348" r:id="rId28"/>
    <p:sldId id="349" r:id="rId29"/>
    <p:sldId id="350" r:id="rId30"/>
    <p:sldId id="351" r:id="rId31"/>
    <p:sldId id="352" r:id="rId32"/>
    <p:sldId id="353" r:id="rId33"/>
    <p:sldId id="354" r:id="rId34"/>
    <p:sldId id="355" r:id="rId35"/>
    <p:sldId id="359" r:id="rId36"/>
    <p:sldId id="360" r:id="rId37"/>
    <p:sldId id="361" r:id="rId38"/>
    <p:sldId id="363" r:id="rId39"/>
    <p:sldId id="362" r:id="rId40"/>
    <p:sldId id="322" r:id="rId41"/>
    <p:sldId id="326" r:id="rId42"/>
    <p:sldId id="323" r:id="rId43"/>
    <p:sldId id="327" r:id="rId44"/>
    <p:sldId id="324" r:id="rId45"/>
    <p:sldId id="325" r:id="rId46"/>
    <p:sldId id="356" r:id="rId47"/>
    <p:sldId id="269" r:id="rId48"/>
  </p:sldIdLst>
  <p:sldSz cx="12198350" cy="6858000"/>
  <p:notesSz cx="6858000" cy="9144000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Georgia" panose="02040502050405020303" pitchFamily="18" charset="0"/>
      <p:regular r:id="rId55"/>
      <p:bold r:id="rId56"/>
      <p:italic r:id="rId57"/>
      <p:boldItalic r:id="rId58"/>
    </p:embeddedFont>
    <p:embeddedFont>
      <p:font typeface="Minion" panose="02000503070000020003" pitchFamily="2" charset="0"/>
      <p:regular r:id="rId59"/>
      <p:bold r:id="rId60"/>
      <p:italic r:id="rId61"/>
      <p:boldItalic r:id="rId62"/>
    </p:embeddedFont>
  </p:embeddedFontLst>
  <p:custDataLst>
    <p:tags r:id="rId63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16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font" Target="fonts/font11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6.fntdata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9.fntdata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14-02-2025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14-02-2025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14-02-2025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Safety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Crisis Management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Understanding </a:t>
            </a:r>
            <a:r>
              <a:rPr lang="nl-NL" dirty="0" err="1"/>
              <a:t>safety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security</a:t>
            </a:r>
          </a:p>
          <a:p>
            <a:r>
              <a:rPr lang="nl-NL" dirty="0"/>
              <a:t>- Safety, security,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 err="1"/>
              <a:t>Socio-Cultural</a:t>
            </a:r>
            <a:r>
              <a:rPr lang="nl-NL" dirty="0"/>
              <a:t> </a:t>
            </a:r>
            <a:r>
              <a:rPr lang="nl-NL" dirty="0" err="1"/>
              <a:t>Conflicts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Safety in </a:t>
            </a:r>
            <a:r>
              <a:rPr lang="nl-NL" b="1" dirty="0" err="1"/>
              <a:t>Tourism</a:t>
            </a:r>
            <a:r>
              <a:rPr lang="nl-NL" b="1" dirty="0"/>
              <a:t>: </a:t>
            </a:r>
          </a:p>
          <a:p>
            <a:pPr lvl="2"/>
            <a:r>
              <a:rPr lang="nl-NL" b="1" dirty="0"/>
              <a:t>In recent </a:t>
            </a:r>
            <a:r>
              <a:rPr lang="nl-NL" b="1" dirty="0" err="1"/>
              <a:t>years</a:t>
            </a:r>
            <a:r>
              <a:rPr lang="nl-NL" b="1" dirty="0"/>
              <a:t>, </a:t>
            </a:r>
            <a:r>
              <a:rPr lang="nl-NL" b="1" dirty="0" err="1"/>
              <a:t>discussions</a:t>
            </a:r>
            <a:r>
              <a:rPr lang="nl-NL" b="1" dirty="0"/>
              <a:t> on </a:t>
            </a:r>
            <a:r>
              <a:rPr lang="nl-NL" b="1" dirty="0" err="1"/>
              <a:t>the</a:t>
            </a:r>
            <a:r>
              <a:rPr lang="nl-NL" b="1" dirty="0"/>
              <a:t> </a:t>
            </a:r>
            <a:r>
              <a:rPr lang="nl-NL" b="1" dirty="0" err="1"/>
              <a:t>relationship</a:t>
            </a:r>
            <a:r>
              <a:rPr lang="nl-NL" b="1" dirty="0"/>
              <a:t> </a:t>
            </a:r>
            <a:r>
              <a:rPr lang="nl-NL" b="1" dirty="0" err="1"/>
              <a:t>between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security have </a:t>
            </a:r>
            <a:r>
              <a:rPr lang="nl-NL" b="1" dirty="0" err="1"/>
              <a:t>centered</a:t>
            </a:r>
            <a:r>
              <a:rPr lang="nl-NL" b="1" dirty="0"/>
              <a:t> </a:t>
            </a:r>
            <a:r>
              <a:rPr lang="nl-NL" b="1" dirty="0" err="1"/>
              <a:t>around</a:t>
            </a:r>
            <a:r>
              <a:rPr lang="nl-NL" b="1" dirty="0"/>
              <a:t> </a:t>
            </a:r>
            <a:r>
              <a:rPr lang="nl-NL" b="1" dirty="0" err="1"/>
              <a:t>three</a:t>
            </a:r>
            <a:r>
              <a:rPr lang="nl-NL" b="1" dirty="0"/>
              <a:t> </a:t>
            </a:r>
            <a:r>
              <a:rPr lang="nl-NL" b="1" dirty="0" err="1"/>
              <a:t>key</a:t>
            </a:r>
            <a:r>
              <a:rPr lang="nl-NL" b="1" dirty="0"/>
              <a:t> </a:t>
            </a:r>
            <a:r>
              <a:rPr lang="nl-NL" b="1" dirty="0" err="1"/>
              <a:t>conceptual</a:t>
            </a:r>
            <a:r>
              <a:rPr lang="nl-NL" b="1" dirty="0"/>
              <a:t> </a:t>
            </a:r>
            <a:r>
              <a:rPr lang="nl-NL" b="1" dirty="0" err="1"/>
              <a:t>groups</a:t>
            </a:r>
            <a:r>
              <a:rPr lang="nl-NL" b="1" dirty="0"/>
              <a:t>:</a:t>
            </a:r>
          </a:p>
          <a:p>
            <a:pPr lvl="2"/>
            <a:r>
              <a:rPr lang="nl-NL" b="1" dirty="0"/>
              <a:t>Group A: </a:t>
            </a:r>
          </a:p>
          <a:p>
            <a:pPr lvl="2"/>
            <a:r>
              <a:rPr lang="nl-NL" b="1" dirty="0"/>
              <a:t>-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focusing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nature of </a:t>
            </a:r>
            <a:r>
              <a:rPr lang="nl-NL" dirty="0" err="1"/>
              <a:t>tourism-related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crises, </a:t>
            </a:r>
            <a:r>
              <a:rPr lang="nl-NL" dirty="0" err="1"/>
              <a:t>including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types, </a:t>
            </a:r>
            <a:r>
              <a:rPr lang="nl-NL" dirty="0" err="1"/>
              <a:t>causes</a:t>
            </a:r>
            <a:r>
              <a:rPr lang="nl-NL" dirty="0"/>
              <a:t>, </a:t>
            </a:r>
            <a:r>
              <a:rPr lang="nl-NL" dirty="0" err="1"/>
              <a:t>methods</a:t>
            </a:r>
            <a:r>
              <a:rPr lang="nl-NL" dirty="0"/>
              <a:t>, </a:t>
            </a:r>
            <a:r>
              <a:rPr lang="nl-NL" dirty="0" err="1"/>
              <a:t>motives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targets.</a:t>
            </a:r>
          </a:p>
          <a:p>
            <a:pPr lvl="2"/>
            <a:r>
              <a:rPr lang="nl-NL" b="1" dirty="0"/>
              <a:t>Group B: </a:t>
            </a:r>
          </a:p>
          <a:p>
            <a:pPr lvl="2"/>
            <a:r>
              <a:rPr lang="nl-NL" b="1" dirty="0"/>
              <a:t>-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examining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impacts of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, </a:t>
            </a:r>
            <a:r>
              <a:rPr lang="nl-NL" dirty="0" err="1"/>
              <a:t>tourists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host </a:t>
            </a:r>
            <a:r>
              <a:rPr lang="nl-NL" dirty="0" err="1"/>
              <a:t>communities</a:t>
            </a:r>
            <a:r>
              <a:rPr lang="nl-NL" dirty="0"/>
              <a:t>.</a:t>
            </a:r>
          </a:p>
          <a:p>
            <a:pPr lvl="2"/>
            <a:r>
              <a:rPr lang="nl-NL" b="1" dirty="0"/>
              <a:t>Group C: </a:t>
            </a:r>
          </a:p>
          <a:p>
            <a:pPr lvl="2"/>
            <a:r>
              <a:rPr lang="nl-NL" b="1" dirty="0"/>
              <a:t>-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addressing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responses of </a:t>
            </a:r>
            <a:r>
              <a:rPr lang="nl-NL" dirty="0" err="1"/>
              <a:t>tourism</a:t>
            </a:r>
            <a:r>
              <a:rPr lang="nl-NL" dirty="0"/>
              <a:t> stakeholders—</a:t>
            </a:r>
            <a:r>
              <a:rPr lang="nl-NL" dirty="0" err="1"/>
              <a:t>both</a:t>
            </a:r>
            <a:r>
              <a:rPr lang="nl-NL" dirty="0"/>
              <a:t> short-term </a:t>
            </a:r>
            <a:r>
              <a:rPr lang="nl-NL" dirty="0" err="1"/>
              <a:t>and</a:t>
            </a:r>
            <a:r>
              <a:rPr lang="nl-NL" dirty="0"/>
              <a:t> long-term—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existing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1259863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B.4- Impact on Host </a:t>
            </a:r>
            <a:r>
              <a:rPr lang="nl-NL" b="1" dirty="0" err="1"/>
              <a:t>Governments</a:t>
            </a:r>
            <a:endParaRPr lang="nl-NL" b="1" dirty="0"/>
          </a:p>
          <a:p>
            <a:pPr lvl="2"/>
            <a:r>
              <a:rPr lang="nl-NL" dirty="0" err="1"/>
              <a:t>Tourism</a:t>
            </a:r>
            <a:r>
              <a:rPr lang="nl-NL" dirty="0"/>
              <a:t> is a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contributor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economy</a:t>
            </a:r>
            <a:r>
              <a:rPr lang="nl-NL" dirty="0"/>
              <a:t> in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communities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generating</a:t>
            </a:r>
            <a:r>
              <a:rPr lang="nl-NL" dirty="0"/>
              <a:t> significant </a:t>
            </a:r>
            <a:r>
              <a:rPr lang="nl-NL" dirty="0" err="1"/>
              <a:t>foreign</a:t>
            </a:r>
            <a:r>
              <a:rPr lang="nl-NL" dirty="0"/>
              <a:t> </a:t>
            </a:r>
            <a:r>
              <a:rPr lang="nl-NL" dirty="0" err="1"/>
              <a:t>currency</a:t>
            </a:r>
            <a:r>
              <a:rPr lang="nl-NL" dirty="0"/>
              <a:t> </a:t>
            </a:r>
            <a:r>
              <a:rPr lang="nl-NL" dirty="0" err="1"/>
              <a:t>earnings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severely</a:t>
            </a:r>
            <a:r>
              <a:rPr lang="nl-NL" dirty="0"/>
              <a:t> affect these </a:t>
            </a:r>
            <a:r>
              <a:rPr lang="nl-NL" dirty="0" err="1"/>
              <a:t>economies</a:t>
            </a:r>
            <a:r>
              <a:rPr lang="nl-NL" dirty="0"/>
              <a:t>, making </a:t>
            </a:r>
            <a:r>
              <a:rPr lang="nl-NL" dirty="0" err="1"/>
              <a:t>them</a:t>
            </a:r>
            <a:r>
              <a:rPr lang="nl-NL" dirty="0"/>
              <a:t> a major concern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, </a:t>
            </a:r>
            <a:r>
              <a:rPr lang="nl-NL" dirty="0" err="1"/>
              <a:t>regional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national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In response, </a:t>
            </a:r>
            <a:r>
              <a:rPr lang="nl-NL" dirty="0" err="1"/>
              <a:t>governments</a:t>
            </a:r>
            <a:r>
              <a:rPr lang="nl-NL" dirty="0"/>
              <a:t> </a:t>
            </a:r>
            <a:r>
              <a:rPr lang="nl-NL" dirty="0" err="1"/>
              <a:t>typically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Implement</a:t>
            </a:r>
            <a:r>
              <a:rPr lang="nl-NL" dirty="0"/>
              <a:t> new or </a:t>
            </a:r>
            <a:r>
              <a:rPr lang="nl-NL" dirty="0" err="1"/>
              <a:t>enhanced</a:t>
            </a:r>
            <a:r>
              <a:rPr lang="nl-NL" dirty="0"/>
              <a:t> security </a:t>
            </a:r>
            <a:r>
              <a:rPr lang="nl-NL" dirty="0" err="1"/>
              <a:t>measures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prevent</a:t>
            </a:r>
            <a:r>
              <a:rPr lang="nl-NL" dirty="0"/>
              <a:t> or </a:t>
            </a:r>
            <a:r>
              <a:rPr lang="nl-NL" dirty="0" err="1"/>
              <a:t>reduce</a:t>
            </a:r>
            <a:r>
              <a:rPr lang="nl-NL" dirty="0"/>
              <a:t> </a:t>
            </a:r>
            <a:r>
              <a:rPr lang="nl-NL" dirty="0" err="1"/>
              <a:t>future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in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areas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Assist in </a:t>
            </a:r>
            <a:r>
              <a:rPr lang="nl-NL" dirty="0" err="1"/>
              <a:t>damage</a:t>
            </a:r>
            <a:r>
              <a:rPr lang="nl-NL" dirty="0"/>
              <a:t> control </a:t>
            </a:r>
            <a:r>
              <a:rPr lang="nl-NL" dirty="0" err="1"/>
              <a:t>when</a:t>
            </a:r>
            <a:r>
              <a:rPr lang="nl-NL" dirty="0"/>
              <a:t> security </a:t>
            </a:r>
            <a:r>
              <a:rPr lang="nl-NL" dirty="0" err="1"/>
              <a:t>situations</a:t>
            </a:r>
            <a:r>
              <a:rPr lang="nl-NL" dirty="0"/>
              <a:t> </a:t>
            </a:r>
            <a:r>
              <a:rPr lang="nl-NL" dirty="0" err="1"/>
              <a:t>worsen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Provide</a:t>
            </a:r>
            <a:r>
              <a:rPr lang="nl-NL" dirty="0"/>
              <a:t> financial support </a:t>
            </a:r>
            <a:r>
              <a:rPr lang="nl-NL" dirty="0" err="1"/>
              <a:t>to</a:t>
            </a:r>
            <a:r>
              <a:rPr lang="nl-NL" dirty="0"/>
              <a:t> manage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negative</a:t>
            </a:r>
            <a:r>
              <a:rPr lang="nl-NL" dirty="0"/>
              <a:t> </a:t>
            </a:r>
            <a:r>
              <a:rPr lang="nl-NL" dirty="0" err="1"/>
              <a:t>consequences</a:t>
            </a:r>
            <a:r>
              <a:rPr lang="nl-NL" dirty="0"/>
              <a:t> of security-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1312670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B.4- Impact on Host </a:t>
            </a:r>
            <a:r>
              <a:rPr lang="nl-NL" b="1" dirty="0" err="1"/>
              <a:t>Governments</a:t>
            </a:r>
            <a:endParaRPr lang="nl-NL" b="1" dirty="0"/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evaluate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 of security </a:t>
            </a:r>
            <a:r>
              <a:rPr lang="nl-NL" dirty="0" err="1"/>
              <a:t>incidents</a:t>
            </a:r>
            <a:r>
              <a:rPr lang="nl-NL" dirty="0"/>
              <a:t> on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a </a:t>
            </a:r>
            <a:r>
              <a:rPr lang="nl-NL" dirty="0" err="1"/>
              <a:t>governmental</a:t>
            </a:r>
            <a:r>
              <a:rPr lang="nl-NL" dirty="0"/>
              <a:t> </a:t>
            </a:r>
            <a:r>
              <a:rPr lang="nl-NL" dirty="0" err="1"/>
              <a:t>perspective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variables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Changes in security </a:t>
            </a:r>
            <a:r>
              <a:rPr lang="nl-NL" dirty="0" err="1"/>
              <a:t>measures</a:t>
            </a:r>
            <a:r>
              <a:rPr lang="nl-NL" dirty="0"/>
              <a:t> at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Adjustments</a:t>
            </a:r>
            <a:r>
              <a:rPr lang="nl-NL" dirty="0"/>
              <a:t> in short-, medium-, </a:t>
            </a:r>
            <a:r>
              <a:rPr lang="nl-NL" dirty="0" err="1"/>
              <a:t>and</a:t>
            </a:r>
            <a:r>
              <a:rPr lang="nl-NL" dirty="0"/>
              <a:t> long-term </a:t>
            </a:r>
            <a:r>
              <a:rPr lang="nl-NL" dirty="0" err="1"/>
              <a:t>government</a:t>
            </a:r>
            <a:r>
              <a:rPr lang="nl-NL" dirty="0"/>
              <a:t>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toward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governmental</a:t>
            </a:r>
            <a:r>
              <a:rPr lang="nl-NL" dirty="0"/>
              <a:t> direct/indirect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operations.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governmental</a:t>
            </a:r>
            <a:r>
              <a:rPr lang="nl-NL" dirty="0"/>
              <a:t> direct/indirect financial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governmental</a:t>
            </a:r>
            <a:r>
              <a:rPr lang="nl-NL" dirty="0"/>
              <a:t> direct/indirect marketing </a:t>
            </a:r>
            <a:r>
              <a:rPr lang="nl-NL" dirty="0" err="1"/>
              <a:t>involvement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.</a:t>
            </a:r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18926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B.5- Impact on </a:t>
            </a:r>
            <a:r>
              <a:rPr lang="nl-NL" b="1" dirty="0" err="1"/>
              <a:t>Governments</a:t>
            </a:r>
            <a:r>
              <a:rPr lang="nl-NL" b="1" dirty="0"/>
              <a:t> of Generating Markets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Governments</a:t>
            </a:r>
            <a:r>
              <a:rPr lang="nl-NL" dirty="0"/>
              <a:t> </a:t>
            </a:r>
            <a:r>
              <a:rPr lang="nl-NL" dirty="0" err="1"/>
              <a:t>regularly</a:t>
            </a:r>
            <a:r>
              <a:rPr lang="nl-NL" dirty="0"/>
              <a:t> issue bulletins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traveling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 </a:t>
            </a:r>
            <a:r>
              <a:rPr lang="nl-NL" dirty="0" err="1"/>
              <a:t>rely</a:t>
            </a:r>
            <a:r>
              <a:rPr lang="nl-NL" dirty="0"/>
              <a:t> on these assessments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lack</a:t>
            </a:r>
            <a:r>
              <a:rPr lang="nl-NL" dirty="0"/>
              <a:t> of </a:t>
            </a:r>
            <a:r>
              <a:rPr lang="nl-NL" dirty="0" err="1"/>
              <a:t>ability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independently</a:t>
            </a:r>
            <a:r>
              <a:rPr lang="nl-NL" dirty="0"/>
              <a:t> </a:t>
            </a:r>
            <a:r>
              <a:rPr lang="nl-NL" dirty="0" err="1"/>
              <a:t>evaluate</a:t>
            </a:r>
            <a:r>
              <a:rPr lang="nl-NL" dirty="0"/>
              <a:t> </a:t>
            </a:r>
            <a:r>
              <a:rPr lang="nl-NL" dirty="0" err="1"/>
              <a:t>risks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have </a:t>
            </a:r>
            <a:r>
              <a:rPr lang="nl-NL" dirty="0" err="1"/>
              <a:t>learned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importance</a:t>
            </a:r>
            <a:r>
              <a:rPr lang="nl-NL" dirty="0"/>
              <a:t> of </a:t>
            </a:r>
            <a:r>
              <a:rPr lang="nl-NL" dirty="0" err="1"/>
              <a:t>addressing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serious</a:t>
            </a:r>
            <a:r>
              <a:rPr lang="nl-NL" dirty="0"/>
              <a:t> </a:t>
            </a:r>
            <a:r>
              <a:rPr lang="nl-NL" dirty="0" err="1"/>
              <a:t>consequences</a:t>
            </a:r>
            <a:r>
              <a:rPr lang="nl-NL" dirty="0"/>
              <a:t> of </a:t>
            </a:r>
            <a:r>
              <a:rPr lang="nl-NL" dirty="0" err="1"/>
              <a:t>such</a:t>
            </a:r>
            <a:r>
              <a:rPr lang="nl-NL" dirty="0"/>
              <a:t> </a:t>
            </a:r>
            <a:r>
              <a:rPr lang="nl-NL" dirty="0" err="1"/>
              <a:t>warnings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strive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influence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ensure</a:t>
            </a:r>
            <a:r>
              <a:rPr lang="nl-NL" dirty="0"/>
              <a:t> these </a:t>
            </a:r>
            <a:r>
              <a:rPr lang="nl-NL" dirty="0" err="1"/>
              <a:t>advisories</a:t>
            </a:r>
            <a:r>
              <a:rPr lang="nl-NL" dirty="0"/>
              <a:t> are </a:t>
            </a:r>
            <a:r>
              <a:rPr lang="nl-NL" dirty="0" err="1"/>
              <a:t>objective</a:t>
            </a:r>
            <a:r>
              <a:rPr lang="nl-NL" dirty="0"/>
              <a:t>, </a:t>
            </a:r>
            <a:r>
              <a:rPr lang="nl-NL" dirty="0" err="1"/>
              <a:t>unbiased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updated</a:t>
            </a:r>
            <a:r>
              <a:rPr lang="nl-NL" dirty="0"/>
              <a:t> </a:t>
            </a:r>
            <a:r>
              <a:rPr lang="nl-NL" dirty="0" err="1"/>
              <a:t>regularly</a:t>
            </a:r>
            <a:r>
              <a:rPr lang="nl-NL" dirty="0"/>
              <a:t>.</a:t>
            </a:r>
          </a:p>
          <a:p>
            <a:pPr lvl="2"/>
            <a:endParaRPr lang="nl-NL" b="1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734938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B.5- Impact on </a:t>
            </a:r>
            <a:r>
              <a:rPr lang="nl-NL" b="1" dirty="0" err="1"/>
              <a:t>Governments</a:t>
            </a:r>
            <a:r>
              <a:rPr lang="nl-NL" b="1" dirty="0"/>
              <a:t> of Generating Markets</a:t>
            </a:r>
          </a:p>
          <a:p>
            <a:pPr lvl="2"/>
            <a:r>
              <a:rPr lang="nl-NL" dirty="0"/>
              <a:t>The most common </a:t>
            </a:r>
            <a:r>
              <a:rPr lang="nl-NL" dirty="0" err="1"/>
              <a:t>perspectives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evaluate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impact of </a:t>
            </a:r>
            <a:r>
              <a:rPr lang="nl-NL" dirty="0" err="1"/>
              <a:t>government-issued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warnings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Availability of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advisories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endParaRPr lang="nl-NL" dirty="0"/>
          </a:p>
          <a:p>
            <a:pPr lvl="2"/>
            <a:r>
              <a:rPr lang="nl-NL" dirty="0"/>
              <a:t>- Level of exposure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advisories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Position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advisories</a:t>
            </a:r>
            <a:r>
              <a:rPr lang="nl-NL" dirty="0"/>
              <a:t>' risk </a:t>
            </a:r>
            <a:r>
              <a:rPr lang="nl-NL" dirty="0" err="1"/>
              <a:t>scale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Frequency</a:t>
            </a:r>
            <a:r>
              <a:rPr lang="nl-NL" dirty="0"/>
              <a:t> of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advisory</a:t>
            </a:r>
            <a:r>
              <a:rPr lang="nl-NL" dirty="0"/>
              <a:t> updates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1627759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B.6- Media </a:t>
            </a:r>
            <a:r>
              <a:rPr lang="nl-NL" b="1" dirty="0" err="1"/>
              <a:t>Behavior</a:t>
            </a:r>
            <a:endParaRPr lang="nl-NL" b="1" dirty="0"/>
          </a:p>
          <a:p>
            <a:pPr lvl="2"/>
            <a:r>
              <a:rPr lang="nl-NL" dirty="0"/>
              <a:t>- The media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see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as significant </a:t>
            </a:r>
            <a:r>
              <a:rPr lang="nl-NL" dirty="0" err="1"/>
              <a:t>news</a:t>
            </a:r>
            <a:r>
              <a:rPr lang="nl-NL" dirty="0"/>
              <a:t> events. </a:t>
            </a:r>
          </a:p>
          <a:p>
            <a:pPr lvl="2"/>
            <a:r>
              <a:rPr lang="nl-NL" dirty="0"/>
              <a:t>- As a </a:t>
            </a:r>
            <a:r>
              <a:rPr lang="nl-NL" dirty="0" err="1"/>
              <a:t>result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media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providing</a:t>
            </a:r>
            <a:r>
              <a:rPr lang="nl-NL" dirty="0"/>
              <a:t> </a:t>
            </a:r>
            <a:r>
              <a:rPr lang="nl-NL" dirty="0" err="1"/>
              <a:t>vivid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detailed</a:t>
            </a:r>
            <a:r>
              <a:rPr lang="nl-NL" dirty="0"/>
              <a:t> information </a:t>
            </a:r>
            <a:r>
              <a:rPr lang="nl-NL" dirty="0" err="1"/>
              <a:t>and</a:t>
            </a:r>
            <a:r>
              <a:rPr lang="nl-NL" dirty="0"/>
              <a:t> analyses of these </a:t>
            </a:r>
            <a:r>
              <a:rPr lang="nl-NL" dirty="0" err="1"/>
              <a:t>incidents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leads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saturation</a:t>
            </a:r>
            <a:r>
              <a:rPr lang="nl-NL" dirty="0"/>
              <a:t> of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 in </a:t>
            </a:r>
            <a:r>
              <a:rPr lang="nl-NL" dirty="0" err="1"/>
              <a:t>generating</a:t>
            </a:r>
            <a:r>
              <a:rPr lang="nl-NL" dirty="0"/>
              <a:t> </a:t>
            </a:r>
            <a:r>
              <a:rPr lang="nl-NL" dirty="0" err="1"/>
              <a:t>markets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real-time information.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This</a:t>
            </a:r>
            <a:r>
              <a:rPr lang="nl-NL" dirty="0"/>
              <a:t> constant media </a:t>
            </a:r>
            <a:r>
              <a:rPr lang="nl-NL" dirty="0" err="1"/>
              <a:t>coverage</a:t>
            </a:r>
            <a:r>
              <a:rPr lang="nl-NL" dirty="0"/>
              <a:t> </a:t>
            </a:r>
            <a:r>
              <a:rPr lang="nl-NL" dirty="0" err="1"/>
              <a:t>often</a:t>
            </a:r>
            <a:r>
              <a:rPr lang="nl-NL" dirty="0"/>
              <a:t> </a:t>
            </a:r>
            <a:r>
              <a:rPr lang="nl-NL" dirty="0" err="1"/>
              <a:t>shapes</a:t>
            </a:r>
            <a:r>
              <a:rPr lang="nl-NL" dirty="0"/>
              <a:t> a </a:t>
            </a:r>
            <a:r>
              <a:rPr lang="nl-NL" dirty="0" err="1"/>
              <a:t>perceived</a:t>
            </a:r>
            <a:r>
              <a:rPr lang="nl-NL" dirty="0"/>
              <a:t> high-risk image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, </a:t>
            </a:r>
            <a:r>
              <a:rPr lang="nl-NL" dirty="0" err="1"/>
              <a:t>which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influence</a:t>
            </a:r>
            <a:r>
              <a:rPr lang="nl-NL" dirty="0"/>
              <a:t> </a:t>
            </a:r>
            <a:r>
              <a:rPr lang="nl-NL" dirty="0" err="1"/>
              <a:t>travelers</a:t>
            </a:r>
            <a:r>
              <a:rPr lang="nl-NL" dirty="0"/>
              <a:t>' </a:t>
            </a:r>
            <a:r>
              <a:rPr lang="nl-NL" dirty="0" err="1"/>
              <a:t>decisions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In </a:t>
            </a:r>
            <a:r>
              <a:rPr lang="nl-NL" dirty="0" err="1"/>
              <a:t>some</a:t>
            </a:r>
            <a:r>
              <a:rPr lang="nl-NL" dirty="0"/>
              <a:t> cases, </a:t>
            </a:r>
            <a:r>
              <a:rPr lang="nl-NL" dirty="0" err="1"/>
              <a:t>the</a:t>
            </a:r>
            <a:r>
              <a:rPr lang="nl-NL" dirty="0"/>
              <a:t> media’s </a:t>
            </a:r>
            <a:r>
              <a:rPr lang="nl-NL" dirty="0" err="1"/>
              <a:t>portrayal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severity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biased</a:t>
            </a:r>
            <a:r>
              <a:rPr lang="nl-NL" dirty="0"/>
              <a:t>, </a:t>
            </a:r>
            <a:r>
              <a:rPr lang="nl-NL" dirty="0" err="1"/>
              <a:t>exaggerating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real </a:t>
            </a:r>
            <a:r>
              <a:rPr lang="nl-NL" dirty="0" err="1"/>
              <a:t>risks</a:t>
            </a:r>
            <a:r>
              <a:rPr lang="nl-NL" dirty="0"/>
              <a:t> </a:t>
            </a:r>
            <a:r>
              <a:rPr lang="nl-NL" dirty="0" err="1"/>
              <a:t>associated</a:t>
            </a:r>
            <a:r>
              <a:rPr lang="nl-NL" dirty="0"/>
              <a:t> </a:t>
            </a:r>
            <a:r>
              <a:rPr lang="nl-NL" dirty="0" err="1"/>
              <a:t>with</a:t>
            </a:r>
            <a:r>
              <a:rPr lang="nl-NL" dirty="0"/>
              <a:t>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those</a:t>
            </a:r>
            <a:r>
              <a:rPr lang="nl-NL" dirty="0"/>
              <a:t> </a:t>
            </a:r>
            <a:r>
              <a:rPr lang="nl-NL" dirty="0" err="1"/>
              <a:t>areas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411145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B.6- Media </a:t>
            </a:r>
            <a:r>
              <a:rPr lang="nl-NL" b="1" dirty="0" err="1"/>
              <a:t>Behavior</a:t>
            </a:r>
            <a:endParaRPr lang="nl-NL" b="1" dirty="0"/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media </a:t>
            </a:r>
            <a:r>
              <a:rPr lang="nl-NL" dirty="0" err="1"/>
              <a:t>behavior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its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bias </a:t>
            </a:r>
            <a:r>
              <a:rPr lang="nl-NL" dirty="0" err="1"/>
              <a:t>during</a:t>
            </a:r>
            <a:r>
              <a:rPr lang="nl-NL" dirty="0"/>
              <a:t> security-</a:t>
            </a:r>
            <a:r>
              <a:rPr lang="nl-NL" dirty="0" err="1"/>
              <a:t>induced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variables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useful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coverage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incident</a:t>
            </a:r>
          </a:p>
          <a:p>
            <a:pPr lvl="2"/>
            <a:r>
              <a:rPr lang="nl-NL" dirty="0"/>
              <a:t>- Types of media </a:t>
            </a:r>
            <a:r>
              <a:rPr lang="nl-NL" dirty="0" err="1"/>
              <a:t>coverage</a:t>
            </a:r>
            <a:endParaRPr lang="nl-NL" dirty="0"/>
          </a:p>
          <a:p>
            <a:pPr lvl="2"/>
            <a:r>
              <a:rPr lang="nl-NL" dirty="0"/>
              <a:t>- Forms of media </a:t>
            </a:r>
            <a:r>
              <a:rPr lang="nl-NL" dirty="0" err="1"/>
              <a:t>coverage</a:t>
            </a:r>
            <a:r>
              <a:rPr lang="nl-NL" dirty="0"/>
              <a:t> (</a:t>
            </a:r>
            <a:r>
              <a:rPr lang="nl-NL" dirty="0" err="1"/>
              <a:t>informative</a:t>
            </a:r>
            <a:r>
              <a:rPr lang="nl-NL" dirty="0"/>
              <a:t> </a:t>
            </a:r>
            <a:r>
              <a:rPr lang="nl-NL" dirty="0" err="1"/>
              <a:t>vs</a:t>
            </a:r>
            <a:r>
              <a:rPr lang="nl-NL" dirty="0"/>
              <a:t> </a:t>
            </a:r>
            <a:r>
              <a:rPr lang="nl-NL" dirty="0" err="1"/>
              <a:t>interpretive</a:t>
            </a:r>
            <a:r>
              <a:rPr lang="nl-NL" dirty="0"/>
              <a:t>)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Relative</a:t>
            </a:r>
            <a:r>
              <a:rPr lang="nl-NL" dirty="0"/>
              <a:t> </a:t>
            </a:r>
            <a:r>
              <a:rPr lang="nl-NL" dirty="0" err="1"/>
              <a:t>coverage</a:t>
            </a:r>
            <a:r>
              <a:rPr lang="nl-NL" dirty="0"/>
              <a:t> of security </a:t>
            </a:r>
            <a:r>
              <a:rPr lang="nl-NL" dirty="0" err="1"/>
              <a:t>situations</a:t>
            </a:r>
            <a:r>
              <a:rPr lang="nl-NL" dirty="0"/>
              <a:t> </a:t>
            </a:r>
            <a:r>
              <a:rPr lang="nl-NL" dirty="0" err="1"/>
              <a:t>across</a:t>
            </a:r>
            <a:r>
              <a:rPr lang="nl-NL" dirty="0"/>
              <a:t> media platforms</a:t>
            </a:r>
          </a:p>
          <a:p>
            <a:pPr lvl="2"/>
            <a:r>
              <a:rPr lang="nl-NL" dirty="0"/>
              <a:t>- Level of </a:t>
            </a:r>
            <a:r>
              <a:rPr lang="nl-NL" dirty="0" err="1"/>
              <a:t>biased</a:t>
            </a:r>
            <a:r>
              <a:rPr lang="nl-NL" dirty="0"/>
              <a:t> information</a:t>
            </a:r>
          </a:p>
          <a:p>
            <a:pPr lvl="2"/>
            <a:r>
              <a:rPr lang="nl-NL" dirty="0"/>
              <a:t>- Level of </a:t>
            </a:r>
            <a:r>
              <a:rPr lang="nl-NL" dirty="0" err="1"/>
              <a:t>biased</a:t>
            </a:r>
            <a:r>
              <a:rPr lang="nl-NL" dirty="0"/>
              <a:t> </a:t>
            </a:r>
            <a:r>
              <a:rPr lang="nl-NL" dirty="0" err="1"/>
              <a:t>interpretation</a:t>
            </a:r>
            <a:r>
              <a:rPr lang="nl-NL" dirty="0"/>
              <a:t> of security </a:t>
            </a:r>
            <a:r>
              <a:rPr lang="nl-NL" dirty="0" err="1"/>
              <a:t>situations</a:t>
            </a:r>
            <a:endParaRPr lang="nl-NL" dirty="0"/>
          </a:p>
          <a:p>
            <a:pPr lvl="2"/>
            <a:r>
              <a:rPr lang="nl-NL" dirty="0"/>
              <a:t>- Impact of media </a:t>
            </a:r>
            <a:r>
              <a:rPr lang="nl-NL" dirty="0" err="1"/>
              <a:t>warnings</a:t>
            </a:r>
            <a:endParaRPr lang="nl-NL" dirty="0"/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media </a:t>
            </a:r>
            <a:r>
              <a:rPr lang="nl-NL" dirty="0" err="1"/>
              <a:t>messages</a:t>
            </a:r>
            <a:r>
              <a:rPr lang="nl-NL" dirty="0"/>
              <a:t> </a:t>
            </a:r>
            <a:r>
              <a:rPr lang="nl-NL" dirty="0" err="1"/>
              <a:t>directly</a:t>
            </a:r>
            <a:r>
              <a:rPr lang="nl-NL" dirty="0"/>
              <a:t> </a:t>
            </a:r>
            <a:r>
              <a:rPr lang="nl-NL" dirty="0" err="1"/>
              <a:t>aimed</a:t>
            </a:r>
            <a:r>
              <a:rPr lang="nl-NL" dirty="0"/>
              <a:t> at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tourists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834679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Group C: </a:t>
            </a:r>
            <a:r>
              <a:rPr lang="nl-NL" b="1" dirty="0" err="1"/>
              <a:t>Reaction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Crises </a:t>
            </a:r>
            <a:r>
              <a:rPr lang="nl-NL" b="1" dirty="0" err="1"/>
              <a:t>by</a:t>
            </a:r>
            <a:r>
              <a:rPr lang="nl-NL" b="1" dirty="0"/>
              <a:t> </a:t>
            </a:r>
            <a:r>
              <a:rPr lang="nl-NL" b="1" dirty="0" err="1"/>
              <a:t>All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Stakeholders</a:t>
            </a:r>
          </a:p>
          <a:p>
            <a:pPr lvl="2"/>
            <a:r>
              <a:rPr lang="nl-NL" dirty="0"/>
              <a:t>- It </a:t>
            </a:r>
            <a:r>
              <a:rPr lang="nl-NL" dirty="0" err="1"/>
              <a:t>focuses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efforts</a:t>
            </a:r>
            <a:r>
              <a:rPr lang="nl-NL" dirty="0"/>
              <a:t> made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various</a:t>
            </a:r>
            <a:r>
              <a:rPr lang="nl-NL" dirty="0"/>
              <a:t> stakeholders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 in response </a:t>
            </a:r>
            <a:r>
              <a:rPr lang="nl-NL" dirty="0" err="1"/>
              <a:t>to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Affect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future</a:t>
            </a:r>
            <a:r>
              <a:rPr lang="nl-NL" dirty="0"/>
              <a:t>,</a:t>
            </a:r>
          </a:p>
          <a:p>
            <a:pPr lvl="2"/>
            <a:r>
              <a:rPr lang="nl-NL" dirty="0"/>
              <a:t>- Be </a:t>
            </a:r>
            <a:r>
              <a:rPr lang="nl-NL" dirty="0" err="1"/>
              <a:t>currently</a:t>
            </a:r>
            <a:r>
              <a:rPr lang="nl-NL" dirty="0"/>
              <a:t> </a:t>
            </a:r>
            <a:r>
              <a:rPr lang="nl-NL" dirty="0" err="1"/>
              <a:t>impacting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causing</a:t>
            </a:r>
            <a:r>
              <a:rPr lang="nl-NL" dirty="0"/>
              <a:t> a crisis, or</a:t>
            </a:r>
          </a:p>
          <a:p>
            <a:pPr lvl="2"/>
            <a:r>
              <a:rPr lang="nl-NL" dirty="0"/>
              <a:t>- Have </a:t>
            </a:r>
            <a:r>
              <a:rPr lang="nl-NL" dirty="0" err="1"/>
              <a:t>impacted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past.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6226557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Group C: </a:t>
            </a:r>
            <a:r>
              <a:rPr lang="nl-NL" b="1" dirty="0" err="1"/>
              <a:t>Reaction</a:t>
            </a:r>
            <a:r>
              <a:rPr lang="nl-NL" b="1" dirty="0"/>
              <a:t> </a:t>
            </a:r>
            <a:r>
              <a:rPr lang="nl-NL" b="1" dirty="0" err="1"/>
              <a:t>to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Crises </a:t>
            </a:r>
            <a:r>
              <a:rPr lang="nl-NL" b="1" dirty="0" err="1"/>
              <a:t>by</a:t>
            </a:r>
            <a:r>
              <a:rPr lang="nl-NL" b="1" dirty="0"/>
              <a:t> </a:t>
            </a:r>
            <a:r>
              <a:rPr lang="nl-NL" b="1" dirty="0" err="1"/>
              <a:t>All</a:t>
            </a:r>
            <a:r>
              <a:rPr lang="nl-NL" b="1" dirty="0"/>
              <a:t> </a:t>
            </a:r>
            <a:r>
              <a:rPr lang="nl-NL" b="1" dirty="0" err="1"/>
              <a:t>Tourism</a:t>
            </a:r>
            <a:r>
              <a:rPr lang="nl-NL" b="1" dirty="0"/>
              <a:t> Stakeholders</a:t>
            </a:r>
          </a:p>
          <a:p>
            <a:pPr lvl="2"/>
            <a:r>
              <a:rPr lang="nl-NL" dirty="0"/>
              <a:t>- For </a:t>
            </a:r>
            <a:r>
              <a:rPr lang="nl-NL" dirty="0" err="1"/>
              <a:t>many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, security </a:t>
            </a:r>
            <a:r>
              <a:rPr lang="nl-NL" dirty="0" err="1"/>
              <a:t>incidents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crises are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just</a:t>
            </a:r>
            <a:r>
              <a:rPr lang="nl-NL" dirty="0"/>
              <a:t> </a:t>
            </a:r>
            <a:r>
              <a:rPr lang="nl-NL" dirty="0" err="1"/>
              <a:t>isolated</a:t>
            </a:r>
            <a:r>
              <a:rPr lang="nl-NL" dirty="0"/>
              <a:t> events, but part of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ongoing</a:t>
            </a:r>
            <a:r>
              <a:rPr lang="nl-NL" dirty="0"/>
              <a:t> </a:t>
            </a:r>
            <a:r>
              <a:rPr lang="nl-NL" dirty="0" err="1"/>
              <a:t>cycle</a:t>
            </a:r>
            <a:r>
              <a:rPr lang="nl-NL" dirty="0"/>
              <a:t> of crises </a:t>
            </a:r>
            <a:r>
              <a:rPr lang="nl-NL" dirty="0" err="1"/>
              <a:t>and</a:t>
            </a:r>
            <a:r>
              <a:rPr lang="nl-NL" dirty="0"/>
              <a:t> recovery.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Thus</a:t>
            </a:r>
            <a:r>
              <a:rPr lang="nl-NL" dirty="0"/>
              <a:t>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associated</a:t>
            </a:r>
            <a:r>
              <a:rPr lang="nl-NL" dirty="0"/>
              <a:t> variables in </a:t>
            </a:r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group</a:t>
            </a:r>
            <a:r>
              <a:rPr lang="nl-NL" dirty="0"/>
              <a:t> are </a:t>
            </a:r>
            <a:r>
              <a:rPr lang="nl-NL" dirty="0" err="1"/>
              <a:t>dynamic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It is important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recognize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interconnectedness</a:t>
            </a:r>
            <a:r>
              <a:rPr lang="nl-NL" dirty="0"/>
              <a:t> of these </a:t>
            </a:r>
            <a:r>
              <a:rPr lang="nl-NL" dirty="0" err="1"/>
              <a:t>concepts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cross-</a:t>
            </a:r>
            <a:r>
              <a:rPr lang="nl-NL" dirty="0" err="1"/>
              <a:t>functional</a:t>
            </a:r>
            <a:r>
              <a:rPr lang="nl-NL" dirty="0"/>
              <a:t> </a:t>
            </a:r>
            <a:r>
              <a:rPr lang="nl-NL" dirty="0" err="1"/>
              <a:t>relationships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381381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C.1-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Behaviour</a:t>
            </a:r>
            <a:endParaRPr lang="nl-NL" b="1" dirty="0"/>
          </a:p>
          <a:p>
            <a:pPr lvl="2"/>
            <a:r>
              <a:rPr lang="nl-NL" dirty="0"/>
              <a:t>- In </a:t>
            </a:r>
            <a:r>
              <a:rPr lang="nl-NL" dirty="0" err="1"/>
              <a:t>times</a:t>
            </a:r>
            <a:r>
              <a:rPr lang="nl-NL" dirty="0"/>
              <a:t> of security-</a:t>
            </a:r>
            <a:r>
              <a:rPr lang="nl-NL" dirty="0" err="1"/>
              <a:t>oriented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crises,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are </a:t>
            </a:r>
            <a:r>
              <a:rPr lang="nl-NL" dirty="0" err="1"/>
              <a:t>crucial</a:t>
            </a:r>
            <a:r>
              <a:rPr lang="nl-NL" dirty="0"/>
              <a:t> in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efforts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preserve </a:t>
            </a:r>
            <a:r>
              <a:rPr lang="nl-NL" dirty="0" err="1"/>
              <a:t>both</a:t>
            </a:r>
            <a:r>
              <a:rPr lang="nl-NL" dirty="0"/>
              <a:t> </a:t>
            </a:r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stability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When</a:t>
            </a:r>
            <a:r>
              <a:rPr lang="nl-NL" dirty="0"/>
              <a:t> </a:t>
            </a:r>
            <a:r>
              <a:rPr lang="nl-NL" dirty="0" err="1"/>
              <a:t>evaluating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' </a:t>
            </a:r>
            <a:r>
              <a:rPr lang="nl-NL" dirty="0" err="1"/>
              <a:t>behavior</a:t>
            </a:r>
            <a:r>
              <a:rPr lang="nl-NL" dirty="0"/>
              <a:t> </a:t>
            </a:r>
            <a:r>
              <a:rPr lang="nl-NL" dirty="0" err="1"/>
              <a:t>during</a:t>
            </a:r>
            <a:r>
              <a:rPr lang="nl-NL" dirty="0"/>
              <a:t> </a:t>
            </a:r>
            <a:r>
              <a:rPr lang="nl-NL" dirty="0" err="1"/>
              <a:t>such</a:t>
            </a:r>
            <a:r>
              <a:rPr lang="nl-NL" dirty="0"/>
              <a:t> crises,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questions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investigate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what</a:t>
            </a:r>
            <a:r>
              <a:rPr lang="nl-NL" dirty="0"/>
              <a:t> </a:t>
            </a:r>
            <a:r>
              <a:rPr lang="nl-NL" dirty="0" err="1"/>
              <a:t>extent</a:t>
            </a:r>
            <a:r>
              <a:rPr lang="nl-NL" dirty="0"/>
              <a:t> are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proactive</a:t>
            </a:r>
            <a:r>
              <a:rPr lang="nl-NL" dirty="0"/>
              <a:t> or </a:t>
            </a:r>
            <a:r>
              <a:rPr lang="nl-NL" dirty="0" err="1"/>
              <a:t>reactive</a:t>
            </a:r>
            <a:r>
              <a:rPr lang="nl-NL" dirty="0"/>
              <a:t> as </a:t>
            </a:r>
            <a:r>
              <a:rPr lang="nl-NL" dirty="0" err="1"/>
              <a:t>the</a:t>
            </a:r>
            <a:r>
              <a:rPr lang="nl-NL" dirty="0"/>
              <a:t> crisis </a:t>
            </a:r>
            <a:r>
              <a:rPr lang="nl-NL" dirty="0" err="1"/>
              <a:t>unfolds</a:t>
            </a:r>
            <a:r>
              <a:rPr lang="nl-NL" dirty="0"/>
              <a:t>?</a:t>
            </a:r>
          </a:p>
          <a:p>
            <a:pPr lvl="2"/>
            <a:r>
              <a:rPr lang="nl-NL" dirty="0"/>
              <a:t>- Are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involved</a:t>
            </a:r>
            <a:r>
              <a:rPr lang="nl-NL" dirty="0"/>
              <a:t> in a </a:t>
            </a:r>
            <a:r>
              <a:rPr lang="nl-NL" dirty="0" err="1"/>
              <a:t>coordinated</a:t>
            </a:r>
            <a:r>
              <a:rPr lang="nl-NL" dirty="0"/>
              <a:t>, </a:t>
            </a:r>
            <a:r>
              <a:rPr lang="nl-NL" dirty="0" err="1"/>
              <a:t>multistakeholder</a:t>
            </a:r>
            <a:r>
              <a:rPr lang="nl-NL" dirty="0"/>
              <a:t> effort (</a:t>
            </a:r>
            <a:r>
              <a:rPr lang="nl-NL" dirty="0" err="1"/>
              <a:t>involving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, </a:t>
            </a:r>
            <a:r>
              <a:rPr lang="nl-NL" dirty="0" err="1"/>
              <a:t>local</a:t>
            </a:r>
            <a:r>
              <a:rPr lang="nl-NL" dirty="0"/>
              <a:t> community,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/</a:t>
            </a:r>
            <a:r>
              <a:rPr lang="nl-NL" dirty="0" err="1"/>
              <a:t>regional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)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mitigate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consequences</a:t>
            </a:r>
            <a:r>
              <a:rPr lang="nl-NL" dirty="0"/>
              <a:t>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217789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C.1-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Behaviour</a:t>
            </a:r>
            <a:endParaRPr lang="nl-NL" b="1" dirty="0"/>
          </a:p>
          <a:p>
            <a:pPr lvl="2"/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assess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performance of </a:t>
            </a:r>
            <a:r>
              <a:rPr lang="nl-NL" dirty="0" err="1"/>
              <a:t>destination</a:t>
            </a:r>
            <a:r>
              <a:rPr lang="nl-NL" dirty="0"/>
              <a:t> stakeholders </a:t>
            </a:r>
            <a:r>
              <a:rPr lang="nl-NL" dirty="0" err="1"/>
              <a:t>individually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as a </a:t>
            </a:r>
            <a:r>
              <a:rPr lang="nl-NL" dirty="0" err="1"/>
              <a:t>unified</a:t>
            </a:r>
            <a:r>
              <a:rPr lang="nl-NL" dirty="0"/>
              <a:t> effort in </a:t>
            </a:r>
            <a:r>
              <a:rPr lang="nl-NL" dirty="0" err="1"/>
              <a:t>mitigating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caused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security crises,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</a:t>
            </a:r>
            <a:r>
              <a:rPr lang="nl-NL" dirty="0" err="1"/>
              <a:t>conceptions</a:t>
            </a:r>
            <a:r>
              <a:rPr lang="nl-NL" dirty="0"/>
              <a:t> are </a:t>
            </a:r>
            <a:r>
              <a:rPr lang="nl-NL" dirty="0" err="1"/>
              <a:t>frequently</a:t>
            </a:r>
            <a:r>
              <a:rPr lang="nl-NL" dirty="0"/>
              <a:t> </a:t>
            </a:r>
            <a:r>
              <a:rPr lang="nl-NL" dirty="0" err="1"/>
              <a:t>used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Extent</a:t>
            </a:r>
            <a:r>
              <a:rPr lang="nl-NL" dirty="0"/>
              <a:t> of </a:t>
            </a:r>
            <a:r>
              <a:rPr lang="nl-NL" dirty="0" err="1"/>
              <a:t>publicity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public relations </a:t>
            </a:r>
            <a:r>
              <a:rPr lang="nl-NL" dirty="0" err="1"/>
              <a:t>activities</a:t>
            </a:r>
            <a:endParaRPr lang="nl-NL" dirty="0"/>
          </a:p>
          <a:p>
            <a:pPr lvl="2"/>
            <a:r>
              <a:rPr lang="nl-NL" dirty="0"/>
              <a:t>- Availability of </a:t>
            </a:r>
            <a:r>
              <a:rPr lang="nl-NL" dirty="0" err="1"/>
              <a:t>contingency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crisis </a:t>
            </a:r>
            <a:r>
              <a:rPr lang="nl-NL" dirty="0" err="1"/>
              <a:t>plans</a:t>
            </a:r>
            <a:endParaRPr lang="nl-NL" dirty="0"/>
          </a:p>
          <a:p>
            <a:pPr lvl="2"/>
            <a:r>
              <a:rPr lang="nl-NL" dirty="0"/>
              <a:t>- Availability of marketing </a:t>
            </a:r>
            <a:r>
              <a:rPr lang="nl-NL" dirty="0" err="1"/>
              <a:t>campaigns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826325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C.1- </a:t>
            </a:r>
            <a:r>
              <a:rPr lang="nl-NL" b="1" dirty="0" err="1"/>
              <a:t>Destination</a:t>
            </a:r>
            <a:r>
              <a:rPr lang="nl-NL" b="1" dirty="0"/>
              <a:t> </a:t>
            </a:r>
            <a:r>
              <a:rPr lang="nl-NL" b="1" dirty="0" err="1"/>
              <a:t>Behaviour</a:t>
            </a:r>
            <a:endParaRPr lang="nl-NL" b="1" dirty="0"/>
          </a:p>
          <a:p>
            <a:pPr lvl="2"/>
            <a:r>
              <a:rPr lang="nl-NL" dirty="0"/>
              <a:t>In </a:t>
            </a:r>
            <a:r>
              <a:rPr lang="nl-NL" dirty="0" err="1"/>
              <a:t>addition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, </a:t>
            </a:r>
          </a:p>
          <a:p>
            <a:pPr lvl="2"/>
            <a:r>
              <a:rPr lang="nl-NL" dirty="0"/>
              <a:t>- Level of </a:t>
            </a:r>
            <a:r>
              <a:rPr lang="nl-NL" dirty="0" err="1"/>
              <a:t>implementation</a:t>
            </a:r>
            <a:r>
              <a:rPr lang="nl-NL" dirty="0"/>
              <a:t> of </a:t>
            </a:r>
            <a:r>
              <a:rPr lang="nl-NL" dirty="0" err="1"/>
              <a:t>contingency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crisis </a:t>
            </a:r>
            <a:r>
              <a:rPr lang="nl-NL" dirty="0" err="1"/>
              <a:t>plans</a:t>
            </a:r>
            <a:endParaRPr lang="nl-NL" dirty="0"/>
          </a:p>
          <a:p>
            <a:pPr lvl="2"/>
            <a:r>
              <a:rPr lang="nl-NL" dirty="0"/>
              <a:t>- Level of cooperation </a:t>
            </a:r>
            <a:r>
              <a:rPr lang="nl-NL" dirty="0" err="1"/>
              <a:t>among</a:t>
            </a:r>
            <a:r>
              <a:rPr lang="nl-NL" dirty="0"/>
              <a:t> stakeholders in planning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implementing</a:t>
            </a:r>
            <a:r>
              <a:rPr lang="nl-NL" dirty="0"/>
              <a:t> crisis management operations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Characteristics</a:t>
            </a:r>
            <a:r>
              <a:rPr lang="nl-NL" dirty="0"/>
              <a:t> of marketing </a:t>
            </a:r>
            <a:r>
              <a:rPr lang="nl-NL" dirty="0" err="1"/>
              <a:t>campaigns</a:t>
            </a:r>
            <a:endParaRPr lang="nl-NL" dirty="0"/>
          </a:p>
          <a:p>
            <a:pPr lvl="2"/>
            <a:r>
              <a:rPr lang="nl-NL" dirty="0"/>
              <a:t>- Availability of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education</a:t>
            </a:r>
            <a:r>
              <a:rPr lang="nl-NL" dirty="0"/>
              <a:t> programs</a:t>
            </a:r>
          </a:p>
          <a:p>
            <a:pPr lvl="2"/>
            <a:r>
              <a:rPr lang="nl-NL" dirty="0"/>
              <a:t>- Availability of image </a:t>
            </a:r>
            <a:r>
              <a:rPr lang="nl-NL" dirty="0" err="1"/>
              <a:t>enhancement</a:t>
            </a:r>
            <a:r>
              <a:rPr lang="nl-NL" dirty="0"/>
              <a:t> programs</a:t>
            </a:r>
          </a:p>
          <a:p>
            <a:pPr lvl="2"/>
            <a:r>
              <a:rPr lang="nl-NL" dirty="0"/>
              <a:t>- Availability of crisis management </a:t>
            </a:r>
            <a:r>
              <a:rPr lang="nl-NL" dirty="0" err="1"/>
              <a:t>funding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077282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C.2- Image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Perception</a:t>
            </a:r>
            <a:r>
              <a:rPr lang="nl-NL" b="1" dirty="0"/>
              <a:t> Management</a:t>
            </a:r>
          </a:p>
          <a:p>
            <a:pPr lvl="2"/>
            <a:r>
              <a:rPr lang="nl-NL" dirty="0"/>
              <a:t>- Security </a:t>
            </a:r>
            <a:r>
              <a:rPr lang="nl-NL" dirty="0" err="1"/>
              <a:t>incidents</a:t>
            </a:r>
            <a:r>
              <a:rPr lang="nl-NL" dirty="0"/>
              <a:t> in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may</a:t>
            </a:r>
            <a:r>
              <a:rPr lang="nl-NL" dirty="0"/>
              <a:t> </a:t>
            </a:r>
            <a:r>
              <a:rPr lang="nl-NL" dirty="0" err="1"/>
              <a:t>not</a:t>
            </a:r>
            <a:r>
              <a:rPr lang="nl-NL" dirty="0"/>
              <a:t> </a:t>
            </a:r>
            <a:r>
              <a:rPr lang="nl-NL" dirty="0" err="1"/>
              <a:t>always</a:t>
            </a:r>
            <a:r>
              <a:rPr lang="nl-NL" dirty="0"/>
              <a:t> lead </a:t>
            </a:r>
            <a:r>
              <a:rPr lang="nl-NL" dirty="0" err="1"/>
              <a:t>to</a:t>
            </a:r>
            <a:r>
              <a:rPr lang="nl-NL" dirty="0"/>
              <a:t> long-term </a:t>
            </a:r>
            <a:r>
              <a:rPr lang="nl-NL" dirty="0" err="1"/>
              <a:t>damage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local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However</a:t>
            </a:r>
            <a:r>
              <a:rPr lang="nl-NL" dirty="0"/>
              <a:t>, </a:t>
            </a:r>
            <a:r>
              <a:rPr lang="nl-NL" dirty="0" err="1"/>
              <a:t>global</a:t>
            </a:r>
            <a:r>
              <a:rPr lang="nl-NL" dirty="0"/>
              <a:t> media </a:t>
            </a:r>
            <a:r>
              <a:rPr lang="nl-NL" dirty="0" err="1"/>
              <a:t>coverage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create</a:t>
            </a:r>
            <a:r>
              <a:rPr lang="nl-NL" dirty="0"/>
              <a:t> a strong </a:t>
            </a:r>
            <a:r>
              <a:rPr lang="nl-NL" dirty="0" err="1"/>
              <a:t>negative</a:t>
            </a:r>
            <a:r>
              <a:rPr lang="nl-NL" dirty="0"/>
              <a:t> image, </a:t>
            </a:r>
            <a:r>
              <a:rPr lang="nl-NL" dirty="0" err="1"/>
              <a:t>influencing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tourists</a:t>
            </a:r>
            <a:r>
              <a:rPr lang="nl-NL" dirty="0"/>
              <a:t>' </a:t>
            </a:r>
            <a:r>
              <a:rPr lang="nl-NL" dirty="0" err="1"/>
              <a:t>perceptions</a:t>
            </a:r>
            <a:r>
              <a:rPr lang="nl-NL" dirty="0"/>
              <a:t>.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risk is </a:t>
            </a:r>
            <a:r>
              <a:rPr lang="nl-NL" dirty="0" err="1"/>
              <a:t>deemed</a:t>
            </a:r>
            <a:r>
              <a:rPr lang="nl-NL" dirty="0"/>
              <a:t> </a:t>
            </a:r>
            <a:r>
              <a:rPr lang="nl-NL" dirty="0" err="1"/>
              <a:t>too</a:t>
            </a:r>
            <a:r>
              <a:rPr lang="nl-NL" dirty="0"/>
              <a:t> high, </a:t>
            </a:r>
            <a:r>
              <a:rPr lang="nl-NL" dirty="0" err="1"/>
              <a:t>tourists</a:t>
            </a:r>
            <a:r>
              <a:rPr lang="nl-NL" dirty="0"/>
              <a:t> are </a:t>
            </a:r>
            <a:r>
              <a:rPr lang="nl-NL" dirty="0" err="1"/>
              <a:t>likely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cancel </a:t>
            </a:r>
            <a:r>
              <a:rPr lang="nl-NL" dirty="0" err="1"/>
              <a:t>bookings</a:t>
            </a:r>
            <a:r>
              <a:rPr lang="nl-NL" dirty="0"/>
              <a:t> or </a:t>
            </a:r>
            <a:r>
              <a:rPr lang="nl-NL" dirty="0" err="1"/>
              <a:t>opt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safer </a:t>
            </a:r>
            <a:r>
              <a:rPr lang="nl-NL" dirty="0" err="1"/>
              <a:t>alternatives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Therefore</a:t>
            </a:r>
            <a:r>
              <a:rPr lang="nl-NL" dirty="0"/>
              <a:t>,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industries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governments</a:t>
            </a:r>
            <a:r>
              <a:rPr lang="nl-NL" dirty="0"/>
              <a:t> must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counter these </a:t>
            </a:r>
            <a:r>
              <a:rPr lang="nl-NL" dirty="0" err="1"/>
              <a:t>negative</a:t>
            </a:r>
            <a:r>
              <a:rPr lang="nl-NL" dirty="0"/>
              <a:t> images </a:t>
            </a:r>
            <a:r>
              <a:rPr lang="nl-NL" dirty="0" err="1"/>
              <a:t>with</a:t>
            </a:r>
            <a:r>
              <a:rPr lang="nl-NL" dirty="0"/>
              <a:t> accurate, </a:t>
            </a:r>
            <a:r>
              <a:rPr lang="nl-NL" dirty="0" err="1"/>
              <a:t>balanced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strategic</a:t>
            </a:r>
            <a:r>
              <a:rPr lang="nl-NL" dirty="0"/>
              <a:t> </a:t>
            </a:r>
            <a:r>
              <a:rPr lang="nl-NL" dirty="0" err="1"/>
              <a:t>messages</a:t>
            </a:r>
            <a:r>
              <a:rPr lang="nl-NL" dirty="0"/>
              <a:t>. </a:t>
            </a:r>
          </a:p>
          <a:p>
            <a:pPr lvl="2"/>
            <a:r>
              <a:rPr lang="nl-NL" dirty="0"/>
              <a:t>- </a:t>
            </a:r>
            <a:r>
              <a:rPr lang="nl-NL" dirty="0" err="1"/>
              <a:t>To</a:t>
            </a:r>
            <a:r>
              <a:rPr lang="nl-NL" dirty="0"/>
              <a:t> manage </a:t>
            </a:r>
            <a:r>
              <a:rPr lang="nl-NL" dirty="0" err="1"/>
              <a:t>perceptions</a:t>
            </a:r>
            <a:r>
              <a:rPr lang="nl-NL" dirty="0"/>
              <a:t> </a:t>
            </a:r>
            <a:r>
              <a:rPr lang="nl-NL" dirty="0" err="1"/>
              <a:t>effectively</a:t>
            </a:r>
            <a:r>
              <a:rPr lang="nl-NL" dirty="0"/>
              <a:t>,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destinations</a:t>
            </a:r>
            <a:r>
              <a:rPr lang="nl-NL" dirty="0"/>
              <a:t> must </a:t>
            </a:r>
            <a:r>
              <a:rPr lang="nl-NL" dirty="0" err="1"/>
              <a:t>analyze</a:t>
            </a:r>
            <a:r>
              <a:rPr lang="nl-NL" dirty="0"/>
              <a:t> </a:t>
            </a:r>
            <a:r>
              <a:rPr lang="nl-NL" dirty="0" err="1"/>
              <a:t>how</a:t>
            </a:r>
            <a:r>
              <a:rPr lang="nl-NL" dirty="0"/>
              <a:t> these images are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markets</a:t>
            </a:r>
            <a:r>
              <a:rPr lang="nl-NL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291746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nl-NL" b="1" dirty="0"/>
              <a:t>C.2- Image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Perception</a:t>
            </a:r>
            <a:r>
              <a:rPr lang="nl-NL" b="1" dirty="0"/>
              <a:t> Management</a:t>
            </a:r>
          </a:p>
          <a:p>
            <a:pPr lvl="2"/>
            <a:r>
              <a:rPr lang="nl-NL" dirty="0"/>
              <a:t>The </a:t>
            </a:r>
            <a:r>
              <a:rPr lang="nl-NL" dirty="0" err="1"/>
              <a:t>following</a:t>
            </a:r>
            <a:r>
              <a:rPr lang="nl-NL" dirty="0"/>
              <a:t> variables are </a:t>
            </a:r>
            <a:r>
              <a:rPr lang="nl-NL" dirty="0" err="1"/>
              <a:t>used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examine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r>
              <a:rPr lang="nl-NL" dirty="0"/>
              <a:t>, image, </a:t>
            </a:r>
            <a:r>
              <a:rPr lang="nl-NL" dirty="0" err="1"/>
              <a:t>and</a:t>
            </a:r>
            <a:r>
              <a:rPr lang="nl-NL" dirty="0"/>
              <a:t> risk </a:t>
            </a:r>
            <a:r>
              <a:rPr lang="nl-NL" dirty="0" err="1"/>
              <a:t>perception</a:t>
            </a:r>
            <a:r>
              <a:rPr lang="nl-NL" dirty="0"/>
              <a:t> of </a:t>
            </a:r>
            <a:r>
              <a:rPr lang="nl-NL" dirty="0" err="1"/>
              <a:t>destinations</a:t>
            </a:r>
            <a:r>
              <a:rPr lang="nl-NL" dirty="0"/>
              <a:t> </a:t>
            </a:r>
            <a:r>
              <a:rPr lang="nl-NL" dirty="0" err="1"/>
              <a:t>affected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r>
              <a:rPr lang="nl-NL" dirty="0"/>
              <a:t>:</a:t>
            </a:r>
          </a:p>
          <a:p>
            <a:pPr lvl="2"/>
            <a:r>
              <a:rPr lang="nl-NL" dirty="0"/>
              <a:t>- Nature of </a:t>
            </a:r>
            <a:r>
              <a:rPr lang="nl-NL" dirty="0" err="1"/>
              <a:t>perceived</a:t>
            </a:r>
            <a:r>
              <a:rPr lang="nl-NL" dirty="0"/>
              <a:t> </a:t>
            </a:r>
            <a:r>
              <a:rPr lang="nl-NL" dirty="0" err="1"/>
              <a:t>destination</a:t>
            </a:r>
            <a:r>
              <a:rPr lang="nl-NL" dirty="0"/>
              <a:t> image </a:t>
            </a:r>
            <a:r>
              <a:rPr lang="nl-NL" dirty="0" err="1"/>
              <a:t>following</a:t>
            </a:r>
            <a:r>
              <a:rPr lang="nl-NL" dirty="0"/>
              <a:t> security </a:t>
            </a:r>
            <a:r>
              <a:rPr lang="nl-NL" dirty="0" err="1"/>
              <a:t>incidents</a:t>
            </a:r>
            <a:endParaRPr lang="nl-NL" dirty="0"/>
          </a:p>
          <a:p>
            <a:pPr lvl="2"/>
            <a:r>
              <a:rPr lang="nl-NL" dirty="0"/>
              <a:t>- Levels of </a:t>
            </a:r>
            <a:r>
              <a:rPr lang="nl-NL" dirty="0" err="1"/>
              <a:t>perceived</a:t>
            </a:r>
            <a:r>
              <a:rPr lang="nl-NL" dirty="0"/>
              <a:t> risk.</a:t>
            </a:r>
          </a:p>
          <a:p>
            <a:pPr lvl="2"/>
            <a:r>
              <a:rPr lang="nl-NL" dirty="0"/>
              <a:t>- Effect of </a:t>
            </a:r>
            <a:r>
              <a:rPr lang="nl-NL" dirty="0" err="1"/>
              <a:t>mass</a:t>
            </a:r>
            <a:r>
              <a:rPr lang="nl-NL" dirty="0"/>
              <a:t> media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</a:t>
            </a:r>
            <a:r>
              <a:rPr lang="nl-NL" dirty="0" err="1"/>
              <a:t>travel</a:t>
            </a:r>
            <a:r>
              <a:rPr lang="nl-NL" dirty="0"/>
              <a:t> </a:t>
            </a:r>
            <a:r>
              <a:rPr lang="nl-NL" dirty="0" err="1"/>
              <a:t>trade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</a:t>
            </a:r>
            <a:r>
              <a:rPr lang="nl-NL" dirty="0" err="1"/>
              <a:t>friends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relatives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risk-</a:t>
            </a:r>
            <a:r>
              <a:rPr lang="nl-NL" dirty="0" err="1"/>
              <a:t>taking</a:t>
            </a:r>
            <a:r>
              <a:rPr lang="nl-NL" dirty="0"/>
              <a:t> </a:t>
            </a:r>
            <a:r>
              <a:rPr lang="nl-NL" dirty="0" err="1"/>
              <a:t>tendency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  <a:p>
            <a:pPr lvl="2"/>
            <a:r>
              <a:rPr lang="nl-NL" dirty="0"/>
              <a:t>- Effect of risk </a:t>
            </a:r>
            <a:r>
              <a:rPr lang="nl-NL" dirty="0" err="1"/>
              <a:t>takers</a:t>
            </a:r>
            <a:r>
              <a:rPr lang="nl-NL" dirty="0"/>
              <a:t>’ </a:t>
            </a:r>
            <a:r>
              <a:rPr lang="nl-NL" dirty="0" err="1"/>
              <a:t>experience</a:t>
            </a:r>
            <a:r>
              <a:rPr lang="nl-NL" dirty="0"/>
              <a:t> on </a:t>
            </a:r>
            <a:r>
              <a:rPr lang="nl-NL" dirty="0" err="1"/>
              <a:t>destination</a:t>
            </a:r>
            <a:r>
              <a:rPr lang="nl-NL" dirty="0"/>
              <a:t> image.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5335462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kern="100" dirty="0">
                <a:ea typeface="Calibri" panose="020F0502020204030204" pitchFamily="34" charset="0"/>
                <a:cs typeface="Arial" panose="020B0604020202020204" pitchFamily="34" charset="0"/>
              </a:rPr>
              <a:t>C</a:t>
            </a: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.3- Risk and Crisis Management (Prevention/Reduction/Mitigation) Techniques</a:t>
            </a:r>
            <a:endParaRPr lang="en-DE" b="1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DE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Destinations concerned about security incidents typically addressed the situation in two ways: </a:t>
            </a:r>
          </a:p>
          <a:p>
            <a:pPr marL="0" indent="0">
              <a:buNone/>
            </a:pP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P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roactively, by developing contingency plans before an incident occurs.</a:t>
            </a:r>
          </a:p>
          <a:p>
            <a:pPr marL="0" indent="0">
              <a:buNone/>
            </a:pP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R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eactively, by implementing crisis-management plans once an incident takes place. 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Proactive destinations tend to respond more effectively to security crises. </a:t>
            </a: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 success of both approaches depends on: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T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he cooperation among all tourism stakeholders in the affected destination.</a:t>
            </a:r>
          </a:p>
          <a:p>
            <a:pPr marL="0" indent="0">
              <a:buNone/>
            </a:pP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The cooperation between 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stakeholders in the source markets.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0834254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C.3- Risk and Crisis Management (Prevention/Reduction/Mitigation) Techniques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 following variables are used to evaluate the extent of operational cooperation and the success of crisis management plans:</a:t>
            </a:r>
            <a:endParaRPr lang="en-DE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DE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Availability of risk-related information to tourists and potential tourists.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integrated contingency marketing plans for each crisis stage.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media and image-management plans.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attractive incentives for domestic tourists.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848754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C.3- Risk and Crisis Management (Prevention/Reduction/Mitigation) Techniques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In addition to, </a:t>
            </a: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Level of labor cost reduction in private enterprises</a:t>
            </a:r>
            <a:endParaRPr lang="en-DE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DE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Level of dissemination of positive communication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Development, operation, and updating of travel advisories among generating markets and host destinations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Presence of law enforcement or military in tourist zones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Level of technologically based means of protection in and around tourism installations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dedicated tourist police units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3493667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Past experience indicates that destinations that implement well-coordinated efforts to regain tourists' trust after a crisis tend to see:</a:t>
            </a:r>
          </a:p>
          <a:p>
            <a:pPr marL="0" indent="0">
              <a:buNone/>
            </a:pP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A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n increase in tourist demand </a:t>
            </a:r>
          </a:p>
          <a:p>
            <a:pPr marL="0" indent="0">
              <a:buNone/>
            </a:pP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R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ecover relatively quickly.</a:t>
            </a:r>
          </a:p>
          <a:p>
            <a:pPr marL="0" indent="0">
              <a:buNone/>
            </a:pP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Successful recovery requires the involvement of various tourism stakeholders, and these efforts are most effective when supported by sufficient financial resources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96157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To evaluate the effectiveness of recovery strategies, the following aspects are commonly used: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Effect of price reduction strategies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funds for marketing recovery plans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Ability to develop new market segments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new and innovative promotional campaigns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Availability of destination-specific marketing strategies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088523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In </a:t>
            </a:r>
            <a:r>
              <a:rPr lang="de-DE" sz="1800" b="1" kern="1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addition</a:t>
            </a:r>
            <a:r>
              <a:rPr lang="de-DE" b="1" kern="1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b="1" kern="100" dirty="0" err="1"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de-DE" b="1" kern="100" dirty="0"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en-DE" b="1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DE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Effectiveness of marketing campaigns by the private sector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comprehensive marketing campaigns by Destination Management Organizations (DMOs), Non-Governmental Organizations (NGOs), and governments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kern="100" dirty="0"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Scheduling of special events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incentives to tourists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178923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Safety, </a:t>
            </a:r>
            <a:r>
              <a:rPr lang="nl-NL" sz="3600" dirty="0" err="1"/>
              <a:t>Security,and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C.4- Recovery Methods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1800" b="1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In </a:t>
            </a:r>
            <a:r>
              <a:rPr lang="de-DE" sz="1800" b="1" kern="1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addition</a:t>
            </a:r>
            <a:r>
              <a:rPr lang="de-DE" b="1" kern="1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b="1" kern="100" dirty="0" err="1">
                <a:ea typeface="Calibri" panose="020F0502020204030204" pitchFamily="34" charset="0"/>
                <a:cs typeface="Arial" panose="020B0604020202020204" pitchFamily="34" charset="0"/>
              </a:rPr>
              <a:t>to</a:t>
            </a:r>
            <a:r>
              <a:rPr lang="de-DE" b="1" kern="100" dirty="0"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lang="en-DE" b="1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Availability of financial assistance from governmental agencies</a:t>
            </a:r>
            <a:endParaRPr lang="en-DE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DE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Level of local community involvement in recovery efforts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Level of positive public relations campaigns to improve public opinion among the media, tourists, and locals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US" sz="1800" kern="1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- Level of dissemination of positive information to existing and potential tourists</a:t>
            </a:r>
            <a:endParaRPr lang="en-DE" sz="1800" kern="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92474436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404662" y="260648"/>
            <a:ext cx="11389024" cy="648072"/>
          </a:xfrm>
        </p:spPr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1" dirty="0"/>
          </a:p>
          <a:p>
            <a:pPr lvl="3"/>
            <a:r>
              <a:rPr lang="en-GB" dirty="0"/>
              <a:t>- </a:t>
            </a:r>
            <a:r>
              <a:rPr lang="en-GB" b="0" dirty="0"/>
              <a:t>The attempt to understand the nature, potential, and effects </a:t>
            </a:r>
          </a:p>
          <a:p>
            <a:pPr lvl="3"/>
            <a:r>
              <a:rPr lang="en-GB" b="0" dirty="0"/>
              <a:t>of interactions between hosts and guests is marked by </a:t>
            </a:r>
          </a:p>
          <a:p>
            <a:pPr lvl="3"/>
            <a:r>
              <a:rPr lang="en-GB" b="0" dirty="0"/>
              <a:t>a contrast between negative and positive perspectives</a:t>
            </a:r>
            <a:r>
              <a:rPr lang="nl-NL" b="0" dirty="0"/>
              <a:t>. 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One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earliest</a:t>
            </a:r>
            <a:r>
              <a:rPr lang="nl-NL" b="0" dirty="0"/>
              <a:t> </a:t>
            </a:r>
            <a:r>
              <a:rPr lang="nl-NL" b="0" dirty="0" err="1"/>
              <a:t>concepts</a:t>
            </a:r>
            <a:r>
              <a:rPr lang="nl-NL" b="0" dirty="0"/>
              <a:t> of </a:t>
            </a:r>
            <a:r>
              <a:rPr lang="nl-NL" b="0" dirty="0" err="1"/>
              <a:t>interaction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hosts</a:t>
            </a:r>
            <a:r>
              <a:rPr lang="nl-NL" b="0" dirty="0"/>
              <a:t> was </a:t>
            </a:r>
            <a:r>
              <a:rPr lang="nl-NL" b="0" dirty="0" err="1"/>
              <a:t>introduced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Doxey</a:t>
            </a:r>
            <a:r>
              <a:rPr lang="nl-NL" b="0" dirty="0"/>
              <a:t> in 1975 </a:t>
            </a:r>
            <a:r>
              <a:rPr lang="nl-NL" b="0" dirty="0" err="1"/>
              <a:t>and</a:t>
            </a:r>
            <a:r>
              <a:rPr lang="nl-NL" b="0" dirty="0"/>
              <a:t> 1976.</a:t>
            </a:r>
          </a:p>
          <a:p>
            <a:pPr lvl="3"/>
            <a:r>
              <a:rPr lang="nl-NL" b="0" dirty="0"/>
              <a:t> </a:t>
            </a:r>
            <a:r>
              <a:rPr lang="en-GB" dirty="0"/>
              <a:t>- </a:t>
            </a:r>
            <a:r>
              <a:rPr lang="nl-NL" b="0" dirty="0"/>
              <a:t>He </a:t>
            </a:r>
            <a:r>
              <a:rPr lang="nl-NL" b="0" dirty="0" err="1"/>
              <a:t>developed</a:t>
            </a:r>
            <a:r>
              <a:rPr lang="nl-NL" b="0" dirty="0"/>
              <a:t> a five-stage </a:t>
            </a:r>
            <a:r>
              <a:rPr lang="nl-NL" b="0" dirty="0" err="1"/>
              <a:t>framework</a:t>
            </a:r>
            <a:r>
              <a:rPr lang="nl-NL" b="0" dirty="0"/>
              <a:t>, </a:t>
            </a:r>
            <a:r>
              <a:rPr lang="nl-NL" b="0" dirty="0" err="1"/>
              <a:t>known</a:t>
            </a:r>
            <a:r>
              <a:rPr lang="nl-NL" b="0" dirty="0"/>
              <a:t> as </a:t>
            </a:r>
            <a:r>
              <a:rPr lang="nl-NL" b="0" dirty="0" err="1"/>
              <a:t>Doxey’s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Irritation</a:t>
            </a:r>
            <a:r>
              <a:rPr lang="nl-NL" b="0" dirty="0"/>
              <a:t>,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examines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progression</a:t>
            </a:r>
            <a:r>
              <a:rPr lang="nl-NL" b="0" dirty="0"/>
              <a:t> of </a:t>
            </a:r>
            <a:r>
              <a:rPr lang="nl-NL" b="0" dirty="0" err="1"/>
              <a:t>hosts</a:t>
            </a:r>
            <a:r>
              <a:rPr lang="nl-NL" b="0" dirty="0"/>
              <a:t>' </a:t>
            </a:r>
            <a:r>
              <a:rPr lang="nl-NL" b="0" dirty="0" err="1"/>
              <a:t>irritation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presence</a:t>
            </a:r>
            <a:r>
              <a:rPr lang="nl-NL" b="0" dirty="0"/>
              <a:t> of </a:t>
            </a:r>
            <a:r>
              <a:rPr lang="nl-NL" b="0" dirty="0" err="1"/>
              <a:t>tourists</a:t>
            </a:r>
            <a:r>
              <a:rPr lang="nl-NL" b="0" dirty="0"/>
              <a:t> at a </a:t>
            </a:r>
            <a:r>
              <a:rPr lang="nl-NL" b="0" dirty="0" err="1"/>
              <a:t>destination</a:t>
            </a:r>
            <a:r>
              <a:rPr lang="nl-NL" b="0" dirty="0"/>
              <a:t>.</a:t>
            </a:r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655A7-AAFD-4473-184C-DE565A335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828403"/>
            <a:ext cx="5328000" cy="499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946514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554559" y="1417199"/>
            <a:ext cx="5184576" cy="5055905"/>
          </a:xfrm>
        </p:spPr>
        <p:txBody>
          <a:bodyPr>
            <a:normAutofit/>
          </a:bodyPr>
          <a:lstStyle/>
          <a:p>
            <a:pPr lvl="3"/>
            <a:r>
              <a:rPr lang="en-US" sz="18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 irritation stems from various factors</a:t>
            </a:r>
            <a:r>
              <a:rPr lang="nl-NL" dirty="0"/>
              <a:t>: </a:t>
            </a:r>
            <a:endParaRPr lang="en-US" sz="1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2"/>
            <a:r>
              <a:rPr lang="en-GB" dirty="0"/>
              <a:t>- </a:t>
            </a:r>
            <a:r>
              <a:rPr lang="en-US" sz="18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including the physical presence of tourists, </a:t>
            </a:r>
          </a:p>
          <a:p>
            <a:pPr lvl="2"/>
            <a:r>
              <a:rPr lang="en-GB" dirty="0"/>
              <a:t>- </a:t>
            </a:r>
            <a:r>
              <a:rPr lang="en-US" sz="18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their numbers and characteristics, </a:t>
            </a:r>
          </a:p>
          <a:p>
            <a:pPr lvl="2"/>
            <a:r>
              <a:rPr lang="en-GB" dirty="0"/>
              <a:t>- </a:t>
            </a:r>
            <a:r>
              <a:rPr lang="en-US" sz="18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the duration of their stay, </a:t>
            </a:r>
          </a:p>
          <a:p>
            <a:pPr lvl="2"/>
            <a:r>
              <a:rPr lang="en-GB" dirty="0"/>
              <a:t>- </a:t>
            </a:r>
            <a:r>
              <a:rPr lang="en-US" sz="18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cultural differences and distance between hosts and visitors, </a:t>
            </a:r>
          </a:p>
          <a:p>
            <a:pPr lvl="2"/>
            <a:r>
              <a:rPr lang="en-GB" dirty="0"/>
              <a:t>- </a:t>
            </a:r>
            <a:r>
              <a:rPr lang="en-US" sz="18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and foreign ownership of local resources. </a:t>
            </a:r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pic>
        <p:nvPicPr>
          <p:cNvPr id="1026" name="Picture 2" descr="The environmental impact of mass tourism - Thegreensideofpink">
            <a:extLst>
              <a:ext uri="{FF2B5EF4-FFF2-40B4-BE49-F238E27FC236}">
                <a16:creationId xmlns:a16="http://schemas.microsoft.com/office/drawing/2014/main" id="{32EC3CD2-43FD-25E9-44EC-9861CB20C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135" y="2420888"/>
            <a:ext cx="7025863" cy="395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4748D79E-D0DC-7F7B-4405-390D278AC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260648"/>
            <a:ext cx="11389024" cy="648072"/>
          </a:xfrm>
        </p:spPr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259829402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nl-NL" b="1" dirty="0"/>
          </a:p>
          <a:p>
            <a:pPr lvl="3"/>
            <a:r>
              <a:rPr lang="en-GB" dirty="0"/>
              <a:t>- </a:t>
            </a:r>
            <a:r>
              <a:rPr lang="en-GB" b="0" dirty="0"/>
              <a:t>At the initial stage of tourism development in a destination,</a:t>
            </a:r>
          </a:p>
          <a:p>
            <a:pPr lvl="3"/>
            <a:r>
              <a:rPr lang="en-GB" b="0" dirty="0"/>
              <a:t> hosts’ attitudes are generally positive. However, they </a:t>
            </a:r>
          </a:p>
          <a:p>
            <a:pPr lvl="3"/>
            <a:r>
              <a:rPr lang="en-GB" b="0" dirty="0"/>
              <a:t>gradually shift toward negativity as tourism places increasing</a:t>
            </a:r>
          </a:p>
          <a:p>
            <a:pPr lvl="3"/>
            <a:r>
              <a:rPr lang="en-GB" b="0" dirty="0"/>
              <a:t> pressure on the local community.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- </a:t>
            </a:r>
            <a:r>
              <a:rPr lang="nl-NL" b="0" dirty="0" err="1"/>
              <a:t>Doxey's</a:t>
            </a:r>
            <a:r>
              <a:rPr lang="nl-NL" b="0" dirty="0"/>
              <a:t> </a:t>
            </a:r>
            <a:r>
              <a:rPr lang="nl-NL" b="0" dirty="0" err="1"/>
              <a:t>irritation</a:t>
            </a:r>
            <a:r>
              <a:rPr lang="nl-NL" b="0" dirty="0"/>
              <a:t> model </a:t>
            </a:r>
            <a:r>
              <a:rPr lang="nl-NL" b="0" dirty="0" err="1"/>
              <a:t>suggests</a:t>
            </a:r>
            <a:r>
              <a:rPr lang="nl-NL" b="0" dirty="0"/>
              <a:t> a </a:t>
            </a:r>
            <a:r>
              <a:rPr lang="nl-NL" b="0" dirty="0" err="1"/>
              <a:t>one-direction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progression</a:t>
            </a:r>
            <a:r>
              <a:rPr lang="nl-NL" b="0" dirty="0"/>
              <a:t> in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hosts</a:t>
            </a:r>
            <a:r>
              <a:rPr lang="nl-NL" b="0" dirty="0"/>
              <a:t>’ attitudes </a:t>
            </a:r>
            <a:r>
              <a:rPr lang="nl-NL" b="0" dirty="0" err="1"/>
              <a:t>evolve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stages</a:t>
            </a:r>
          </a:p>
          <a:p>
            <a:pPr lvl="3"/>
            <a:r>
              <a:rPr lang="nl-NL" b="0" dirty="0"/>
              <a:t> of </a:t>
            </a:r>
            <a:r>
              <a:rPr lang="nl-NL" b="0" dirty="0" err="1"/>
              <a:t>euphoria</a:t>
            </a:r>
            <a:r>
              <a:rPr lang="nl-NL" b="0" dirty="0"/>
              <a:t>, </a:t>
            </a:r>
            <a:r>
              <a:rPr lang="nl-NL" b="0" dirty="0" err="1"/>
              <a:t>apathy</a:t>
            </a:r>
            <a:r>
              <a:rPr lang="nl-NL" b="0" dirty="0"/>
              <a:t>, </a:t>
            </a:r>
            <a:r>
              <a:rPr lang="nl-NL" b="0" dirty="0" err="1"/>
              <a:t>irritation</a:t>
            </a:r>
            <a:r>
              <a:rPr lang="nl-NL" b="0" dirty="0"/>
              <a:t>, </a:t>
            </a:r>
            <a:r>
              <a:rPr lang="nl-NL" b="0" dirty="0" err="1"/>
              <a:t>antagonism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ultimately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reach</a:t>
            </a:r>
            <a:r>
              <a:rPr lang="nl-NL" b="0" dirty="0"/>
              <a:t> a </a:t>
            </a:r>
            <a:r>
              <a:rPr lang="nl-NL" b="0" dirty="0" err="1"/>
              <a:t>final</a:t>
            </a:r>
            <a:r>
              <a:rPr lang="nl-NL" b="0" dirty="0"/>
              <a:t> stage.</a:t>
            </a:r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655A7-AAFD-4473-184C-DE565A335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828403"/>
            <a:ext cx="5328000" cy="4996861"/>
          </a:xfrm>
          <a:prstGeom prst="rect">
            <a:avLst/>
          </a:prstGeom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B5CD7894-CE5E-5A50-3692-8F02FFBBB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16221553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nl-NL" b="1" dirty="0"/>
          </a:p>
          <a:p>
            <a:pPr lvl="3"/>
            <a:r>
              <a:rPr lang="en-GB" dirty="0"/>
              <a:t>Euphoria: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Characterizes the initial excitement about tourism</a:t>
            </a:r>
          </a:p>
          <a:p>
            <a:pPr lvl="3"/>
            <a:r>
              <a:rPr lang="en-GB" b="0" dirty="0"/>
              <a:t> development.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Tourists are warmly welcomed as their numbers are small.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Tourists show respect for residents and the destination.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Interactions are slightly commercial but accompanied by</a:t>
            </a:r>
          </a:p>
          <a:p>
            <a:pPr lvl="3"/>
            <a:r>
              <a:rPr lang="en-GB" b="0" dirty="0"/>
              <a:t> mutual satisfaction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655A7-AAFD-4473-184C-DE565A335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828403"/>
            <a:ext cx="5328000" cy="4996861"/>
          </a:xfrm>
          <a:prstGeom prst="rect">
            <a:avLst/>
          </a:prstGeom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39A2C67B-181B-D57C-102D-CA3B9C3CD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3219918406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nl-NL" b="1" dirty="0"/>
          </a:p>
          <a:p>
            <a:pPr lvl="3"/>
            <a:r>
              <a:rPr lang="en-GB" dirty="0"/>
              <a:t>Apathy: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Emerges as tourism grows and the number of tourists </a:t>
            </a:r>
          </a:p>
          <a:p>
            <a:pPr lvl="3"/>
            <a:r>
              <a:rPr lang="en-GB" b="0" dirty="0"/>
              <a:t>increases.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Locals begin to naturally accept tourists as part of daily life.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Hosts view tourists primarily as a source of income.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Interactions become more formal and business-oriented</a:t>
            </a:r>
            <a:r>
              <a:rPr lang="en-GB" dirty="0"/>
              <a:t>.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655A7-AAFD-4473-184C-DE565A335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828403"/>
            <a:ext cx="5328000" cy="4996861"/>
          </a:xfrm>
          <a:prstGeom prst="rect">
            <a:avLst/>
          </a:prstGeom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86B58B2C-B646-34BA-1EAD-7BA261205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2676660171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nl-NL" b="1" dirty="0"/>
          </a:p>
          <a:p>
            <a:pPr lvl="3"/>
            <a:r>
              <a:rPr lang="en-GB" dirty="0"/>
              <a:t>Irritation: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Hosts start to separate their personal lives from tourists.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Concerns and frustrations among locals increase.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Irritation intensifies if tourism surpasses the destination’s </a:t>
            </a:r>
          </a:p>
          <a:p>
            <a:pPr lvl="3"/>
            <a:r>
              <a:rPr lang="en-GB" b="0" dirty="0"/>
              <a:t>capacity.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655A7-AAFD-4473-184C-DE565A335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828403"/>
            <a:ext cx="5328000" cy="4996861"/>
          </a:xfrm>
          <a:prstGeom prst="rect">
            <a:avLst/>
          </a:prstGeom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F1481376-C093-24BF-4B19-559D471BC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302095431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nl-NL" b="1" dirty="0"/>
          </a:p>
          <a:p>
            <a:pPr lvl="3"/>
            <a:r>
              <a:rPr lang="en-GB" dirty="0"/>
              <a:t>Antagonism: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Some hosts protest against tourism due to limited natural </a:t>
            </a:r>
          </a:p>
          <a:p>
            <a:pPr lvl="3"/>
            <a:r>
              <a:rPr lang="en-GB" b="0" dirty="0"/>
              <a:t>and cultural resources and tourists’ inappropriate </a:t>
            </a:r>
            <a:r>
              <a:rPr lang="en-GB" b="0" dirty="0" err="1"/>
              <a:t>behavior</a:t>
            </a:r>
            <a:r>
              <a:rPr lang="en-GB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Tensions grow between locals and tourists, leading to </a:t>
            </a:r>
          </a:p>
          <a:p>
            <a:pPr lvl="3"/>
            <a:r>
              <a:rPr lang="en-GB" b="0" dirty="0"/>
              <a:t>confrontations and antagonism.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Tourists are blamed—fairly or unfairly—for negative </a:t>
            </a:r>
          </a:p>
          <a:p>
            <a:pPr lvl="3"/>
            <a:r>
              <a:rPr lang="en-GB" b="0" dirty="0"/>
              <a:t>changes to local lifestyles and society.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Hosts become openly intolerant of tourists, viewing them</a:t>
            </a:r>
          </a:p>
          <a:p>
            <a:pPr lvl="3"/>
            <a:r>
              <a:rPr lang="en-GB" b="0" dirty="0"/>
              <a:t> as exploiters.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655A7-AAFD-4473-184C-DE565A335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828403"/>
            <a:ext cx="5328000" cy="4996861"/>
          </a:xfrm>
          <a:prstGeom prst="rect">
            <a:avLst/>
          </a:prstGeom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9E1D11C0-E0F8-2387-EF36-2A60A7263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2315623168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908720"/>
            <a:ext cx="11671177" cy="5139952"/>
          </a:xfrm>
        </p:spPr>
        <p:txBody>
          <a:bodyPr>
            <a:normAutofit/>
          </a:bodyPr>
          <a:lstStyle/>
          <a:p>
            <a:pPr lvl="3"/>
            <a:endParaRPr lang="nl-NL" b="1" dirty="0"/>
          </a:p>
          <a:p>
            <a:pPr lvl="3"/>
            <a:r>
              <a:rPr lang="en-GB" dirty="0"/>
              <a:t>Final Level: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The destination loses its appeal due to the accumulated</a:t>
            </a:r>
          </a:p>
          <a:p>
            <a:pPr lvl="3"/>
            <a:r>
              <a:rPr lang="en-GB" b="0" dirty="0"/>
              <a:t> negative consequences of </a:t>
            </a:r>
            <a:r>
              <a:rPr lang="en-GB" b="0" dirty="0" err="1"/>
              <a:t>overtourism</a:t>
            </a:r>
            <a:r>
              <a:rPr lang="en-GB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Decline occurs as the area's attractiveness deteriorates.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Tourists look for and move on to different destinations.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 algn="just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C655A7-AAFD-4473-184C-DE565A335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239" y="828403"/>
            <a:ext cx="5328000" cy="4996861"/>
          </a:xfrm>
          <a:prstGeom prst="rect">
            <a:avLst/>
          </a:prstGeom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34C3ECEC-4269-29F2-F67D-367E3FEA8C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110134604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r>
              <a:rPr lang="de-DE" dirty="0"/>
              <a:t>The Case </a:t>
            </a:r>
            <a:r>
              <a:rPr lang="de-DE" dirty="0" err="1"/>
              <a:t>of</a:t>
            </a:r>
            <a:r>
              <a:rPr lang="de-DE" dirty="0"/>
              <a:t> Canary Islands :</a:t>
            </a:r>
          </a:p>
          <a:p>
            <a:pPr lvl="3"/>
            <a:endParaRPr lang="de-DE" b="0" dirty="0"/>
          </a:p>
          <a:p>
            <a:pPr lvl="3"/>
            <a:r>
              <a:rPr lang="de-DE" b="0" dirty="0"/>
              <a:t>The </a:t>
            </a:r>
            <a:r>
              <a:rPr lang="de-DE" b="0" dirty="0" err="1"/>
              <a:t>inappropriate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beavious</a:t>
            </a:r>
            <a:r>
              <a:rPr lang="de-DE" b="0" dirty="0"/>
              <a:t>:</a:t>
            </a:r>
          </a:p>
          <a:p>
            <a:pPr lvl="3"/>
            <a:r>
              <a:rPr lang="de-DE" b="0" dirty="0"/>
              <a:t>- The </a:t>
            </a:r>
            <a:r>
              <a:rPr lang="de-DE" b="0" dirty="0" err="1"/>
              <a:t>local</a:t>
            </a:r>
            <a:r>
              <a:rPr lang="de-DE" b="0" dirty="0"/>
              <a:t> </a:t>
            </a:r>
            <a:r>
              <a:rPr lang="de-DE" b="0" dirty="0" err="1"/>
              <a:t>community</a:t>
            </a:r>
            <a:r>
              <a:rPr lang="de-DE" b="0" dirty="0"/>
              <a:t> </a:t>
            </a:r>
            <a:r>
              <a:rPr lang="de-DE" b="0" dirty="0" err="1"/>
              <a:t>started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demonstrations</a:t>
            </a:r>
            <a:r>
              <a:rPr lang="de-DE" b="0" dirty="0"/>
              <a:t> </a:t>
            </a:r>
            <a:r>
              <a:rPr lang="de-DE" b="0" dirty="0" err="1"/>
              <a:t>against</a:t>
            </a:r>
            <a:r>
              <a:rPr lang="de-DE" b="0" dirty="0"/>
              <a:t> </a:t>
            </a:r>
            <a:r>
              <a:rPr lang="de-DE" b="0" dirty="0" err="1"/>
              <a:t>the</a:t>
            </a:r>
            <a:r>
              <a:rPr lang="de-DE" b="0" dirty="0"/>
              <a:t> </a:t>
            </a:r>
          </a:p>
          <a:p>
            <a:pPr lvl="3"/>
            <a:r>
              <a:rPr lang="de-DE" b="0" dirty="0" err="1"/>
              <a:t>irresponsible</a:t>
            </a:r>
            <a:r>
              <a:rPr lang="de-DE" b="0" dirty="0"/>
              <a:t> </a:t>
            </a:r>
            <a:r>
              <a:rPr lang="de-DE" b="0" dirty="0" err="1"/>
              <a:t>tourist</a:t>
            </a:r>
            <a:r>
              <a:rPr lang="de-DE" b="0" dirty="0"/>
              <a:t> </a:t>
            </a:r>
            <a:r>
              <a:rPr lang="de-DE" b="0" dirty="0" err="1"/>
              <a:t>activities</a:t>
            </a:r>
            <a:r>
              <a:rPr lang="de-DE" b="0" dirty="0"/>
              <a:t> such </a:t>
            </a:r>
          </a:p>
          <a:p>
            <a:pPr lvl="3"/>
            <a:r>
              <a:rPr lang="de-DE" b="0" dirty="0" err="1"/>
              <a:t>as</a:t>
            </a:r>
            <a:r>
              <a:rPr lang="de-DE" b="0" dirty="0"/>
              <a:t> </a:t>
            </a:r>
            <a:r>
              <a:rPr lang="de-DE" b="0" dirty="0" err="1"/>
              <a:t>over</a:t>
            </a:r>
            <a:r>
              <a:rPr lang="de-DE" b="0" dirty="0"/>
              <a:t> </a:t>
            </a:r>
            <a:r>
              <a:rPr lang="de-DE" b="0" dirty="0" err="1"/>
              <a:t>drinking</a:t>
            </a:r>
            <a:r>
              <a:rPr lang="de-DE" b="0" dirty="0"/>
              <a:t> and </a:t>
            </a:r>
            <a:r>
              <a:rPr lang="de-DE" b="0" dirty="0" err="1"/>
              <a:t>violence</a:t>
            </a:r>
            <a:r>
              <a:rPr lang="de-DE" b="0" dirty="0"/>
              <a:t> </a:t>
            </a:r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5" name="AutoShape 2" descr="Tens of thousands protest against Canary Islands' 'unsustainable' tourism  model | Spain | The Guardian">
            <a:extLst>
              <a:ext uri="{FF2B5EF4-FFF2-40B4-BE49-F238E27FC236}">
                <a16:creationId xmlns:a16="http://schemas.microsoft.com/office/drawing/2014/main" id="{711E4440-6439-80A2-6469-B913A194D29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6775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sp>
        <p:nvSpPr>
          <p:cNvPr id="9" name="AutoShape 4" descr="Canary Islands against mass tourism">
            <a:extLst>
              <a:ext uri="{FF2B5EF4-FFF2-40B4-BE49-F238E27FC236}">
                <a16:creationId xmlns:a16="http://schemas.microsoft.com/office/drawing/2014/main" id="{3A81878E-89AB-7015-785F-F0EC6BED77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194175" y="2362200"/>
            <a:ext cx="3810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DE"/>
          </a:p>
        </p:txBody>
      </p:sp>
      <p:pic>
        <p:nvPicPr>
          <p:cNvPr id="8200" name="Picture 8" descr="Thousands protest in Spain's Canary Islands over mass tourism | RNZ News">
            <a:extLst>
              <a:ext uri="{FF2B5EF4-FFF2-40B4-BE49-F238E27FC236}">
                <a16:creationId xmlns:a16="http://schemas.microsoft.com/office/drawing/2014/main" id="{35E6C953-D08B-8BD1-DE35-FE35D72BE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983" y="1281320"/>
            <a:ext cx="7663367" cy="478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84230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lvl="3"/>
            <a:endParaRPr lang="nl-NL" b="0" dirty="0"/>
          </a:p>
          <a:p>
            <a:pPr lvl="3"/>
            <a:r>
              <a:rPr lang="en-GB" b="0" dirty="0"/>
              <a:t>Grievances arise when local populations are displaced due to</a:t>
            </a:r>
          </a:p>
          <a:p>
            <a:pPr lvl="3"/>
            <a:r>
              <a:rPr lang="en-GB" b="0" dirty="0"/>
              <a:t> tourism-related development and forced to abandon traditional </a:t>
            </a:r>
          </a:p>
          <a:p>
            <a:pPr lvl="3"/>
            <a:r>
              <a:rPr lang="en-GB" b="0" dirty="0"/>
              <a:t>livelihoods like farming and fishing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The case study of Luxor, Egypt:</a:t>
            </a:r>
          </a:p>
          <a:p>
            <a:pPr lvl="3"/>
            <a:r>
              <a:rPr lang="en-GB" b="0" dirty="0"/>
              <a:t>- The city witnessed different development plans since 1990.</a:t>
            </a:r>
          </a:p>
          <a:p>
            <a:pPr lvl="3"/>
            <a:r>
              <a:rPr lang="en-GB" b="0" dirty="0"/>
              <a:t>The development plans sought to improve the city's infrastructure </a:t>
            </a:r>
          </a:p>
          <a:p>
            <a:pPr lvl="3"/>
            <a:r>
              <a:rPr lang="en-GB" b="0" dirty="0"/>
              <a:t>by expanding roads and demolishing certain residential buildings, </a:t>
            </a:r>
          </a:p>
          <a:p>
            <a:pPr lvl="3"/>
            <a:r>
              <a:rPr lang="en-GB" b="0" dirty="0"/>
              <a:t>restaurants, cafes, bazaars, and etc.   </a:t>
            </a:r>
            <a:endParaRPr lang="nl-NL" b="0" dirty="0"/>
          </a:p>
          <a:p>
            <a:endParaRPr lang="en-D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D7693D-824C-2524-A277-A5E79FB8F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4939" y="847739"/>
            <a:ext cx="4078628" cy="2905689"/>
          </a:xfrm>
          <a:prstGeom prst="rect">
            <a:avLst/>
          </a:prstGeom>
        </p:spPr>
      </p:pic>
      <p:pic>
        <p:nvPicPr>
          <p:cNvPr id="1028" name="Picture 4" descr="Luxor: A Modern City with Ancient Names ...">
            <a:extLst>
              <a:ext uri="{FF2B5EF4-FFF2-40B4-BE49-F238E27FC236}">
                <a16:creationId xmlns:a16="http://schemas.microsoft.com/office/drawing/2014/main" id="{5073A08E-0977-D0D6-41FE-417387E41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69" y="3810465"/>
            <a:ext cx="3985598" cy="264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73640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51" y="188640"/>
            <a:ext cx="11389024" cy="432048"/>
          </a:xfrm>
        </p:spPr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Socio-Cultural</a:t>
            </a:r>
            <a:r>
              <a:rPr lang="nl-NL" sz="3600" dirty="0"/>
              <a:t> </a:t>
            </a:r>
            <a:r>
              <a:rPr lang="nl-NL" sz="3600" dirty="0" err="1"/>
              <a:t>Conflicts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en-DE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39" y="3496636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BC56C76-6EFF-8011-C03C-A3297C415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06" y="652457"/>
            <a:ext cx="4248472" cy="315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D4F39785-3315-C90D-2FA6-EC629E94E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664" y="652457"/>
            <a:ext cx="4672558" cy="430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996520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51" y="188640"/>
            <a:ext cx="11389024" cy="432048"/>
          </a:xfrm>
        </p:spPr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Socio-Cultural</a:t>
            </a:r>
            <a:r>
              <a:rPr lang="nl-NL" sz="3600" dirty="0"/>
              <a:t> </a:t>
            </a:r>
            <a:r>
              <a:rPr lang="nl-NL" sz="3600" dirty="0" err="1"/>
              <a:t>Conflicts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endParaRPr lang="en-DE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pic>
        <p:nvPicPr>
          <p:cNvPr id="3074" name="Picture 2" descr="Luxor|AERA">
            <a:extLst>
              <a:ext uri="{FF2B5EF4-FFF2-40B4-BE49-F238E27FC236}">
                <a16:creationId xmlns:a16="http://schemas.microsoft.com/office/drawing/2014/main" id="{DA5A4BAD-5719-276F-5E38-67E57899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7" y="1124744"/>
            <a:ext cx="4672558" cy="297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Avenue of Sphinxes, Luxor">
            <a:extLst>
              <a:ext uri="{FF2B5EF4-FFF2-40B4-BE49-F238E27FC236}">
                <a16:creationId xmlns:a16="http://schemas.microsoft.com/office/drawing/2014/main" id="{D2CC56EF-B083-34FB-6A73-5071F0B2F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87" y="2348880"/>
            <a:ext cx="6751915" cy="375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810710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 dirty="0"/>
              <a:t>3- </a:t>
            </a:r>
            <a:r>
              <a:rPr lang="nl-NL" sz="4000" dirty="0" err="1"/>
              <a:t>Socio-Cultural</a:t>
            </a:r>
            <a:r>
              <a:rPr lang="nl-NL" sz="4000" dirty="0"/>
              <a:t> </a:t>
            </a:r>
            <a:r>
              <a:rPr lang="nl-NL" sz="4000" dirty="0" err="1"/>
              <a:t>Conflicts</a:t>
            </a:r>
            <a:r>
              <a:rPr lang="nl-NL" sz="4000" dirty="0"/>
              <a:t> </a:t>
            </a:r>
            <a:r>
              <a:rPr lang="nl-NL" sz="4000" dirty="0" err="1"/>
              <a:t>and</a:t>
            </a:r>
            <a:r>
              <a:rPr lang="nl-NL" sz="4000" dirty="0"/>
              <a:t> </a:t>
            </a:r>
            <a:r>
              <a:rPr lang="nl-NL" sz="4000" dirty="0" err="1"/>
              <a:t>Tourism</a:t>
            </a:r>
            <a:endParaRPr lang="en-DE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pic>
        <p:nvPicPr>
          <p:cNvPr id="5122" name="Picture 2" descr="Tawfic Pasha Andraos Palace">
            <a:extLst>
              <a:ext uri="{FF2B5EF4-FFF2-40B4-BE49-F238E27FC236}">
                <a16:creationId xmlns:a16="http://schemas.microsoft.com/office/drawing/2014/main" id="{C0CB6F9A-E7DA-CF75-4CB6-D4EBB60EA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13" y="1615136"/>
            <a:ext cx="6821264" cy="4385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514905-9A42-E758-0D94-21215FC0C6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164" y="1585423"/>
            <a:ext cx="4869936" cy="486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03469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1" dirty="0"/>
              <a:t>The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Socio-Cultural</a:t>
            </a:r>
            <a:r>
              <a:rPr lang="nl-NL" b="1" dirty="0"/>
              <a:t> Impact of </a:t>
            </a:r>
            <a:r>
              <a:rPr lang="nl-NL" b="1" dirty="0" err="1"/>
              <a:t>Tourism</a:t>
            </a:r>
            <a:endParaRPr lang="nl-NL" b="1" dirty="0"/>
          </a:p>
          <a:p>
            <a:pPr lvl="3"/>
            <a:r>
              <a:rPr lang="nl-NL" b="1" dirty="0" err="1"/>
              <a:t>Influence</a:t>
            </a:r>
            <a:r>
              <a:rPr lang="nl-NL" b="1" dirty="0"/>
              <a:t> on </a:t>
            </a:r>
            <a:r>
              <a:rPr lang="nl-NL" b="1" dirty="0" err="1"/>
              <a:t>Traditions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Customs</a:t>
            </a:r>
            <a:r>
              <a:rPr lang="nl-NL" b="1" dirty="0"/>
              <a:t>: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predominantly</a:t>
            </a:r>
            <a:r>
              <a:rPr lang="nl-NL" b="0" dirty="0"/>
              <a:t> </a:t>
            </a:r>
            <a:r>
              <a:rPr lang="nl-NL" b="0" dirty="0" err="1"/>
              <a:t>affects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traditions</a:t>
            </a:r>
            <a:r>
              <a:rPr lang="nl-NL" b="0" dirty="0"/>
              <a:t>, </a:t>
            </a:r>
            <a:r>
              <a:rPr lang="nl-NL" b="0" dirty="0" err="1"/>
              <a:t>customs</a:t>
            </a:r>
            <a:r>
              <a:rPr lang="nl-NL" b="0" dirty="0"/>
              <a:t>,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values</a:t>
            </a:r>
            <a:r>
              <a:rPr lang="nl-NL" b="0" dirty="0"/>
              <a:t> of </a:t>
            </a:r>
            <a:r>
              <a:rPr lang="nl-NL" b="0" dirty="0" err="1"/>
              <a:t>indigenous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r>
              <a:rPr lang="nl-NL" b="0" dirty="0"/>
              <a:t> </a:t>
            </a:r>
            <a:r>
              <a:rPr lang="nl-NL" b="0" dirty="0" err="1"/>
              <a:t>rather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r>
              <a:rPr lang="nl-NL" b="0" dirty="0"/>
              <a:t> are </a:t>
            </a:r>
            <a:r>
              <a:rPr lang="nl-NL" b="0" dirty="0" err="1"/>
              <a:t>constantly</a:t>
            </a:r>
            <a:r>
              <a:rPr lang="nl-NL" b="0" dirty="0"/>
              <a:t> </a:t>
            </a:r>
            <a:r>
              <a:rPr lang="nl-NL" b="0" dirty="0" err="1"/>
              <a:t>exposed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changing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visitors</a:t>
            </a:r>
            <a:r>
              <a:rPr lang="nl-NL" b="0" dirty="0"/>
              <a:t>,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shift </a:t>
            </a:r>
            <a:r>
              <a:rPr lang="nl-NL" b="0" dirty="0" err="1"/>
              <a:t>destinations</a:t>
            </a:r>
            <a:r>
              <a:rPr lang="nl-NL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nl-NL" b="0" dirty="0"/>
              <a:t>Even </a:t>
            </a:r>
            <a:r>
              <a:rPr lang="nl-NL" b="0" dirty="0" err="1"/>
              <a:t>seasonal</a:t>
            </a:r>
            <a:r>
              <a:rPr lang="nl-NL" b="0" dirty="0"/>
              <a:t> or </a:t>
            </a:r>
            <a:r>
              <a:rPr lang="nl-NL" b="0" dirty="0" err="1"/>
              <a:t>intermittent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has long-term </a:t>
            </a:r>
          </a:p>
          <a:p>
            <a:pPr lvl="3"/>
            <a:r>
              <a:rPr lang="nl-NL" b="0" dirty="0" err="1"/>
              <a:t>effects</a:t>
            </a:r>
            <a:r>
              <a:rPr lang="nl-NL" b="0" dirty="0"/>
              <a:t>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fabric</a:t>
            </a:r>
            <a:r>
              <a:rPr lang="nl-NL" b="0" dirty="0"/>
              <a:t> of host </a:t>
            </a:r>
            <a:r>
              <a:rPr lang="nl-NL" b="0" dirty="0" err="1"/>
              <a:t>societies</a:t>
            </a:r>
            <a:r>
              <a:rPr lang="nl-NL" b="0" dirty="0"/>
              <a:t>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1BCE27-7F66-023E-8769-A90AF59A5F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464" y="1530923"/>
            <a:ext cx="5760640" cy="4800533"/>
          </a:xfrm>
          <a:prstGeom prst="rect">
            <a:avLst/>
          </a:prstGeom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685A6DF8-DB90-D0EF-08F2-7429B09A5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3723636855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1" dirty="0"/>
              <a:t>The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Socio-Cultural</a:t>
            </a:r>
            <a:r>
              <a:rPr lang="nl-NL" b="1" dirty="0"/>
              <a:t> Impact of </a:t>
            </a:r>
            <a:r>
              <a:rPr lang="nl-NL" b="1" dirty="0" err="1"/>
              <a:t>Tourism</a:t>
            </a:r>
            <a:endParaRPr lang="nl-NL" b="1" dirty="0"/>
          </a:p>
          <a:p>
            <a:pPr lvl="3"/>
            <a:r>
              <a:rPr lang="nl-NL" dirty="0" err="1"/>
              <a:t>Cultural</a:t>
            </a:r>
            <a:r>
              <a:rPr lang="nl-NL" dirty="0"/>
              <a:t> Drift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Demonstration</a:t>
            </a:r>
            <a:r>
              <a:rPr lang="nl-NL" dirty="0"/>
              <a:t> Effect: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Seasonal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in </a:t>
            </a:r>
            <a:r>
              <a:rPr lang="nl-NL" b="0" dirty="0" err="1"/>
              <a:t>countries</a:t>
            </a:r>
            <a:r>
              <a:rPr lang="nl-NL" b="0" dirty="0"/>
              <a:t> like Greece </a:t>
            </a:r>
            <a:r>
              <a:rPr lang="nl-NL" b="0" dirty="0" err="1"/>
              <a:t>and</a:t>
            </a:r>
            <a:r>
              <a:rPr lang="nl-NL" b="0" dirty="0"/>
              <a:t> Turkey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drift,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locals</a:t>
            </a:r>
            <a:r>
              <a:rPr lang="nl-NL" b="0" dirty="0"/>
              <a:t> </a:t>
            </a:r>
            <a:r>
              <a:rPr lang="nl-NL" b="0" dirty="0" err="1"/>
              <a:t>temporarily</a:t>
            </a:r>
            <a:r>
              <a:rPr lang="nl-NL" b="0" dirty="0"/>
              <a:t> </a:t>
            </a:r>
            <a:r>
              <a:rPr lang="nl-NL" b="0" dirty="0" err="1"/>
              <a:t>adapt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but </a:t>
            </a:r>
            <a:r>
              <a:rPr lang="nl-NL" b="0" dirty="0" err="1"/>
              <a:t>revert</a:t>
            </a:r>
            <a:r>
              <a:rPr lang="nl-NL" b="0" dirty="0"/>
              <a:t>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season</a:t>
            </a:r>
            <a:r>
              <a:rPr lang="nl-NL" b="0" dirty="0"/>
              <a:t> </a:t>
            </a:r>
            <a:r>
              <a:rPr lang="nl-NL" b="0" dirty="0" err="1"/>
              <a:t>ends</a:t>
            </a:r>
            <a:r>
              <a:rPr lang="nl-NL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nl-NL" b="0" dirty="0"/>
              <a:t>The </a:t>
            </a:r>
            <a:r>
              <a:rPr lang="nl-NL" b="0" dirty="0" err="1"/>
              <a:t>demonstration</a:t>
            </a:r>
            <a:r>
              <a:rPr lang="nl-NL" b="0" dirty="0"/>
              <a:t> effect </a:t>
            </a:r>
            <a:r>
              <a:rPr lang="nl-NL" b="0" dirty="0" err="1"/>
              <a:t>encourages</a:t>
            </a:r>
            <a:r>
              <a:rPr lang="nl-NL" b="0" dirty="0"/>
              <a:t> </a:t>
            </a:r>
            <a:r>
              <a:rPr lang="nl-NL" b="0" dirty="0" err="1"/>
              <a:t>locals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adopt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' </a:t>
            </a:r>
            <a:r>
              <a:rPr lang="nl-NL" b="0" dirty="0" err="1"/>
              <a:t>languages</a:t>
            </a:r>
            <a:r>
              <a:rPr lang="nl-NL" b="0" dirty="0"/>
              <a:t>, </a:t>
            </a:r>
            <a:r>
              <a:rPr lang="nl-NL" b="0" dirty="0" err="1"/>
              <a:t>foods</a:t>
            </a:r>
            <a:r>
              <a:rPr lang="nl-NL" b="0" dirty="0"/>
              <a:t>, </a:t>
            </a:r>
            <a:r>
              <a:rPr lang="nl-NL" b="0" dirty="0" err="1"/>
              <a:t>fashions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entertainment </a:t>
            </a:r>
            <a:r>
              <a:rPr lang="nl-NL" b="0" dirty="0" err="1"/>
              <a:t>preferences</a:t>
            </a:r>
            <a:r>
              <a:rPr lang="nl-NL" b="0" dirty="0"/>
              <a:t>, </a:t>
            </a:r>
            <a:r>
              <a:rPr lang="nl-NL" b="0" dirty="0" err="1"/>
              <a:t>contributing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homogenization</a:t>
            </a:r>
            <a:r>
              <a:rPr lang="nl-NL" b="0" dirty="0"/>
              <a:t>.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FA5CF9-6D0C-ACA7-D65B-ACA261BD4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899" y="3074520"/>
            <a:ext cx="6048672" cy="3398585"/>
          </a:xfrm>
          <a:prstGeom prst="rect">
            <a:avLst/>
          </a:prstGeom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68091572-D614-5774-FB01-E5CDBA4CE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1408358026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1" dirty="0"/>
              <a:t>The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Socio-Cultural</a:t>
            </a:r>
            <a:r>
              <a:rPr lang="nl-NL" b="1" dirty="0"/>
              <a:t> Impact of </a:t>
            </a:r>
            <a:r>
              <a:rPr lang="nl-NL" b="1" dirty="0" err="1"/>
              <a:t>Tourism</a:t>
            </a:r>
            <a:endParaRPr lang="nl-NL" b="1" dirty="0"/>
          </a:p>
          <a:p>
            <a:pPr lvl="3"/>
            <a:r>
              <a:rPr lang="nl-NL" b="1" dirty="0" err="1"/>
              <a:t>Inter-Generational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Gender </a:t>
            </a:r>
            <a:r>
              <a:rPr lang="nl-NL" b="1" dirty="0" err="1"/>
              <a:t>Conflicts</a:t>
            </a:r>
            <a:r>
              <a:rPr lang="nl-NL" b="1" dirty="0"/>
              <a:t>: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Strictly</a:t>
            </a:r>
            <a:r>
              <a:rPr lang="nl-NL" b="0" dirty="0"/>
              <a:t> </a:t>
            </a:r>
            <a:r>
              <a:rPr lang="nl-NL" b="0" dirty="0" err="1"/>
              <a:t>religious</a:t>
            </a:r>
            <a:r>
              <a:rPr lang="nl-NL" b="0" dirty="0"/>
              <a:t>, </a:t>
            </a:r>
            <a:r>
              <a:rPr lang="nl-NL" b="0" dirty="0" err="1"/>
              <a:t>patriarchal</a:t>
            </a:r>
            <a:r>
              <a:rPr lang="nl-NL" b="0" dirty="0"/>
              <a:t>, or close-</a:t>
            </a:r>
            <a:r>
              <a:rPr lang="nl-NL" b="0" dirty="0" err="1"/>
              <a:t>knit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r>
              <a:rPr lang="nl-NL" b="0" dirty="0"/>
              <a:t> face </a:t>
            </a:r>
            <a:r>
              <a:rPr lang="nl-NL" b="0" dirty="0" err="1"/>
              <a:t>challenges</a:t>
            </a:r>
            <a:r>
              <a:rPr lang="nl-NL" b="0" dirty="0"/>
              <a:t> like </a:t>
            </a:r>
            <a:r>
              <a:rPr lang="nl-NL" b="0" dirty="0" err="1"/>
              <a:t>inter-generational</a:t>
            </a:r>
            <a:r>
              <a:rPr lang="nl-NL" b="0" dirty="0"/>
              <a:t> </a:t>
            </a:r>
            <a:r>
              <a:rPr lang="nl-NL" b="0" dirty="0" err="1"/>
              <a:t>conflicts</a:t>
            </a:r>
            <a:r>
              <a:rPr lang="nl-NL" b="0" dirty="0"/>
              <a:t>,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younger</a:t>
            </a:r>
            <a:r>
              <a:rPr lang="nl-NL" b="0" dirty="0"/>
              <a:t> </a:t>
            </a:r>
            <a:r>
              <a:rPr lang="nl-NL" b="0" dirty="0" err="1"/>
              <a:t>generations</a:t>
            </a:r>
            <a:r>
              <a:rPr lang="nl-NL" b="0" dirty="0"/>
              <a:t> </a:t>
            </a:r>
            <a:r>
              <a:rPr lang="nl-NL" b="0" dirty="0" err="1"/>
              <a:t>embracing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lifestyles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older</a:t>
            </a:r>
            <a:r>
              <a:rPr lang="nl-NL" b="0" dirty="0"/>
              <a:t> </a:t>
            </a:r>
            <a:r>
              <a:rPr lang="nl-NL" b="0" dirty="0" err="1"/>
              <a:t>ones</a:t>
            </a:r>
            <a:r>
              <a:rPr lang="nl-NL" b="0" dirty="0"/>
              <a:t> preserving </a:t>
            </a:r>
            <a:r>
              <a:rPr lang="nl-NL" b="0" dirty="0" err="1"/>
              <a:t>traditions</a:t>
            </a:r>
            <a:r>
              <a:rPr lang="nl-NL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Women's</a:t>
            </a:r>
            <a:r>
              <a:rPr lang="nl-NL" b="0" dirty="0"/>
              <a:t> </a:t>
            </a:r>
            <a:r>
              <a:rPr lang="nl-NL" b="0" dirty="0" err="1"/>
              <a:t>roles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shift, </a:t>
            </a:r>
            <a:r>
              <a:rPr lang="nl-NL" b="0" dirty="0" err="1"/>
              <a:t>empowering</a:t>
            </a:r>
            <a:r>
              <a:rPr lang="nl-NL" b="0" dirty="0"/>
              <a:t> </a:t>
            </a:r>
            <a:r>
              <a:rPr lang="nl-NL" b="0" dirty="0" err="1"/>
              <a:t>them</a:t>
            </a:r>
            <a:r>
              <a:rPr lang="nl-NL" b="0" dirty="0"/>
              <a:t> in </a:t>
            </a:r>
            <a:r>
              <a:rPr lang="nl-NL" b="0" dirty="0" err="1"/>
              <a:t>some</a:t>
            </a:r>
            <a:r>
              <a:rPr lang="nl-NL" b="0" dirty="0"/>
              <a:t> cases but </a:t>
            </a:r>
            <a:r>
              <a:rPr lang="nl-NL" b="0" dirty="0" err="1"/>
              <a:t>causing</a:t>
            </a:r>
            <a:r>
              <a:rPr lang="nl-NL" b="0" dirty="0"/>
              <a:t> conflict in </a:t>
            </a:r>
            <a:r>
              <a:rPr lang="nl-NL" b="0" dirty="0" err="1"/>
              <a:t>patriarchal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r>
              <a:rPr lang="nl-NL" b="0" dirty="0"/>
              <a:t>, </a:t>
            </a:r>
            <a:r>
              <a:rPr lang="nl-NL" b="0" dirty="0" err="1"/>
              <a:t>particularly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women</a:t>
            </a:r>
            <a:r>
              <a:rPr lang="nl-NL" b="0" dirty="0"/>
              <a:t> </a:t>
            </a:r>
            <a:r>
              <a:rPr lang="nl-NL" b="0" dirty="0" err="1"/>
              <a:t>become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primary</a:t>
            </a:r>
            <a:r>
              <a:rPr lang="nl-NL" b="0" dirty="0"/>
              <a:t> </a:t>
            </a:r>
            <a:r>
              <a:rPr lang="nl-NL" b="0" dirty="0" err="1"/>
              <a:t>breadwinners</a:t>
            </a:r>
            <a:r>
              <a:rPr lang="nl-NL" b="0" dirty="0"/>
              <a:t>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5" name="Titel 6">
            <a:extLst>
              <a:ext uri="{FF2B5EF4-FFF2-40B4-BE49-F238E27FC236}">
                <a16:creationId xmlns:a16="http://schemas.microsoft.com/office/drawing/2014/main" id="{EC7C79F4-330C-C02B-FB8E-394FA3C2B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445437418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1" dirty="0"/>
              <a:t>The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Socio-Cultural</a:t>
            </a:r>
            <a:r>
              <a:rPr lang="nl-NL" b="1" dirty="0"/>
              <a:t> Impact of </a:t>
            </a:r>
            <a:r>
              <a:rPr lang="nl-NL" b="1" dirty="0" err="1"/>
              <a:t>Tourism</a:t>
            </a:r>
            <a:endParaRPr lang="nl-NL" b="1" dirty="0"/>
          </a:p>
          <a:p>
            <a:pPr lvl="3"/>
            <a:r>
              <a:rPr lang="nl-NL" b="1" dirty="0"/>
              <a:t>The </a:t>
            </a:r>
            <a:r>
              <a:rPr lang="nl-NL" b="1" dirty="0" err="1"/>
              <a:t>Commodification</a:t>
            </a:r>
            <a:r>
              <a:rPr lang="nl-NL" b="1" dirty="0"/>
              <a:t> of Culture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 long-term backpackers, </a:t>
            </a:r>
            <a:r>
              <a:rPr lang="nl-NL" b="0" dirty="0" err="1"/>
              <a:t>develop</a:t>
            </a:r>
            <a:r>
              <a:rPr lang="nl-NL" b="0" dirty="0"/>
              <a:t> a </a:t>
            </a:r>
            <a:r>
              <a:rPr lang="nl-NL" b="0" dirty="0" err="1"/>
              <a:t>preference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Western-</a:t>
            </a:r>
            <a:r>
              <a:rPr lang="nl-NL" b="0" dirty="0" err="1"/>
              <a:t>style</a:t>
            </a:r>
            <a:r>
              <a:rPr lang="nl-NL" b="0" dirty="0"/>
              <a:t> </a:t>
            </a:r>
            <a:r>
              <a:rPr lang="nl-NL" b="0" dirty="0" err="1"/>
              <a:t>comforts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fast</a:t>
            </a:r>
            <a:r>
              <a:rPr lang="nl-NL" b="0" dirty="0"/>
              <a:t> food, alcohol, </a:t>
            </a:r>
            <a:r>
              <a:rPr lang="nl-NL" b="0" dirty="0" err="1"/>
              <a:t>and</a:t>
            </a:r>
            <a:r>
              <a:rPr lang="nl-NL" b="0" dirty="0"/>
              <a:t> brand-name </a:t>
            </a:r>
            <a:r>
              <a:rPr lang="nl-NL" b="0" dirty="0" err="1"/>
              <a:t>products</a:t>
            </a:r>
            <a:r>
              <a:rPr lang="nl-NL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forces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cater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’ </a:t>
            </a:r>
            <a:r>
              <a:rPr lang="nl-NL" b="0" dirty="0" err="1"/>
              <a:t>tastes</a:t>
            </a:r>
            <a:r>
              <a:rPr lang="nl-NL" b="0" dirty="0"/>
              <a:t>, </a:t>
            </a:r>
            <a:r>
              <a:rPr lang="nl-NL" b="0" dirty="0" err="1"/>
              <a:t>often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expense</a:t>
            </a:r>
            <a:r>
              <a:rPr lang="nl-NL" b="0" dirty="0"/>
              <a:t> of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goods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services.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Excessive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products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mass</a:t>
            </a:r>
            <a:r>
              <a:rPr lang="nl-NL" b="0" dirty="0"/>
              <a:t> </a:t>
            </a:r>
            <a:r>
              <a:rPr lang="nl-NL" b="0" dirty="0" err="1"/>
              <a:t>production</a:t>
            </a:r>
            <a:r>
              <a:rPr lang="nl-NL" b="0" dirty="0"/>
              <a:t>,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commodify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commercialize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culture</a:t>
            </a:r>
            <a:r>
              <a:rPr lang="nl-NL" b="1" dirty="0"/>
              <a:t>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0447DE-9768-C590-8EB4-01759BF328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031" y="3396518"/>
            <a:ext cx="6552728" cy="3076586"/>
          </a:xfrm>
          <a:prstGeom prst="rect">
            <a:avLst/>
          </a:prstGeom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FDE0EFBB-9BA6-9E9E-FDB6-3C312D222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4151992059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1" dirty="0"/>
              <a:t>The </a:t>
            </a:r>
            <a:r>
              <a:rPr lang="nl-NL" b="1" dirty="0" err="1"/>
              <a:t>Negative</a:t>
            </a:r>
            <a:r>
              <a:rPr lang="nl-NL" b="1" dirty="0"/>
              <a:t> </a:t>
            </a:r>
            <a:r>
              <a:rPr lang="nl-NL" b="1" dirty="0" err="1"/>
              <a:t>Socio-Cultural</a:t>
            </a:r>
            <a:r>
              <a:rPr lang="nl-NL" b="1" dirty="0"/>
              <a:t> Impact of </a:t>
            </a:r>
            <a:r>
              <a:rPr lang="nl-NL" b="1" dirty="0" err="1"/>
              <a:t>Tourism</a:t>
            </a:r>
            <a:r>
              <a:rPr lang="nl-NL" b="1" dirty="0"/>
              <a:t>:</a:t>
            </a:r>
          </a:p>
          <a:p>
            <a:pPr lvl="3" algn="just"/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Demand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Traditional Events </a:t>
            </a:r>
            <a:r>
              <a:rPr lang="nl-NL" dirty="0" err="1"/>
              <a:t>and</a:t>
            </a:r>
            <a:r>
              <a:rPr lang="nl-NL" dirty="0"/>
              <a:t> '</a:t>
            </a:r>
            <a:r>
              <a:rPr lang="nl-NL" dirty="0" err="1"/>
              <a:t>Staged</a:t>
            </a:r>
            <a:r>
              <a:rPr lang="nl-NL" dirty="0"/>
              <a:t> </a:t>
            </a:r>
            <a:r>
              <a:rPr lang="nl-NL" dirty="0" err="1"/>
              <a:t>Authenticity</a:t>
            </a:r>
            <a:r>
              <a:rPr lang="nl-NL" dirty="0"/>
              <a:t>':</a:t>
            </a:r>
          </a:p>
          <a:p>
            <a:pPr lvl="3" algn="just"/>
            <a:r>
              <a:rPr lang="en-GB" dirty="0"/>
              <a:t>-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participate</a:t>
            </a:r>
            <a:r>
              <a:rPr lang="nl-NL" b="0" dirty="0"/>
              <a:t> in or </a:t>
            </a:r>
            <a:r>
              <a:rPr lang="nl-NL" b="0" dirty="0" err="1"/>
              <a:t>spectate</a:t>
            </a:r>
            <a:r>
              <a:rPr lang="nl-NL" b="0" dirty="0"/>
              <a:t> traditional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events, </a:t>
            </a:r>
            <a:r>
              <a:rPr lang="nl-NL" b="0" dirty="0" err="1"/>
              <a:t>creating</a:t>
            </a:r>
            <a:r>
              <a:rPr lang="nl-NL" b="0" dirty="0"/>
              <a:t> </a:t>
            </a:r>
            <a:r>
              <a:rPr lang="nl-NL" b="0" dirty="0" err="1"/>
              <a:t>tension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preserving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authenticity</a:t>
            </a:r>
            <a:r>
              <a:rPr lang="nl-NL" b="0" dirty="0"/>
              <a:t> of these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commercializing</a:t>
            </a:r>
            <a:r>
              <a:rPr lang="nl-NL" b="0" dirty="0"/>
              <a:t> </a:t>
            </a:r>
            <a:r>
              <a:rPr lang="nl-NL" b="0" dirty="0" err="1"/>
              <a:t>them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.</a:t>
            </a:r>
          </a:p>
          <a:p>
            <a:pPr lvl="3" algn="just"/>
            <a:r>
              <a:rPr lang="en-GB" dirty="0"/>
              <a:t>- </a:t>
            </a:r>
            <a:r>
              <a:rPr lang="nl-NL" b="0" dirty="0" err="1"/>
              <a:t>Many</a:t>
            </a:r>
            <a:r>
              <a:rPr lang="nl-NL" b="0" dirty="0"/>
              <a:t> traditional events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rituals</a:t>
            </a:r>
            <a:r>
              <a:rPr lang="nl-NL" b="0" dirty="0"/>
              <a:t> are </a:t>
            </a:r>
            <a:r>
              <a:rPr lang="nl-NL" b="0" dirty="0" err="1"/>
              <a:t>performed</a:t>
            </a:r>
            <a:r>
              <a:rPr lang="nl-NL" b="0" dirty="0"/>
              <a:t> </a:t>
            </a:r>
            <a:r>
              <a:rPr lang="nl-NL" b="0" dirty="0" err="1"/>
              <a:t>outside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original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context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, </a:t>
            </a:r>
            <a:r>
              <a:rPr lang="nl-NL" b="0" dirty="0" err="1"/>
              <a:t>leading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"</a:t>
            </a:r>
            <a:r>
              <a:rPr lang="nl-NL" b="0" dirty="0" err="1"/>
              <a:t>staged</a:t>
            </a:r>
            <a:r>
              <a:rPr lang="nl-NL" b="0" dirty="0"/>
              <a:t> </a:t>
            </a:r>
            <a:r>
              <a:rPr lang="nl-NL" b="0" dirty="0" err="1"/>
              <a:t>authenticity</a:t>
            </a:r>
            <a:r>
              <a:rPr lang="nl-NL" b="0" dirty="0"/>
              <a:t>."</a:t>
            </a:r>
          </a:p>
          <a:p>
            <a:pPr lvl="3" algn="just"/>
            <a:r>
              <a:rPr lang="en-GB" dirty="0"/>
              <a:t>-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authenticity</a:t>
            </a:r>
            <a:r>
              <a:rPr lang="nl-NL" b="0" dirty="0"/>
              <a:t> </a:t>
            </a:r>
            <a:r>
              <a:rPr lang="nl-NL" b="0" dirty="0" err="1"/>
              <a:t>matters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, </a:t>
            </a:r>
            <a:r>
              <a:rPr lang="nl-NL" b="0" dirty="0" err="1"/>
              <a:t>it</a:t>
            </a:r>
            <a:r>
              <a:rPr lang="nl-NL" b="0" dirty="0"/>
              <a:t> is more important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r>
              <a:rPr lang="nl-NL" b="0" dirty="0"/>
              <a:t> are </a:t>
            </a:r>
            <a:r>
              <a:rPr lang="nl-NL" b="0" dirty="0" err="1"/>
              <a:t>comfortable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role</a:t>
            </a:r>
            <a:r>
              <a:rPr lang="nl-NL" b="0" dirty="0"/>
              <a:t> as performers </a:t>
            </a:r>
            <a:r>
              <a:rPr lang="nl-NL" b="0" dirty="0" err="1"/>
              <a:t>and</a:t>
            </a:r>
            <a:r>
              <a:rPr lang="nl-NL" b="0" dirty="0"/>
              <a:t> entertainers.</a:t>
            </a:r>
          </a:p>
          <a:p>
            <a:pPr lvl="3" algn="just"/>
            <a:r>
              <a:rPr lang="en-GB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religious</a:t>
            </a:r>
            <a:r>
              <a:rPr lang="nl-NL" b="0" dirty="0"/>
              <a:t> or spiritual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suitable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entertainment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respected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spiritual </a:t>
            </a:r>
            <a:r>
              <a:rPr lang="nl-NL" b="0" dirty="0" err="1"/>
              <a:t>significance</a:t>
            </a:r>
            <a:r>
              <a:rPr lang="nl-NL" b="0" dirty="0"/>
              <a:t>.</a:t>
            </a:r>
          </a:p>
          <a:p>
            <a:pPr lvl="3" algn="just"/>
            <a:r>
              <a:rPr lang="en-GB" dirty="0"/>
              <a:t>- </a:t>
            </a:r>
            <a:r>
              <a:rPr lang="nl-NL" b="0" dirty="0"/>
              <a:t>The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community's</a:t>
            </a:r>
            <a:r>
              <a:rPr lang="nl-NL" b="0" dirty="0"/>
              <a:t> </a:t>
            </a:r>
            <a:r>
              <a:rPr lang="nl-NL" b="0" dirty="0" err="1"/>
              <a:t>willingness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commodify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culture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purposes</a:t>
            </a:r>
            <a:r>
              <a:rPr lang="nl-NL" b="0" dirty="0"/>
              <a:t> </a:t>
            </a:r>
            <a:r>
              <a:rPr lang="nl-NL" b="0" dirty="0" err="1"/>
              <a:t>varies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feel </a:t>
            </a:r>
            <a:r>
              <a:rPr lang="nl-NL" b="0" dirty="0" err="1"/>
              <a:t>comfortable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endParaRPr lang="en-GB" b="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5" name="Titel 6">
            <a:extLst>
              <a:ext uri="{FF2B5EF4-FFF2-40B4-BE49-F238E27FC236}">
                <a16:creationId xmlns:a16="http://schemas.microsoft.com/office/drawing/2014/main" id="{AD7853DF-60EE-22AA-7C6E-4F20CEC46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2302365494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1" dirty="0" err="1"/>
              <a:t>Mechanisms</a:t>
            </a:r>
            <a:r>
              <a:rPr lang="nl-NL" b="1" dirty="0"/>
              <a:t> of </a:t>
            </a:r>
            <a:r>
              <a:rPr lang="nl-NL" b="1" dirty="0" err="1"/>
              <a:t>Cultural</a:t>
            </a:r>
            <a:r>
              <a:rPr lang="nl-NL" b="1" dirty="0"/>
              <a:t> Change</a:t>
            </a:r>
          </a:p>
          <a:p>
            <a:pPr lvl="3"/>
            <a:r>
              <a:rPr lang="en-GB" dirty="0"/>
              <a:t>- </a:t>
            </a:r>
            <a:r>
              <a:rPr lang="nl-NL" b="0" dirty="0"/>
              <a:t>Permanent </a:t>
            </a:r>
            <a:r>
              <a:rPr lang="nl-NL" b="0" dirty="0" err="1"/>
              <a:t>cultural</a:t>
            </a:r>
            <a:r>
              <a:rPr lang="nl-NL" b="0" dirty="0"/>
              <a:t> changes are more </a:t>
            </a:r>
            <a:r>
              <a:rPr lang="nl-NL" b="0" dirty="0" err="1"/>
              <a:t>likely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occur</a:t>
            </a:r>
            <a:r>
              <a:rPr lang="nl-NL" b="0" dirty="0"/>
              <a:t> </a:t>
            </a:r>
            <a:r>
              <a:rPr lang="nl-NL" b="0" dirty="0" err="1"/>
              <a:t>when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becomes</a:t>
            </a:r>
            <a:r>
              <a:rPr lang="nl-NL" b="0" dirty="0"/>
              <a:t> a </a:t>
            </a:r>
            <a:r>
              <a:rPr lang="nl-NL" b="0" dirty="0" err="1"/>
              <a:t>continuous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deeply</a:t>
            </a:r>
            <a:r>
              <a:rPr lang="nl-NL" b="0" dirty="0"/>
              <a:t> </a:t>
            </a:r>
            <a:r>
              <a:rPr lang="nl-NL" b="0" dirty="0" err="1"/>
              <a:t>integrated</a:t>
            </a:r>
            <a:r>
              <a:rPr lang="nl-NL" b="0" dirty="0"/>
              <a:t> part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society. 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is </a:t>
            </a:r>
            <a:r>
              <a:rPr lang="nl-NL" b="0" dirty="0" err="1"/>
              <a:t>just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of </a:t>
            </a:r>
            <a:r>
              <a:rPr lang="nl-NL" b="0" dirty="0" err="1"/>
              <a:t>several</a:t>
            </a:r>
            <a:r>
              <a:rPr lang="nl-NL" b="0" dirty="0"/>
              <a:t> factors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changes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fabric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: </a:t>
            </a:r>
          </a:p>
          <a:p>
            <a:pPr lvl="3"/>
            <a:r>
              <a:rPr lang="nl-NL" b="1" dirty="0" err="1"/>
              <a:t>Cultural</a:t>
            </a:r>
            <a:r>
              <a:rPr lang="nl-NL" b="1" dirty="0"/>
              <a:t> Drift: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Temporary</a:t>
            </a:r>
            <a:r>
              <a:rPr lang="nl-NL" b="0" dirty="0"/>
              <a:t> changes in </a:t>
            </a:r>
            <a:r>
              <a:rPr lang="nl-NL" b="0" dirty="0" err="1"/>
              <a:t>locals</a:t>
            </a:r>
            <a:r>
              <a:rPr lang="nl-NL" b="0" dirty="0"/>
              <a:t>'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interacting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, </a:t>
            </a:r>
            <a:r>
              <a:rPr lang="nl-NL" b="0" dirty="0" err="1"/>
              <a:t>disappearing</a:t>
            </a:r>
            <a:r>
              <a:rPr lang="nl-NL" b="0" dirty="0"/>
              <a:t> </a:t>
            </a:r>
            <a:r>
              <a:rPr lang="nl-NL" b="0" dirty="0" err="1"/>
              <a:t>once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leave</a:t>
            </a:r>
            <a:r>
              <a:rPr lang="nl-NL" b="0" dirty="0"/>
              <a:t>.</a:t>
            </a:r>
          </a:p>
          <a:p>
            <a:pPr lvl="3"/>
            <a:r>
              <a:rPr lang="en-GB" dirty="0"/>
              <a:t>- </a:t>
            </a:r>
            <a:r>
              <a:rPr lang="nl-NL" b="0" dirty="0" err="1"/>
              <a:t>Typically</a:t>
            </a:r>
            <a:r>
              <a:rPr lang="nl-NL" b="0" dirty="0"/>
              <a:t> </a:t>
            </a:r>
            <a:r>
              <a:rPr lang="nl-NL" b="0" dirty="0" err="1"/>
              <a:t>observed</a:t>
            </a:r>
            <a:r>
              <a:rPr lang="nl-NL" b="0" dirty="0"/>
              <a:t> in </a:t>
            </a:r>
            <a:r>
              <a:rPr lang="nl-NL" b="0" dirty="0" err="1"/>
              <a:t>seasonal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settings</a:t>
            </a:r>
            <a:r>
              <a:rPr lang="nl-NL" b="0" dirty="0"/>
              <a:t>.</a:t>
            </a:r>
          </a:p>
          <a:p>
            <a:pPr lvl="3"/>
            <a:r>
              <a:rPr lang="nl-NL" b="1" dirty="0" err="1"/>
              <a:t>Acculturation</a:t>
            </a:r>
            <a:r>
              <a:rPr lang="nl-NL" b="1" dirty="0"/>
              <a:t>:</a:t>
            </a:r>
          </a:p>
          <a:p>
            <a:pPr lvl="3"/>
            <a:r>
              <a:rPr lang="en-GB" dirty="0"/>
              <a:t>- </a:t>
            </a:r>
            <a:r>
              <a:rPr lang="nl-NL" b="0" dirty="0"/>
              <a:t>Permanent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shifts</a:t>
            </a:r>
            <a:r>
              <a:rPr lang="nl-NL" b="0" dirty="0"/>
              <a:t> </a:t>
            </a:r>
            <a:r>
              <a:rPr lang="nl-NL" b="0" dirty="0" err="1"/>
              <a:t>passed</a:t>
            </a:r>
            <a:r>
              <a:rPr lang="nl-NL" b="0" dirty="0"/>
              <a:t> down </a:t>
            </a:r>
            <a:r>
              <a:rPr lang="nl-NL" b="0" dirty="0" err="1"/>
              <a:t>generations</a:t>
            </a:r>
            <a:r>
              <a:rPr lang="nl-NL" b="0" dirty="0"/>
              <a:t>,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occurring</a:t>
            </a:r>
            <a:r>
              <a:rPr lang="nl-NL" b="0" dirty="0"/>
              <a:t> in non-</a:t>
            </a:r>
            <a:r>
              <a:rPr lang="nl-NL" b="0" dirty="0" err="1"/>
              <a:t>seasonal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is </a:t>
            </a:r>
            <a:r>
              <a:rPr lang="nl-NL" b="0" dirty="0" err="1"/>
              <a:t>pervasive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locals</a:t>
            </a:r>
            <a:r>
              <a:rPr lang="nl-NL" b="0" dirty="0"/>
              <a:t> are </a:t>
            </a:r>
            <a:r>
              <a:rPr lang="nl-NL" b="0" dirty="0" err="1"/>
              <a:t>receptive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5" name="Titel 6">
            <a:extLst>
              <a:ext uri="{FF2B5EF4-FFF2-40B4-BE49-F238E27FC236}">
                <a16:creationId xmlns:a16="http://schemas.microsoft.com/office/drawing/2014/main" id="{3944F13A-B5E5-1322-9DAD-C89C5EDA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6000" dirty="0"/>
            </a:br>
            <a:br>
              <a:rPr lang="nl-NL" sz="6000" dirty="0"/>
            </a:br>
            <a:r>
              <a:rPr lang="nl-NL" sz="2800" dirty="0"/>
              <a:t>3-</a:t>
            </a:r>
            <a:r>
              <a:rPr lang="nl-NL" sz="6000" dirty="0"/>
              <a:t> </a:t>
            </a:r>
            <a:r>
              <a:rPr lang="nl-NL" sz="2800" dirty="0" err="1"/>
              <a:t>Socio-Cultural</a:t>
            </a:r>
            <a:r>
              <a:rPr lang="nl-NL" sz="2800" dirty="0"/>
              <a:t> </a:t>
            </a:r>
            <a:r>
              <a:rPr lang="nl-NL" sz="2800" dirty="0" err="1"/>
              <a:t>Conflicts</a:t>
            </a:r>
            <a:r>
              <a:rPr lang="nl-NL" sz="2800" dirty="0"/>
              <a:t> </a:t>
            </a:r>
            <a:r>
              <a:rPr lang="nl-NL" sz="2800" dirty="0" err="1"/>
              <a:t>and</a:t>
            </a:r>
            <a:r>
              <a:rPr lang="nl-NL" sz="2800" dirty="0"/>
              <a:t> </a:t>
            </a:r>
            <a:r>
              <a:rPr lang="nl-NL" sz="2800" dirty="0" err="1"/>
              <a:t>Tourism</a:t>
            </a:r>
            <a:br>
              <a:rPr lang="nl-NL" sz="1800" dirty="0"/>
            </a:br>
            <a:br>
              <a:rPr lang="en-DE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nl-NL" sz="6000" dirty="0"/>
            </a:br>
            <a:endParaRPr lang="nl-NL" sz="6000" dirty="0"/>
          </a:p>
        </p:txBody>
      </p:sp>
    </p:spTree>
    <p:extLst>
      <p:ext uri="{BB962C8B-B14F-4D97-AF65-F5344CB8AC3E}">
        <p14:creationId xmlns:p14="http://schemas.microsoft.com/office/powerpoint/2010/main" val="3675686084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endParaRPr lang="de-DE" sz="3200" dirty="0"/>
          </a:p>
          <a:p>
            <a:pPr lvl="3" algn="ctr"/>
            <a:r>
              <a:rPr lang="de-DE" sz="3200" dirty="0" err="1"/>
              <a:t>Discussion</a:t>
            </a:r>
            <a:endParaRPr lang="nl-NL" sz="3200" b="0" dirty="0"/>
          </a:p>
          <a:p>
            <a:pPr lvl="3" algn="ctr"/>
            <a:endParaRPr lang="nl-NL" sz="3200" b="0" dirty="0"/>
          </a:p>
          <a:p>
            <a:pPr lvl="3" algn="ctr"/>
            <a:endParaRPr lang="nl-NL" sz="3200" b="0" dirty="0"/>
          </a:p>
          <a:p>
            <a:pPr lvl="3" algn="ctr"/>
            <a:r>
              <a:rPr lang="nl-NL" sz="3200" b="0" dirty="0"/>
              <a:t>How </a:t>
            </a:r>
            <a:r>
              <a:rPr lang="nl-NL" sz="3200" b="0" dirty="0" err="1"/>
              <a:t>can</a:t>
            </a:r>
            <a:r>
              <a:rPr lang="nl-NL" sz="3200" b="0" dirty="0"/>
              <a:t> we manage </a:t>
            </a:r>
            <a:r>
              <a:rPr lang="nl-NL" sz="3200" b="0" dirty="0" err="1"/>
              <a:t>socio-cultural</a:t>
            </a:r>
            <a:r>
              <a:rPr lang="nl-NL" sz="3200" b="0" dirty="0"/>
              <a:t> </a:t>
            </a:r>
            <a:r>
              <a:rPr lang="nl-NL" sz="3200" b="0" dirty="0" err="1"/>
              <a:t>tourism</a:t>
            </a:r>
            <a:r>
              <a:rPr lang="nl-NL" sz="3200" b="0" dirty="0"/>
              <a:t> crises?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767345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187</TotalTime>
  <Words>3125</Words>
  <Application>Microsoft Macintosh PowerPoint</Application>
  <PresentationFormat>Custom</PresentationFormat>
  <Paragraphs>393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Minion</vt:lpstr>
      <vt:lpstr>Arial</vt:lpstr>
      <vt:lpstr>Georgia</vt:lpstr>
      <vt:lpstr>Calibri</vt:lpstr>
      <vt:lpstr>Corporate template-set Universiteit Leiden</vt:lpstr>
      <vt:lpstr>Safety in Tourism and Crisis Management  European Institute of Innovation, Entrepreneurship and Technology Lessingstraße 79, 13158 Berlin, Germany </vt:lpstr>
      <vt:lpstr>Index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2- Safety, Security,and Tourism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3- Socio-Cultural Conflicts and Tourism</vt:lpstr>
      <vt:lpstr>3- Socio-Cultural Conflicts and Tourism</vt:lpstr>
      <vt:lpstr>3- Socio-Cultural Conflicts and Tourism</vt:lpstr>
      <vt:lpstr>3- Socio-Cultural Conflicts and Tourism</vt:lpstr>
      <vt:lpstr>3- Socio-Cultural Conflicts and Tourism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  3- Socio-Cultural Conflicts and Tourism   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2025-02-14T11:13:42Z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