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44"/>
  </p:notesMasterIdLst>
  <p:handoutMasterIdLst>
    <p:handoutMasterId r:id="rId45"/>
  </p:handoutMasterIdLst>
  <p:sldIdLst>
    <p:sldId id="256" r:id="rId5"/>
    <p:sldId id="257" r:id="rId6"/>
    <p:sldId id="339" r:id="rId7"/>
    <p:sldId id="318" r:id="rId8"/>
    <p:sldId id="303" r:id="rId9"/>
    <p:sldId id="305" r:id="rId10"/>
    <p:sldId id="306" r:id="rId11"/>
    <p:sldId id="308" r:id="rId12"/>
    <p:sldId id="309" r:id="rId13"/>
    <p:sldId id="310" r:id="rId14"/>
    <p:sldId id="342" r:id="rId15"/>
    <p:sldId id="354" r:id="rId16"/>
    <p:sldId id="353" r:id="rId17"/>
    <p:sldId id="355" r:id="rId18"/>
    <p:sldId id="356" r:id="rId19"/>
    <p:sldId id="357" r:id="rId20"/>
    <p:sldId id="358" r:id="rId21"/>
    <p:sldId id="359" r:id="rId22"/>
    <p:sldId id="360" r:id="rId23"/>
    <p:sldId id="362" r:id="rId24"/>
    <p:sldId id="363" r:id="rId25"/>
    <p:sldId id="361" r:id="rId26"/>
    <p:sldId id="364" r:id="rId27"/>
    <p:sldId id="365" r:id="rId28"/>
    <p:sldId id="375" r:id="rId29"/>
    <p:sldId id="376" r:id="rId30"/>
    <p:sldId id="377" r:id="rId31"/>
    <p:sldId id="366" r:id="rId32"/>
    <p:sldId id="367" r:id="rId33"/>
    <p:sldId id="368" r:id="rId34"/>
    <p:sldId id="369" r:id="rId35"/>
    <p:sldId id="370" r:id="rId36"/>
    <p:sldId id="371" r:id="rId37"/>
    <p:sldId id="378" r:id="rId38"/>
    <p:sldId id="372" r:id="rId39"/>
    <p:sldId id="373" r:id="rId40"/>
    <p:sldId id="374" r:id="rId41"/>
    <p:sldId id="269" r:id="rId42"/>
    <p:sldId id="352" r:id="rId43"/>
  </p:sldIdLst>
  <p:sldSz cx="12198350" cy="6858000"/>
  <p:notesSz cx="6858000" cy="9144000"/>
  <p:embeddedFontLst>
    <p:embeddedFont>
      <p:font typeface="Calibri" panose="020F0502020204030204" pitchFamily="34" charset="0"/>
      <p:regular r:id="rId46"/>
      <p:bold r:id="rId47"/>
      <p:italic r:id="rId48"/>
      <p:boldItalic r:id="rId49"/>
    </p:embeddedFont>
    <p:embeddedFont>
      <p:font typeface="Georgia" panose="02040502050405020303" pitchFamily="18" charset="0"/>
      <p:regular r:id="rId50"/>
      <p:bold r:id="rId51"/>
      <p:italic r:id="rId52"/>
      <p:boldItalic r:id="rId53"/>
    </p:embeddedFont>
    <p:embeddedFont>
      <p:font typeface="Minion" panose="02000503070000020003" pitchFamily="2" charset="0"/>
      <p:regular r:id="rId54"/>
      <p:bold r:id="rId55"/>
      <p:italic r:id="rId56"/>
      <p:boldItalic r:id="rId57"/>
    </p:embeddedFont>
  </p:embeddedFontLst>
  <p:custDataLst>
    <p:tags r:id="rId58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200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font" Target="fonts/font2.fntdata"/><Relationship Id="rId50" Type="http://schemas.openxmlformats.org/officeDocument/2006/relationships/font" Target="fonts/font5.fntdata"/><Relationship Id="rId55" Type="http://schemas.openxmlformats.org/officeDocument/2006/relationships/font" Target="fonts/font10.fntdata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handoutMaster" Target="handoutMasters/handoutMaster1.xml"/><Relationship Id="rId53" Type="http://schemas.openxmlformats.org/officeDocument/2006/relationships/font" Target="fonts/font8.fntdata"/><Relationship Id="rId58" Type="http://schemas.openxmlformats.org/officeDocument/2006/relationships/tags" Target="tags/tag1.xml"/><Relationship Id="rId5" Type="http://schemas.openxmlformats.org/officeDocument/2006/relationships/slide" Target="slides/slide1.xml"/><Relationship Id="rId61" Type="http://schemas.openxmlformats.org/officeDocument/2006/relationships/theme" Target="theme/theme1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font" Target="fonts/font3.fntdata"/><Relationship Id="rId56" Type="http://schemas.openxmlformats.org/officeDocument/2006/relationships/font" Target="fonts/font11.fntdata"/><Relationship Id="rId8" Type="http://schemas.openxmlformats.org/officeDocument/2006/relationships/slide" Target="slides/slide4.xml"/><Relationship Id="rId51" Type="http://schemas.openxmlformats.org/officeDocument/2006/relationships/font" Target="fonts/font6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font" Target="fonts/font1.fntdata"/><Relationship Id="rId59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font" Target="fonts/font9.fntdata"/><Relationship Id="rId62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4.fntdata"/><Relationship Id="rId57" Type="http://schemas.openxmlformats.org/officeDocument/2006/relationships/font" Target="fonts/font12.fntdata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notesMaster" Target="notesMasters/notesMaster1.xml"/><Relationship Id="rId52" Type="http://schemas.openxmlformats.org/officeDocument/2006/relationships/font" Target="fonts/font7.fntdata"/><Relationship Id="rId6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 b="1" dirty="0"/>
            <a:t>Key Actors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Government Agencies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/>
            <a:t>Local Communities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NGOs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/>
            <a:t>The Tourists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E13A5C9A-AA89-8A40-976A-467A53FFF155}">
      <dgm:prSet/>
      <dgm:spPr/>
      <dgm:t>
        <a:bodyPr/>
        <a:lstStyle/>
        <a:p>
          <a:pPr rtl="0"/>
          <a:r>
            <a:rPr lang="nl-NL" dirty="0" err="1"/>
            <a:t>DMOs</a:t>
          </a:r>
          <a:endParaRPr lang="en-US" dirty="0"/>
        </a:p>
      </dgm:t>
    </dgm:pt>
    <dgm:pt modelId="{BB0170EE-A605-824B-8AC9-B118417EF33D}" type="parTrans" cxnId="{E7CAED9F-F822-B04F-8B39-0678C1FB654C}">
      <dgm:prSet/>
      <dgm:spPr/>
      <dgm:t>
        <a:bodyPr/>
        <a:lstStyle/>
        <a:p>
          <a:endParaRPr lang="en-US"/>
        </a:p>
      </dgm:t>
    </dgm:pt>
    <dgm:pt modelId="{F0A50A0D-52DA-304F-B36E-604F5C615E6E}" type="sibTrans" cxnId="{E7CAED9F-F822-B04F-8B39-0678C1FB654C}">
      <dgm:prSet/>
      <dgm:spPr/>
      <dgm:t>
        <a:bodyPr/>
        <a:lstStyle/>
        <a:p>
          <a:endParaRPr lang="en-US"/>
        </a:p>
      </dgm:t>
    </dgm:pt>
    <dgm:pt modelId="{BAD7A5AF-4BBD-8244-B8B9-C20B0C0A2DF4}">
      <dgm:prSet/>
      <dgm:spPr/>
      <dgm:t>
        <a:bodyPr/>
        <a:lstStyle/>
        <a:p>
          <a:r>
            <a:rPr lang="en-US"/>
            <a:t>Tourism Businesses</a:t>
          </a:r>
          <a:endParaRPr lang="en-US" dirty="0"/>
        </a:p>
      </dgm:t>
    </dgm:pt>
    <dgm:pt modelId="{73862618-6A46-034D-BAF6-10E2570AF098}" type="parTrans" cxnId="{07B551FF-ABF8-A440-9131-073F975BC9B8}">
      <dgm:prSet/>
      <dgm:spPr/>
      <dgm:t>
        <a:bodyPr/>
        <a:lstStyle/>
        <a:p>
          <a:endParaRPr lang="en-US"/>
        </a:p>
      </dgm:t>
    </dgm:pt>
    <dgm:pt modelId="{EE38CB8D-2A2A-4144-96B2-2E3AD442C6D7}" type="sibTrans" cxnId="{07B551FF-ABF8-A440-9131-073F975BC9B8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6"/>
      <dgm:spPr/>
    </dgm:pt>
    <dgm:pt modelId="{CCA012CC-5011-6A40-9384-C2357472BB80}" type="pres">
      <dgm:prSet presAssocID="{B797336F-3AE2-1446-AAD9-4378039CE4D3}" presName="connectorText" presStyleLbl="sibTrans2D1" presStyleIdx="0" presStyleCnt="6"/>
      <dgm:spPr/>
    </dgm:pt>
    <dgm:pt modelId="{33AE45FE-2802-6A42-ACE8-A7040CED4011}" type="pres">
      <dgm:prSet presAssocID="{914CD524-2814-F041-9E2A-5A1B8528FC0F}" presName="node" presStyleLbl="node1" presStyleIdx="0" presStyleCnt="6">
        <dgm:presLayoutVars>
          <dgm:bulletEnabled val="1"/>
        </dgm:presLayoutVars>
      </dgm:prSet>
      <dgm:spPr/>
    </dgm:pt>
    <dgm:pt modelId="{0A4EE19B-AE18-274E-9841-72356C35DE8A}" type="pres">
      <dgm:prSet presAssocID="{BB0170EE-A605-824B-8AC9-B118417EF33D}" presName="parTrans" presStyleLbl="sibTrans2D1" presStyleIdx="1" presStyleCnt="6"/>
      <dgm:spPr/>
    </dgm:pt>
    <dgm:pt modelId="{D369686F-3099-6A4B-8628-4BCC32A1E5C1}" type="pres">
      <dgm:prSet presAssocID="{BB0170EE-A605-824B-8AC9-B118417EF33D}" presName="connectorText" presStyleLbl="sibTrans2D1" presStyleIdx="1" presStyleCnt="6"/>
      <dgm:spPr/>
    </dgm:pt>
    <dgm:pt modelId="{9236EB7F-8C9A-2547-9AB4-C68AC949A2D1}" type="pres">
      <dgm:prSet presAssocID="{E13A5C9A-AA89-8A40-976A-467A53FFF155}" presName="node" presStyleLbl="node1" presStyleIdx="1" presStyleCnt="6">
        <dgm:presLayoutVars>
          <dgm:bulletEnabled val="1"/>
        </dgm:presLayoutVars>
      </dgm:prSet>
      <dgm:spPr/>
    </dgm:pt>
    <dgm:pt modelId="{45C0AAD3-518E-BD48-8AE1-FF075962AD39}" type="pres">
      <dgm:prSet presAssocID="{73862618-6A46-034D-BAF6-10E2570AF098}" presName="parTrans" presStyleLbl="sibTrans2D1" presStyleIdx="2" presStyleCnt="6"/>
      <dgm:spPr/>
    </dgm:pt>
    <dgm:pt modelId="{94FC3E7A-E190-BA4F-81BF-4A93FA4DDE6D}" type="pres">
      <dgm:prSet presAssocID="{73862618-6A46-034D-BAF6-10E2570AF098}" presName="connectorText" presStyleLbl="sibTrans2D1" presStyleIdx="2" presStyleCnt="6"/>
      <dgm:spPr/>
    </dgm:pt>
    <dgm:pt modelId="{4DE1C076-E851-9542-8721-5579DAA90C9B}" type="pres">
      <dgm:prSet presAssocID="{BAD7A5AF-4BBD-8244-B8B9-C20B0C0A2DF4}" presName="node" presStyleLbl="node1" presStyleIdx="2" presStyleCnt="6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3" presStyleCnt="6"/>
      <dgm:spPr/>
    </dgm:pt>
    <dgm:pt modelId="{29CA2AAA-639E-B340-BC84-3CAB41A00DA0}" type="pres">
      <dgm:prSet presAssocID="{E6A4B837-EF00-A546-8941-FE7A5D9FD870}" presName="connectorText" presStyleLbl="sibTrans2D1" presStyleIdx="3" presStyleCnt="6"/>
      <dgm:spPr/>
    </dgm:pt>
    <dgm:pt modelId="{2F9AB5B6-8516-954C-929D-9DFBF2DDEBBE}" type="pres">
      <dgm:prSet presAssocID="{32256466-28EC-8F4D-9C56-010CC35ACC51}" presName="node" presStyleLbl="node1" presStyleIdx="3" presStyleCnt="6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4" presStyleCnt="6"/>
      <dgm:spPr/>
    </dgm:pt>
    <dgm:pt modelId="{F388633E-23E5-B84A-B671-A0FCA1E438F3}" type="pres">
      <dgm:prSet presAssocID="{3EE9BA00-C0EF-B541-9368-0D886135D309}" presName="connectorText" presStyleLbl="sibTrans2D1" presStyleIdx="4" presStyleCnt="6"/>
      <dgm:spPr/>
    </dgm:pt>
    <dgm:pt modelId="{D22A1B1C-5B96-F148-B268-F21156DF5061}" type="pres">
      <dgm:prSet presAssocID="{9EF8E38A-8B5F-5742-9640-DB1FF4C45F03}" presName="node" presStyleLbl="node1" presStyleIdx="4" presStyleCnt="6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5" presStyleCnt="6"/>
      <dgm:spPr/>
    </dgm:pt>
    <dgm:pt modelId="{16015FDA-4368-3A44-9C61-1B24044DD94B}" type="pres">
      <dgm:prSet presAssocID="{240EFFF3-8F22-924E-90F9-41324925ED1D}" presName="connectorText" presStyleLbl="sibTrans2D1" presStyleIdx="5" presStyleCnt="6"/>
      <dgm:spPr/>
    </dgm:pt>
    <dgm:pt modelId="{F9F092CB-0D6B-8E43-A8C0-17DA5DF0C5FF}" type="pres">
      <dgm:prSet presAssocID="{908EE5F2-2EBF-B046-913D-1166F2FE1A6F}" presName="node" presStyleLbl="node1" presStyleIdx="5" presStyleCnt="6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091D4512-5A47-1B40-8EBE-05A471A5047C}" type="presOf" srcId="{73862618-6A46-034D-BAF6-10E2570AF098}" destId="{45C0AAD3-518E-BD48-8AE1-FF075962AD39}" srcOrd="0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31CEB2E-8327-DD4A-A26D-986875583C30}" type="presOf" srcId="{BB0170EE-A605-824B-8AC9-B118417EF33D}" destId="{0A4EE19B-AE18-274E-9841-72356C35DE8A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4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5" destOrd="0" parTransId="{240EFFF3-8F22-924E-90F9-41324925ED1D}" sibTransId="{3329ACD5-69C4-154B-A61D-3E0DCF5FAB14}"/>
    <dgm:cxn modelId="{C8D6B86A-8F69-5F45-9A59-70DBB1358B8F}" type="presOf" srcId="{BB0170EE-A605-824B-8AC9-B118417EF33D}" destId="{D369686F-3099-6A4B-8628-4BCC32A1E5C1}" srcOrd="1" destOrd="0" presId="urn:microsoft.com/office/officeart/2005/8/layout/radial5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C2C85F7A-5C4A-CC4E-904F-73930E702DA3}" type="presOf" srcId="{73862618-6A46-034D-BAF6-10E2570AF098}" destId="{94FC3E7A-E190-BA4F-81BF-4A93FA4DDE6D}" srcOrd="1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3" destOrd="0" parTransId="{E6A4B837-EF00-A546-8941-FE7A5D9FD870}" sibTransId="{58FFDE2D-E18A-0241-8606-2AD865EF1694}"/>
    <dgm:cxn modelId="{E7CAED9F-F822-B04F-8B39-0678C1FB654C}" srcId="{166B73B4-B0CA-2847-ABAC-8C10AAAD4D5A}" destId="{E13A5C9A-AA89-8A40-976A-467A53FFF155}" srcOrd="1" destOrd="0" parTransId="{BB0170EE-A605-824B-8AC9-B118417EF33D}" sibTransId="{F0A50A0D-52DA-304F-B36E-604F5C615E6E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6AF8F0B2-A709-304A-8119-9598C79F16FE}" type="presOf" srcId="{E13A5C9A-AA89-8A40-976A-467A53FFF155}" destId="{9236EB7F-8C9A-2547-9AB4-C68AC949A2D1}" srcOrd="0" destOrd="0" presId="urn:microsoft.com/office/officeart/2005/8/layout/radial5"/>
    <dgm:cxn modelId="{B0757AB3-4C63-904E-9784-8CA0A818BD1D}" type="presOf" srcId="{BAD7A5AF-4BBD-8244-B8B9-C20B0C0A2DF4}" destId="{4DE1C076-E851-9542-8721-5579DAA90C9B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7B551FF-ABF8-A440-9131-073F975BC9B8}" srcId="{166B73B4-B0CA-2847-ABAC-8C10AAAD4D5A}" destId="{BAD7A5AF-4BBD-8244-B8B9-C20B0C0A2DF4}" srcOrd="2" destOrd="0" parTransId="{73862618-6A46-034D-BAF6-10E2570AF098}" sibTransId="{EE38CB8D-2A2A-4144-96B2-2E3AD442C6D7}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03E6375C-66BC-7D49-AEDB-A307B56D95D6}" type="presParOf" srcId="{0263D80A-06E8-9E4D-B508-D4472E189F63}" destId="{0A4EE19B-AE18-274E-9841-72356C35DE8A}" srcOrd="3" destOrd="0" presId="urn:microsoft.com/office/officeart/2005/8/layout/radial5"/>
    <dgm:cxn modelId="{F766DF2F-C6E7-CA4C-B47E-3A010A8CBD7A}" type="presParOf" srcId="{0A4EE19B-AE18-274E-9841-72356C35DE8A}" destId="{D369686F-3099-6A4B-8628-4BCC32A1E5C1}" srcOrd="0" destOrd="0" presId="urn:microsoft.com/office/officeart/2005/8/layout/radial5"/>
    <dgm:cxn modelId="{103A2022-9AA5-6645-9578-9E481AB5DB17}" type="presParOf" srcId="{0263D80A-06E8-9E4D-B508-D4472E189F63}" destId="{9236EB7F-8C9A-2547-9AB4-C68AC949A2D1}" srcOrd="4" destOrd="0" presId="urn:microsoft.com/office/officeart/2005/8/layout/radial5"/>
    <dgm:cxn modelId="{833198F1-02FC-9C40-9A67-44C9D5D85BD1}" type="presParOf" srcId="{0263D80A-06E8-9E4D-B508-D4472E189F63}" destId="{45C0AAD3-518E-BD48-8AE1-FF075962AD39}" srcOrd="5" destOrd="0" presId="urn:microsoft.com/office/officeart/2005/8/layout/radial5"/>
    <dgm:cxn modelId="{EA316CEB-4B11-234F-AA89-510ABAED80EE}" type="presParOf" srcId="{45C0AAD3-518E-BD48-8AE1-FF075962AD39}" destId="{94FC3E7A-E190-BA4F-81BF-4A93FA4DDE6D}" srcOrd="0" destOrd="0" presId="urn:microsoft.com/office/officeart/2005/8/layout/radial5"/>
    <dgm:cxn modelId="{0FDE7128-A43A-3540-ABB7-4EE490047D91}" type="presParOf" srcId="{0263D80A-06E8-9E4D-B508-D4472E189F63}" destId="{4DE1C076-E851-9542-8721-5579DAA90C9B}" srcOrd="6" destOrd="0" presId="urn:microsoft.com/office/officeart/2005/8/layout/radial5"/>
    <dgm:cxn modelId="{CC481C75-1AB7-E148-B5F5-12BBBC0B1C92}" type="presParOf" srcId="{0263D80A-06E8-9E4D-B508-D4472E189F63}" destId="{724178F7-FE35-7B43-B051-717442DEBDBC}" srcOrd="7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8" destOrd="0" presId="urn:microsoft.com/office/officeart/2005/8/layout/radial5"/>
    <dgm:cxn modelId="{23C2BC9D-94E5-7C49-AB42-FAF9B7A9F1A5}" type="presParOf" srcId="{0263D80A-06E8-9E4D-B508-D4472E189F63}" destId="{46425910-43DE-C24E-828A-319CE20202EA}" srcOrd="9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10" destOrd="0" presId="urn:microsoft.com/office/officeart/2005/8/layout/radial5"/>
    <dgm:cxn modelId="{251A5FDA-D3DE-0344-8B2D-A1463A7D47BC}" type="presParOf" srcId="{0263D80A-06E8-9E4D-B508-D4472E189F63}" destId="{16E317A5-9052-604F-AC96-2C80084197DF}" srcOrd="11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12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nl-NL"/>
            <a:t>Types of Local Stakeholder </a:t>
          </a:r>
          <a:endParaRPr lang="en-DE" b="1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nl-NL" b="0"/>
            <a:t>Coercive Participation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E13A5C9A-AA89-8A40-976A-467A53FFF155}">
      <dgm:prSet/>
      <dgm:spPr/>
      <dgm:t>
        <a:bodyPr/>
        <a:lstStyle/>
        <a:p>
          <a:pPr rtl="0"/>
          <a:r>
            <a:rPr lang="nl-NL" b="0"/>
            <a:t>Induced Participation</a:t>
          </a:r>
          <a:endParaRPr lang="en-US" dirty="0"/>
        </a:p>
      </dgm:t>
    </dgm:pt>
    <dgm:pt modelId="{BB0170EE-A605-824B-8AC9-B118417EF33D}" type="parTrans" cxnId="{E7CAED9F-F822-B04F-8B39-0678C1FB654C}">
      <dgm:prSet/>
      <dgm:spPr/>
      <dgm:t>
        <a:bodyPr/>
        <a:lstStyle/>
        <a:p>
          <a:endParaRPr lang="en-US"/>
        </a:p>
      </dgm:t>
    </dgm:pt>
    <dgm:pt modelId="{F0A50A0D-52DA-304F-B36E-604F5C615E6E}" type="sibTrans" cxnId="{E7CAED9F-F822-B04F-8B39-0678C1FB654C}">
      <dgm:prSet/>
      <dgm:spPr/>
      <dgm:t>
        <a:bodyPr/>
        <a:lstStyle/>
        <a:p>
          <a:endParaRPr lang="en-US"/>
        </a:p>
      </dgm:t>
    </dgm:pt>
    <dgm:pt modelId="{BAD7A5AF-4BBD-8244-B8B9-C20B0C0A2DF4}">
      <dgm:prSet/>
      <dgm:spPr/>
      <dgm:t>
        <a:bodyPr/>
        <a:lstStyle/>
        <a:p>
          <a:r>
            <a:rPr lang="nl-NL" b="0"/>
            <a:t>Spontaneous Participation</a:t>
          </a:r>
          <a:endParaRPr lang="en-US" dirty="0"/>
        </a:p>
      </dgm:t>
    </dgm:pt>
    <dgm:pt modelId="{73862618-6A46-034D-BAF6-10E2570AF098}" type="parTrans" cxnId="{07B551FF-ABF8-A440-9131-073F975BC9B8}">
      <dgm:prSet/>
      <dgm:spPr/>
      <dgm:t>
        <a:bodyPr/>
        <a:lstStyle/>
        <a:p>
          <a:endParaRPr lang="en-US"/>
        </a:p>
      </dgm:t>
    </dgm:pt>
    <dgm:pt modelId="{EE38CB8D-2A2A-4144-96B2-2E3AD442C6D7}" type="sibTrans" cxnId="{07B551FF-ABF8-A440-9131-073F975BC9B8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3"/>
      <dgm:spPr/>
    </dgm:pt>
    <dgm:pt modelId="{CCA012CC-5011-6A40-9384-C2357472BB80}" type="pres">
      <dgm:prSet presAssocID="{B797336F-3AE2-1446-AAD9-4378039CE4D3}" presName="connectorText" presStyleLbl="sibTrans2D1" presStyleIdx="0" presStyleCnt="3"/>
      <dgm:spPr/>
    </dgm:pt>
    <dgm:pt modelId="{33AE45FE-2802-6A42-ACE8-A7040CED4011}" type="pres">
      <dgm:prSet presAssocID="{914CD524-2814-F041-9E2A-5A1B8528FC0F}" presName="node" presStyleLbl="node1" presStyleIdx="0" presStyleCnt="3">
        <dgm:presLayoutVars>
          <dgm:bulletEnabled val="1"/>
        </dgm:presLayoutVars>
      </dgm:prSet>
      <dgm:spPr/>
    </dgm:pt>
    <dgm:pt modelId="{0A4EE19B-AE18-274E-9841-72356C35DE8A}" type="pres">
      <dgm:prSet presAssocID="{BB0170EE-A605-824B-8AC9-B118417EF33D}" presName="parTrans" presStyleLbl="sibTrans2D1" presStyleIdx="1" presStyleCnt="3"/>
      <dgm:spPr/>
    </dgm:pt>
    <dgm:pt modelId="{D369686F-3099-6A4B-8628-4BCC32A1E5C1}" type="pres">
      <dgm:prSet presAssocID="{BB0170EE-A605-824B-8AC9-B118417EF33D}" presName="connectorText" presStyleLbl="sibTrans2D1" presStyleIdx="1" presStyleCnt="3"/>
      <dgm:spPr/>
    </dgm:pt>
    <dgm:pt modelId="{9236EB7F-8C9A-2547-9AB4-C68AC949A2D1}" type="pres">
      <dgm:prSet presAssocID="{E13A5C9A-AA89-8A40-976A-467A53FFF155}" presName="node" presStyleLbl="node1" presStyleIdx="1" presStyleCnt="3">
        <dgm:presLayoutVars>
          <dgm:bulletEnabled val="1"/>
        </dgm:presLayoutVars>
      </dgm:prSet>
      <dgm:spPr/>
    </dgm:pt>
    <dgm:pt modelId="{45C0AAD3-518E-BD48-8AE1-FF075962AD39}" type="pres">
      <dgm:prSet presAssocID="{73862618-6A46-034D-BAF6-10E2570AF098}" presName="parTrans" presStyleLbl="sibTrans2D1" presStyleIdx="2" presStyleCnt="3"/>
      <dgm:spPr/>
    </dgm:pt>
    <dgm:pt modelId="{94FC3E7A-E190-BA4F-81BF-4A93FA4DDE6D}" type="pres">
      <dgm:prSet presAssocID="{73862618-6A46-034D-BAF6-10E2570AF098}" presName="connectorText" presStyleLbl="sibTrans2D1" presStyleIdx="2" presStyleCnt="3"/>
      <dgm:spPr/>
    </dgm:pt>
    <dgm:pt modelId="{4DE1C076-E851-9542-8721-5579DAA90C9B}" type="pres">
      <dgm:prSet presAssocID="{BAD7A5AF-4BBD-8244-B8B9-C20B0C0A2DF4}" presName="node" presStyleLbl="node1" presStyleIdx="2" presStyleCnt="3">
        <dgm:presLayoutVars>
          <dgm:bulletEnabled val="1"/>
        </dgm:presLayoutVars>
      </dgm:prSet>
      <dgm:spPr/>
    </dgm:pt>
  </dgm:ptLst>
  <dgm:cxnLst>
    <dgm:cxn modelId="{091D4512-5A47-1B40-8EBE-05A471A5047C}" type="presOf" srcId="{73862618-6A46-034D-BAF6-10E2570AF098}" destId="{45C0AAD3-518E-BD48-8AE1-FF075962AD39}" srcOrd="0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31CEB2E-8327-DD4A-A26D-986875583C30}" type="presOf" srcId="{BB0170EE-A605-824B-8AC9-B118417EF33D}" destId="{0A4EE19B-AE18-274E-9841-72356C35DE8A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C8D6B86A-8F69-5F45-9A59-70DBB1358B8F}" type="presOf" srcId="{BB0170EE-A605-824B-8AC9-B118417EF33D}" destId="{D369686F-3099-6A4B-8628-4BCC32A1E5C1}" srcOrd="1" destOrd="0" presId="urn:microsoft.com/office/officeart/2005/8/layout/radial5"/>
    <dgm:cxn modelId="{C2C85F7A-5C4A-CC4E-904F-73930E702DA3}" type="presOf" srcId="{73862618-6A46-034D-BAF6-10E2570AF098}" destId="{94FC3E7A-E190-BA4F-81BF-4A93FA4DDE6D}" srcOrd="1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CAED9F-F822-B04F-8B39-0678C1FB654C}" srcId="{166B73B4-B0CA-2847-ABAC-8C10AAAD4D5A}" destId="{E13A5C9A-AA89-8A40-976A-467A53FFF155}" srcOrd="1" destOrd="0" parTransId="{BB0170EE-A605-824B-8AC9-B118417EF33D}" sibTransId="{F0A50A0D-52DA-304F-B36E-604F5C615E6E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6AF8F0B2-A709-304A-8119-9598C79F16FE}" type="presOf" srcId="{E13A5C9A-AA89-8A40-976A-467A53FFF155}" destId="{9236EB7F-8C9A-2547-9AB4-C68AC949A2D1}" srcOrd="0" destOrd="0" presId="urn:microsoft.com/office/officeart/2005/8/layout/radial5"/>
    <dgm:cxn modelId="{B0757AB3-4C63-904E-9784-8CA0A818BD1D}" type="presOf" srcId="{BAD7A5AF-4BBD-8244-B8B9-C20B0C0A2DF4}" destId="{4DE1C076-E851-9542-8721-5579DAA90C9B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7B551FF-ABF8-A440-9131-073F975BC9B8}" srcId="{166B73B4-B0CA-2847-ABAC-8C10AAAD4D5A}" destId="{BAD7A5AF-4BBD-8244-B8B9-C20B0C0A2DF4}" srcOrd="2" destOrd="0" parTransId="{73862618-6A46-034D-BAF6-10E2570AF098}" sibTransId="{EE38CB8D-2A2A-4144-96B2-2E3AD442C6D7}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03E6375C-66BC-7D49-AEDB-A307B56D95D6}" type="presParOf" srcId="{0263D80A-06E8-9E4D-B508-D4472E189F63}" destId="{0A4EE19B-AE18-274E-9841-72356C35DE8A}" srcOrd="3" destOrd="0" presId="urn:microsoft.com/office/officeart/2005/8/layout/radial5"/>
    <dgm:cxn modelId="{F766DF2F-C6E7-CA4C-B47E-3A010A8CBD7A}" type="presParOf" srcId="{0A4EE19B-AE18-274E-9841-72356C35DE8A}" destId="{D369686F-3099-6A4B-8628-4BCC32A1E5C1}" srcOrd="0" destOrd="0" presId="urn:microsoft.com/office/officeart/2005/8/layout/radial5"/>
    <dgm:cxn modelId="{103A2022-9AA5-6645-9578-9E481AB5DB17}" type="presParOf" srcId="{0263D80A-06E8-9E4D-B508-D4472E189F63}" destId="{9236EB7F-8C9A-2547-9AB4-C68AC949A2D1}" srcOrd="4" destOrd="0" presId="urn:microsoft.com/office/officeart/2005/8/layout/radial5"/>
    <dgm:cxn modelId="{833198F1-02FC-9C40-9A67-44C9D5D85BD1}" type="presParOf" srcId="{0263D80A-06E8-9E4D-B508-D4472E189F63}" destId="{45C0AAD3-518E-BD48-8AE1-FF075962AD39}" srcOrd="5" destOrd="0" presId="urn:microsoft.com/office/officeart/2005/8/layout/radial5"/>
    <dgm:cxn modelId="{EA316CEB-4B11-234F-AA89-510ABAED80EE}" type="presParOf" srcId="{45C0AAD3-518E-BD48-8AE1-FF075962AD39}" destId="{94FC3E7A-E190-BA4F-81BF-4A93FA4DDE6D}" srcOrd="0" destOrd="0" presId="urn:microsoft.com/office/officeart/2005/8/layout/radial5"/>
    <dgm:cxn modelId="{0FDE7128-A43A-3540-ABB7-4EE490047D91}" type="presParOf" srcId="{0263D80A-06E8-9E4D-B508-D4472E189F63}" destId="{4DE1C076-E851-9542-8721-5579DAA90C9B}" srcOrd="6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nl-NL"/>
            <a:t>Types of Local Stakeholder </a:t>
          </a:r>
          <a:endParaRPr lang="en-DE" b="1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nl-NL" b="0"/>
            <a:t>Coercive Participation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E13A5C9A-AA89-8A40-976A-467A53FFF155}">
      <dgm:prSet/>
      <dgm:spPr/>
      <dgm:t>
        <a:bodyPr/>
        <a:lstStyle/>
        <a:p>
          <a:pPr rtl="0"/>
          <a:r>
            <a:rPr lang="nl-NL" b="0"/>
            <a:t>Induced Participation</a:t>
          </a:r>
          <a:endParaRPr lang="en-US" dirty="0"/>
        </a:p>
      </dgm:t>
    </dgm:pt>
    <dgm:pt modelId="{BB0170EE-A605-824B-8AC9-B118417EF33D}" type="parTrans" cxnId="{E7CAED9F-F822-B04F-8B39-0678C1FB654C}">
      <dgm:prSet/>
      <dgm:spPr/>
      <dgm:t>
        <a:bodyPr/>
        <a:lstStyle/>
        <a:p>
          <a:endParaRPr lang="en-US"/>
        </a:p>
      </dgm:t>
    </dgm:pt>
    <dgm:pt modelId="{F0A50A0D-52DA-304F-B36E-604F5C615E6E}" type="sibTrans" cxnId="{E7CAED9F-F822-B04F-8B39-0678C1FB654C}">
      <dgm:prSet/>
      <dgm:spPr/>
      <dgm:t>
        <a:bodyPr/>
        <a:lstStyle/>
        <a:p>
          <a:endParaRPr lang="en-US"/>
        </a:p>
      </dgm:t>
    </dgm:pt>
    <dgm:pt modelId="{BAD7A5AF-4BBD-8244-B8B9-C20B0C0A2DF4}">
      <dgm:prSet/>
      <dgm:spPr/>
      <dgm:t>
        <a:bodyPr/>
        <a:lstStyle/>
        <a:p>
          <a:r>
            <a:rPr lang="nl-NL" b="0"/>
            <a:t>Spontaneous Participation</a:t>
          </a:r>
          <a:endParaRPr lang="en-US" dirty="0"/>
        </a:p>
      </dgm:t>
    </dgm:pt>
    <dgm:pt modelId="{73862618-6A46-034D-BAF6-10E2570AF098}" type="parTrans" cxnId="{07B551FF-ABF8-A440-9131-073F975BC9B8}">
      <dgm:prSet/>
      <dgm:spPr/>
      <dgm:t>
        <a:bodyPr/>
        <a:lstStyle/>
        <a:p>
          <a:endParaRPr lang="en-US"/>
        </a:p>
      </dgm:t>
    </dgm:pt>
    <dgm:pt modelId="{EE38CB8D-2A2A-4144-96B2-2E3AD442C6D7}" type="sibTrans" cxnId="{07B551FF-ABF8-A440-9131-073F975BC9B8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3"/>
      <dgm:spPr/>
    </dgm:pt>
    <dgm:pt modelId="{CCA012CC-5011-6A40-9384-C2357472BB80}" type="pres">
      <dgm:prSet presAssocID="{B797336F-3AE2-1446-AAD9-4378039CE4D3}" presName="connectorText" presStyleLbl="sibTrans2D1" presStyleIdx="0" presStyleCnt="3"/>
      <dgm:spPr/>
    </dgm:pt>
    <dgm:pt modelId="{33AE45FE-2802-6A42-ACE8-A7040CED4011}" type="pres">
      <dgm:prSet presAssocID="{914CD524-2814-F041-9E2A-5A1B8528FC0F}" presName="node" presStyleLbl="node1" presStyleIdx="0" presStyleCnt="3">
        <dgm:presLayoutVars>
          <dgm:bulletEnabled val="1"/>
        </dgm:presLayoutVars>
      </dgm:prSet>
      <dgm:spPr/>
    </dgm:pt>
    <dgm:pt modelId="{0A4EE19B-AE18-274E-9841-72356C35DE8A}" type="pres">
      <dgm:prSet presAssocID="{BB0170EE-A605-824B-8AC9-B118417EF33D}" presName="parTrans" presStyleLbl="sibTrans2D1" presStyleIdx="1" presStyleCnt="3"/>
      <dgm:spPr/>
    </dgm:pt>
    <dgm:pt modelId="{D369686F-3099-6A4B-8628-4BCC32A1E5C1}" type="pres">
      <dgm:prSet presAssocID="{BB0170EE-A605-824B-8AC9-B118417EF33D}" presName="connectorText" presStyleLbl="sibTrans2D1" presStyleIdx="1" presStyleCnt="3"/>
      <dgm:spPr/>
    </dgm:pt>
    <dgm:pt modelId="{9236EB7F-8C9A-2547-9AB4-C68AC949A2D1}" type="pres">
      <dgm:prSet presAssocID="{E13A5C9A-AA89-8A40-976A-467A53FFF155}" presName="node" presStyleLbl="node1" presStyleIdx="1" presStyleCnt="3">
        <dgm:presLayoutVars>
          <dgm:bulletEnabled val="1"/>
        </dgm:presLayoutVars>
      </dgm:prSet>
      <dgm:spPr/>
    </dgm:pt>
    <dgm:pt modelId="{45C0AAD3-518E-BD48-8AE1-FF075962AD39}" type="pres">
      <dgm:prSet presAssocID="{73862618-6A46-034D-BAF6-10E2570AF098}" presName="parTrans" presStyleLbl="sibTrans2D1" presStyleIdx="2" presStyleCnt="3"/>
      <dgm:spPr/>
    </dgm:pt>
    <dgm:pt modelId="{94FC3E7A-E190-BA4F-81BF-4A93FA4DDE6D}" type="pres">
      <dgm:prSet presAssocID="{73862618-6A46-034D-BAF6-10E2570AF098}" presName="connectorText" presStyleLbl="sibTrans2D1" presStyleIdx="2" presStyleCnt="3"/>
      <dgm:spPr/>
    </dgm:pt>
    <dgm:pt modelId="{4DE1C076-E851-9542-8721-5579DAA90C9B}" type="pres">
      <dgm:prSet presAssocID="{BAD7A5AF-4BBD-8244-B8B9-C20B0C0A2DF4}" presName="node" presStyleLbl="node1" presStyleIdx="2" presStyleCnt="3">
        <dgm:presLayoutVars>
          <dgm:bulletEnabled val="1"/>
        </dgm:presLayoutVars>
      </dgm:prSet>
      <dgm:spPr/>
    </dgm:pt>
  </dgm:ptLst>
  <dgm:cxnLst>
    <dgm:cxn modelId="{091D4512-5A47-1B40-8EBE-05A471A5047C}" type="presOf" srcId="{73862618-6A46-034D-BAF6-10E2570AF098}" destId="{45C0AAD3-518E-BD48-8AE1-FF075962AD39}" srcOrd="0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31CEB2E-8327-DD4A-A26D-986875583C30}" type="presOf" srcId="{BB0170EE-A605-824B-8AC9-B118417EF33D}" destId="{0A4EE19B-AE18-274E-9841-72356C35DE8A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C8D6B86A-8F69-5F45-9A59-70DBB1358B8F}" type="presOf" srcId="{BB0170EE-A605-824B-8AC9-B118417EF33D}" destId="{D369686F-3099-6A4B-8628-4BCC32A1E5C1}" srcOrd="1" destOrd="0" presId="urn:microsoft.com/office/officeart/2005/8/layout/radial5"/>
    <dgm:cxn modelId="{C2C85F7A-5C4A-CC4E-904F-73930E702DA3}" type="presOf" srcId="{73862618-6A46-034D-BAF6-10E2570AF098}" destId="{94FC3E7A-E190-BA4F-81BF-4A93FA4DDE6D}" srcOrd="1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CAED9F-F822-B04F-8B39-0678C1FB654C}" srcId="{166B73B4-B0CA-2847-ABAC-8C10AAAD4D5A}" destId="{E13A5C9A-AA89-8A40-976A-467A53FFF155}" srcOrd="1" destOrd="0" parTransId="{BB0170EE-A605-824B-8AC9-B118417EF33D}" sibTransId="{F0A50A0D-52DA-304F-B36E-604F5C615E6E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6AF8F0B2-A709-304A-8119-9598C79F16FE}" type="presOf" srcId="{E13A5C9A-AA89-8A40-976A-467A53FFF155}" destId="{9236EB7F-8C9A-2547-9AB4-C68AC949A2D1}" srcOrd="0" destOrd="0" presId="urn:microsoft.com/office/officeart/2005/8/layout/radial5"/>
    <dgm:cxn modelId="{B0757AB3-4C63-904E-9784-8CA0A818BD1D}" type="presOf" srcId="{BAD7A5AF-4BBD-8244-B8B9-C20B0C0A2DF4}" destId="{4DE1C076-E851-9542-8721-5579DAA90C9B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7B551FF-ABF8-A440-9131-073F975BC9B8}" srcId="{166B73B4-B0CA-2847-ABAC-8C10AAAD4D5A}" destId="{BAD7A5AF-4BBD-8244-B8B9-C20B0C0A2DF4}" srcOrd="2" destOrd="0" parTransId="{73862618-6A46-034D-BAF6-10E2570AF098}" sibTransId="{EE38CB8D-2A2A-4144-96B2-2E3AD442C6D7}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03E6375C-66BC-7D49-AEDB-A307B56D95D6}" type="presParOf" srcId="{0263D80A-06E8-9E4D-B508-D4472E189F63}" destId="{0A4EE19B-AE18-274E-9841-72356C35DE8A}" srcOrd="3" destOrd="0" presId="urn:microsoft.com/office/officeart/2005/8/layout/radial5"/>
    <dgm:cxn modelId="{F766DF2F-C6E7-CA4C-B47E-3A010A8CBD7A}" type="presParOf" srcId="{0A4EE19B-AE18-274E-9841-72356C35DE8A}" destId="{D369686F-3099-6A4B-8628-4BCC32A1E5C1}" srcOrd="0" destOrd="0" presId="urn:microsoft.com/office/officeart/2005/8/layout/radial5"/>
    <dgm:cxn modelId="{103A2022-9AA5-6645-9578-9E481AB5DB17}" type="presParOf" srcId="{0263D80A-06E8-9E4D-B508-D4472E189F63}" destId="{9236EB7F-8C9A-2547-9AB4-C68AC949A2D1}" srcOrd="4" destOrd="0" presId="urn:microsoft.com/office/officeart/2005/8/layout/radial5"/>
    <dgm:cxn modelId="{833198F1-02FC-9C40-9A67-44C9D5D85BD1}" type="presParOf" srcId="{0263D80A-06E8-9E4D-B508-D4472E189F63}" destId="{45C0AAD3-518E-BD48-8AE1-FF075962AD39}" srcOrd="5" destOrd="0" presId="urn:microsoft.com/office/officeart/2005/8/layout/radial5"/>
    <dgm:cxn modelId="{EA316CEB-4B11-234F-AA89-510ABAED80EE}" type="presParOf" srcId="{45C0AAD3-518E-BD48-8AE1-FF075962AD39}" destId="{94FC3E7A-E190-BA4F-81BF-4A93FA4DDE6D}" srcOrd="0" destOrd="0" presId="urn:microsoft.com/office/officeart/2005/8/layout/radial5"/>
    <dgm:cxn modelId="{0FDE7128-A43A-3540-ABB7-4EE490047D91}" type="presParOf" srcId="{0263D80A-06E8-9E4D-B508-D4472E189F63}" destId="{4DE1C076-E851-9542-8721-5579DAA90C9B}" srcOrd="6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nl-NL"/>
            <a:t>Types of Local Stakeholder </a:t>
          </a:r>
          <a:endParaRPr lang="en-DE" b="1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nl-NL" b="0"/>
            <a:t>Coercive Participation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E13A5C9A-AA89-8A40-976A-467A53FFF155}">
      <dgm:prSet/>
      <dgm:spPr/>
      <dgm:t>
        <a:bodyPr/>
        <a:lstStyle/>
        <a:p>
          <a:pPr rtl="0"/>
          <a:r>
            <a:rPr lang="nl-NL" b="0"/>
            <a:t>Induced Participation</a:t>
          </a:r>
          <a:endParaRPr lang="en-US" dirty="0"/>
        </a:p>
      </dgm:t>
    </dgm:pt>
    <dgm:pt modelId="{BB0170EE-A605-824B-8AC9-B118417EF33D}" type="parTrans" cxnId="{E7CAED9F-F822-B04F-8B39-0678C1FB654C}">
      <dgm:prSet/>
      <dgm:spPr/>
      <dgm:t>
        <a:bodyPr/>
        <a:lstStyle/>
        <a:p>
          <a:endParaRPr lang="en-US"/>
        </a:p>
      </dgm:t>
    </dgm:pt>
    <dgm:pt modelId="{F0A50A0D-52DA-304F-B36E-604F5C615E6E}" type="sibTrans" cxnId="{E7CAED9F-F822-B04F-8B39-0678C1FB654C}">
      <dgm:prSet/>
      <dgm:spPr/>
      <dgm:t>
        <a:bodyPr/>
        <a:lstStyle/>
        <a:p>
          <a:endParaRPr lang="en-US"/>
        </a:p>
      </dgm:t>
    </dgm:pt>
    <dgm:pt modelId="{BAD7A5AF-4BBD-8244-B8B9-C20B0C0A2DF4}">
      <dgm:prSet/>
      <dgm:spPr/>
      <dgm:t>
        <a:bodyPr/>
        <a:lstStyle/>
        <a:p>
          <a:r>
            <a:rPr lang="nl-NL" b="0"/>
            <a:t>Spontaneous Participation</a:t>
          </a:r>
          <a:endParaRPr lang="en-US" dirty="0"/>
        </a:p>
      </dgm:t>
    </dgm:pt>
    <dgm:pt modelId="{73862618-6A46-034D-BAF6-10E2570AF098}" type="parTrans" cxnId="{07B551FF-ABF8-A440-9131-073F975BC9B8}">
      <dgm:prSet/>
      <dgm:spPr/>
      <dgm:t>
        <a:bodyPr/>
        <a:lstStyle/>
        <a:p>
          <a:endParaRPr lang="en-US"/>
        </a:p>
      </dgm:t>
    </dgm:pt>
    <dgm:pt modelId="{EE38CB8D-2A2A-4144-96B2-2E3AD442C6D7}" type="sibTrans" cxnId="{07B551FF-ABF8-A440-9131-073F975BC9B8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3"/>
      <dgm:spPr/>
    </dgm:pt>
    <dgm:pt modelId="{CCA012CC-5011-6A40-9384-C2357472BB80}" type="pres">
      <dgm:prSet presAssocID="{B797336F-3AE2-1446-AAD9-4378039CE4D3}" presName="connectorText" presStyleLbl="sibTrans2D1" presStyleIdx="0" presStyleCnt="3"/>
      <dgm:spPr/>
    </dgm:pt>
    <dgm:pt modelId="{33AE45FE-2802-6A42-ACE8-A7040CED4011}" type="pres">
      <dgm:prSet presAssocID="{914CD524-2814-F041-9E2A-5A1B8528FC0F}" presName="node" presStyleLbl="node1" presStyleIdx="0" presStyleCnt="3">
        <dgm:presLayoutVars>
          <dgm:bulletEnabled val="1"/>
        </dgm:presLayoutVars>
      </dgm:prSet>
      <dgm:spPr/>
    </dgm:pt>
    <dgm:pt modelId="{0A4EE19B-AE18-274E-9841-72356C35DE8A}" type="pres">
      <dgm:prSet presAssocID="{BB0170EE-A605-824B-8AC9-B118417EF33D}" presName="parTrans" presStyleLbl="sibTrans2D1" presStyleIdx="1" presStyleCnt="3"/>
      <dgm:spPr/>
    </dgm:pt>
    <dgm:pt modelId="{D369686F-3099-6A4B-8628-4BCC32A1E5C1}" type="pres">
      <dgm:prSet presAssocID="{BB0170EE-A605-824B-8AC9-B118417EF33D}" presName="connectorText" presStyleLbl="sibTrans2D1" presStyleIdx="1" presStyleCnt="3"/>
      <dgm:spPr/>
    </dgm:pt>
    <dgm:pt modelId="{9236EB7F-8C9A-2547-9AB4-C68AC949A2D1}" type="pres">
      <dgm:prSet presAssocID="{E13A5C9A-AA89-8A40-976A-467A53FFF155}" presName="node" presStyleLbl="node1" presStyleIdx="1" presStyleCnt="3">
        <dgm:presLayoutVars>
          <dgm:bulletEnabled val="1"/>
        </dgm:presLayoutVars>
      </dgm:prSet>
      <dgm:spPr/>
    </dgm:pt>
    <dgm:pt modelId="{45C0AAD3-518E-BD48-8AE1-FF075962AD39}" type="pres">
      <dgm:prSet presAssocID="{73862618-6A46-034D-BAF6-10E2570AF098}" presName="parTrans" presStyleLbl="sibTrans2D1" presStyleIdx="2" presStyleCnt="3"/>
      <dgm:spPr/>
    </dgm:pt>
    <dgm:pt modelId="{94FC3E7A-E190-BA4F-81BF-4A93FA4DDE6D}" type="pres">
      <dgm:prSet presAssocID="{73862618-6A46-034D-BAF6-10E2570AF098}" presName="connectorText" presStyleLbl="sibTrans2D1" presStyleIdx="2" presStyleCnt="3"/>
      <dgm:spPr/>
    </dgm:pt>
    <dgm:pt modelId="{4DE1C076-E851-9542-8721-5579DAA90C9B}" type="pres">
      <dgm:prSet presAssocID="{BAD7A5AF-4BBD-8244-B8B9-C20B0C0A2DF4}" presName="node" presStyleLbl="node1" presStyleIdx="2" presStyleCnt="3">
        <dgm:presLayoutVars>
          <dgm:bulletEnabled val="1"/>
        </dgm:presLayoutVars>
      </dgm:prSet>
      <dgm:spPr/>
    </dgm:pt>
  </dgm:ptLst>
  <dgm:cxnLst>
    <dgm:cxn modelId="{091D4512-5A47-1B40-8EBE-05A471A5047C}" type="presOf" srcId="{73862618-6A46-034D-BAF6-10E2570AF098}" destId="{45C0AAD3-518E-BD48-8AE1-FF075962AD39}" srcOrd="0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31CEB2E-8327-DD4A-A26D-986875583C30}" type="presOf" srcId="{BB0170EE-A605-824B-8AC9-B118417EF33D}" destId="{0A4EE19B-AE18-274E-9841-72356C35DE8A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C8D6B86A-8F69-5F45-9A59-70DBB1358B8F}" type="presOf" srcId="{BB0170EE-A605-824B-8AC9-B118417EF33D}" destId="{D369686F-3099-6A4B-8628-4BCC32A1E5C1}" srcOrd="1" destOrd="0" presId="urn:microsoft.com/office/officeart/2005/8/layout/radial5"/>
    <dgm:cxn modelId="{C2C85F7A-5C4A-CC4E-904F-73930E702DA3}" type="presOf" srcId="{73862618-6A46-034D-BAF6-10E2570AF098}" destId="{94FC3E7A-E190-BA4F-81BF-4A93FA4DDE6D}" srcOrd="1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CAED9F-F822-B04F-8B39-0678C1FB654C}" srcId="{166B73B4-B0CA-2847-ABAC-8C10AAAD4D5A}" destId="{E13A5C9A-AA89-8A40-976A-467A53FFF155}" srcOrd="1" destOrd="0" parTransId="{BB0170EE-A605-824B-8AC9-B118417EF33D}" sibTransId="{F0A50A0D-52DA-304F-B36E-604F5C615E6E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6AF8F0B2-A709-304A-8119-9598C79F16FE}" type="presOf" srcId="{E13A5C9A-AA89-8A40-976A-467A53FFF155}" destId="{9236EB7F-8C9A-2547-9AB4-C68AC949A2D1}" srcOrd="0" destOrd="0" presId="urn:microsoft.com/office/officeart/2005/8/layout/radial5"/>
    <dgm:cxn modelId="{B0757AB3-4C63-904E-9784-8CA0A818BD1D}" type="presOf" srcId="{BAD7A5AF-4BBD-8244-B8B9-C20B0C0A2DF4}" destId="{4DE1C076-E851-9542-8721-5579DAA90C9B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7B551FF-ABF8-A440-9131-073F975BC9B8}" srcId="{166B73B4-B0CA-2847-ABAC-8C10AAAD4D5A}" destId="{BAD7A5AF-4BBD-8244-B8B9-C20B0C0A2DF4}" srcOrd="2" destOrd="0" parTransId="{73862618-6A46-034D-BAF6-10E2570AF098}" sibTransId="{EE38CB8D-2A2A-4144-96B2-2E3AD442C6D7}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03E6375C-66BC-7D49-AEDB-A307B56D95D6}" type="presParOf" srcId="{0263D80A-06E8-9E4D-B508-D4472E189F63}" destId="{0A4EE19B-AE18-274E-9841-72356C35DE8A}" srcOrd="3" destOrd="0" presId="urn:microsoft.com/office/officeart/2005/8/layout/radial5"/>
    <dgm:cxn modelId="{F766DF2F-C6E7-CA4C-B47E-3A010A8CBD7A}" type="presParOf" srcId="{0A4EE19B-AE18-274E-9841-72356C35DE8A}" destId="{D369686F-3099-6A4B-8628-4BCC32A1E5C1}" srcOrd="0" destOrd="0" presId="urn:microsoft.com/office/officeart/2005/8/layout/radial5"/>
    <dgm:cxn modelId="{103A2022-9AA5-6645-9578-9E481AB5DB17}" type="presParOf" srcId="{0263D80A-06E8-9E4D-B508-D4472E189F63}" destId="{9236EB7F-8C9A-2547-9AB4-C68AC949A2D1}" srcOrd="4" destOrd="0" presId="urn:microsoft.com/office/officeart/2005/8/layout/radial5"/>
    <dgm:cxn modelId="{833198F1-02FC-9C40-9A67-44C9D5D85BD1}" type="presParOf" srcId="{0263D80A-06E8-9E4D-B508-D4472E189F63}" destId="{45C0AAD3-518E-BD48-8AE1-FF075962AD39}" srcOrd="5" destOrd="0" presId="urn:microsoft.com/office/officeart/2005/8/layout/radial5"/>
    <dgm:cxn modelId="{EA316CEB-4B11-234F-AA89-510ABAED80EE}" type="presParOf" srcId="{45C0AAD3-518E-BD48-8AE1-FF075962AD39}" destId="{94FC3E7A-E190-BA4F-81BF-4A93FA4DDE6D}" srcOrd="0" destOrd="0" presId="urn:microsoft.com/office/officeart/2005/8/layout/radial5"/>
    <dgm:cxn modelId="{0FDE7128-A43A-3540-ABB7-4EE490047D91}" type="presParOf" srcId="{0263D80A-06E8-9E4D-B508-D4472E189F63}" destId="{4DE1C076-E851-9542-8721-5579DAA90C9B}" srcOrd="6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2020711" y="1799636"/>
          <a:ext cx="1088900" cy="108890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700" b="1" kern="1200" dirty="0"/>
            <a:t>Key Actors</a:t>
          </a:r>
        </a:p>
      </dsp:txBody>
      <dsp:txXfrm>
        <a:off x="2180177" y="1959102"/>
        <a:ext cx="769968" cy="769968"/>
      </dsp:txXfrm>
    </dsp:sp>
    <dsp:sp modelId="{8C189818-31B3-A14C-9F8E-86F8D3516A39}">
      <dsp:nvSpPr>
        <dsp:cNvPr id="0" name=""/>
        <dsp:cNvSpPr/>
      </dsp:nvSpPr>
      <dsp:spPr>
        <a:xfrm rot="16200000">
          <a:off x="2449602" y="1426953"/>
          <a:ext cx="231118" cy="32237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2484270" y="1526096"/>
        <a:ext cx="161783" cy="193423"/>
      </dsp:txXfrm>
    </dsp:sp>
    <dsp:sp modelId="{33AE45FE-2802-6A42-ACE8-A7040CED4011}">
      <dsp:nvSpPr>
        <dsp:cNvPr id="0" name=""/>
        <dsp:cNvSpPr/>
      </dsp:nvSpPr>
      <dsp:spPr>
        <a:xfrm>
          <a:off x="1884599" y="2437"/>
          <a:ext cx="1361125" cy="136112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Government Agencies</a:t>
          </a:r>
          <a:endParaRPr lang="en-DE" sz="1200" kern="1200" dirty="0"/>
        </a:p>
      </dsp:txBody>
      <dsp:txXfrm>
        <a:off x="2083931" y="201769"/>
        <a:ext cx="962461" cy="962461"/>
      </dsp:txXfrm>
    </dsp:sp>
    <dsp:sp modelId="{0A4EE19B-AE18-274E-9841-72356C35DE8A}">
      <dsp:nvSpPr>
        <dsp:cNvPr id="0" name=""/>
        <dsp:cNvSpPr/>
      </dsp:nvSpPr>
      <dsp:spPr>
        <a:xfrm rot="19800000">
          <a:off x="3104270" y="1804926"/>
          <a:ext cx="231118" cy="32237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2424599"/>
            <a:satOff val="5058"/>
            <a:lumOff val="200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3108915" y="1886735"/>
        <a:ext cx="161783" cy="193423"/>
      </dsp:txXfrm>
    </dsp:sp>
    <dsp:sp modelId="{9236EB7F-8C9A-2547-9AB4-C68AC949A2D1}">
      <dsp:nvSpPr>
        <dsp:cNvPr id="0" name=""/>
        <dsp:cNvSpPr/>
      </dsp:nvSpPr>
      <dsp:spPr>
        <a:xfrm>
          <a:off x="3323142" y="832980"/>
          <a:ext cx="1361125" cy="1361125"/>
        </a:xfrm>
        <a:prstGeom prst="ellipse">
          <a:avLst/>
        </a:prstGeom>
        <a:solidFill>
          <a:schemeClr val="accent5">
            <a:hueOff val="2424599"/>
            <a:satOff val="5058"/>
            <a:lumOff val="200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kern="1200" dirty="0" err="1"/>
            <a:t>DMOs</a:t>
          </a:r>
          <a:endParaRPr lang="en-US" sz="1200" kern="1200" dirty="0"/>
        </a:p>
      </dsp:txBody>
      <dsp:txXfrm>
        <a:off x="3522474" y="1032312"/>
        <a:ext cx="962461" cy="962461"/>
      </dsp:txXfrm>
    </dsp:sp>
    <dsp:sp modelId="{45C0AAD3-518E-BD48-8AE1-FF075962AD39}">
      <dsp:nvSpPr>
        <dsp:cNvPr id="0" name=""/>
        <dsp:cNvSpPr/>
      </dsp:nvSpPr>
      <dsp:spPr>
        <a:xfrm rot="1800000">
          <a:off x="3104270" y="2560872"/>
          <a:ext cx="231118" cy="32237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849198"/>
            <a:satOff val="10116"/>
            <a:lumOff val="3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3108915" y="2608013"/>
        <a:ext cx="161783" cy="193423"/>
      </dsp:txXfrm>
    </dsp:sp>
    <dsp:sp modelId="{4DE1C076-E851-9542-8721-5579DAA90C9B}">
      <dsp:nvSpPr>
        <dsp:cNvPr id="0" name=""/>
        <dsp:cNvSpPr/>
      </dsp:nvSpPr>
      <dsp:spPr>
        <a:xfrm>
          <a:off x="3323142" y="2494067"/>
          <a:ext cx="1361125" cy="1361125"/>
        </a:xfrm>
        <a:prstGeom prst="ellipse">
          <a:avLst/>
        </a:prstGeom>
        <a:solidFill>
          <a:schemeClr val="accent5">
            <a:hueOff val="4849198"/>
            <a:satOff val="10116"/>
            <a:lumOff val="3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Tourism Businesses</a:t>
          </a:r>
          <a:endParaRPr lang="en-US" sz="1200" kern="1200" dirty="0"/>
        </a:p>
      </dsp:txBody>
      <dsp:txXfrm>
        <a:off x="3522474" y="2693399"/>
        <a:ext cx="962461" cy="962461"/>
      </dsp:txXfrm>
    </dsp:sp>
    <dsp:sp modelId="{724178F7-FE35-7B43-B051-717442DEBDBC}">
      <dsp:nvSpPr>
        <dsp:cNvPr id="0" name=""/>
        <dsp:cNvSpPr/>
      </dsp:nvSpPr>
      <dsp:spPr>
        <a:xfrm rot="5400000">
          <a:off x="2449602" y="2938845"/>
          <a:ext cx="231118" cy="32237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7273797"/>
            <a:satOff val="15173"/>
            <a:lumOff val="5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2484270" y="2968653"/>
        <a:ext cx="161783" cy="193423"/>
      </dsp:txXfrm>
    </dsp:sp>
    <dsp:sp modelId="{2F9AB5B6-8516-954C-929D-9DFBF2DDEBBE}">
      <dsp:nvSpPr>
        <dsp:cNvPr id="0" name=""/>
        <dsp:cNvSpPr/>
      </dsp:nvSpPr>
      <dsp:spPr>
        <a:xfrm>
          <a:off x="1884599" y="3324610"/>
          <a:ext cx="1361125" cy="1361125"/>
        </a:xfrm>
        <a:prstGeom prst="ellipse">
          <a:avLst/>
        </a:prstGeom>
        <a:solidFill>
          <a:schemeClr val="accent5">
            <a:hueOff val="7273797"/>
            <a:satOff val="15173"/>
            <a:lumOff val="5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Local Communities</a:t>
          </a:r>
          <a:endParaRPr lang="en-DE" sz="1200" kern="1200" dirty="0"/>
        </a:p>
      </dsp:txBody>
      <dsp:txXfrm>
        <a:off x="2083931" y="3523942"/>
        <a:ext cx="962461" cy="962461"/>
      </dsp:txXfrm>
    </dsp:sp>
    <dsp:sp modelId="{46425910-43DE-C24E-828A-319CE20202EA}">
      <dsp:nvSpPr>
        <dsp:cNvPr id="0" name=""/>
        <dsp:cNvSpPr/>
      </dsp:nvSpPr>
      <dsp:spPr>
        <a:xfrm rot="9000000">
          <a:off x="1794934" y="2560872"/>
          <a:ext cx="231118" cy="32237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698395"/>
            <a:satOff val="20231"/>
            <a:lumOff val="7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 rot="10800000">
        <a:off x="1859624" y="2608013"/>
        <a:ext cx="161783" cy="193423"/>
      </dsp:txXfrm>
    </dsp:sp>
    <dsp:sp modelId="{D22A1B1C-5B96-F148-B268-F21156DF5061}">
      <dsp:nvSpPr>
        <dsp:cNvPr id="0" name=""/>
        <dsp:cNvSpPr/>
      </dsp:nvSpPr>
      <dsp:spPr>
        <a:xfrm>
          <a:off x="446056" y="2494067"/>
          <a:ext cx="1361125" cy="1361125"/>
        </a:xfrm>
        <a:prstGeom prst="ellipse">
          <a:avLst/>
        </a:prstGeom>
        <a:solidFill>
          <a:schemeClr val="accent5">
            <a:hueOff val="9698395"/>
            <a:satOff val="20231"/>
            <a:lumOff val="7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NGOs</a:t>
          </a:r>
          <a:endParaRPr lang="en-DE" sz="1200" kern="1200" dirty="0"/>
        </a:p>
      </dsp:txBody>
      <dsp:txXfrm>
        <a:off x="645388" y="2693399"/>
        <a:ext cx="962461" cy="962461"/>
      </dsp:txXfrm>
    </dsp:sp>
    <dsp:sp modelId="{16E317A5-9052-604F-AC96-2C80084197DF}">
      <dsp:nvSpPr>
        <dsp:cNvPr id="0" name=""/>
        <dsp:cNvSpPr/>
      </dsp:nvSpPr>
      <dsp:spPr>
        <a:xfrm rot="12600000">
          <a:off x="1794934" y="1804926"/>
          <a:ext cx="231118" cy="32237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 rot="10800000">
        <a:off x="1859624" y="1886735"/>
        <a:ext cx="161783" cy="193423"/>
      </dsp:txXfrm>
    </dsp:sp>
    <dsp:sp modelId="{F9F092CB-0D6B-8E43-A8C0-17DA5DF0C5FF}">
      <dsp:nvSpPr>
        <dsp:cNvPr id="0" name=""/>
        <dsp:cNvSpPr/>
      </dsp:nvSpPr>
      <dsp:spPr>
        <a:xfrm>
          <a:off x="446056" y="832980"/>
          <a:ext cx="1361125" cy="1361125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The Tourists</a:t>
          </a:r>
          <a:endParaRPr lang="en-DE" sz="1200" kern="1200" dirty="0"/>
        </a:p>
      </dsp:txBody>
      <dsp:txXfrm>
        <a:off x="645388" y="1032312"/>
        <a:ext cx="962461" cy="96246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719179" y="1986701"/>
          <a:ext cx="1187909" cy="118790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kern="1200"/>
            <a:t>Types of Local Stakeholder </a:t>
          </a:r>
          <a:endParaRPr lang="en-DE" sz="1200" b="1" kern="1200" dirty="0"/>
        </a:p>
      </dsp:txBody>
      <dsp:txXfrm>
        <a:off x="1893144" y="2160666"/>
        <a:ext cx="839979" cy="839979"/>
      </dsp:txXfrm>
    </dsp:sp>
    <dsp:sp modelId="{8C189818-31B3-A14C-9F8E-86F8D3516A39}">
      <dsp:nvSpPr>
        <dsp:cNvPr id="0" name=""/>
        <dsp:cNvSpPr/>
      </dsp:nvSpPr>
      <dsp:spPr>
        <a:xfrm rot="16200000">
          <a:off x="2186300" y="1552627"/>
          <a:ext cx="253667" cy="40388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224350" y="1671455"/>
        <a:ext cx="177567" cy="242333"/>
      </dsp:txXfrm>
    </dsp:sp>
    <dsp:sp modelId="{33AE45FE-2802-6A42-ACE8-A7040CED4011}">
      <dsp:nvSpPr>
        <dsp:cNvPr id="0" name=""/>
        <dsp:cNvSpPr/>
      </dsp:nvSpPr>
      <dsp:spPr>
        <a:xfrm>
          <a:off x="1575330" y="32477"/>
          <a:ext cx="1475606" cy="147560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b="0" kern="1200"/>
            <a:t>Coercive Participation</a:t>
          </a:r>
          <a:endParaRPr lang="en-DE" sz="1200" kern="1200" dirty="0"/>
        </a:p>
      </dsp:txBody>
      <dsp:txXfrm>
        <a:off x="1791427" y="248574"/>
        <a:ext cx="1043412" cy="1043412"/>
      </dsp:txXfrm>
    </dsp:sp>
    <dsp:sp modelId="{0A4EE19B-AE18-274E-9841-72356C35DE8A}">
      <dsp:nvSpPr>
        <dsp:cNvPr id="0" name=""/>
        <dsp:cNvSpPr/>
      </dsp:nvSpPr>
      <dsp:spPr>
        <a:xfrm rot="1800000">
          <a:off x="2901710" y="2791754"/>
          <a:ext cx="253667" cy="40388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906808" y="2853507"/>
        <a:ext cx="177567" cy="242333"/>
      </dsp:txXfrm>
    </dsp:sp>
    <dsp:sp modelId="{9236EB7F-8C9A-2547-9AB4-C68AC949A2D1}">
      <dsp:nvSpPr>
        <dsp:cNvPr id="0" name=""/>
        <dsp:cNvSpPr/>
      </dsp:nvSpPr>
      <dsp:spPr>
        <a:xfrm>
          <a:off x="3143162" y="2748041"/>
          <a:ext cx="1475606" cy="1475606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b="0" kern="1200"/>
            <a:t>Induced Participation</a:t>
          </a:r>
          <a:endParaRPr lang="en-US" sz="1200" kern="1200" dirty="0"/>
        </a:p>
      </dsp:txBody>
      <dsp:txXfrm>
        <a:off x="3359259" y="2964138"/>
        <a:ext cx="1043412" cy="1043412"/>
      </dsp:txXfrm>
    </dsp:sp>
    <dsp:sp modelId="{45C0AAD3-518E-BD48-8AE1-FF075962AD39}">
      <dsp:nvSpPr>
        <dsp:cNvPr id="0" name=""/>
        <dsp:cNvSpPr/>
      </dsp:nvSpPr>
      <dsp:spPr>
        <a:xfrm rot="9000000">
          <a:off x="1470889" y="2791754"/>
          <a:ext cx="253667" cy="40388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10800000">
        <a:off x="1541891" y="2853507"/>
        <a:ext cx="177567" cy="242333"/>
      </dsp:txXfrm>
    </dsp:sp>
    <dsp:sp modelId="{4DE1C076-E851-9542-8721-5579DAA90C9B}">
      <dsp:nvSpPr>
        <dsp:cNvPr id="0" name=""/>
        <dsp:cNvSpPr/>
      </dsp:nvSpPr>
      <dsp:spPr>
        <a:xfrm>
          <a:off x="7499" y="2748041"/>
          <a:ext cx="1475606" cy="1475606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b="0" kern="1200"/>
            <a:t>Spontaneous Participation</a:t>
          </a:r>
          <a:endParaRPr lang="en-US" sz="1200" kern="1200" dirty="0"/>
        </a:p>
      </dsp:txBody>
      <dsp:txXfrm>
        <a:off x="223596" y="2964138"/>
        <a:ext cx="1043412" cy="104341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719179" y="1986701"/>
          <a:ext cx="1187909" cy="118790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kern="1200"/>
            <a:t>Types of Local Stakeholder </a:t>
          </a:r>
          <a:endParaRPr lang="en-DE" sz="1200" b="1" kern="1200" dirty="0"/>
        </a:p>
      </dsp:txBody>
      <dsp:txXfrm>
        <a:off x="1893144" y="2160666"/>
        <a:ext cx="839979" cy="839979"/>
      </dsp:txXfrm>
    </dsp:sp>
    <dsp:sp modelId="{8C189818-31B3-A14C-9F8E-86F8D3516A39}">
      <dsp:nvSpPr>
        <dsp:cNvPr id="0" name=""/>
        <dsp:cNvSpPr/>
      </dsp:nvSpPr>
      <dsp:spPr>
        <a:xfrm rot="16200000">
          <a:off x="2186300" y="1552627"/>
          <a:ext cx="253667" cy="40388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224350" y="1671455"/>
        <a:ext cx="177567" cy="242333"/>
      </dsp:txXfrm>
    </dsp:sp>
    <dsp:sp modelId="{33AE45FE-2802-6A42-ACE8-A7040CED4011}">
      <dsp:nvSpPr>
        <dsp:cNvPr id="0" name=""/>
        <dsp:cNvSpPr/>
      </dsp:nvSpPr>
      <dsp:spPr>
        <a:xfrm>
          <a:off x="1575330" y="32477"/>
          <a:ext cx="1475606" cy="147560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b="0" kern="1200"/>
            <a:t>Coercive Participation</a:t>
          </a:r>
          <a:endParaRPr lang="en-DE" sz="1200" kern="1200" dirty="0"/>
        </a:p>
      </dsp:txBody>
      <dsp:txXfrm>
        <a:off x="1791427" y="248574"/>
        <a:ext cx="1043412" cy="1043412"/>
      </dsp:txXfrm>
    </dsp:sp>
    <dsp:sp modelId="{0A4EE19B-AE18-274E-9841-72356C35DE8A}">
      <dsp:nvSpPr>
        <dsp:cNvPr id="0" name=""/>
        <dsp:cNvSpPr/>
      </dsp:nvSpPr>
      <dsp:spPr>
        <a:xfrm rot="1800000">
          <a:off x="2901710" y="2791754"/>
          <a:ext cx="253667" cy="40388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906808" y="2853507"/>
        <a:ext cx="177567" cy="242333"/>
      </dsp:txXfrm>
    </dsp:sp>
    <dsp:sp modelId="{9236EB7F-8C9A-2547-9AB4-C68AC949A2D1}">
      <dsp:nvSpPr>
        <dsp:cNvPr id="0" name=""/>
        <dsp:cNvSpPr/>
      </dsp:nvSpPr>
      <dsp:spPr>
        <a:xfrm>
          <a:off x="3143162" y="2748041"/>
          <a:ext cx="1475606" cy="1475606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b="0" kern="1200"/>
            <a:t>Induced Participation</a:t>
          </a:r>
          <a:endParaRPr lang="en-US" sz="1200" kern="1200" dirty="0"/>
        </a:p>
      </dsp:txBody>
      <dsp:txXfrm>
        <a:off x="3359259" y="2964138"/>
        <a:ext cx="1043412" cy="1043412"/>
      </dsp:txXfrm>
    </dsp:sp>
    <dsp:sp modelId="{45C0AAD3-518E-BD48-8AE1-FF075962AD39}">
      <dsp:nvSpPr>
        <dsp:cNvPr id="0" name=""/>
        <dsp:cNvSpPr/>
      </dsp:nvSpPr>
      <dsp:spPr>
        <a:xfrm rot="9000000">
          <a:off x="1470889" y="2791754"/>
          <a:ext cx="253667" cy="40388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10800000">
        <a:off x="1541891" y="2853507"/>
        <a:ext cx="177567" cy="242333"/>
      </dsp:txXfrm>
    </dsp:sp>
    <dsp:sp modelId="{4DE1C076-E851-9542-8721-5579DAA90C9B}">
      <dsp:nvSpPr>
        <dsp:cNvPr id="0" name=""/>
        <dsp:cNvSpPr/>
      </dsp:nvSpPr>
      <dsp:spPr>
        <a:xfrm>
          <a:off x="7499" y="2748041"/>
          <a:ext cx="1475606" cy="1475606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b="0" kern="1200"/>
            <a:t>Spontaneous Participation</a:t>
          </a:r>
          <a:endParaRPr lang="en-US" sz="1200" kern="1200" dirty="0"/>
        </a:p>
      </dsp:txBody>
      <dsp:txXfrm>
        <a:off x="223596" y="2964138"/>
        <a:ext cx="1043412" cy="104341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719179" y="1986701"/>
          <a:ext cx="1187909" cy="118790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kern="1200"/>
            <a:t>Types of Local Stakeholder </a:t>
          </a:r>
          <a:endParaRPr lang="en-DE" sz="1200" b="1" kern="1200" dirty="0"/>
        </a:p>
      </dsp:txBody>
      <dsp:txXfrm>
        <a:off x="1893144" y="2160666"/>
        <a:ext cx="839979" cy="839979"/>
      </dsp:txXfrm>
    </dsp:sp>
    <dsp:sp modelId="{8C189818-31B3-A14C-9F8E-86F8D3516A39}">
      <dsp:nvSpPr>
        <dsp:cNvPr id="0" name=""/>
        <dsp:cNvSpPr/>
      </dsp:nvSpPr>
      <dsp:spPr>
        <a:xfrm rot="16200000">
          <a:off x="2186300" y="1552627"/>
          <a:ext cx="253667" cy="40388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224350" y="1671455"/>
        <a:ext cx="177567" cy="242333"/>
      </dsp:txXfrm>
    </dsp:sp>
    <dsp:sp modelId="{33AE45FE-2802-6A42-ACE8-A7040CED4011}">
      <dsp:nvSpPr>
        <dsp:cNvPr id="0" name=""/>
        <dsp:cNvSpPr/>
      </dsp:nvSpPr>
      <dsp:spPr>
        <a:xfrm>
          <a:off x="1575330" y="32477"/>
          <a:ext cx="1475606" cy="147560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b="0" kern="1200"/>
            <a:t>Coercive Participation</a:t>
          </a:r>
          <a:endParaRPr lang="en-DE" sz="1200" kern="1200" dirty="0"/>
        </a:p>
      </dsp:txBody>
      <dsp:txXfrm>
        <a:off x="1791427" y="248574"/>
        <a:ext cx="1043412" cy="1043412"/>
      </dsp:txXfrm>
    </dsp:sp>
    <dsp:sp modelId="{0A4EE19B-AE18-274E-9841-72356C35DE8A}">
      <dsp:nvSpPr>
        <dsp:cNvPr id="0" name=""/>
        <dsp:cNvSpPr/>
      </dsp:nvSpPr>
      <dsp:spPr>
        <a:xfrm rot="1800000">
          <a:off x="2901710" y="2791754"/>
          <a:ext cx="253667" cy="40388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906808" y="2853507"/>
        <a:ext cx="177567" cy="242333"/>
      </dsp:txXfrm>
    </dsp:sp>
    <dsp:sp modelId="{9236EB7F-8C9A-2547-9AB4-C68AC949A2D1}">
      <dsp:nvSpPr>
        <dsp:cNvPr id="0" name=""/>
        <dsp:cNvSpPr/>
      </dsp:nvSpPr>
      <dsp:spPr>
        <a:xfrm>
          <a:off x="3143162" y="2748041"/>
          <a:ext cx="1475606" cy="1475606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b="0" kern="1200"/>
            <a:t>Induced Participation</a:t>
          </a:r>
          <a:endParaRPr lang="en-US" sz="1200" kern="1200" dirty="0"/>
        </a:p>
      </dsp:txBody>
      <dsp:txXfrm>
        <a:off x="3359259" y="2964138"/>
        <a:ext cx="1043412" cy="1043412"/>
      </dsp:txXfrm>
    </dsp:sp>
    <dsp:sp modelId="{45C0AAD3-518E-BD48-8AE1-FF075962AD39}">
      <dsp:nvSpPr>
        <dsp:cNvPr id="0" name=""/>
        <dsp:cNvSpPr/>
      </dsp:nvSpPr>
      <dsp:spPr>
        <a:xfrm rot="9000000">
          <a:off x="1470889" y="2791754"/>
          <a:ext cx="253667" cy="40388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10800000">
        <a:off x="1541891" y="2853507"/>
        <a:ext cx="177567" cy="242333"/>
      </dsp:txXfrm>
    </dsp:sp>
    <dsp:sp modelId="{4DE1C076-E851-9542-8721-5579DAA90C9B}">
      <dsp:nvSpPr>
        <dsp:cNvPr id="0" name=""/>
        <dsp:cNvSpPr/>
      </dsp:nvSpPr>
      <dsp:spPr>
        <a:xfrm>
          <a:off x="7499" y="2748041"/>
          <a:ext cx="1475606" cy="1475606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b="0" kern="1200"/>
            <a:t>Spontaneous Participation</a:t>
          </a:r>
          <a:endParaRPr lang="en-US" sz="1200" kern="1200" dirty="0"/>
        </a:p>
      </dsp:txBody>
      <dsp:txXfrm>
        <a:off x="223596" y="2964138"/>
        <a:ext cx="1043412" cy="10434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17-10-2025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17-10-2025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17-10-2025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BaR13op1jsQ" TargetMode="Externa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sz="4400" dirty="0"/>
              <a:t>Planning </a:t>
            </a:r>
            <a:r>
              <a:rPr lang="nl-NL" sz="4400" dirty="0" err="1"/>
              <a:t>and</a:t>
            </a:r>
            <a:r>
              <a:rPr lang="nl-NL" sz="4400" dirty="0"/>
              <a:t> Management of </a:t>
            </a:r>
            <a:r>
              <a:rPr lang="nl-NL" sz="4400" dirty="0" err="1"/>
              <a:t>Sustainable</a:t>
            </a:r>
            <a:r>
              <a:rPr lang="nl-NL" sz="4400" dirty="0"/>
              <a:t> </a:t>
            </a:r>
            <a:r>
              <a:rPr lang="nl-NL" sz="4400"/>
              <a:t>Tourism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/>
              <a:t>Outline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- </a:t>
            </a:r>
            <a:r>
              <a:rPr lang="nl-NL" dirty="0" err="1"/>
              <a:t>Carrying</a:t>
            </a:r>
            <a:r>
              <a:rPr lang="nl-NL" dirty="0"/>
              <a:t> </a:t>
            </a:r>
            <a:r>
              <a:rPr lang="nl-NL" dirty="0" err="1"/>
              <a:t>capacity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Limits</a:t>
            </a:r>
            <a:r>
              <a:rPr lang="nl-NL" dirty="0"/>
              <a:t> of </a:t>
            </a:r>
            <a:r>
              <a:rPr lang="nl-NL" dirty="0" err="1"/>
              <a:t>Acceptable</a:t>
            </a:r>
            <a:r>
              <a:rPr lang="nl-NL" dirty="0"/>
              <a:t> Change</a:t>
            </a:r>
          </a:p>
          <a:p>
            <a:r>
              <a:rPr lang="nl-NL" dirty="0"/>
              <a:t>- Stakeholder </a:t>
            </a:r>
            <a:r>
              <a:rPr lang="nl-NL" dirty="0" err="1"/>
              <a:t>Involvement</a:t>
            </a:r>
            <a:r>
              <a:rPr lang="nl-NL" dirty="0"/>
              <a:t> in </a:t>
            </a:r>
            <a:r>
              <a:rPr lang="nl-NL" dirty="0" err="1"/>
              <a:t>Tourism</a:t>
            </a:r>
            <a:r>
              <a:rPr lang="nl-NL" dirty="0"/>
              <a:t> Planning</a:t>
            </a:r>
          </a:p>
          <a:p>
            <a:r>
              <a:rPr lang="nl-NL" dirty="0"/>
              <a:t>- </a:t>
            </a:r>
            <a:r>
              <a:rPr lang="nl-NL" dirty="0" err="1"/>
              <a:t>Destination</a:t>
            </a:r>
            <a:r>
              <a:rPr lang="nl-NL" dirty="0"/>
              <a:t> Management </a:t>
            </a:r>
            <a:r>
              <a:rPr lang="nl-NL" dirty="0" err="1"/>
              <a:t>Organizations</a:t>
            </a:r>
            <a:endParaRPr lang="nl-NL" dirty="0"/>
          </a:p>
          <a:p>
            <a:r>
              <a:rPr lang="nl-NL" dirty="0"/>
              <a:t>- </a:t>
            </a:r>
            <a:r>
              <a:rPr lang="nl-NL" dirty="0" err="1"/>
              <a:t>Sustainable</a:t>
            </a:r>
            <a:r>
              <a:rPr lang="nl-NL" dirty="0"/>
              <a:t> </a:t>
            </a:r>
            <a:r>
              <a:rPr lang="nl-NL" dirty="0" err="1"/>
              <a:t>destination</a:t>
            </a:r>
            <a:r>
              <a:rPr lang="nl-NL" dirty="0"/>
              <a:t> development</a:t>
            </a:r>
          </a:p>
          <a:p>
            <a:pPr marL="0" indent="0">
              <a:buNone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pic>
        <p:nvPicPr>
          <p:cNvPr id="4098" name="Picture 2" descr="Explore Brazil best 2024 ecotourism gems with PlanetaEXO - Travel And Tour  World">
            <a:extLst>
              <a:ext uri="{FF2B5EF4-FFF2-40B4-BE49-F238E27FC236}">
                <a16:creationId xmlns:a16="http://schemas.microsoft.com/office/drawing/2014/main" id="{032D22C5-399B-97D5-ED0C-BFF19252D995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17" r="13117"/>
          <a:stretch>
            <a:fillRect/>
          </a:stretch>
        </p:blipFill>
        <p:spPr bwMode="auto">
          <a:xfrm>
            <a:off x="7537450" y="1624013"/>
            <a:ext cx="4340225" cy="4795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 descr="22 Places That Have Been Ruined by Tourists Over the Past Decade - Business  Insider">
            <a:extLst>
              <a:ext uri="{FF2B5EF4-FFF2-40B4-BE49-F238E27FC236}">
                <a16:creationId xmlns:a16="http://schemas.microsoft.com/office/drawing/2014/main" id="{BFE2E68A-DBA4-53E6-1C27-9DA78161F3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EA61D0C-BA43-3829-08DF-E0353DA51BA8}"/>
              </a:ext>
            </a:extLst>
          </p:cNvPr>
          <p:cNvSpPr txBox="1"/>
          <p:nvPr/>
        </p:nvSpPr>
        <p:spPr>
          <a:xfrm>
            <a:off x="1058615" y="1628800"/>
            <a:ext cx="6188926" cy="95410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nl-NL" sz="2800" b="1" dirty="0">
                <a:solidFill>
                  <a:schemeClr val="bg2"/>
                </a:solidFill>
              </a:rPr>
              <a:t>1- </a:t>
            </a:r>
            <a:r>
              <a:rPr lang="nl-NL" sz="2800" b="1" dirty="0" err="1">
                <a:solidFill>
                  <a:schemeClr val="bg2"/>
                </a:solidFill>
              </a:rPr>
              <a:t>Carrying</a:t>
            </a:r>
            <a:r>
              <a:rPr lang="nl-NL" sz="2800" b="1" dirty="0">
                <a:solidFill>
                  <a:schemeClr val="bg2"/>
                </a:solidFill>
              </a:rPr>
              <a:t> </a:t>
            </a:r>
            <a:r>
              <a:rPr lang="nl-NL" sz="2800" b="1" dirty="0" err="1">
                <a:solidFill>
                  <a:schemeClr val="bg2"/>
                </a:solidFill>
              </a:rPr>
              <a:t>capacity</a:t>
            </a:r>
            <a:r>
              <a:rPr lang="nl-NL" sz="2800" b="1" dirty="0">
                <a:solidFill>
                  <a:schemeClr val="bg2"/>
                </a:solidFill>
              </a:rPr>
              <a:t> </a:t>
            </a:r>
            <a:r>
              <a:rPr lang="nl-NL" sz="2800" b="1" dirty="0" err="1">
                <a:solidFill>
                  <a:schemeClr val="bg2"/>
                </a:solidFill>
              </a:rPr>
              <a:t>and</a:t>
            </a:r>
            <a:r>
              <a:rPr lang="nl-NL" sz="2800" b="1" dirty="0">
                <a:solidFill>
                  <a:schemeClr val="bg2"/>
                </a:solidFill>
              </a:rPr>
              <a:t> </a:t>
            </a:r>
            <a:r>
              <a:rPr lang="nl-NL" sz="2800" b="1" dirty="0" err="1">
                <a:solidFill>
                  <a:schemeClr val="bg2"/>
                </a:solidFill>
              </a:rPr>
              <a:t>Limits</a:t>
            </a:r>
            <a:r>
              <a:rPr lang="nl-NL" sz="2800" b="1" dirty="0">
                <a:solidFill>
                  <a:schemeClr val="bg2"/>
                </a:solidFill>
              </a:rPr>
              <a:t> of </a:t>
            </a:r>
            <a:r>
              <a:rPr lang="nl-NL" sz="2800" b="1" dirty="0" err="1">
                <a:solidFill>
                  <a:schemeClr val="bg2"/>
                </a:solidFill>
              </a:rPr>
              <a:t>Acceptable</a:t>
            </a:r>
            <a:r>
              <a:rPr lang="nl-NL" sz="2800" b="1" dirty="0">
                <a:solidFill>
                  <a:schemeClr val="bg2"/>
                </a:solidFill>
              </a:rPr>
              <a:t> Change</a:t>
            </a:r>
          </a:p>
        </p:txBody>
      </p:sp>
    </p:spTree>
    <p:extLst>
      <p:ext uri="{BB962C8B-B14F-4D97-AF65-F5344CB8AC3E}">
        <p14:creationId xmlns:p14="http://schemas.microsoft.com/office/powerpoint/2010/main" val="257216035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1- </a:t>
            </a:r>
            <a:r>
              <a:rPr lang="nl-NL" sz="2400" dirty="0" err="1"/>
              <a:t>Carrying</a:t>
            </a:r>
            <a:r>
              <a:rPr lang="nl-NL" sz="2400" dirty="0"/>
              <a:t> </a:t>
            </a:r>
            <a:r>
              <a:rPr lang="nl-NL" sz="2400" dirty="0" err="1"/>
              <a:t>Capacity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fontScale="92500" lnSpcReduction="20000"/>
          </a:bodyPr>
          <a:lstStyle/>
          <a:p>
            <a:pPr lvl="3"/>
            <a:r>
              <a:rPr lang="nl-NL" dirty="0" err="1"/>
              <a:t>Defined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UN World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Organization</a:t>
            </a:r>
            <a:r>
              <a:rPr lang="nl-NL" dirty="0"/>
              <a:t> (UNWTO):</a:t>
            </a:r>
          </a:p>
          <a:p>
            <a:pPr lvl="3">
              <a:lnSpc>
                <a:spcPct val="160000"/>
              </a:lnSpc>
            </a:pPr>
            <a:r>
              <a:rPr lang="nl-NL" b="0" dirty="0"/>
              <a:t>- “The maximum </a:t>
            </a:r>
            <a:r>
              <a:rPr lang="nl-NL" b="0" dirty="0" err="1"/>
              <a:t>number</a:t>
            </a:r>
            <a:r>
              <a:rPr lang="nl-NL" b="0" dirty="0"/>
              <a:t> of </a:t>
            </a:r>
            <a:r>
              <a:rPr lang="nl-NL" b="0" dirty="0" err="1"/>
              <a:t>people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visit</a:t>
            </a:r>
            <a:r>
              <a:rPr lang="nl-NL" b="0" dirty="0"/>
              <a:t> a </a:t>
            </a:r>
            <a:r>
              <a:rPr lang="nl-NL" b="0" dirty="0" err="1"/>
              <a:t>tourist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r>
              <a:rPr lang="nl-NL" b="0" dirty="0"/>
              <a:t> at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same</a:t>
            </a:r>
            <a:r>
              <a:rPr lang="nl-NL" b="0" dirty="0"/>
              <a:t> time without </a:t>
            </a:r>
            <a:r>
              <a:rPr lang="nl-NL" b="0" dirty="0" err="1"/>
              <a:t>causing</a:t>
            </a:r>
            <a:r>
              <a:rPr lang="nl-NL" b="0" dirty="0"/>
              <a:t> </a:t>
            </a:r>
            <a:r>
              <a:rPr lang="nl-NL" b="0" dirty="0" err="1"/>
              <a:t>destruction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physical</a:t>
            </a:r>
            <a:r>
              <a:rPr lang="nl-NL" b="0" dirty="0"/>
              <a:t>, </a:t>
            </a:r>
            <a:r>
              <a:rPr lang="nl-NL" b="0" dirty="0" err="1"/>
              <a:t>economic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socio-cultural</a:t>
            </a:r>
            <a:r>
              <a:rPr lang="nl-NL" b="0" dirty="0"/>
              <a:t> environment,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an</a:t>
            </a:r>
            <a:r>
              <a:rPr lang="nl-NL" b="0" dirty="0"/>
              <a:t> </a:t>
            </a:r>
            <a:r>
              <a:rPr lang="nl-NL" b="0" dirty="0" err="1"/>
              <a:t>unacceptable</a:t>
            </a:r>
            <a:r>
              <a:rPr lang="nl-NL" b="0" dirty="0"/>
              <a:t> </a:t>
            </a:r>
            <a:r>
              <a:rPr lang="nl-NL" b="0" dirty="0" err="1"/>
              <a:t>decline</a:t>
            </a:r>
            <a:r>
              <a:rPr lang="nl-NL" b="0" dirty="0"/>
              <a:t> in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r>
              <a:rPr lang="nl-NL" b="0" dirty="0"/>
              <a:t>.”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Modern </a:t>
            </a:r>
            <a:r>
              <a:rPr lang="nl-NL" dirty="0" err="1"/>
              <a:t>Perspectives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Shift focus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numbers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acceptability</a:t>
            </a:r>
            <a:r>
              <a:rPr lang="nl-NL" b="0" dirty="0"/>
              <a:t> of impacts </a:t>
            </a:r>
            <a:r>
              <a:rPr lang="nl-NL" b="0" dirty="0" err="1"/>
              <a:t>caused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visitation</a:t>
            </a:r>
            <a:r>
              <a:rPr lang="nl-NL" b="0" dirty="0"/>
              <a:t>. </a:t>
            </a:r>
          </a:p>
          <a:p>
            <a:pPr lvl="3"/>
            <a:r>
              <a:rPr lang="en-GB" b="0" dirty="0"/>
              <a:t>- They prioritize factors such as:</a:t>
            </a:r>
            <a:endParaRPr lang="nl-NL" dirty="0"/>
          </a:p>
          <a:p>
            <a:pPr lvl="3"/>
            <a:r>
              <a:rPr lang="nl-NL" dirty="0"/>
              <a:t>- </a:t>
            </a:r>
            <a:r>
              <a:rPr lang="nl-NL" dirty="0" err="1"/>
              <a:t>Biophysical</a:t>
            </a:r>
            <a:r>
              <a:rPr lang="nl-NL" dirty="0"/>
              <a:t> </a:t>
            </a:r>
            <a:r>
              <a:rPr lang="nl-NL" dirty="0" err="1"/>
              <a:t>Characteristics</a:t>
            </a:r>
            <a:endParaRPr lang="nl-NL" dirty="0"/>
          </a:p>
          <a:p>
            <a:pPr lvl="3"/>
            <a:r>
              <a:rPr lang="nl-NL" b="0" dirty="0" err="1"/>
              <a:t>Soil</a:t>
            </a:r>
            <a:r>
              <a:rPr lang="nl-NL" b="0" dirty="0"/>
              <a:t> </a:t>
            </a:r>
            <a:r>
              <a:rPr lang="nl-NL" b="0" dirty="0" err="1"/>
              <a:t>erosion</a:t>
            </a:r>
            <a:r>
              <a:rPr lang="nl-NL" b="0" dirty="0"/>
              <a:t>, </a:t>
            </a:r>
            <a:r>
              <a:rPr lang="nl-NL" b="0" dirty="0" err="1"/>
              <a:t>vegetation</a:t>
            </a:r>
            <a:r>
              <a:rPr lang="nl-NL" b="0" dirty="0"/>
              <a:t> </a:t>
            </a:r>
            <a:r>
              <a:rPr lang="nl-NL" b="0" dirty="0" err="1"/>
              <a:t>damage</a:t>
            </a:r>
            <a:r>
              <a:rPr lang="nl-NL" b="0" dirty="0"/>
              <a:t>, landscape/</a:t>
            </a:r>
            <a:r>
              <a:rPr lang="nl-NL" b="0" dirty="0" err="1"/>
              <a:t>topography</a:t>
            </a:r>
            <a:r>
              <a:rPr lang="nl-NL" b="0" dirty="0"/>
              <a:t> </a:t>
            </a:r>
            <a:r>
              <a:rPr lang="nl-NL" b="0" dirty="0" err="1"/>
              <a:t>sensitivity</a:t>
            </a:r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Social</a:t>
            </a:r>
            <a:r>
              <a:rPr lang="nl-NL" dirty="0"/>
              <a:t> </a:t>
            </a:r>
            <a:r>
              <a:rPr lang="nl-NL" dirty="0" err="1"/>
              <a:t>Aspects</a:t>
            </a:r>
            <a:endParaRPr lang="nl-NL" dirty="0"/>
          </a:p>
          <a:p>
            <a:pPr lvl="3"/>
            <a:r>
              <a:rPr lang="nl-NL" b="0" dirty="0"/>
              <a:t>Visitor </a:t>
            </a:r>
            <a:r>
              <a:rPr lang="nl-NL" b="0" dirty="0" err="1"/>
              <a:t>behavior</a:t>
            </a:r>
            <a:r>
              <a:rPr lang="nl-NL" b="0" dirty="0"/>
              <a:t>, </a:t>
            </a:r>
            <a:r>
              <a:rPr lang="nl-NL" b="0" dirty="0" err="1"/>
              <a:t>group</a:t>
            </a:r>
            <a:r>
              <a:rPr lang="nl-NL" b="0" dirty="0"/>
              <a:t> </a:t>
            </a:r>
            <a:r>
              <a:rPr lang="nl-NL" b="0" dirty="0" err="1"/>
              <a:t>size</a:t>
            </a:r>
            <a:r>
              <a:rPr lang="nl-NL" b="0" dirty="0"/>
              <a:t>, </a:t>
            </a:r>
            <a:r>
              <a:rPr lang="nl-NL" b="0" dirty="0" err="1"/>
              <a:t>travel</a:t>
            </a:r>
            <a:r>
              <a:rPr lang="nl-NL" b="0" dirty="0"/>
              <a:t> mode, </a:t>
            </a:r>
            <a:r>
              <a:rPr lang="nl-NL" b="0" dirty="0" err="1"/>
              <a:t>seasonality</a:t>
            </a:r>
            <a:r>
              <a:rPr lang="nl-NL" b="0" dirty="0"/>
              <a:t>, </a:t>
            </a:r>
            <a:r>
              <a:rPr lang="nl-NL" b="0" dirty="0" err="1"/>
              <a:t>crowding</a:t>
            </a:r>
            <a:r>
              <a:rPr lang="nl-NL" b="0" dirty="0"/>
              <a:t> </a:t>
            </a:r>
            <a:r>
              <a:rPr lang="nl-NL" b="0" dirty="0" err="1"/>
              <a:t>perceptions</a:t>
            </a:r>
            <a:endParaRPr lang="nl-NL" b="0" dirty="0"/>
          </a:p>
          <a:p>
            <a:pPr lvl="3"/>
            <a:r>
              <a:rPr lang="nl-NL" dirty="0"/>
              <a:t>- Management </a:t>
            </a:r>
            <a:r>
              <a:rPr lang="nl-NL" dirty="0" err="1"/>
              <a:t>Policies</a:t>
            </a:r>
            <a:endParaRPr lang="nl-NL" dirty="0"/>
          </a:p>
          <a:p>
            <a:pPr lvl="3"/>
            <a:r>
              <a:rPr lang="nl-NL" b="0" dirty="0" err="1"/>
              <a:t>Zoning</a:t>
            </a:r>
            <a:r>
              <a:rPr lang="nl-NL" b="0" dirty="0"/>
              <a:t>,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use</a:t>
            </a:r>
            <a:r>
              <a:rPr lang="nl-NL" b="0" dirty="0"/>
              <a:t> </a:t>
            </a:r>
            <a:r>
              <a:rPr lang="nl-NL" b="0" dirty="0" err="1"/>
              <a:t>limits</a:t>
            </a:r>
            <a:r>
              <a:rPr lang="nl-NL" b="0" dirty="0"/>
              <a:t>, </a:t>
            </a:r>
            <a:r>
              <a:rPr lang="nl-NL" b="0" dirty="0" err="1"/>
              <a:t>regulations</a:t>
            </a:r>
            <a:r>
              <a:rPr lang="nl-NL" b="0" dirty="0"/>
              <a:t>, </a:t>
            </a:r>
            <a:r>
              <a:rPr lang="nl-NL" b="0" dirty="0" err="1"/>
              <a:t>infrastructure</a:t>
            </a:r>
            <a:r>
              <a:rPr lang="nl-NL" b="0" dirty="0"/>
              <a:t> </a:t>
            </a:r>
            <a:r>
              <a:rPr lang="nl-NL" b="0" dirty="0" err="1"/>
              <a:t>capacity</a:t>
            </a:r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29924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1- </a:t>
            </a:r>
            <a:r>
              <a:rPr lang="nl-NL" sz="2400" dirty="0" err="1"/>
              <a:t>Carrying</a:t>
            </a:r>
            <a:r>
              <a:rPr lang="nl-NL" sz="2400" dirty="0"/>
              <a:t> </a:t>
            </a:r>
            <a:r>
              <a:rPr lang="nl-NL" sz="2400" dirty="0" err="1"/>
              <a:t>Capacity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1.1- Types of </a:t>
            </a:r>
            <a:r>
              <a:rPr lang="nl-NL" dirty="0" err="1"/>
              <a:t>Carrying</a:t>
            </a:r>
            <a:r>
              <a:rPr lang="nl-NL" dirty="0"/>
              <a:t> </a:t>
            </a:r>
            <a:r>
              <a:rPr lang="nl-NL" dirty="0" err="1"/>
              <a:t>Capacity</a:t>
            </a:r>
            <a:r>
              <a:rPr lang="nl-NL" dirty="0"/>
              <a:t>:</a:t>
            </a:r>
          </a:p>
          <a:p>
            <a:pPr lvl="3"/>
            <a:r>
              <a:rPr lang="nl-NL" dirty="0"/>
              <a:t> </a:t>
            </a:r>
          </a:p>
          <a:p>
            <a:pPr lvl="3"/>
            <a:r>
              <a:rPr lang="nl-NL" dirty="0"/>
              <a:t>A- </a:t>
            </a:r>
            <a:r>
              <a:rPr lang="nl-NL" dirty="0" err="1"/>
              <a:t>Physical</a:t>
            </a:r>
            <a:r>
              <a:rPr lang="nl-NL" dirty="0"/>
              <a:t> </a:t>
            </a:r>
            <a:r>
              <a:rPr lang="nl-NL" dirty="0" err="1"/>
              <a:t>Carrying</a:t>
            </a:r>
            <a:r>
              <a:rPr lang="nl-NL" dirty="0"/>
              <a:t> </a:t>
            </a:r>
            <a:r>
              <a:rPr lang="nl-NL" dirty="0" err="1"/>
              <a:t>Capacity</a:t>
            </a:r>
            <a:endParaRPr lang="nl-NL" dirty="0"/>
          </a:p>
          <a:p>
            <a:pPr lvl="3"/>
            <a:r>
              <a:rPr lang="nl-NL" b="0" dirty="0"/>
              <a:t>- Maximum </a:t>
            </a:r>
            <a:r>
              <a:rPr lang="nl-NL" b="0" dirty="0" err="1"/>
              <a:t>number</a:t>
            </a:r>
            <a:r>
              <a:rPr lang="nl-NL" b="0" dirty="0"/>
              <a:t> of </a:t>
            </a:r>
            <a:r>
              <a:rPr lang="nl-NL" b="0" dirty="0" err="1"/>
              <a:t>tourists</a:t>
            </a:r>
            <a:r>
              <a:rPr lang="nl-NL" b="0" dirty="0"/>
              <a:t> a site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physically</a:t>
            </a:r>
            <a:r>
              <a:rPr lang="nl-NL" b="0" dirty="0"/>
              <a:t> </a:t>
            </a:r>
            <a:r>
              <a:rPr lang="nl-NL" b="0" dirty="0" err="1"/>
              <a:t>accommodate</a:t>
            </a:r>
            <a:endParaRPr lang="nl-NL" b="0" dirty="0"/>
          </a:p>
          <a:p>
            <a:pPr lvl="3"/>
            <a:r>
              <a:rPr lang="nl-NL" b="0" dirty="0"/>
              <a:t>- Beyond </a:t>
            </a:r>
            <a:r>
              <a:rPr lang="nl-NL" b="0" dirty="0" err="1"/>
              <a:t>this</a:t>
            </a:r>
            <a:r>
              <a:rPr lang="nl-NL" b="0" dirty="0"/>
              <a:t> limit, </a:t>
            </a:r>
            <a:r>
              <a:rPr lang="nl-NL" b="0" dirty="0" err="1"/>
              <a:t>environmental</a:t>
            </a:r>
            <a:r>
              <a:rPr lang="nl-NL" b="0" dirty="0"/>
              <a:t> </a:t>
            </a:r>
            <a:r>
              <a:rPr lang="nl-NL" b="0" dirty="0" err="1"/>
              <a:t>degradation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occur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B- </a:t>
            </a:r>
            <a:r>
              <a:rPr lang="nl-NL" dirty="0" err="1"/>
              <a:t>Ecological</a:t>
            </a:r>
            <a:r>
              <a:rPr lang="nl-NL" dirty="0"/>
              <a:t> </a:t>
            </a:r>
            <a:r>
              <a:rPr lang="nl-NL" dirty="0" err="1"/>
              <a:t>Carrying</a:t>
            </a:r>
            <a:r>
              <a:rPr lang="nl-NL" dirty="0"/>
              <a:t> </a:t>
            </a:r>
            <a:r>
              <a:rPr lang="nl-NL" dirty="0" err="1"/>
              <a:t>Capacity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Focuses</a:t>
            </a:r>
            <a:r>
              <a:rPr lang="nl-NL" b="0" dirty="0"/>
              <a:t> on </a:t>
            </a:r>
            <a:r>
              <a:rPr lang="nl-NL" b="0" dirty="0" err="1"/>
              <a:t>tourism’s</a:t>
            </a:r>
            <a:r>
              <a:rPr lang="nl-NL" b="0" dirty="0"/>
              <a:t> impact on </a:t>
            </a:r>
            <a:r>
              <a:rPr lang="nl-NL" b="0" dirty="0" err="1"/>
              <a:t>natural</a:t>
            </a:r>
            <a:r>
              <a:rPr lang="nl-NL" b="0" dirty="0"/>
              <a:t> </a:t>
            </a:r>
            <a:r>
              <a:rPr lang="nl-NL" b="0" dirty="0" err="1"/>
              <a:t>ecosystems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Ensures</a:t>
            </a:r>
            <a:r>
              <a:rPr lang="nl-NL" b="0" dirty="0"/>
              <a:t> long-term </a:t>
            </a:r>
            <a:r>
              <a:rPr lang="nl-NL" b="0" dirty="0" err="1"/>
              <a:t>sustainability</a:t>
            </a:r>
            <a:r>
              <a:rPr lang="nl-NL" b="0" dirty="0"/>
              <a:t> of resources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035024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1- </a:t>
            </a:r>
            <a:r>
              <a:rPr lang="nl-NL" sz="2400" dirty="0" err="1"/>
              <a:t>Carrying</a:t>
            </a:r>
            <a:r>
              <a:rPr lang="nl-NL" sz="2400" dirty="0"/>
              <a:t> </a:t>
            </a:r>
            <a:r>
              <a:rPr lang="nl-NL" sz="2400" dirty="0" err="1"/>
              <a:t>Capacity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C- </a:t>
            </a:r>
            <a:r>
              <a:rPr lang="nl-NL" dirty="0" err="1"/>
              <a:t>Psychological</a:t>
            </a:r>
            <a:r>
              <a:rPr lang="nl-NL" dirty="0"/>
              <a:t> </a:t>
            </a:r>
            <a:r>
              <a:rPr lang="nl-NL" dirty="0" err="1"/>
              <a:t>Carrying</a:t>
            </a:r>
            <a:r>
              <a:rPr lang="nl-NL" dirty="0"/>
              <a:t> </a:t>
            </a:r>
            <a:r>
              <a:rPr lang="nl-NL" dirty="0" err="1"/>
              <a:t>Capacity</a:t>
            </a:r>
            <a:endParaRPr lang="nl-NL" dirty="0"/>
          </a:p>
          <a:p>
            <a:pPr lvl="3"/>
            <a:r>
              <a:rPr lang="nl-NL" b="0" dirty="0"/>
              <a:t>- Concerns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satisfaction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perception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Varies</a:t>
            </a:r>
            <a:r>
              <a:rPr lang="nl-NL" b="0" dirty="0"/>
              <a:t> </a:t>
            </a:r>
            <a:r>
              <a:rPr lang="nl-NL" b="0" dirty="0" err="1"/>
              <a:t>depending</a:t>
            </a:r>
            <a:r>
              <a:rPr lang="nl-NL" b="0" dirty="0"/>
              <a:t> on </a:t>
            </a:r>
            <a:r>
              <a:rPr lang="nl-NL" b="0" dirty="0" err="1"/>
              <a:t>tourist</a:t>
            </a:r>
            <a:r>
              <a:rPr lang="nl-NL" b="0" dirty="0"/>
              <a:t> type, </a:t>
            </a:r>
            <a:r>
              <a:rPr lang="nl-NL" b="0" dirty="0" err="1"/>
              <a:t>destination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crowd</a:t>
            </a:r>
            <a:r>
              <a:rPr lang="nl-NL" b="0" dirty="0"/>
              <a:t> levels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D- </a:t>
            </a:r>
            <a:r>
              <a:rPr lang="nl-NL" dirty="0" err="1"/>
              <a:t>Social</a:t>
            </a:r>
            <a:r>
              <a:rPr lang="nl-NL" dirty="0"/>
              <a:t> </a:t>
            </a:r>
            <a:r>
              <a:rPr lang="nl-NL" dirty="0" err="1"/>
              <a:t>Carrying</a:t>
            </a:r>
            <a:r>
              <a:rPr lang="nl-NL" dirty="0"/>
              <a:t> </a:t>
            </a:r>
            <a:r>
              <a:rPr lang="nl-NL" dirty="0" err="1"/>
              <a:t>Capacity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Social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effects</a:t>
            </a:r>
            <a:r>
              <a:rPr lang="nl-NL" b="0" dirty="0"/>
              <a:t> on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communities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Includes</a:t>
            </a:r>
            <a:r>
              <a:rPr lang="nl-NL" b="0" dirty="0"/>
              <a:t> </a:t>
            </a:r>
            <a:r>
              <a:rPr lang="nl-NL" b="0" dirty="0" err="1"/>
              <a:t>residents</a:t>
            </a:r>
            <a:r>
              <a:rPr lang="nl-NL" b="0" dirty="0"/>
              <a:t>’ attitudes </a:t>
            </a:r>
            <a:r>
              <a:rPr lang="nl-NL" b="0" dirty="0" err="1"/>
              <a:t>toward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changes in </a:t>
            </a:r>
            <a:r>
              <a:rPr lang="nl-NL" b="0" dirty="0" err="1"/>
              <a:t>daily</a:t>
            </a:r>
            <a:r>
              <a:rPr lang="nl-NL" b="0" dirty="0"/>
              <a:t> life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3409968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1- </a:t>
            </a:r>
            <a:r>
              <a:rPr lang="nl-NL" sz="2400" dirty="0" err="1"/>
              <a:t>Carrying</a:t>
            </a:r>
            <a:r>
              <a:rPr lang="nl-NL" sz="2400" dirty="0"/>
              <a:t> </a:t>
            </a:r>
            <a:r>
              <a:rPr lang="nl-NL" sz="2400" dirty="0" err="1"/>
              <a:t>capacity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E- </a:t>
            </a:r>
            <a:r>
              <a:rPr lang="nl-NL" dirty="0" err="1"/>
              <a:t>Economic</a:t>
            </a:r>
            <a:r>
              <a:rPr lang="nl-NL" dirty="0"/>
              <a:t> </a:t>
            </a:r>
            <a:r>
              <a:rPr lang="nl-NL" dirty="0" err="1"/>
              <a:t>Carrying</a:t>
            </a:r>
            <a:r>
              <a:rPr lang="nl-NL" dirty="0"/>
              <a:t> </a:t>
            </a:r>
            <a:r>
              <a:rPr lang="nl-NL" dirty="0" err="1"/>
              <a:t>Capacity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Ability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support </a:t>
            </a:r>
            <a:r>
              <a:rPr lang="nl-NL" b="0" dirty="0" err="1"/>
              <a:t>tourism</a:t>
            </a:r>
            <a:r>
              <a:rPr lang="nl-NL" b="0" dirty="0"/>
              <a:t> without </a:t>
            </a:r>
            <a:r>
              <a:rPr lang="nl-NL" b="0" dirty="0" err="1"/>
              <a:t>harming</a:t>
            </a:r>
            <a:r>
              <a:rPr lang="nl-NL" b="0" dirty="0"/>
              <a:t> </a:t>
            </a:r>
            <a:r>
              <a:rPr lang="nl-NL" b="0" dirty="0" err="1"/>
              <a:t>other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economic</a:t>
            </a:r>
            <a:r>
              <a:rPr lang="nl-NL" b="0" dirty="0"/>
              <a:t> </a:t>
            </a:r>
            <a:r>
              <a:rPr lang="nl-NL" b="0" dirty="0" err="1"/>
              <a:t>activities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Weighs</a:t>
            </a:r>
            <a:r>
              <a:rPr lang="nl-NL" b="0" dirty="0"/>
              <a:t> </a:t>
            </a:r>
            <a:r>
              <a:rPr lang="nl-NL" b="0" dirty="0" err="1"/>
              <a:t>profitability</a:t>
            </a:r>
            <a:r>
              <a:rPr lang="nl-NL" b="0" dirty="0"/>
              <a:t> </a:t>
            </a:r>
            <a:r>
              <a:rPr lang="nl-NL" b="0" dirty="0" err="1"/>
              <a:t>against</a:t>
            </a:r>
            <a:r>
              <a:rPr lang="nl-NL" b="0" dirty="0"/>
              <a:t> opportunity </a:t>
            </a:r>
            <a:r>
              <a:rPr lang="nl-NL" b="0" dirty="0" err="1"/>
              <a:t>costs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community well-</a:t>
            </a:r>
            <a:r>
              <a:rPr lang="nl-NL" b="0" dirty="0" err="1"/>
              <a:t>being</a:t>
            </a:r>
            <a:endParaRPr lang="nl-NL" b="0" dirty="0"/>
          </a:p>
          <a:p>
            <a:pPr lvl="3"/>
            <a:endParaRPr lang="nl-NL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1053992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1- </a:t>
            </a:r>
            <a:r>
              <a:rPr lang="nl-NL" sz="2400" dirty="0" err="1"/>
              <a:t>Carrying</a:t>
            </a:r>
            <a:r>
              <a:rPr lang="nl-NL" sz="2400" dirty="0"/>
              <a:t> </a:t>
            </a:r>
            <a:r>
              <a:rPr lang="nl-NL" sz="2400" dirty="0" err="1"/>
              <a:t>capacity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1.2-  </a:t>
            </a:r>
            <a:r>
              <a:rPr lang="nl-NL" dirty="0" err="1"/>
              <a:t>What</a:t>
            </a:r>
            <a:r>
              <a:rPr lang="nl-NL" dirty="0"/>
              <a:t> are Visitor </a:t>
            </a:r>
            <a:r>
              <a:rPr lang="nl-NL" dirty="0" err="1"/>
              <a:t>Limits</a:t>
            </a:r>
            <a:r>
              <a:rPr lang="nl-NL" dirty="0"/>
              <a:t>?</a:t>
            </a:r>
          </a:p>
          <a:p>
            <a:pPr lvl="3"/>
            <a:r>
              <a:rPr lang="nl-NL" b="0" dirty="0"/>
              <a:t>- Visitor </a:t>
            </a:r>
            <a:r>
              <a:rPr lang="nl-NL" b="0" dirty="0" err="1"/>
              <a:t>limits</a:t>
            </a:r>
            <a:r>
              <a:rPr lang="nl-NL" b="0" dirty="0"/>
              <a:t> help manage </a:t>
            </a:r>
            <a:r>
              <a:rPr lang="nl-NL" b="0" dirty="0" err="1"/>
              <a:t>carrying</a:t>
            </a:r>
            <a:r>
              <a:rPr lang="nl-NL" b="0" dirty="0"/>
              <a:t> </a:t>
            </a:r>
            <a:r>
              <a:rPr lang="nl-NL" b="0" dirty="0" err="1"/>
              <a:t>capacity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ensure</a:t>
            </a:r>
            <a:r>
              <a:rPr lang="nl-NL" b="0" dirty="0"/>
              <a:t> a </a:t>
            </a:r>
            <a:r>
              <a:rPr lang="nl-NL" b="0" dirty="0" err="1"/>
              <a:t>sustainable</a:t>
            </a:r>
            <a:r>
              <a:rPr lang="nl-NL" b="0" dirty="0"/>
              <a:t>, safe,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enjoyable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all</a:t>
            </a:r>
            <a:r>
              <a:rPr lang="nl-NL" b="0" dirty="0"/>
              <a:t>.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The </a:t>
            </a:r>
            <a:r>
              <a:rPr lang="nl-NL" dirty="0" err="1"/>
              <a:t>Importance</a:t>
            </a:r>
            <a:r>
              <a:rPr lang="nl-NL" dirty="0"/>
              <a:t> of Visitor </a:t>
            </a:r>
            <a:r>
              <a:rPr lang="nl-NL" dirty="0" err="1"/>
              <a:t>Limits</a:t>
            </a:r>
            <a:r>
              <a:rPr lang="nl-NL" dirty="0"/>
              <a:t>: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Environmental</a:t>
            </a:r>
            <a:r>
              <a:rPr lang="nl-NL" dirty="0"/>
              <a:t> </a:t>
            </a:r>
            <a:r>
              <a:rPr lang="nl-NL" dirty="0" err="1"/>
              <a:t>Protection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Prevents</a:t>
            </a:r>
            <a:r>
              <a:rPr lang="nl-NL" b="0" dirty="0"/>
              <a:t> </a:t>
            </a:r>
            <a:r>
              <a:rPr lang="nl-NL" b="0" dirty="0" err="1"/>
              <a:t>damage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habitats</a:t>
            </a:r>
            <a:r>
              <a:rPr lang="nl-NL" b="0" dirty="0"/>
              <a:t>, </a:t>
            </a:r>
            <a:r>
              <a:rPr lang="nl-NL" b="0" dirty="0" err="1"/>
              <a:t>vegetation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wildlife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Visitor </a:t>
            </a:r>
            <a:r>
              <a:rPr lang="nl-NL" dirty="0" err="1"/>
              <a:t>Experience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Reduces</a:t>
            </a:r>
            <a:r>
              <a:rPr lang="nl-NL" b="0" dirty="0"/>
              <a:t> </a:t>
            </a:r>
            <a:r>
              <a:rPr lang="nl-NL" b="0" dirty="0" err="1"/>
              <a:t>overcrowding</a:t>
            </a:r>
            <a:r>
              <a:rPr lang="nl-NL" b="0" dirty="0"/>
              <a:t>, </a:t>
            </a:r>
            <a:r>
              <a:rPr lang="nl-NL" b="0" dirty="0" err="1"/>
              <a:t>noise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preserves </a:t>
            </a:r>
            <a:r>
              <a:rPr lang="nl-NL" b="0" dirty="0" err="1"/>
              <a:t>enjoyment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5434883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1- </a:t>
            </a:r>
            <a:r>
              <a:rPr lang="nl-NL" sz="2400" dirty="0" err="1"/>
              <a:t>Carrying</a:t>
            </a:r>
            <a:r>
              <a:rPr lang="nl-NL" sz="2400" dirty="0"/>
              <a:t> </a:t>
            </a:r>
            <a:r>
              <a:rPr lang="nl-NL" sz="2400" dirty="0" err="1"/>
              <a:t>capacity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Resource Management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Ensures</a:t>
            </a:r>
            <a:r>
              <a:rPr lang="nl-NL" b="0" dirty="0"/>
              <a:t> adequate </a:t>
            </a:r>
            <a:r>
              <a:rPr lang="nl-NL" b="0" dirty="0" err="1"/>
              <a:t>capacity</a:t>
            </a:r>
            <a:r>
              <a:rPr lang="nl-NL" b="0" dirty="0"/>
              <a:t> of </a:t>
            </a:r>
            <a:r>
              <a:rPr lang="nl-NL" b="0" dirty="0" err="1"/>
              <a:t>trails</a:t>
            </a:r>
            <a:r>
              <a:rPr lang="nl-NL" b="0" dirty="0"/>
              <a:t>, parking,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facilities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Safety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Helps</a:t>
            </a:r>
            <a:r>
              <a:rPr lang="nl-NL" b="0" dirty="0"/>
              <a:t> </a:t>
            </a:r>
            <a:r>
              <a:rPr lang="nl-NL" b="0" dirty="0" err="1"/>
              <a:t>avoid</a:t>
            </a:r>
            <a:r>
              <a:rPr lang="nl-NL" b="0" dirty="0"/>
              <a:t> </a:t>
            </a:r>
            <a:r>
              <a:rPr lang="nl-NL" b="0" dirty="0" err="1"/>
              <a:t>accidents</a:t>
            </a:r>
            <a:r>
              <a:rPr lang="nl-NL" b="0" dirty="0"/>
              <a:t> in high-</a:t>
            </a:r>
            <a:r>
              <a:rPr lang="nl-NL" b="0" dirty="0" err="1"/>
              <a:t>use</a:t>
            </a:r>
            <a:r>
              <a:rPr lang="nl-NL" b="0" dirty="0"/>
              <a:t> or </a:t>
            </a:r>
            <a:r>
              <a:rPr lang="nl-NL" b="0" dirty="0" err="1"/>
              <a:t>sensitive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endParaRPr lang="nl-NL" b="0" dirty="0"/>
          </a:p>
          <a:p>
            <a:pPr lvl="3"/>
            <a:r>
              <a:rPr lang="nl-NL" b="0" dirty="0"/>
              <a:t> </a:t>
            </a:r>
          </a:p>
          <a:p>
            <a:pPr lvl="3"/>
            <a:r>
              <a:rPr lang="nl-NL" dirty="0" err="1"/>
              <a:t>Sustainability</a:t>
            </a:r>
            <a:endParaRPr lang="nl-NL" dirty="0"/>
          </a:p>
          <a:p>
            <a:pPr lvl="3"/>
            <a:r>
              <a:rPr lang="nl-NL" b="0" dirty="0"/>
              <a:t>- Supports </a:t>
            </a:r>
            <a:r>
              <a:rPr lang="nl-NL" b="0" dirty="0" err="1"/>
              <a:t>the</a:t>
            </a:r>
            <a:r>
              <a:rPr lang="nl-NL" b="0" dirty="0"/>
              <a:t> long-term </a:t>
            </a:r>
            <a:r>
              <a:rPr lang="nl-NL" b="0" dirty="0" err="1"/>
              <a:t>viability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1695721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1- </a:t>
            </a:r>
            <a:r>
              <a:rPr lang="nl-NL" sz="2400" dirty="0" err="1"/>
              <a:t>Carrying</a:t>
            </a:r>
            <a:r>
              <a:rPr lang="nl-NL" sz="2400" dirty="0"/>
              <a:t> </a:t>
            </a:r>
            <a:r>
              <a:rPr lang="nl-NL" sz="2400" dirty="0" err="1"/>
              <a:t>capacity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1.3- Visitor Limit </a:t>
            </a:r>
            <a:r>
              <a:rPr lang="nl-NL" dirty="0" err="1"/>
              <a:t>Strategies</a:t>
            </a:r>
            <a:r>
              <a:rPr lang="nl-NL" dirty="0"/>
              <a:t>:</a:t>
            </a:r>
            <a:endParaRPr lang="nl-NL" b="0" dirty="0"/>
          </a:p>
          <a:p>
            <a:pPr lvl="3">
              <a:lnSpc>
                <a:spcPct val="100000"/>
              </a:lnSpc>
            </a:pPr>
            <a:endParaRPr lang="nl-NL" dirty="0"/>
          </a:p>
          <a:p>
            <a:pPr lvl="3">
              <a:lnSpc>
                <a:spcPct val="100000"/>
              </a:lnSpc>
            </a:pPr>
            <a:r>
              <a:rPr lang="nl-NL" dirty="0" err="1"/>
              <a:t>Reservations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Permits: </a:t>
            </a:r>
          </a:p>
          <a:p>
            <a:pPr lvl="3">
              <a:lnSpc>
                <a:spcPct val="100000"/>
              </a:lnSpc>
            </a:pPr>
            <a:r>
              <a:rPr lang="nl-NL" b="0" dirty="0"/>
              <a:t>- Control access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requiring</a:t>
            </a:r>
            <a:r>
              <a:rPr lang="nl-NL" b="0" dirty="0"/>
              <a:t> advance </a:t>
            </a:r>
            <a:r>
              <a:rPr lang="nl-NL" b="0" dirty="0" err="1"/>
              <a:t>booking</a:t>
            </a:r>
            <a:r>
              <a:rPr lang="nl-NL" b="0" dirty="0"/>
              <a:t>.</a:t>
            </a:r>
          </a:p>
          <a:p>
            <a:pPr lvl="3">
              <a:lnSpc>
                <a:spcPct val="100000"/>
              </a:lnSpc>
            </a:pPr>
            <a:endParaRPr lang="nl-NL" dirty="0"/>
          </a:p>
          <a:p>
            <a:pPr lvl="3">
              <a:lnSpc>
                <a:spcPct val="100000"/>
              </a:lnSpc>
            </a:pPr>
            <a:r>
              <a:rPr lang="nl-NL" dirty="0" err="1"/>
              <a:t>Timed</a:t>
            </a:r>
            <a:r>
              <a:rPr lang="nl-NL" dirty="0"/>
              <a:t> Entry: </a:t>
            </a:r>
          </a:p>
          <a:p>
            <a:pPr lvl="3">
              <a:lnSpc>
                <a:spcPct val="100000"/>
              </a:lnSpc>
            </a:pPr>
            <a:r>
              <a:rPr lang="nl-NL" b="0" dirty="0"/>
              <a:t>- </a:t>
            </a:r>
            <a:r>
              <a:rPr lang="nl-NL" b="0" dirty="0" err="1"/>
              <a:t>Stagger</a:t>
            </a:r>
            <a:r>
              <a:rPr lang="nl-NL" b="0" dirty="0"/>
              <a:t> </a:t>
            </a:r>
            <a:r>
              <a:rPr lang="nl-NL" b="0" dirty="0" err="1"/>
              <a:t>arrivals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reduce</a:t>
            </a:r>
            <a:r>
              <a:rPr lang="nl-NL" b="0" dirty="0"/>
              <a:t> </a:t>
            </a:r>
            <a:r>
              <a:rPr lang="nl-NL" b="0" dirty="0" err="1"/>
              <a:t>crowding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6148" name="Picture 4" descr="Best Tombs to Visit in the Valley of the Kings, Luxor, Egypt">
            <a:extLst>
              <a:ext uri="{FF2B5EF4-FFF2-40B4-BE49-F238E27FC236}">
                <a16:creationId xmlns:a16="http://schemas.microsoft.com/office/drawing/2014/main" id="{74A4709C-D1BD-2D9A-DD3C-00CBFFF551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566" y="3192473"/>
            <a:ext cx="4889784" cy="3260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8,034 Valley Of The Kings Luxor Egypt Stock Photos, High-Res Pictures, and  Images - Getty Images">
            <a:extLst>
              <a:ext uri="{FF2B5EF4-FFF2-40B4-BE49-F238E27FC236}">
                <a16:creationId xmlns:a16="http://schemas.microsoft.com/office/drawing/2014/main" id="{B48F5B88-BCA8-B01B-7A04-A7F50E9548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5399" y="809328"/>
            <a:ext cx="3492500" cy="232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6348349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1- </a:t>
            </a:r>
            <a:r>
              <a:rPr lang="nl-NL" sz="2400" dirty="0" err="1"/>
              <a:t>Carrying</a:t>
            </a:r>
            <a:r>
              <a:rPr lang="nl-NL" sz="2400" dirty="0"/>
              <a:t> </a:t>
            </a:r>
            <a:r>
              <a:rPr lang="nl-NL" sz="2400" dirty="0" err="1"/>
              <a:t>capacity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</a:t>
            </a:r>
            <a:r>
              <a:rPr lang="nl-NL"/>
              <a:t>.3- </a:t>
            </a:r>
            <a:r>
              <a:rPr lang="nl-NL" dirty="0"/>
              <a:t>Visitor Limit </a:t>
            </a:r>
            <a:r>
              <a:rPr lang="nl-NL" dirty="0" err="1"/>
              <a:t>Strategies</a:t>
            </a:r>
            <a:r>
              <a:rPr lang="nl-NL" dirty="0"/>
              <a:t>:</a:t>
            </a:r>
            <a:endParaRPr lang="nl-NL" b="0" dirty="0"/>
          </a:p>
          <a:p>
            <a:pPr lvl="3">
              <a:lnSpc>
                <a:spcPct val="100000"/>
              </a:lnSpc>
            </a:pPr>
            <a:endParaRPr lang="nl-NL" dirty="0"/>
          </a:p>
          <a:p>
            <a:pPr lvl="3">
              <a:lnSpc>
                <a:spcPct val="100000"/>
              </a:lnSpc>
            </a:pPr>
            <a:r>
              <a:rPr lang="nl-NL" dirty="0" err="1"/>
              <a:t>Capacity</a:t>
            </a:r>
            <a:r>
              <a:rPr lang="nl-NL" dirty="0"/>
              <a:t> </a:t>
            </a:r>
            <a:r>
              <a:rPr lang="nl-NL" dirty="0" err="1"/>
              <a:t>Limits</a:t>
            </a:r>
            <a:r>
              <a:rPr lang="nl-NL" dirty="0"/>
              <a:t>: </a:t>
            </a:r>
          </a:p>
          <a:p>
            <a:pPr lvl="3">
              <a:lnSpc>
                <a:spcPct val="100000"/>
              </a:lnSpc>
            </a:pPr>
            <a:r>
              <a:rPr lang="nl-NL" b="0" dirty="0"/>
              <a:t>- Set max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numbers</a:t>
            </a:r>
            <a:r>
              <a:rPr lang="nl-NL" b="0" dirty="0"/>
              <a:t> per site/</a:t>
            </a:r>
            <a:r>
              <a:rPr lang="nl-NL" b="0" dirty="0" err="1"/>
              <a:t>activity</a:t>
            </a:r>
            <a:r>
              <a:rPr lang="nl-NL" b="0" dirty="0"/>
              <a:t>.</a:t>
            </a:r>
          </a:p>
          <a:p>
            <a:pPr lvl="3">
              <a:lnSpc>
                <a:spcPct val="100000"/>
              </a:lnSpc>
            </a:pPr>
            <a:endParaRPr lang="nl-NL" dirty="0"/>
          </a:p>
          <a:p>
            <a:pPr lvl="3">
              <a:lnSpc>
                <a:spcPct val="100000"/>
              </a:lnSpc>
            </a:pPr>
            <a:r>
              <a:rPr lang="nl-NL" dirty="0" err="1"/>
              <a:t>Alternative</a:t>
            </a:r>
            <a:r>
              <a:rPr lang="nl-NL" dirty="0"/>
              <a:t> Options:</a:t>
            </a:r>
          </a:p>
          <a:p>
            <a:pPr lvl="3">
              <a:lnSpc>
                <a:spcPct val="100000"/>
              </a:lnSpc>
            </a:pPr>
            <a:r>
              <a:rPr lang="nl-NL" b="0" dirty="0"/>
              <a:t>- </a:t>
            </a:r>
            <a:r>
              <a:rPr lang="nl-NL" b="0" dirty="0" err="1"/>
              <a:t>Promote</a:t>
            </a:r>
            <a:r>
              <a:rPr lang="nl-NL" b="0" dirty="0"/>
              <a:t> </a:t>
            </a:r>
            <a:r>
              <a:rPr lang="nl-NL" b="0" dirty="0" err="1"/>
              <a:t>less-visited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r>
              <a:rPr lang="nl-NL" b="0" dirty="0"/>
              <a:t> or </a:t>
            </a:r>
            <a:r>
              <a:rPr lang="nl-NL" b="0" dirty="0" err="1"/>
              <a:t>activities</a:t>
            </a:r>
            <a:r>
              <a:rPr lang="nl-NL" b="0" dirty="0"/>
              <a:t>.</a:t>
            </a:r>
          </a:p>
          <a:p>
            <a:pPr lvl="3">
              <a:lnSpc>
                <a:spcPct val="100000"/>
              </a:lnSpc>
            </a:pPr>
            <a:endParaRPr lang="nl-NL" dirty="0"/>
          </a:p>
          <a:p>
            <a:pPr lvl="3">
              <a:lnSpc>
                <a:spcPct val="100000"/>
              </a:lnSpc>
            </a:pPr>
            <a:r>
              <a:rPr lang="nl-NL" dirty="0" err="1"/>
              <a:t>Education</a:t>
            </a:r>
            <a:r>
              <a:rPr lang="nl-NL" dirty="0"/>
              <a:t>: </a:t>
            </a:r>
          </a:p>
          <a:p>
            <a:pPr lvl="3">
              <a:lnSpc>
                <a:spcPct val="100000"/>
              </a:lnSpc>
            </a:pPr>
            <a:r>
              <a:rPr lang="nl-NL" b="0" dirty="0"/>
              <a:t>- </a:t>
            </a:r>
            <a:r>
              <a:rPr lang="nl-NL" b="0" dirty="0" err="1"/>
              <a:t>Inform</a:t>
            </a:r>
            <a:r>
              <a:rPr lang="nl-NL" b="0" dirty="0"/>
              <a:t> </a:t>
            </a:r>
            <a:r>
              <a:rPr lang="nl-NL" b="0" dirty="0" err="1"/>
              <a:t>visitors</a:t>
            </a:r>
            <a:r>
              <a:rPr lang="nl-NL" b="0" dirty="0"/>
              <a:t> </a:t>
            </a:r>
            <a:r>
              <a:rPr lang="nl-NL" b="0" dirty="0" err="1"/>
              <a:t>about</a:t>
            </a:r>
            <a:r>
              <a:rPr lang="nl-NL" b="0" dirty="0"/>
              <a:t> low-impact </a:t>
            </a:r>
            <a:r>
              <a:rPr lang="nl-NL" b="0" dirty="0" err="1"/>
              <a:t>behavior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75901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1.3- Visitor Limit </a:t>
            </a:r>
            <a:r>
              <a:rPr lang="nl-NL" dirty="0" err="1"/>
              <a:t>Strategies</a:t>
            </a:r>
            <a:r>
              <a:rPr lang="nl-NL" dirty="0"/>
              <a:t>:</a:t>
            </a:r>
            <a:endParaRPr lang="nl-NL" b="0" dirty="0"/>
          </a:p>
          <a:p>
            <a:pPr lvl="3">
              <a:lnSpc>
                <a:spcPct val="100000"/>
              </a:lnSpc>
            </a:pP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Stakeholder Engagement in Destination Planning - Solimar International">
            <a:extLst>
              <a:ext uri="{FF2B5EF4-FFF2-40B4-BE49-F238E27FC236}">
                <a16:creationId xmlns:a16="http://schemas.microsoft.com/office/drawing/2014/main" id="{26154E0D-B4FD-B245-F00F-D521508AC5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70"/>
            <a:ext cx="12198350" cy="64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el 6">
            <a:extLst>
              <a:ext uri="{FF2B5EF4-FFF2-40B4-BE49-F238E27FC236}">
                <a16:creationId xmlns:a16="http://schemas.microsoft.com/office/drawing/2014/main" id="{DA25D4D6-B399-7B56-CEB1-D13AD8414E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</p:spPr>
        <p:txBody>
          <a:bodyPr/>
          <a:lstStyle/>
          <a:p>
            <a:r>
              <a:rPr lang="nl-NL" sz="2400" dirty="0">
                <a:solidFill>
                  <a:schemeClr val="bg1"/>
                </a:solidFill>
              </a:rPr>
              <a:t>2- Stakeholder </a:t>
            </a:r>
            <a:r>
              <a:rPr lang="nl-NL" sz="2400" dirty="0" err="1">
                <a:solidFill>
                  <a:schemeClr val="bg1"/>
                </a:solidFill>
              </a:rPr>
              <a:t>Involvement</a:t>
            </a:r>
            <a:r>
              <a:rPr lang="nl-NL" sz="2400" dirty="0">
                <a:solidFill>
                  <a:schemeClr val="bg1"/>
                </a:solidFill>
              </a:rPr>
              <a:t> in </a:t>
            </a:r>
            <a:r>
              <a:rPr lang="nl-NL" sz="2400" dirty="0" err="1">
                <a:solidFill>
                  <a:schemeClr val="bg1"/>
                </a:solidFill>
              </a:rPr>
              <a:t>Tourism</a:t>
            </a:r>
            <a:r>
              <a:rPr lang="nl-NL" sz="2400" dirty="0">
                <a:solidFill>
                  <a:schemeClr val="bg1"/>
                </a:solidFill>
              </a:rPr>
              <a:t> Planning</a:t>
            </a:r>
          </a:p>
        </p:txBody>
      </p:sp>
    </p:spTree>
    <p:extLst>
      <p:ext uri="{BB962C8B-B14F-4D97-AF65-F5344CB8AC3E}">
        <p14:creationId xmlns:p14="http://schemas.microsoft.com/office/powerpoint/2010/main" val="2110148685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2- Stakeholder </a:t>
            </a:r>
            <a:r>
              <a:rPr lang="nl-NL" sz="2400" dirty="0" err="1"/>
              <a:t>Involvement</a:t>
            </a:r>
            <a:r>
              <a:rPr lang="nl-NL" sz="2400" dirty="0"/>
              <a:t> in </a:t>
            </a:r>
            <a:r>
              <a:rPr lang="nl-NL" sz="2400" dirty="0" err="1"/>
              <a:t>Tourism</a:t>
            </a:r>
            <a:r>
              <a:rPr lang="nl-NL" sz="2400" dirty="0"/>
              <a:t> Planning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- Stakeholders in </a:t>
            </a:r>
            <a:r>
              <a:rPr lang="nl-NL" dirty="0" err="1"/>
              <a:t>tourism</a:t>
            </a:r>
            <a:r>
              <a:rPr lang="nl-NL" dirty="0"/>
              <a:t> management </a:t>
            </a:r>
            <a:r>
              <a:rPr lang="nl-NL" dirty="0" err="1"/>
              <a:t>include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Government</a:t>
            </a:r>
            <a:r>
              <a:rPr lang="nl-NL" b="0" dirty="0"/>
              <a:t> </a:t>
            </a:r>
            <a:r>
              <a:rPr lang="nl-NL" b="0" dirty="0" err="1"/>
              <a:t>Agencies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Regulatory</a:t>
            </a:r>
            <a:r>
              <a:rPr lang="nl-NL" b="0" dirty="0"/>
              <a:t> </a:t>
            </a:r>
            <a:r>
              <a:rPr lang="nl-NL" b="0" dirty="0" err="1"/>
              <a:t>Bodies</a:t>
            </a:r>
            <a:endParaRPr lang="nl-NL" b="0" dirty="0"/>
          </a:p>
          <a:p>
            <a:pPr marL="285750" lvl="3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nl-NL" b="0" dirty="0" err="1"/>
              <a:t>Destination</a:t>
            </a:r>
            <a:r>
              <a:rPr lang="nl-NL" b="0" dirty="0"/>
              <a:t> Management </a:t>
            </a:r>
            <a:r>
              <a:rPr lang="nl-NL" b="0" dirty="0" err="1"/>
              <a:t>Organizations</a:t>
            </a:r>
            <a:r>
              <a:rPr lang="nl-NL" b="0" dirty="0"/>
              <a:t> (</a:t>
            </a:r>
            <a:r>
              <a:rPr lang="nl-NL" b="0" dirty="0" err="1"/>
              <a:t>DMOs</a:t>
            </a:r>
            <a:r>
              <a:rPr lang="nl-NL" b="0" dirty="0"/>
              <a:t>)</a:t>
            </a:r>
          </a:p>
          <a:p>
            <a:pPr marL="285750" lvl="3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Businesses</a:t>
            </a:r>
            <a:endParaRPr lang="nl-NL" b="0" dirty="0"/>
          </a:p>
          <a:p>
            <a:pPr marL="285750" lvl="3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Communities</a:t>
            </a:r>
            <a:endParaRPr lang="nl-NL" b="0" dirty="0"/>
          </a:p>
          <a:p>
            <a:pPr marL="285750" lvl="3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nl-NL" b="0" dirty="0"/>
              <a:t>Non-</a:t>
            </a:r>
            <a:r>
              <a:rPr lang="nl-NL" b="0" dirty="0" err="1"/>
              <a:t>Governmental</a:t>
            </a:r>
            <a:r>
              <a:rPr lang="nl-NL" b="0" dirty="0"/>
              <a:t> </a:t>
            </a:r>
            <a:r>
              <a:rPr lang="nl-NL" b="0" dirty="0" err="1"/>
              <a:t>Organizations</a:t>
            </a:r>
            <a:r>
              <a:rPr lang="nl-NL" b="0" dirty="0"/>
              <a:t> (</a:t>
            </a:r>
            <a:r>
              <a:rPr lang="nl-NL" b="0" dirty="0" err="1"/>
              <a:t>NGOs</a:t>
            </a:r>
            <a:r>
              <a:rPr lang="nl-NL" b="0" dirty="0"/>
              <a:t>)</a:t>
            </a:r>
          </a:p>
          <a:p>
            <a:pPr marL="285750" lvl="3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nl-NL" b="0" dirty="0"/>
              <a:t>The </a:t>
            </a:r>
            <a:r>
              <a:rPr lang="nl-NL" b="0" dirty="0" err="1"/>
              <a:t>Tourists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B53E8C-3605-E25D-C61A-74A9E0C3638F}"/>
              </a:ext>
            </a:extLst>
          </p:cNvPr>
          <p:cNvSpPr txBox="1"/>
          <p:nvPr/>
        </p:nvSpPr>
        <p:spPr>
          <a:xfrm>
            <a:off x="8106937" y="294392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8D946122-F027-9C87-44BD-43AF2852E48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11951583"/>
              </p:ext>
            </p:extLst>
          </p:nvPr>
        </p:nvGraphicFramePr>
        <p:xfrm>
          <a:off x="6891263" y="1268760"/>
          <a:ext cx="5130324" cy="4688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91238448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2- Stakeholder </a:t>
            </a:r>
            <a:r>
              <a:rPr lang="nl-NL" sz="2400" dirty="0" err="1"/>
              <a:t>Involvement</a:t>
            </a:r>
            <a:r>
              <a:rPr lang="nl-NL" sz="2400" dirty="0"/>
              <a:t> in </a:t>
            </a:r>
            <a:r>
              <a:rPr lang="nl-NL" sz="2400" dirty="0" err="1"/>
              <a:t>Tourism</a:t>
            </a:r>
            <a:r>
              <a:rPr lang="nl-NL" sz="2400" dirty="0"/>
              <a:t> Planning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- Stakeholder </a:t>
            </a:r>
            <a:r>
              <a:rPr lang="nl-NL" dirty="0" err="1"/>
              <a:t>Participation</a:t>
            </a:r>
            <a:r>
              <a:rPr lang="nl-NL" dirty="0"/>
              <a:t> is </a:t>
            </a:r>
            <a:r>
              <a:rPr lang="nl-NL" dirty="0" err="1"/>
              <a:t>defined</a:t>
            </a:r>
            <a:r>
              <a:rPr lang="nl-NL" dirty="0"/>
              <a:t> as:</a:t>
            </a:r>
          </a:p>
          <a:p>
            <a:pPr lvl="3"/>
            <a:r>
              <a:rPr lang="nl-NL" b="0" dirty="0"/>
              <a:t> “A </a:t>
            </a:r>
            <a:r>
              <a:rPr lang="nl-NL" b="0" dirty="0" err="1"/>
              <a:t>process</a:t>
            </a:r>
            <a:r>
              <a:rPr lang="nl-NL" b="0" dirty="0"/>
              <a:t> of </a:t>
            </a:r>
            <a:r>
              <a:rPr lang="nl-NL" b="0" dirty="0" err="1"/>
              <a:t>involving</a:t>
            </a:r>
            <a:r>
              <a:rPr lang="nl-NL" b="0" dirty="0"/>
              <a:t> </a:t>
            </a:r>
            <a:r>
              <a:rPr lang="nl-NL" b="0" dirty="0" err="1"/>
              <a:t>all</a:t>
            </a:r>
            <a:r>
              <a:rPr lang="nl-NL" b="0" dirty="0"/>
              <a:t> stakeholders in </a:t>
            </a:r>
            <a:r>
              <a:rPr lang="nl-NL" b="0" dirty="0" err="1"/>
              <a:t>such</a:t>
            </a:r>
            <a:r>
              <a:rPr lang="nl-NL" b="0" dirty="0"/>
              <a:t> way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decision</a:t>
            </a:r>
            <a:r>
              <a:rPr lang="nl-NL" b="0" dirty="0"/>
              <a:t>-making is shared”. 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Stakeholder </a:t>
            </a:r>
            <a:r>
              <a:rPr lang="nl-NL" dirty="0" err="1"/>
              <a:t>Participation</a:t>
            </a:r>
            <a:r>
              <a:rPr lang="nl-NL" dirty="0"/>
              <a:t> is </a:t>
            </a:r>
            <a:r>
              <a:rPr lang="nl-NL" dirty="0" err="1"/>
              <a:t>about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Participation</a:t>
            </a:r>
            <a:r>
              <a:rPr lang="nl-NL" b="0" dirty="0"/>
              <a:t>, </a:t>
            </a:r>
            <a:r>
              <a:rPr lang="nl-NL" b="0" dirty="0" err="1"/>
              <a:t>consultation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collaboration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It </a:t>
            </a:r>
            <a:r>
              <a:rPr lang="nl-NL" b="0" dirty="0" err="1"/>
              <a:t>ensures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different </a:t>
            </a:r>
            <a:r>
              <a:rPr lang="nl-NL" b="0" dirty="0" err="1"/>
              <a:t>interests</a:t>
            </a:r>
            <a:r>
              <a:rPr lang="nl-NL" b="0" dirty="0"/>
              <a:t> are </a:t>
            </a:r>
            <a:r>
              <a:rPr lang="nl-NL" b="0" dirty="0" err="1"/>
              <a:t>represented</a:t>
            </a:r>
            <a:r>
              <a:rPr lang="nl-NL" b="0" dirty="0"/>
              <a:t> </a:t>
            </a:r>
            <a:r>
              <a:rPr lang="nl-NL" b="0" dirty="0" err="1"/>
              <a:t>when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strategies</a:t>
            </a:r>
            <a:r>
              <a:rPr lang="nl-NL" b="0" dirty="0"/>
              <a:t> or </a:t>
            </a:r>
            <a:r>
              <a:rPr lang="nl-NL" b="0" dirty="0" err="1"/>
              <a:t>policies</a:t>
            </a:r>
            <a:r>
              <a:rPr lang="nl-NL" b="0" dirty="0"/>
              <a:t> are </a:t>
            </a:r>
            <a:r>
              <a:rPr lang="nl-NL" b="0" dirty="0" err="1"/>
              <a:t>created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B53E8C-3605-E25D-C61A-74A9E0C3638F}"/>
              </a:ext>
            </a:extLst>
          </p:cNvPr>
          <p:cNvSpPr txBox="1"/>
          <p:nvPr/>
        </p:nvSpPr>
        <p:spPr>
          <a:xfrm>
            <a:off x="8106937" y="294392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5479488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2- Stakeholder </a:t>
            </a:r>
            <a:r>
              <a:rPr lang="nl-NL" sz="2400" dirty="0" err="1"/>
              <a:t>Involvement</a:t>
            </a:r>
            <a:r>
              <a:rPr lang="nl-NL" sz="2400" dirty="0"/>
              <a:t> in </a:t>
            </a:r>
            <a:r>
              <a:rPr lang="nl-NL" sz="2400" dirty="0" err="1"/>
              <a:t>Tourism</a:t>
            </a:r>
            <a:r>
              <a:rPr lang="nl-NL" sz="2400" dirty="0"/>
              <a:t> Planning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2.1- </a:t>
            </a:r>
            <a:r>
              <a:rPr lang="nl-NL" dirty="0" err="1"/>
              <a:t>Why</a:t>
            </a:r>
            <a:r>
              <a:rPr lang="nl-NL" dirty="0"/>
              <a:t> Stakeholder </a:t>
            </a:r>
            <a:r>
              <a:rPr lang="nl-NL" dirty="0" err="1"/>
              <a:t>Involvement</a:t>
            </a:r>
            <a:r>
              <a:rPr lang="nl-NL" dirty="0"/>
              <a:t> Matters? 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Effective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planning </a:t>
            </a:r>
            <a:r>
              <a:rPr lang="nl-NL" b="0" dirty="0" err="1"/>
              <a:t>requires</a:t>
            </a:r>
            <a:r>
              <a:rPr lang="nl-NL" b="0" dirty="0"/>
              <a:t> </a:t>
            </a:r>
            <a:r>
              <a:rPr lang="nl-NL" b="0" dirty="0" err="1"/>
              <a:t>collaboration</a:t>
            </a:r>
            <a:r>
              <a:rPr lang="nl-NL" b="0" dirty="0"/>
              <a:t> </a:t>
            </a:r>
            <a:r>
              <a:rPr lang="nl-NL" b="0" dirty="0" err="1"/>
              <a:t>among</a:t>
            </a:r>
            <a:r>
              <a:rPr lang="nl-NL" b="0" dirty="0"/>
              <a:t> stakeholders </a:t>
            </a:r>
            <a:r>
              <a:rPr lang="nl-NL" b="0" dirty="0" err="1"/>
              <a:t>because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Impacts </a:t>
            </a:r>
            <a:r>
              <a:rPr lang="nl-NL" b="0" dirty="0" err="1"/>
              <a:t>the</a:t>
            </a:r>
            <a:r>
              <a:rPr lang="nl-NL" b="0" dirty="0"/>
              <a:t> environment, </a:t>
            </a:r>
            <a:r>
              <a:rPr lang="nl-NL" b="0" dirty="0" err="1"/>
              <a:t>economy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society of </a:t>
            </a:r>
            <a:r>
              <a:rPr lang="nl-NL" b="0" dirty="0" err="1"/>
              <a:t>destinations</a:t>
            </a:r>
            <a:r>
              <a:rPr lang="nl-NL" b="0" dirty="0"/>
              <a:t>.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Creates</a:t>
            </a:r>
            <a:r>
              <a:rPr lang="nl-NL" b="0" dirty="0"/>
              <a:t> </a:t>
            </a:r>
            <a:r>
              <a:rPr lang="nl-NL" b="0" dirty="0" err="1"/>
              <a:t>both</a:t>
            </a:r>
            <a:r>
              <a:rPr lang="nl-NL" b="0" dirty="0"/>
              <a:t> benefits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costs</a:t>
            </a:r>
            <a:r>
              <a:rPr lang="nl-NL" b="0" dirty="0"/>
              <a:t>.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Involves</a:t>
            </a:r>
            <a:r>
              <a:rPr lang="nl-NL" b="0" dirty="0"/>
              <a:t> multiple </a:t>
            </a:r>
            <a:r>
              <a:rPr lang="nl-NL" b="0" dirty="0" err="1"/>
              <a:t>interdependent</a:t>
            </a:r>
            <a:r>
              <a:rPr lang="nl-NL" b="0" dirty="0"/>
              <a:t> sectors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B53E8C-3605-E25D-C61A-74A9E0C3638F}"/>
              </a:ext>
            </a:extLst>
          </p:cNvPr>
          <p:cNvSpPr txBox="1"/>
          <p:nvPr/>
        </p:nvSpPr>
        <p:spPr>
          <a:xfrm>
            <a:off x="8106937" y="294392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4982111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2- Stakeholder </a:t>
            </a:r>
            <a:r>
              <a:rPr lang="nl-NL" sz="2400" dirty="0" err="1"/>
              <a:t>Involvement</a:t>
            </a:r>
            <a:r>
              <a:rPr lang="nl-NL" sz="2400" dirty="0"/>
              <a:t> in </a:t>
            </a:r>
            <a:r>
              <a:rPr lang="nl-NL" sz="2400" dirty="0" err="1"/>
              <a:t>Tourism</a:t>
            </a:r>
            <a:r>
              <a:rPr lang="nl-NL" sz="2400" dirty="0"/>
              <a:t> Planning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2.2-Key Benefits of stakeholder </a:t>
            </a:r>
            <a:r>
              <a:rPr lang="nl-NL" dirty="0" err="1"/>
              <a:t>involvement</a:t>
            </a:r>
            <a:r>
              <a:rPr lang="nl-NL" dirty="0"/>
              <a:t>:</a:t>
            </a:r>
          </a:p>
          <a:p>
            <a:pPr lvl="3"/>
            <a:endParaRPr lang="nl-NL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Better</a:t>
            </a:r>
            <a:r>
              <a:rPr lang="nl-NL" b="0" dirty="0"/>
              <a:t> </a:t>
            </a:r>
            <a:r>
              <a:rPr lang="nl-NL" b="0" dirty="0" err="1"/>
              <a:t>decision</a:t>
            </a:r>
            <a:r>
              <a:rPr lang="nl-NL" b="0" dirty="0"/>
              <a:t>-making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Legitimacy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transparency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Conflict </a:t>
            </a:r>
            <a:r>
              <a:rPr lang="nl-NL" b="0" dirty="0" err="1"/>
              <a:t>reduction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Shared </a:t>
            </a:r>
            <a:r>
              <a:rPr lang="nl-NL" b="0" dirty="0" err="1"/>
              <a:t>responsibility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Long-term </a:t>
            </a:r>
            <a:r>
              <a:rPr lang="nl-NL" b="0" dirty="0" err="1"/>
              <a:t>sustainability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B53E8C-3605-E25D-C61A-74A9E0C3638F}"/>
              </a:ext>
            </a:extLst>
          </p:cNvPr>
          <p:cNvSpPr txBox="1"/>
          <p:nvPr/>
        </p:nvSpPr>
        <p:spPr>
          <a:xfrm>
            <a:off x="8106937" y="294392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195773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2- Stakeholder </a:t>
            </a:r>
            <a:r>
              <a:rPr lang="nl-NL" sz="2400" dirty="0" err="1"/>
              <a:t>Involvement</a:t>
            </a:r>
            <a:r>
              <a:rPr lang="nl-NL" sz="2400" dirty="0"/>
              <a:t> in </a:t>
            </a:r>
            <a:r>
              <a:rPr lang="nl-NL" sz="2400" dirty="0" err="1"/>
              <a:t>Tourism</a:t>
            </a:r>
            <a:r>
              <a:rPr lang="nl-NL" sz="2400" dirty="0"/>
              <a:t> Planning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2.3- Types of </a:t>
            </a:r>
            <a:r>
              <a:rPr lang="nl-NL" dirty="0" err="1"/>
              <a:t>Local</a:t>
            </a:r>
            <a:r>
              <a:rPr lang="nl-NL" dirty="0"/>
              <a:t> Stakeholder </a:t>
            </a:r>
            <a:r>
              <a:rPr lang="nl-NL" dirty="0" err="1"/>
              <a:t>Participation</a:t>
            </a:r>
            <a:r>
              <a:rPr lang="nl-NL" dirty="0"/>
              <a:t> in </a:t>
            </a:r>
            <a:r>
              <a:rPr lang="nl-NL" dirty="0" err="1"/>
              <a:t>Tourism</a:t>
            </a:r>
            <a:r>
              <a:rPr lang="nl-NL" dirty="0"/>
              <a:t> Development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A- </a:t>
            </a:r>
            <a:r>
              <a:rPr lang="nl-NL" dirty="0" err="1"/>
              <a:t>Coercive</a:t>
            </a:r>
            <a:r>
              <a:rPr lang="nl-NL" dirty="0"/>
              <a:t> </a:t>
            </a:r>
            <a:r>
              <a:rPr lang="nl-NL" dirty="0" err="1"/>
              <a:t>Participation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No real </a:t>
            </a:r>
            <a:r>
              <a:rPr lang="nl-NL" b="0" dirty="0" err="1"/>
              <a:t>influence</a:t>
            </a:r>
            <a:r>
              <a:rPr lang="nl-NL" b="0" dirty="0"/>
              <a:t> of </a:t>
            </a:r>
            <a:r>
              <a:rPr lang="nl-NL" b="0" dirty="0" err="1"/>
              <a:t>local</a:t>
            </a:r>
            <a:r>
              <a:rPr lang="nl-NL" b="0" dirty="0"/>
              <a:t> stakeholders in </a:t>
            </a:r>
            <a:r>
              <a:rPr lang="nl-NL" b="0" dirty="0" err="1"/>
              <a:t>tourism</a:t>
            </a:r>
            <a:r>
              <a:rPr lang="nl-NL" b="0" dirty="0"/>
              <a:t> planning or development</a:t>
            </a:r>
          </a:p>
          <a:p>
            <a:pPr lvl="3"/>
            <a:r>
              <a:rPr lang="nl-NL" b="0" dirty="0"/>
              <a:t>- Top-down approach — </a:t>
            </a:r>
            <a:r>
              <a:rPr lang="nl-NL" b="0" dirty="0" err="1"/>
              <a:t>decisions</a:t>
            </a:r>
            <a:r>
              <a:rPr lang="nl-NL" b="0" dirty="0"/>
              <a:t> made </a:t>
            </a:r>
            <a:r>
              <a:rPr lang="nl-NL" b="0" dirty="0" err="1"/>
              <a:t>entirely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external</a:t>
            </a:r>
            <a:r>
              <a:rPr lang="nl-NL" b="0" dirty="0"/>
              <a:t> </a:t>
            </a:r>
            <a:r>
              <a:rPr lang="nl-NL" b="0" dirty="0" err="1"/>
              <a:t>authorities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B53E8C-3605-E25D-C61A-74A9E0C3638F}"/>
              </a:ext>
            </a:extLst>
          </p:cNvPr>
          <p:cNvSpPr txBox="1"/>
          <p:nvPr/>
        </p:nvSpPr>
        <p:spPr>
          <a:xfrm>
            <a:off x="8106937" y="294392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BE42C3AA-5E0F-3BCC-DC60-C517A375C27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76951502"/>
              </p:ext>
            </p:extLst>
          </p:nvPr>
        </p:nvGraphicFramePr>
        <p:xfrm>
          <a:off x="7395319" y="1700808"/>
          <a:ext cx="4626268" cy="4256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57277095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2- Stakeholder </a:t>
            </a:r>
            <a:r>
              <a:rPr lang="nl-NL" sz="2400" dirty="0" err="1"/>
              <a:t>Involvement</a:t>
            </a:r>
            <a:r>
              <a:rPr lang="nl-NL" sz="2400" dirty="0"/>
              <a:t> in </a:t>
            </a:r>
            <a:r>
              <a:rPr lang="nl-NL" sz="2400" dirty="0" err="1"/>
              <a:t>Tourism</a:t>
            </a:r>
            <a:r>
              <a:rPr lang="nl-NL" sz="2400" dirty="0"/>
              <a:t> Planning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dirty="0"/>
              <a:t>B- </a:t>
            </a:r>
            <a:r>
              <a:rPr lang="nl-NL" dirty="0" err="1"/>
              <a:t>Induced</a:t>
            </a:r>
            <a:r>
              <a:rPr lang="nl-NL" dirty="0"/>
              <a:t> </a:t>
            </a:r>
            <a:r>
              <a:rPr lang="nl-NL" dirty="0" err="1"/>
              <a:t>Participation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Consultation</a:t>
            </a:r>
            <a:r>
              <a:rPr lang="nl-NL" b="0" dirty="0"/>
              <a:t> </a:t>
            </a:r>
            <a:r>
              <a:rPr lang="nl-NL" b="0" dirty="0" err="1"/>
              <a:t>occurs</a:t>
            </a:r>
            <a:r>
              <a:rPr lang="nl-NL" b="0" dirty="0"/>
              <a:t>, but </a:t>
            </a:r>
            <a:r>
              <a:rPr lang="nl-NL" b="0" dirty="0" err="1"/>
              <a:t>locals</a:t>
            </a:r>
            <a:r>
              <a:rPr lang="nl-NL" b="0" dirty="0"/>
              <a:t> are </a:t>
            </a: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involved</a:t>
            </a:r>
            <a:r>
              <a:rPr lang="nl-NL" b="0" dirty="0"/>
              <a:t> </a:t>
            </a:r>
            <a:r>
              <a:rPr lang="nl-NL" b="0" dirty="0" err="1"/>
              <a:t>throughout</a:t>
            </a:r>
            <a:endParaRPr lang="nl-NL" b="0" dirty="0"/>
          </a:p>
          <a:p>
            <a:pPr lvl="3"/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decision</a:t>
            </a:r>
            <a:r>
              <a:rPr lang="nl-NL" b="0" dirty="0"/>
              <a:t>-making </a:t>
            </a:r>
            <a:r>
              <a:rPr lang="nl-NL" b="0" dirty="0" err="1"/>
              <a:t>process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Still</a:t>
            </a:r>
            <a:r>
              <a:rPr lang="nl-NL" b="0" dirty="0"/>
              <a:t> a top-down approach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limited</a:t>
            </a:r>
            <a:r>
              <a:rPr lang="nl-NL" b="0" dirty="0"/>
              <a:t> control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stakeholders</a:t>
            </a:r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B53E8C-3605-E25D-C61A-74A9E0C3638F}"/>
              </a:ext>
            </a:extLst>
          </p:cNvPr>
          <p:cNvSpPr txBox="1"/>
          <p:nvPr/>
        </p:nvSpPr>
        <p:spPr>
          <a:xfrm>
            <a:off x="8106937" y="294392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9C20201B-F2E4-20D4-9B08-DB7A0F5D56A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25680913"/>
              </p:ext>
            </p:extLst>
          </p:nvPr>
        </p:nvGraphicFramePr>
        <p:xfrm>
          <a:off x="7395319" y="1700808"/>
          <a:ext cx="4626268" cy="4256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15433433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2- Stakeholder </a:t>
            </a:r>
            <a:r>
              <a:rPr lang="nl-NL" sz="2400" dirty="0" err="1"/>
              <a:t>Involvement</a:t>
            </a:r>
            <a:r>
              <a:rPr lang="nl-NL" sz="2400" dirty="0"/>
              <a:t> in </a:t>
            </a:r>
            <a:r>
              <a:rPr lang="nl-NL" sz="2400" dirty="0" err="1"/>
              <a:t>Tourism</a:t>
            </a:r>
            <a:r>
              <a:rPr lang="nl-NL" sz="2400" dirty="0"/>
              <a:t> Planning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dirty="0"/>
              <a:t>C- </a:t>
            </a:r>
            <a:r>
              <a:rPr lang="nl-NL" dirty="0" err="1"/>
              <a:t>Spontaneous</a:t>
            </a:r>
            <a:r>
              <a:rPr lang="nl-NL" dirty="0"/>
              <a:t> </a:t>
            </a:r>
            <a:r>
              <a:rPr lang="nl-NL" dirty="0" err="1"/>
              <a:t>Participation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Local</a:t>
            </a:r>
            <a:r>
              <a:rPr lang="nl-NL" b="0" dirty="0"/>
              <a:t> stakeholders </a:t>
            </a:r>
            <a:r>
              <a:rPr lang="nl-NL" b="0" dirty="0" err="1"/>
              <a:t>actively</a:t>
            </a:r>
            <a:r>
              <a:rPr lang="nl-NL" b="0" dirty="0"/>
              <a:t> </a:t>
            </a:r>
            <a:r>
              <a:rPr lang="nl-NL" b="0" dirty="0" err="1"/>
              <a:t>participate</a:t>
            </a:r>
            <a:r>
              <a:rPr lang="nl-NL" b="0" dirty="0"/>
              <a:t> in </a:t>
            </a:r>
            <a:r>
              <a:rPr lang="nl-NL" b="0" dirty="0" err="1"/>
              <a:t>decision</a:t>
            </a:r>
            <a:r>
              <a:rPr lang="nl-NL" b="0" dirty="0"/>
              <a:t>-making </a:t>
            </a:r>
          </a:p>
          <a:p>
            <a:pPr lvl="3"/>
            <a:r>
              <a:rPr lang="nl-NL" b="0" dirty="0" err="1"/>
              <a:t>and</a:t>
            </a:r>
            <a:r>
              <a:rPr lang="nl-NL" b="0" dirty="0"/>
              <a:t> manage </a:t>
            </a:r>
            <a:r>
              <a:rPr lang="nl-NL" b="0" dirty="0" err="1"/>
              <a:t>the</a:t>
            </a:r>
            <a:r>
              <a:rPr lang="nl-NL" b="0" dirty="0"/>
              <a:t> development </a:t>
            </a:r>
            <a:r>
              <a:rPr lang="nl-NL" b="0" dirty="0" err="1"/>
              <a:t>process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Represents</a:t>
            </a:r>
            <a:r>
              <a:rPr lang="nl-NL" b="0" dirty="0"/>
              <a:t> a bottom-up approach — strong </a:t>
            </a:r>
            <a:r>
              <a:rPr lang="nl-NL" b="0" dirty="0" err="1"/>
              <a:t>local</a:t>
            </a:r>
            <a:r>
              <a:rPr lang="nl-NL" b="0" dirty="0"/>
              <a:t> control </a:t>
            </a:r>
            <a:r>
              <a:rPr lang="nl-NL" b="0" dirty="0" err="1"/>
              <a:t>and</a:t>
            </a:r>
            <a:r>
              <a:rPr lang="nl-NL" b="0" dirty="0"/>
              <a:t> empowerment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B53E8C-3605-E25D-C61A-74A9E0C3638F}"/>
              </a:ext>
            </a:extLst>
          </p:cNvPr>
          <p:cNvSpPr txBox="1"/>
          <p:nvPr/>
        </p:nvSpPr>
        <p:spPr>
          <a:xfrm>
            <a:off x="8106937" y="294392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CDDDA510-742C-C39F-9CDD-E4F5D60CFEE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25680913"/>
              </p:ext>
            </p:extLst>
          </p:nvPr>
        </p:nvGraphicFramePr>
        <p:xfrm>
          <a:off x="7395319" y="1700808"/>
          <a:ext cx="4626268" cy="4256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1456486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2- Stakeholder </a:t>
            </a:r>
            <a:r>
              <a:rPr lang="nl-NL" sz="2400" dirty="0" err="1"/>
              <a:t>Involvement</a:t>
            </a:r>
            <a:r>
              <a:rPr lang="nl-NL" sz="2400" dirty="0"/>
              <a:t> in </a:t>
            </a:r>
            <a:r>
              <a:rPr lang="nl-NL" sz="2400" dirty="0" err="1"/>
              <a:t>Tourism</a:t>
            </a:r>
            <a:r>
              <a:rPr lang="nl-NL" sz="2400" dirty="0"/>
              <a:t> Planning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2.4- Tools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Methods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Stakeholder </a:t>
            </a:r>
            <a:r>
              <a:rPr lang="nl-NL" dirty="0" err="1"/>
              <a:t>Involvement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dirty="0"/>
              <a:t>-Public </a:t>
            </a:r>
            <a:r>
              <a:rPr lang="nl-NL" dirty="0" err="1"/>
              <a:t>Consultations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Hearings: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 </a:t>
            </a:r>
            <a:r>
              <a:rPr lang="nl-NL" b="0" dirty="0" err="1"/>
              <a:t>Gather</a:t>
            </a:r>
            <a:r>
              <a:rPr lang="nl-NL" b="0" dirty="0"/>
              <a:t> community </a:t>
            </a:r>
            <a:r>
              <a:rPr lang="nl-NL" b="0" dirty="0" err="1"/>
              <a:t>opinions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feedback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- Workshops </a:t>
            </a:r>
            <a:r>
              <a:rPr lang="nl-NL" dirty="0" err="1"/>
              <a:t>and</a:t>
            </a:r>
            <a:r>
              <a:rPr lang="nl-NL" dirty="0"/>
              <a:t> Focus </a:t>
            </a:r>
            <a:r>
              <a:rPr lang="nl-NL" dirty="0" err="1"/>
              <a:t>Groups</a:t>
            </a:r>
            <a:r>
              <a:rPr lang="nl-NL" dirty="0"/>
              <a:t>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Promote</a:t>
            </a:r>
            <a:r>
              <a:rPr lang="nl-NL" b="0" dirty="0"/>
              <a:t> </a:t>
            </a:r>
            <a:r>
              <a:rPr lang="nl-NL" b="0" dirty="0" err="1"/>
              <a:t>discussion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idea</a:t>
            </a:r>
            <a:r>
              <a:rPr lang="nl-NL" b="0" dirty="0"/>
              <a:t> </a:t>
            </a:r>
            <a:r>
              <a:rPr lang="nl-NL" b="0" dirty="0" err="1"/>
              <a:t>sharing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- </a:t>
            </a:r>
            <a:r>
              <a:rPr lang="nl-NL" dirty="0" err="1"/>
              <a:t>Participatory</a:t>
            </a:r>
            <a:r>
              <a:rPr lang="nl-NL" dirty="0"/>
              <a:t> </a:t>
            </a:r>
            <a:r>
              <a:rPr lang="nl-NL" dirty="0" err="1"/>
              <a:t>Rural</a:t>
            </a:r>
            <a:r>
              <a:rPr lang="nl-NL" dirty="0"/>
              <a:t> </a:t>
            </a:r>
            <a:r>
              <a:rPr lang="nl-NL" dirty="0" err="1"/>
              <a:t>Appraisal</a:t>
            </a:r>
            <a:r>
              <a:rPr lang="nl-NL" dirty="0"/>
              <a:t>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 </a:t>
            </a:r>
            <a:r>
              <a:rPr lang="nl-NL" b="0" dirty="0" err="1"/>
              <a:t>Involve</a:t>
            </a:r>
            <a:r>
              <a:rPr lang="nl-NL" b="0" dirty="0"/>
              <a:t> </a:t>
            </a:r>
            <a:r>
              <a:rPr lang="nl-NL" b="0" dirty="0" err="1"/>
              <a:t>locals</a:t>
            </a:r>
            <a:r>
              <a:rPr lang="nl-NL" b="0" dirty="0"/>
              <a:t> </a:t>
            </a:r>
            <a:r>
              <a:rPr lang="nl-NL" b="0" dirty="0" err="1"/>
              <a:t>directly</a:t>
            </a:r>
            <a:r>
              <a:rPr lang="nl-NL" b="0" dirty="0"/>
              <a:t> in planning </a:t>
            </a:r>
            <a:r>
              <a:rPr lang="nl-NL" b="0" dirty="0" err="1"/>
              <a:t>and</a:t>
            </a:r>
            <a:r>
              <a:rPr lang="nl-NL" b="0" dirty="0"/>
              <a:t> assessment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B53E8C-3605-E25D-C61A-74A9E0C3638F}"/>
              </a:ext>
            </a:extLst>
          </p:cNvPr>
          <p:cNvSpPr txBox="1"/>
          <p:nvPr/>
        </p:nvSpPr>
        <p:spPr>
          <a:xfrm>
            <a:off x="8106937" y="294392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918186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2- Stakeholder </a:t>
            </a:r>
            <a:r>
              <a:rPr lang="nl-NL" sz="2400" dirty="0" err="1"/>
              <a:t>Involvement</a:t>
            </a:r>
            <a:r>
              <a:rPr lang="nl-NL" sz="2400" dirty="0"/>
              <a:t> in </a:t>
            </a:r>
            <a:r>
              <a:rPr lang="nl-NL" sz="2400" dirty="0" err="1"/>
              <a:t>Tourism</a:t>
            </a:r>
            <a:r>
              <a:rPr lang="nl-NL" sz="2400" dirty="0"/>
              <a:t> Planning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lnSpcReduction="10000"/>
          </a:bodyPr>
          <a:lstStyle/>
          <a:p>
            <a:pPr lvl="3">
              <a:lnSpc>
                <a:spcPct val="100000"/>
              </a:lnSpc>
            </a:pPr>
            <a:endParaRPr lang="nl-NL" dirty="0"/>
          </a:p>
          <a:p>
            <a:pPr lvl="3">
              <a:lnSpc>
                <a:spcPct val="100000"/>
              </a:lnSpc>
            </a:pPr>
            <a:r>
              <a:rPr lang="nl-NL" dirty="0"/>
              <a:t>- Community </a:t>
            </a:r>
            <a:r>
              <a:rPr lang="nl-NL" dirty="0" err="1"/>
              <a:t>Mapping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Visioning</a:t>
            </a:r>
            <a:r>
              <a:rPr lang="nl-NL" dirty="0"/>
              <a:t> </a:t>
            </a:r>
            <a:r>
              <a:rPr lang="nl-NL" dirty="0" err="1"/>
              <a:t>Exercises</a:t>
            </a:r>
            <a:r>
              <a:rPr lang="nl-NL" dirty="0"/>
              <a:t> </a:t>
            </a:r>
          </a:p>
          <a:p>
            <a:pPr marL="285750" lvl="3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nl-NL" b="0" dirty="0" err="1"/>
              <a:t>Identify</a:t>
            </a:r>
            <a:r>
              <a:rPr lang="nl-NL" b="0" dirty="0"/>
              <a:t> resources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create</a:t>
            </a:r>
            <a:r>
              <a:rPr lang="nl-NL" b="0" dirty="0"/>
              <a:t> shared development goals</a:t>
            </a:r>
          </a:p>
          <a:p>
            <a:pPr lvl="3">
              <a:lnSpc>
                <a:spcPct val="100000"/>
              </a:lnSpc>
            </a:pPr>
            <a:endParaRPr lang="nl-NL" dirty="0"/>
          </a:p>
          <a:p>
            <a:pPr lvl="3">
              <a:lnSpc>
                <a:spcPct val="100000"/>
              </a:lnSpc>
            </a:pPr>
            <a:r>
              <a:rPr lang="nl-NL" dirty="0"/>
              <a:t>- Stakeholder Analysis </a:t>
            </a:r>
            <a:r>
              <a:rPr lang="nl-NL" dirty="0" err="1"/>
              <a:t>and</a:t>
            </a:r>
            <a:r>
              <a:rPr lang="nl-NL" dirty="0"/>
              <a:t> Power </a:t>
            </a:r>
            <a:r>
              <a:rPr lang="nl-NL" dirty="0" err="1"/>
              <a:t>Mapping</a:t>
            </a:r>
            <a:r>
              <a:rPr lang="nl-NL" dirty="0"/>
              <a:t> </a:t>
            </a:r>
          </a:p>
          <a:p>
            <a:pPr marL="285750" lvl="3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nl-NL" b="0" dirty="0" err="1"/>
              <a:t>Determine</a:t>
            </a:r>
            <a:r>
              <a:rPr lang="nl-NL" b="0" dirty="0"/>
              <a:t> </a:t>
            </a:r>
            <a:r>
              <a:rPr lang="nl-NL" b="0" dirty="0" err="1"/>
              <a:t>key</a:t>
            </a:r>
            <a:r>
              <a:rPr lang="nl-NL" b="0" dirty="0"/>
              <a:t> actors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their</a:t>
            </a:r>
            <a:r>
              <a:rPr lang="nl-NL" b="0" dirty="0"/>
              <a:t> </a:t>
            </a:r>
            <a:r>
              <a:rPr lang="nl-NL" b="0" dirty="0" err="1"/>
              <a:t>influence</a:t>
            </a:r>
            <a:endParaRPr lang="nl-NL" b="0" dirty="0"/>
          </a:p>
          <a:p>
            <a:pPr lvl="3">
              <a:lnSpc>
                <a:spcPct val="100000"/>
              </a:lnSpc>
            </a:pPr>
            <a:endParaRPr lang="nl-NL" dirty="0"/>
          </a:p>
          <a:p>
            <a:pPr lvl="3">
              <a:lnSpc>
                <a:spcPct val="100000"/>
              </a:lnSpc>
            </a:pPr>
            <a:r>
              <a:rPr lang="nl-NL" dirty="0"/>
              <a:t>- Online </a:t>
            </a:r>
            <a:r>
              <a:rPr lang="nl-NL" dirty="0" err="1"/>
              <a:t>Participation</a:t>
            </a:r>
            <a:r>
              <a:rPr lang="nl-NL" dirty="0"/>
              <a:t> Platforms </a:t>
            </a:r>
          </a:p>
          <a:p>
            <a:pPr marL="285750" lvl="3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nl-NL" b="0" dirty="0" err="1"/>
              <a:t>Expand</a:t>
            </a:r>
            <a:r>
              <a:rPr lang="nl-NL" b="0" dirty="0"/>
              <a:t> engagement </a:t>
            </a:r>
            <a:r>
              <a:rPr lang="nl-NL" b="0" dirty="0" err="1"/>
              <a:t>through</a:t>
            </a:r>
            <a:r>
              <a:rPr lang="nl-NL" b="0" dirty="0"/>
              <a:t> digital tools</a:t>
            </a:r>
          </a:p>
          <a:p>
            <a:pPr lvl="3">
              <a:lnSpc>
                <a:spcPct val="100000"/>
              </a:lnSpc>
            </a:pPr>
            <a:endParaRPr lang="nl-NL" dirty="0"/>
          </a:p>
          <a:p>
            <a:pPr lvl="3">
              <a:lnSpc>
                <a:spcPct val="100000"/>
              </a:lnSpc>
            </a:pPr>
            <a:r>
              <a:rPr lang="nl-NL" dirty="0"/>
              <a:t>- </a:t>
            </a:r>
            <a:r>
              <a:rPr lang="nl-NL" dirty="0" err="1"/>
              <a:t>Collaborative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Forums or </a:t>
            </a:r>
            <a:r>
              <a:rPr lang="nl-NL" dirty="0" err="1"/>
              <a:t>Councils</a:t>
            </a:r>
            <a:r>
              <a:rPr lang="nl-NL" dirty="0"/>
              <a:t> </a:t>
            </a:r>
          </a:p>
          <a:p>
            <a:pPr marL="285750" lvl="3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nl-NL" b="0" dirty="0" err="1"/>
              <a:t>Build</a:t>
            </a:r>
            <a:r>
              <a:rPr lang="nl-NL" b="0" dirty="0"/>
              <a:t> long-term cooperation </a:t>
            </a:r>
            <a:r>
              <a:rPr lang="nl-NL" b="0" dirty="0" err="1"/>
              <a:t>among</a:t>
            </a:r>
            <a:r>
              <a:rPr lang="nl-NL" b="0" dirty="0"/>
              <a:t> stakeholders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B53E8C-3605-E25D-C61A-74A9E0C3638F}"/>
              </a:ext>
            </a:extLst>
          </p:cNvPr>
          <p:cNvSpPr txBox="1"/>
          <p:nvPr/>
        </p:nvSpPr>
        <p:spPr>
          <a:xfrm>
            <a:off x="8106937" y="294392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396404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 algn="ctr"/>
            <a:endParaRPr lang="nl-NL" sz="2400" dirty="0"/>
          </a:p>
          <a:p>
            <a:pPr lvl="3" algn="ctr"/>
            <a:endParaRPr lang="nl-NL" sz="2400" dirty="0"/>
          </a:p>
          <a:p>
            <a:pPr lvl="3" algn="ctr"/>
            <a:endParaRPr lang="nl-NL" sz="240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B53E8C-3605-E25D-C61A-74A9E0C3638F}"/>
              </a:ext>
            </a:extLst>
          </p:cNvPr>
          <p:cNvSpPr txBox="1"/>
          <p:nvPr/>
        </p:nvSpPr>
        <p:spPr>
          <a:xfrm>
            <a:off x="8106937" y="294392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 descr="Questions to Ask Your Child After School - GradePower Learning">
            <a:extLst>
              <a:ext uri="{FF2B5EF4-FFF2-40B4-BE49-F238E27FC236}">
                <a16:creationId xmlns:a16="http://schemas.microsoft.com/office/drawing/2014/main" id="{7D36A86F-35C3-D3EE-7A09-9BCC04D6D7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628"/>
            <a:ext cx="12198349" cy="6377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C59340E-94FD-6C94-D9F5-76BD3191C27C}"/>
              </a:ext>
            </a:extLst>
          </p:cNvPr>
          <p:cNvSpPr txBox="1"/>
          <p:nvPr/>
        </p:nvSpPr>
        <p:spPr>
          <a:xfrm>
            <a:off x="698575" y="1237306"/>
            <a:ext cx="6188926" cy="138499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DE" sz="2800" b="1" dirty="0">
                <a:solidFill>
                  <a:schemeClr val="bg2"/>
                </a:solidFill>
              </a:rPr>
              <a:t>What are the Challenges of Stakeholder Involvement in Tourism?</a:t>
            </a:r>
          </a:p>
        </p:txBody>
      </p:sp>
    </p:spTree>
    <p:extLst>
      <p:ext uri="{BB962C8B-B14F-4D97-AF65-F5344CB8AC3E}">
        <p14:creationId xmlns:p14="http://schemas.microsoft.com/office/powerpoint/2010/main" val="1285323819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B53E8C-3605-E25D-C61A-74A9E0C3638F}"/>
              </a:ext>
            </a:extLst>
          </p:cNvPr>
          <p:cNvSpPr txBox="1"/>
          <p:nvPr/>
        </p:nvSpPr>
        <p:spPr>
          <a:xfrm>
            <a:off x="8106937" y="294392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3074" name="Picture 2" descr="Brazil: A beacon of sustainable tourism for the future - USTOA Blog">
            <a:extLst>
              <a:ext uri="{FF2B5EF4-FFF2-40B4-BE49-F238E27FC236}">
                <a16:creationId xmlns:a16="http://schemas.microsoft.com/office/drawing/2014/main" id="{1EFBABBE-0416-351A-E72A-830F428A99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70"/>
            <a:ext cx="12198350" cy="6401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tel 6">
            <a:extLst>
              <a:ext uri="{FF2B5EF4-FFF2-40B4-BE49-F238E27FC236}">
                <a16:creationId xmlns:a16="http://schemas.microsoft.com/office/drawing/2014/main" id="{DCBA71E9-8659-A8F0-B3BB-60F70FB15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3" y="980728"/>
            <a:ext cx="6774632" cy="864096"/>
          </a:xfrm>
          <a:solidFill>
            <a:schemeClr val="bg1"/>
          </a:solidFill>
        </p:spPr>
        <p:txBody>
          <a:bodyPr/>
          <a:lstStyle/>
          <a:p>
            <a:br>
              <a:rPr lang="nl-NL" sz="2400" dirty="0"/>
            </a:br>
            <a:r>
              <a:rPr lang="nl-NL" sz="2400" dirty="0"/>
              <a:t>3- </a:t>
            </a:r>
            <a:r>
              <a:rPr lang="nl-NL" sz="2400" dirty="0" err="1"/>
              <a:t>Destination</a:t>
            </a:r>
            <a:r>
              <a:rPr lang="nl-NL" sz="2400" dirty="0"/>
              <a:t> Management </a:t>
            </a:r>
            <a:r>
              <a:rPr lang="nl-NL" sz="2400" dirty="0" err="1"/>
              <a:t>Organizations</a:t>
            </a:r>
            <a:br>
              <a:rPr lang="nl-NL" sz="2400" dirty="0"/>
            </a:br>
            <a:r>
              <a:rPr lang="nl-NL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7762176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2400" dirty="0"/>
            </a:br>
            <a:r>
              <a:rPr lang="nl-NL" sz="2400" dirty="0"/>
              <a:t>3- </a:t>
            </a:r>
            <a:r>
              <a:rPr lang="nl-NL" sz="2400" dirty="0" err="1"/>
              <a:t>Destination</a:t>
            </a:r>
            <a:r>
              <a:rPr lang="nl-NL" sz="2400" dirty="0"/>
              <a:t> Management </a:t>
            </a:r>
            <a:r>
              <a:rPr lang="nl-NL" sz="2400" dirty="0" err="1"/>
              <a:t>Organizations</a:t>
            </a:r>
            <a:br>
              <a:rPr lang="nl-NL" sz="2400" dirty="0"/>
            </a:br>
            <a:r>
              <a:rPr lang="nl-NL" sz="24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sz="1800" dirty="0"/>
              <a:t>3.1- </a:t>
            </a:r>
            <a:r>
              <a:rPr lang="nl-NL" sz="1800" dirty="0" err="1"/>
              <a:t>Destination</a:t>
            </a:r>
            <a:r>
              <a:rPr lang="nl-NL" sz="1800" dirty="0"/>
              <a:t> Management is </a:t>
            </a:r>
            <a:r>
              <a:rPr lang="nl-NL" sz="1800" dirty="0" err="1"/>
              <a:t>define</a:t>
            </a:r>
            <a:r>
              <a:rPr lang="nl-NL" dirty="0" err="1"/>
              <a:t>d</a:t>
            </a:r>
            <a:r>
              <a:rPr lang="nl-NL" dirty="0"/>
              <a:t> as:</a:t>
            </a:r>
            <a:endParaRPr lang="nl-NL" sz="1800" dirty="0"/>
          </a:p>
          <a:p>
            <a:pPr lvl="3"/>
            <a:r>
              <a:rPr lang="nl-NL" b="0" dirty="0"/>
              <a:t>- “A </a:t>
            </a:r>
            <a:r>
              <a:rPr lang="nl-NL" b="0" dirty="0" err="1"/>
              <a:t>core</a:t>
            </a:r>
            <a:r>
              <a:rPr lang="nl-NL" b="0" dirty="0"/>
              <a:t> </a:t>
            </a:r>
            <a:r>
              <a:rPr lang="nl-NL" b="0" dirty="0" err="1"/>
              <a:t>entity</a:t>
            </a:r>
            <a:r>
              <a:rPr lang="nl-NL" b="0" dirty="0"/>
              <a:t> </a:t>
            </a:r>
            <a:r>
              <a:rPr lang="nl-NL" b="0" dirty="0" err="1"/>
              <a:t>responsible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coordinating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development </a:t>
            </a:r>
            <a:r>
              <a:rPr lang="nl-NL" b="0" dirty="0" err="1"/>
              <a:t>and</a:t>
            </a:r>
            <a:r>
              <a:rPr lang="nl-NL" b="0" dirty="0"/>
              <a:t> management”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It </a:t>
            </a:r>
            <a:r>
              <a:rPr lang="nl-NL" dirty="0" err="1"/>
              <a:t>includes</a:t>
            </a:r>
            <a:r>
              <a:rPr lang="nl-NL" dirty="0"/>
              <a:t>:</a:t>
            </a:r>
          </a:p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Aims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Facilitate</a:t>
            </a:r>
            <a:r>
              <a:rPr lang="nl-NL" b="0" dirty="0"/>
              <a:t> partnerships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collaboration</a:t>
            </a:r>
            <a:r>
              <a:rPr lang="nl-NL" b="0" dirty="0"/>
              <a:t> </a:t>
            </a:r>
            <a:r>
              <a:rPr lang="nl-NL" b="0" dirty="0" err="1"/>
              <a:t>among</a:t>
            </a:r>
            <a:r>
              <a:rPr lang="nl-NL" b="0" dirty="0"/>
              <a:t> </a:t>
            </a:r>
            <a:r>
              <a:rPr lang="nl-NL" b="0" dirty="0" err="1"/>
              <a:t>key</a:t>
            </a:r>
            <a:r>
              <a:rPr lang="nl-NL" b="0" dirty="0"/>
              <a:t> actors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Create</a:t>
            </a:r>
            <a:r>
              <a:rPr lang="nl-NL" b="0" dirty="0"/>
              <a:t> a common </a:t>
            </a:r>
            <a:r>
              <a:rPr lang="nl-NL" b="0" dirty="0" err="1"/>
              <a:t>vision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Focuse</a:t>
            </a:r>
            <a:r>
              <a:rPr lang="nl-NL" b="0" dirty="0"/>
              <a:t> on </a:t>
            </a:r>
            <a:r>
              <a:rPr lang="nl-NL" b="0" dirty="0" err="1"/>
              <a:t>sustainable</a:t>
            </a:r>
            <a:r>
              <a:rPr lang="nl-NL" b="0" dirty="0"/>
              <a:t> development, </a:t>
            </a:r>
            <a:r>
              <a:rPr lang="nl-NL" b="0" dirty="0" err="1"/>
              <a:t>competitiveness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satisfaction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B53E8C-3605-E25D-C61A-74A9E0C3638F}"/>
              </a:ext>
            </a:extLst>
          </p:cNvPr>
          <p:cNvSpPr txBox="1"/>
          <p:nvPr/>
        </p:nvSpPr>
        <p:spPr>
          <a:xfrm>
            <a:off x="8106937" y="294392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A2492075-ED4A-490B-C72A-4AE61696A275}"/>
              </a:ext>
            </a:extLst>
          </p:cNvPr>
          <p:cNvGraphicFramePr>
            <a:graphicFrameLocks noGrp="1"/>
          </p:cNvGraphicFramePr>
          <p:nvPr/>
        </p:nvGraphicFramePr>
        <p:xfrm>
          <a:off x="320779" y="3279914"/>
          <a:ext cx="8132234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3958272760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198002318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Public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authorities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Tourism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stakeholders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96708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Professional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associations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31219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783868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2400" dirty="0"/>
            </a:br>
            <a:r>
              <a:rPr lang="nl-NL" sz="2400" dirty="0"/>
              <a:t>3- </a:t>
            </a:r>
            <a:r>
              <a:rPr lang="nl-NL" sz="2400" dirty="0" err="1"/>
              <a:t>Destination</a:t>
            </a:r>
            <a:r>
              <a:rPr lang="nl-NL" sz="2400" dirty="0"/>
              <a:t> Management </a:t>
            </a:r>
            <a:r>
              <a:rPr lang="nl-NL" sz="2400" dirty="0" err="1"/>
              <a:t>Organizations</a:t>
            </a:r>
            <a:br>
              <a:rPr lang="nl-NL" sz="2400" dirty="0"/>
            </a:br>
            <a:r>
              <a:rPr lang="nl-NL" sz="24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sz="1800" dirty="0"/>
              <a:t>3.2- Types of </a:t>
            </a:r>
            <a:r>
              <a:rPr lang="nl-NL" sz="1800" dirty="0" err="1"/>
              <a:t>Destination</a:t>
            </a:r>
            <a:r>
              <a:rPr lang="nl-NL" sz="1800" dirty="0"/>
              <a:t> </a:t>
            </a:r>
            <a:r>
              <a:rPr lang="nl-NL" sz="1800" dirty="0" err="1"/>
              <a:t>Managemen</a:t>
            </a:r>
            <a:r>
              <a:rPr lang="nl-NL" sz="1800" dirty="0"/>
              <a:t> </a:t>
            </a:r>
            <a:r>
              <a:rPr lang="nl-NL" sz="1800" dirty="0" err="1"/>
              <a:t>Organizations</a:t>
            </a:r>
            <a:r>
              <a:rPr lang="nl-NL" sz="1800" dirty="0"/>
              <a:t>: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A- National DMO: Country-level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VisitBritain</a:t>
            </a:r>
            <a:r>
              <a:rPr lang="nl-NL" b="0" dirty="0"/>
              <a:t>, </a:t>
            </a:r>
            <a:r>
              <a:rPr lang="nl-NL" b="0" dirty="0" err="1"/>
              <a:t>Tourism</a:t>
            </a:r>
            <a:r>
              <a:rPr lang="nl-NL" b="0" dirty="0"/>
              <a:t> Australia, </a:t>
            </a:r>
            <a:r>
              <a:rPr lang="nl-NL" b="0" dirty="0" err="1"/>
              <a:t>Egyptian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Authority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B- </a:t>
            </a:r>
            <a:r>
              <a:rPr lang="nl-NL" dirty="0" err="1"/>
              <a:t>Regional</a:t>
            </a:r>
            <a:r>
              <a:rPr lang="nl-NL" dirty="0"/>
              <a:t> DMO: State or </a:t>
            </a:r>
            <a:r>
              <a:rPr lang="nl-NL" dirty="0" err="1"/>
              <a:t>regional</a:t>
            </a:r>
            <a:r>
              <a:rPr lang="nl-NL" dirty="0"/>
              <a:t> level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VisitScotland</a:t>
            </a:r>
            <a:r>
              <a:rPr lang="nl-NL" b="0" dirty="0"/>
              <a:t>, Bavaria </a:t>
            </a:r>
            <a:r>
              <a:rPr lang="nl-NL" b="0" dirty="0" err="1"/>
              <a:t>Tourism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C- </a:t>
            </a:r>
            <a:r>
              <a:rPr lang="nl-NL" dirty="0" err="1"/>
              <a:t>Local</a:t>
            </a:r>
            <a:r>
              <a:rPr lang="nl-NL" dirty="0"/>
              <a:t> DMO: City or </a:t>
            </a:r>
            <a:r>
              <a:rPr lang="nl-NL" dirty="0" err="1"/>
              <a:t>municipality</a:t>
            </a:r>
            <a:r>
              <a:rPr lang="nl-NL" dirty="0"/>
              <a:t> level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VisitBerlin</a:t>
            </a:r>
            <a:r>
              <a:rPr lang="nl-NL" b="0" dirty="0"/>
              <a:t>, Prague City </a:t>
            </a:r>
            <a:r>
              <a:rPr lang="nl-NL" b="0" dirty="0" err="1"/>
              <a:t>Tourism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B53E8C-3605-E25D-C61A-74A9E0C3638F}"/>
              </a:ext>
            </a:extLst>
          </p:cNvPr>
          <p:cNvSpPr txBox="1"/>
          <p:nvPr/>
        </p:nvSpPr>
        <p:spPr>
          <a:xfrm>
            <a:off x="8106937" y="294392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8141714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2400" dirty="0"/>
            </a:br>
            <a:r>
              <a:rPr lang="nl-NL" sz="2400" dirty="0"/>
              <a:t>3- </a:t>
            </a:r>
            <a:r>
              <a:rPr lang="nl-NL" sz="2400" dirty="0" err="1"/>
              <a:t>Destination</a:t>
            </a:r>
            <a:r>
              <a:rPr lang="nl-NL" sz="2400" dirty="0"/>
              <a:t> Management </a:t>
            </a:r>
            <a:r>
              <a:rPr lang="nl-NL" sz="2400" dirty="0" err="1"/>
              <a:t>Organizations</a:t>
            </a:r>
            <a:br>
              <a:rPr lang="nl-NL" sz="2400" dirty="0"/>
            </a:br>
            <a:r>
              <a:rPr lang="nl-NL" sz="24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Case </a:t>
            </a:r>
            <a:r>
              <a:rPr lang="nl-NL" dirty="0" err="1"/>
              <a:t>Study</a:t>
            </a:r>
            <a:r>
              <a:rPr lang="nl-NL" dirty="0"/>
              <a:t> 1: </a:t>
            </a:r>
            <a:r>
              <a:rPr lang="nl-NL" dirty="0" err="1"/>
              <a:t>Egyptian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Authority</a:t>
            </a:r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Main</a:t>
            </a:r>
            <a:r>
              <a:rPr lang="nl-NL" dirty="0"/>
              <a:t> </a:t>
            </a:r>
            <a:r>
              <a:rPr lang="nl-NL" dirty="0" err="1"/>
              <a:t>Roles</a:t>
            </a:r>
            <a:endParaRPr lang="nl-NL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B53E8C-3605-E25D-C61A-74A9E0C3638F}"/>
              </a:ext>
            </a:extLst>
          </p:cNvPr>
          <p:cNvSpPr txBox="1"/>
          <p:nvPr/>
        </p:nvSpPr>
        <p:spPr>
          <a:xfrm>
            <a:off x="8106937" y="294392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6AB17F4-7693-0E1B-B939-5037D2E987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4343487"/>
              </p:ext>
            </p:extLst>
          </p:nvPr>
        </p:nvGraphicFramePr>
        <p:xfrm>
          <a:off x="404662" y="2924944"/>
          <a:ext cx="8132234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4104457629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224343806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Marketing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and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Promotion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Market Research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531129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Coordination</a:t>
                      </a:r>
                      <a:endParaRPr lang="en-DE" b="1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International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Representation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436454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Event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Organization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67489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1709134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2400" dirty="0"/>
            </a:br>
            <a:r>
              <a:rPr lang="nl-NL" sz="2400" dirty="0"/>
              <a:t>3- </a:t>
            </a:r>
            <a:r>
              <a:rPr lang="nl-NL" sz="2400" dirty="0" err="1"/>
              <a:t>Destination</a:t>
            </a:r>
            <a:r>
              <a:rPr lang="nl-NL" sz="2400" dirty="0"/>
              <a:t> Management </a:t>
            </a:r>
            <a:r>
              <a:rPr lang="nl-NL" sz="2400" dirty="0" err="1"/>
              <a:t>Organizations</a:t>
            </a:r>
            <a:br>
              <a:rPr lang="nl-NL" sz="2400" dirty="0"/>
            </a:br>
            <a:r>
              <a:rPr lang="nl-NL" sz="24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Case </a:t>
            </a:r>
            <a:r>
              <a:rPr lang="nl-NL" dirty="0" err="1"/>
              <a:t>Study</a:t>
            </a:r>
            <a:r>
              <a:rPr lang="nl-NL" dirty="0"/>
              <a:t> 1: Focus </a:t>
            </a:r>
            <a:r>
              <a:rPr lang="nl-NL" dirty="0" err="1"/>
              <a:t>Areas</a:t>
            </a:r>
            <a:r>
              <a:rPr lang="nl-NL" dirty="0"/>
              <a:t> </a:t>
            </a:r>
            <a:r>
              <a:rPr lang="nl-NL" dirty="0">
                <a:hlinkClick r:id="rId2"/>
              </a:rPr>
              <a:t>ETA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Heritage </a:t>
            </a:r>
            <a:r>
              <a:rPr lang="nl-NL" dirty="0" err="1"/>
              <a:t>Tourism</a:t>
            </a:r>
            <a:endParaRPr lang="nl-NL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Promote</a:t>
            </a:r>
            <a:r>
              <a:rPr lang="nl-NL" b="0" dirty="0"/>
              <a:t> </a:t>
            </a:r>
            <a:r>
              <a:rPr lang="nl-NL" b="0" dirty="0" err="1"/>
              <a:t>iconic</a:t>
            </a:r>
            <a:r>
              <a:rPr lang="nl-NL" b="0" dirty="0"/>
              <a:t> sites: </a:t>
            </a:r>
            <a:r>
              <a:rPr lang="nl-NL" b="0" dirty="0" err="1"/>
              <a:t>Pyramids</a:t>
            </a:r>
            <a:r>
              <a:rPr lang="nl-NL" b="0" dirty="0"/>
              <a:t>, Luxor, </a:t>
            </a:r>
            <a:r>
              <a:rPr lang="nl-NL" b="0" dirty="0" err="1"/>
              <a:t>Aswan</a:t>
            </a:r>
            <a:endParaRPr lang="nl-NL" b="0" dirty="0"/>
          </a:p>
          <a:p>
            <a:pPr lvl="3"/>
            <a:r>
              <a:rPr lang="nl-NL" dirty="0"/>
              <a:t>Beach </a:t>
            </a:r>
            <a:r>
              <a:rPr lang="nl-NL" dirty="0" err="1"/>
              <a:t>and</a:t>
            </a:r>
            <a:r>
              <a:rPr lang="nl-NL" dirty="0"/>
              <a:t> Resort </a:t>
            </a:r>
            <a:r>
              <a:rPr lang="nl-NL" dirty="0" err="1"/>
              <a:t>Tourism</a:t>
            </a:r>
            <a:endParaRPr lang="nl-NL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Develop</a:t>
            </a:r>
            <a:r>
              <a:rPr lang="nl-NL" b="0" dirty="0"/>
              <a:t> </a:t>
            </a:r>
            <a:r>
              <a:rPr lang="nl-NL" b="0" dirty="0" err="1"/>
              <a:t>popular</a:t>
            </a:r>
            <a:r>
              <a:rPr lang="nl-NL" b="0" dirty="0"/>
              <a:t> </a:t>
            </a:r>
            <a:r>
              <a:rPr lang="nl-NL" b="0" dirty="0" err="1"/>
              <a:t>destinations</a:t>
            </a:r>
            <a:r>
              <a:rPr lang="nl-NL" b="0" dirty="0"/>
              <a:t>: </a:t>
            </a:r>
            <a:r>
              <a:rPr lang="nl-NL" b="0" dirty="0" err="1"/>
              <a:t>Sharm</a:t>
            </a:r>
            <a:r>
              <a:rPr lang="nl-NL" b="0" dirty="0"/>
              <a:t> El-</a:t>
            </a:r>
            <a:r>
              <a:rPr lang="nl-NL" b="0" dirty="0" err="1"/>
              <a:t>Sheikh</a:t>
            </a:r>
            <a:r>
              <a:rPr lang="nl-NL" b="0" dirty="0"/>
              <a:t>, </a:t>
            </a:r>
            <a:r>
              <a:rPr lang="nl-NL" b="0" dirty="0" err="1"/>
              <a:t>Hurghada</a:t>
            </a:r>
            <a:endParaRPr lang="nl-NL" b="0" dirty="0"/>
          </a:p>
          <a:p>
            <a:pPr lvl="3"/>
            <a:r>
              <a:rPr lang="nl-NL" dirty="0"/>
              <a:t>New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Segments</a:t>
            </a:r>
            <a:endParaRPr lang="nl-NL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Expand</a:t>
            </a:r>
            <a:r>
              <a:rPr lang="nl-NL" b="0" dirty="0"/>
              <a:t> </a:t>
            </a:r>
            <a:r>
              <a:rPr lang="nl-NL" b="0" dirty="0" err="1"/>
              <a:t>eco-tourism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routes</a:t>
            </a:r>
          </a:p>
          <a:p>
            <a:pPr lvl="3"/>
            <a:r>
              <a:rPr lang="nl-NL" dirty="0"/>
              <a:t>Safety </a:t>
            </a:r>
            <a:r>
              <a:rPr lang="nl-NL" dirty="0" err="1"/>
              <a:t>and</a:t>
            </a:r>
            <a:r>
              <a:rPr lang="nl-NL" dirty="0"/>
              <a:t> Investment </a:t>
            </a:r>
            <a:r>
              <a:rPr lang="nl-NL" dirty="0" err="1"/>
              <a:t>Confidence</a:t>
            </a:r>
            <a:endParaRPr lang="nl-NL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Highlight </a:t>
            </a:r>
            <a:r>
              <a:rPr lang="nl-NL" b="0" dirty="0" err="1"/>
              <a:t>measures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ensure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safety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Rebuild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post-crisis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B53E8C-3605-E25D-C61A-74A9E0C3638F}"/>
              </a:ext>
            </a:extLst>
          </p:cNvPr>
          <p:cNvSpPr txBox="1"/>
          <p:nvPr/>
        </p:nvSpPr>
        <p:spPr>
          <a:xfrm>
            <a:off x="8106937" y="294392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0414507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2400" dirty="0"/>
            </a:br>
            <a:r>
              <a:rPr lang="nl-NL" sz="2400" dirty="0"/>
              <a:t>3- </a:t>
            </a:r>
            <a:r>
              <a:rPr lang="nl-NL" sz="2400" dirty="0" err="1"/>
              <a:t>Destination</a:t>
            </a:r>
            <a:r>
              <a:rPr lang="nl-NL" sz="2400" dirty="0"/>
              <a:t> Management</a:t>
            </a:r>
            <a:br>
              <a:rPr lang="nl-NL" sz="2400" dirty="0"/>
            </a:br>
            <a:r>
              <a:rPr lang="nl-NL" sz="24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sz="1800" dirty="0"/>
              <a:t>3.3- </a:t>
            </a:r>
            <a:r>
              <a:rPr lang="nl-NL" sz="1800" dirty="0" err="1"/>
              <a:t>Roles</a:t>
            </a:r>
            <a:r>
              <a:rPr lang="nl-NL" sz="1800" dirty="0"/>
              <a:t> </a:t>
            </a:r>
            <a:r>
              <a:rPr lang="nl-NL" sz="1800" dirty="0" err="1"/>
              <a:t>and</a:t>
            </a:r>
            <a:r>
              <a:rPr lang="nl-NL" sz="1800" dirty="0"/>
              <a:t> </a:t>
            </a:r>
            <a:r>
              <a:rPr lang="nl-NL" sz="1800" dirty="0" err="1"/>
              <a:t>Functions</a:t>
            </a:r>
            <a:r>
              <a:rPr lang="nl-NL" sz="1800" dirty="0"/>
              <a:t> of </a:t>
            </a:r>
            <a:r>
              <a:rPr lang="nl-NL" sz="1800" dirty="0" err="1"/>
              <a:t>DMOs</a:t>
            </a:r>
            <a:endParaRPr lang="nl-NL" sz="1800" dirty="0"/>
          </a:p>
          <a:p>
            <a:pPr lvl="3"/>
            <a:endParaRPr lang="nl-NL" b="0" dirty="0"/>
          </a:p>
          <a:p>
            <a:pPr lvl="3"/>
            <a:r>
              <a:rPr lang="nl-NL" dirty="0"/>
              <a:t>A. Strategic Planning </a:t>
            </a:r>
            <a:r>
              <a:rPr lang="nl-NL" dirty="0" err="1"/>
              <a:t>and</a:t>
            </a:r>
            <a:r>
              <a:rPr lang="nl-NL" dirty="0"/>
              <a:t> Policy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Develop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implement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r>
              <a:rPr lang="nl-NL" b="0" dirty="0"/>
              <a:t> development </a:t>
            </a:r>
            <a:r>
              <a:rPr lang="nl-NL" b="0" dirty="0" err="1"/>
              <a:t>strategies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Conduct</a:t>
            </a:r>
            <a:r>
              <a:rPr lang="nl-NL" b="0" dirty="0"/>
              <a:t> </a:t>
            </a:r>
            <a:r>
              <a:rPr lang="nl-NL" b="0" dirty="0" err="1"/>
              <a:t>situation</a:t>
            </a:r>
            <a:r>
              <a:rPr lang="nl-NL" b="0" dirty="0"/>
              <a:t> analyses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identify</a:t>
            </a:r>
            <a:r>
              <a:rPr lang="nl-NL" b="0" dirty="0"/>
              <a:t> </a:t>
            </a:r>
            <a:r>
              <a:rPr lang="nl-NL" b="0" dirty="0" err="1"/>
              <a:t>opportunities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challenges</a:t>
            </a:r>
            <a:r>
              <a:rPr lang="nl-NL" b="0" dirty="0"/>
              <a:t>. </a:t>
            </a:r>
          </a:p>
          <a:p>
            <a:pPr lvl="3"/>
            <a:r>
              <a:rPr lang="nl-NL" b="0" dirty="0"/>
              <a:t>- Guide </a:t>
            </a:r>
            <a:r>
              <a:rPr lang="nl-NL" b="0" dirty="0" err="1"/>
              <a:t>sustainable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plans</a:t>
            </a:r>
            <a:r>
              <a:rPr lang="nl-NL" b="0" dirty="0"/>
              <a:t>, </a:t>
            </a:r>
            <a:r>
              <a:rPr lang="nl-NL" b="0" dirty="0" err="1"/>
              <a:t>including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Zoning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land </a:t>
            </a:r>
            <a:r>
              <a:rPr lang="nl-NL" b="0" dirty="0" err="1"/>
              <a:t>use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Carrying</a:t>
            </a:r>
            <a:r>
              <a:rPr lang="nl-NL" b="0" dirty="0"/>
              <a:t> </a:t>
            </a:r>
            <a:r>
              <a:rPr lang="nl-NL" b="0" dirty="0" err="1"/>
              <a:t>capacity</a:t>
            </a:r>
            <a:r>
              <a:rPr lang="nl-NL" b="0" dirty="0"/>
              <a:t> management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Heritage </a:t>
            </a:r>
            <a:r>
              <a:rPr lang="nl-NL" b="0" dirty="0" err="1"/>
              <a:t>protection</a:t>
            </a:r>
            <a:endParaRPr lang="nl-NL" b="0" dirty="0"/>
          </a:p>
          <a:p>
            <a:pPr lvl="3"/>
            <a:r>
              <a:rPr lang="nl-NL" b="0" dirty="0"/>
              <a:t>- Support </a:t>
            </a:r>
            <a:r>
              <a:rPr lang="nl-NL" b="0" dirty="0" err="1"/>
              <a:t>infrastructure</a:t>
            </a:r>
            <a:r>
              <a:rPr lang="nl-NL" b="0" dirty="0"/>
              <a:t> planning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B53E8C-3605-E25D-C61A-74A9E0C3638F}"/>
              </a:ext>
            </a:extLst>
          </p:cNvPr>
          <p:cNvSpPr txBox="1"/>
          <p:nvPr/>
        </p:nvSpPr>
        <p:spPr>
          <a:xfrm>
            <a:off x="8106937" y="294392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003910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2400" dirty="0"/>
            </a:br>
            <a:r>
              <a:rPr lang="nl-NL" sz="2400" dirty="0"/>
              <a:t>3- </a:t>
            </a:r>
            <a:r>
              <a:rPr lang="nl-NL" sz="2400" dirty="0" err="1"/>
              <a:t>Destination</a:t>
            </a:r>
            <a:r>
              <a:rPr lang="nl-NL" sz="2400" dirty="0"/>
              <a:t> Management</a:t>
            </a:r>
            <a:br>
              <a:rPr lang="nl-NL" sz="2400" dirty="0"/>
            </a:br>
            <a:r>
              <a:rPr lang="nl-NL" sz="24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B. Marketing </a:t>
            </a:r>
            <a:r>
              <a:rPr lang="nl-NL" dirty="0" err="1"/>
              <a:t>and</a:t>
            </a:r>
            <a:r>
              <a:rPr lang="nl-NL" dirty="0"/>
              <a:t> Branding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Design </a:t>
            </a:r>
            <a:r>
              <a:rPr lang="nl-NL" b="0" dirty="0" err="1"/>
              <a:t>and</a:t>
            </a:r>
            <a:r>
              <a:rPr lang="nl-NL" b="0" dirty="0"/>
              <a:t> manage </a:t>
            </a:r>
            <a:r>
              <a:rPr lang="nl-NL" b="0" dirty="0" err="1"/>
              <a:t>destination</a:t>
            </a:r>
            <a:r>
              <a:rPr lang="nl-NL" b="0" dirty="0"/>
              <a:t> </a:t>
            </a:r>
            <a:r>
              <a:rPr lang="nl-NL" b="0" dirty="0" err="1"/>
              <a:t>brands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Conduct</a:t>
            </a:r>
            <a:r>
              <a:rPr lang="nl-NL" b="0" dirty="0"/>
              <a:t> market research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understand</a:t>
            </a:r>
            <a:r>
              <a:rPr lang="nl-NL" b="0" dirty="0"/>
              <a:t> trends </a:t>
            </a:r>
            <a:r>
              <a:rPr lang="nl-NL" b="0" dirty="0" err="1"/>
              <a:t>and</a:t>
            </a:r>
            <a:r>
              <a:rPr lang="nl-NL" b="0" dirty="0"/>
              <a:t> target </a:t>
            </a:r>
            <a:r>
              <a:rPr lang="nl-NL" b="0" dirty="0" err="1"/>
              <a:t>audiences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Promote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products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attract</a:t>
            </a:r>
            <a:r>
              <a:rPr lang="nl-NL" b="0" dirty="0"/>
              <a:t> </a:t>
            </a:r>
            <a:r>
              <a:rPr lang="nl-NL" b="0" dirty="0" err="1"/>
              <a:t>key</a:t>
            </a:r>
            <a:r>
              <a:rPr lang="nl-NL" b="0" dirty="0"/>
              <a:t> market </a:t>
            </a:r>
            <a:r>
              <a:rPr lang="nl-NL" b="0" dirty="0" err="1"/>
              <a:t>segments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Maintain</a:t>
            </a:r>
            <a:r>
              <a:rPr lang="nl-NL" b="0" dirty="0"/>
              <a:t> online </a:t>
            </a:r>
            <a:r>
              <a:rPr lang="nl-NL" b="0" dirty="0" err="1"/>
              <a:t>presence</a:t>
            </a:r>
            <a:r>
              <a:rPr lang="nl-NL" b="0" dirty="0"/>
              <a:t>, digital platforms,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information centers</a:t>
            </a:r>
          </a:p>
          <a:p>
            <a:pPr lvl="3"/>
            <a:r>
              <a:rPr lang="nl-NL" b="0" dirty="0"/>
              <a:t>- Balance promotion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sustainability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B53E8C-3605-E25D-C61A-74A9E0C3638F}"/>
              </a:ext>
            </a:extLst>
          </p:cNvPr>
          <p:cNvSpPr txBox="1"/>
          <p:nvPr/>
        </p:nvSpPr>
        <p:spPr>
          <a:xfrm>
            <a:off x="8106937" y="294392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1944309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2400" dirty="0"/>
            </a:br>
            <a:r>
              <a:rPr lang="nl-NL" sz="2400" dirty="0"/>
              <a:t>3- </a:t>
            </a:r>
            <a:r>
              <a:rPr lang="nl-NL" sz="2400" dirty="0" err="1"/>
              <a:t>Destination</a:t>
            </a:r>
            <a:r>
              <a:rPr lang="nl-NL" sz="2400" dirty="0"/>
              <a:t> Management</a:t>
            </a:r>
            <a:br>
              <a:rPr lang="nl-NL" sz="2400" dirty="0"/>
            </a:br>
            <a:r>
              <a:rPr lang="nl-NL" sz="24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C- </a:t>
            </a:r>
            <a:r>
              <a:rPr lang="nl-NL" dirty="0" err="1"/>
              <a:t>Coordination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Partnership Building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DMOs</a:t>
            </a:r>
            <a:r>
              <a:rPr lang="nl-NL" b="0" dirty="0"/>
              <a:t> act as a bridge </a:t>
            </a:r>
            <a:r>
              <a:rPr lang="nl-NL" b="0" dirty="0" err="1"/>
              <a:t>between</a:t>
            </a:r>
            <a:r>
              <a:rPr lang="nl-NL" b="0" dirty="0"/>
              <a:t> stakeholders: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Coordinate</a:t>
            </a:r>
            <a:r>
              <a:rPr lang="nl-NL" b="0" dirty="0"/>
              <a:t> </a:t>
            </a:r>
            <a:r>
              <a:rPr lang="nl-NL" b="0" dirty="0" err="1"/>
              <a:t>between</a:t>
            </a:r>
            <a:r>
              <a:rPr lang="nl-NL" b="0" dirty="0"/>
              <a:t> public </a:t>
            </a:r>
            <a:r>
              <a:rPr lang="nl-NL" b="0" dirty="0" err="1"/>
              <a:t>institutions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private sector. </a:t>
            </a:r>
          </a:p>
          <a:p>
            <a:pPr lvl="3"/>
            <a:r>
              <a:rPr lang="nl-NL" b="0" dirty="0"/>
              <a:t>- Support community-</a:t>
            </a:r>
            <a:r>
              <a:rPr lang="nl-NL" b="0" dirty="0" err="1"/>
              <a:t>based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(CBT) </a:t>
            </a:r>
            <a:r>
              <a:rPr lang="nl-NL" b="0" dirty="0" err="1"/>
              <a:t>projects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Facilitate</a:t>
            </a:r>
            <a:r>
              <a:rPr lang="nl-NL" b="0" dirty="0"/>
              <a:t> </a:t>
            </a:r>
            <a:r>
              <a:rPr lang="nl-NL" b="0" dirty="0" err="1"/>
              <a:t>multi</a:t>
            </a:r>
            <a:r>
              <a:rPr lang="nl-NL" b="0" dirty="0"/>
              <a:t>-stakeholder </a:t>
            </a:r>
            <a:r>
              <a:rPr lang="nl-NL" b="0" dirty="0" err="1"/>
              <a:t>networks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cluster development.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Promote</a:t>
            </a:r>
            <a:r>
              <a:rPr lang="nl-NL" b="0" dirty="0"/>
              <a:t> public-private partnerships (</a:t>
            </a:r>
            <a:r>
              <a:rPr lang="nl-NL" b="0" dirty="0" err="1"/>
              <a:t>PPPs</a:t>
            </a:r>
            <a:r>
              <a:rPr lang="nl-NL" b="0" dirty="0"/>
              <a:t>) in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infrastructure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B53E8C-3605-E25D-C61A-74A9E0C3638F}"/>
              </a:ext>
            </a:extLst>
          </p:cNvPr>
          <p:cNvSpPr txBox="1"/>
          <p:nvPr/>
        </p:nvSpPr>
        <p:spPr>
          <a:xfrm>
            <a:off x="8106937" y="294392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2182227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2400" dirty="0"/>
            </a:br>
            <a:r>
              <a:rPr lang="nl-NL" sz="2400" dirty="0"/>
              <a:t>3- </a:t>
            </a:r>
            <a:r>
              <a:rPr lang="nl-NL" sz="2400" dirty="0" err="1"/>
              <a:t>Destination</a:t>
            </a:r>
            <a:r>
              <a:rPr lang="nl-NL" sz="2400" dirty="0"/>
              <a:t> Management</a:t>
            </a:r>
            <a:br>
              <a:rPr lang="nl-NL" sz="2400" dirty="0"/>
            </a:br>
            <a:r>
              <a:rPr lang="nl-NL" sz="24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D- Research, Monitoring, </a:t>
            </a:r>
            <a:r>
              <a:rPr lang="nl-NL" dirty="0" err="1"/>
              <a:t>and</a:t>
            </a:r>
            <a:r>
              <a:rPr lang="nl-NL" dirty="0"/>
              <a:t> Data Management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Collect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analyze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statistics</a:t>
            </a:r>
            <a:endParaRPr lang="nl-NL" b="0" dirty="0"/>
          </a:p>
          <a:p>
            <a:pPr lvl="3"/>
            <a:r>
              <a:rPr lang="nl-NL" b="0" dirty="0"/>
              <a:t>- Monitor </a:t>
            </a:r>
            <a:r>
              <a:rPr lang="nl-NL" b="0" dirty="0" err="1"/>
              <a:t>destination</a:t>
            </a:r>
            <a:r>
              <a:rPr lang="nl-NL" b="0" dirty="0"/>
              <a:t> performance indicators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Conduct</a:t>
            </a:r>
            <a:r>
              <a:rPr lang="nl-NL" b="0" dirty="0"/>
              <a:t> impact assessments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surveys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Inform</a:t>
            </a:r>
            <a:r>
              <a:rPr lang="nl-NL" b="0" dirty="0"/>
              <a:t> </a:t>
            </a:r>
            <a:r>
              <a:rPr lang="nl-NL" b="0" dirty="0" err="1"/>
              <a:t>adaptive</a:t>
            </a:r>
            <a:r>
              <a:rPr lang="nl-NL" b="0" dirty="0"/>
              <a:t> management </a:t>
            </a:r>
            <a:r>
              <a:rPr lang="nl-NL" b="0" dirty="0" err="1"/>
              <a:t>strategies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policy </a:t>
            </a:r>
            <a:r>
              <a:rPr lang="nl-NL" b="0" dirty="0" err="1"/>
              <a:t>adjustments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B53E8C-3605-E25D-C61A-74A9E0C3638F}"/>
              </a:ext>
            </a:extLst>
          </p:cNvPr>
          <p:cNvSpPr txBox="1"/>
          <p:nvPr/>
        </p:nvSpPr>
        <p:spPr>
          <a:xfrm>
            <a:off x="8106937" y="294392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997211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2400" dirty="0"/>
            </a:br>
            <a:r>
              <a:rPr lang="nl-NL" sz="2400" dirty="0"/>
              <a:t>3- </a:t>
            </a:r>
            <a:r>
              <a:rPr lang="nl-NL" sz="2400" dirty="0" err="1"/>
              <a:t>Destination</a:t>
            </a:r>
            <a:r>
              <a:rPr lang="nl-NL" sz="2400" dirty="0"/>
              <a:t> Management</a:t>
            </a:r>
            <a:br>
              <a:rPr lang="nl-NL" sz="2400" dirty="0"/>
            </a:br>
            <a:r>
              <a:rPr lang="nl-NL" sz="24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E- Crisis </a:t>
            </a:r>
            <a:r>
              <a:rPr lang="nl-NL" dirty="0" err="1"/>
              <a:t>and</a:t>
            </a:r>
            <a:r>
              <a:rPr lang="nl-NL" dirty="0"/>
              <a:t> Risk Management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Develop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coordinate</a:t>
            </a:r>
            <a:r>
              <a:rPr lang="nl-NL" b="0" dirty="0"/>
              <a:t> crisis response </a:t>
            </a:r>
            <a:r>
              <a:rPr lang="nl-NL" b="0" dirty="0" err="1"/>
              <a:t>plans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Communicate</a:t>
            </a:r>
            <a:r>
              <a:rPr lang="nl-NL" b="0" dirty="0"/>
              <a:t> accurate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timely</a:t>
            </a:r>
            <a:r>
              <a:rPr lang="nl-NL" b="0" dirty="0"/>
              <a:t> information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tourists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partners</a:t>
            </a:r>
          </a:p>
          <a:p>
            <a:pPr lvl="3"/>
            <a:r>
              <a:rPr lang="nl-NL" b="0" dirty="0"/>
              <a:t>- Support recovery </a:t>
            </a:r>
            <a:r>
              <a:rPr lang="nl-NL" b="0" dirty="0" err="1"/>
              <a:t>campaigns</a:t>
            </a:r>
            <a:r>
              <a:rPr lang="nl-NL" b="0" dirty="0"/>
              <a:t>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B53E8C-3605-E25D-C61A-74A9E0C3638F}"/>
              </a:ext>
            </a:extLst>
          </p:cNvPr>
          <p:cNvSpPr txBox="1"/>
          <p:nvPr/>
        </p:nvSpPr>
        <p:spPr>
          <a:xfrm>
            <a:off x="8106937" y="294392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742484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2400" dirty="0"/>
            </a:br>
            <a:r>
              <a:rPr lang="nl-NL" sz="2400" dirty="0"/>
              <a:t>3- </a:t>
            </a:r>
            <a:r>
              <a:rPr lang="nl-NL" sz="2400" dirty="0" err="1"/>
              <a:t>Destination</a:t>
            </a:r>
            <a:r>
              <a:rPr lang="nl-NL" sz="2400" dirty="0"/>
              <a:t> Management</a:t>
            </a:r>
            <a:br>
              <a:rPr lang="nl-NL" sz="2400" dirty="0"/>
            </a:br>
            <a:r>
              <a:rPr lang="nl-NL" sz="24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F- </a:t>
            </a:r>
            <a:r>
              <a:rPr lang="nl-NL" dirty="0" err="1"/>
              <a:t>Capacity</a:t>
            </a:r>
            <a:r>
              <a:rPr lang="nl-NL" dirty="0"/>
              <a:t> Building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Education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Organize</a:t>
            </a:r>
            <a:r>
              <a:rPr lang="nl-NL" b="0" dirty="0"/>
              <a:t> training workshops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entrepreneurs, guides,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hospitality</a:t>
            </a:r>
            <a:r>
              <a:rPr lang="nl-NL" b="0" dirty="0"/>
              <a:t> </a:t>
            </a:r>
            <a:r>
              <a:rPr lang="nl-NL" b="0" dirty="0" err="1"/>
              <a:t>staff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Build</a:t>
            </a:r>
            <a:r>
              <a:rPr lang="nl-NL" b="0" dirty="0"/>
              <a:t> community awareness </a:t>
            </a:r>
            <a:r>
              <a:rPr lang="nl-NL" b="0" dirty="0" err="1"/>
              <a:t>about</a:t>
            </a:r>
            <a:r>
              <a:rPr lang="nl-NL" b="0" dirty="0"/>
              <a:t> </a:t>
            </a:r>
            <a:r>
              <a:rPr lang="nl-NL" b="0" dirty="0" err="1"/>
              <a:t>sustainability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engagement</a:t>
            </a:r>
          </a:p>
          <a:p>
            <a:pPr lvl="3"/>
            <a:r>
              <a:rPr lang="nl-NL" b="0" dirty="0"/>
              <a:t>- Support </a:t>
            </a:r>
            <a:r>
              <a:rPr lang="nl-NL" b="0" dirty="0" err="1"/>
              <a:t>innovation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digital </a:t>
            </a:r>
            <a:r>
              <a:rPr lang="nl-NL" b="0" dirty="0" err="1"/>
              <a:t>transformation</a:t>
            </a:r>
            <a:r>
              <a:rPr lang="nl-NL" b="0" dirty="0"/>
              <a:t> in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SMEs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B53E8C-3605-E25D-C61A-74A9E0C3638F}"/>
              </a:ext>
            </a:extLst>
          </p:cNvPr>
          <p:cNvSpPr txBox="1"/>
          <p:nvPr/>
        </p:nvSpPr>
        <p:spPr>
          <a:xfrm>
            <a:off x="8106937" y="294392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9893138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 algn="ctr"/>
            <a:r>
              <a:rPr lang="nl-NL" dirty="0" err="1"/>
              <a:t>Discussion</a:t>
            </a:r>
            <a:endParaRPr lang="nl-NL" dirty="0"/>
          </a:p>
          <a:p>
            <a:pPr lvl="3" algn="ctr"/>
            <a:endParaRPr lang="nl-NL" b="0" dirty="0"/>
          </a:p>
          <a:p>
            <a:pPr lvl="3" algn="ctr"/>
            <a:r>
              <a:rPr lang="nl-NL" b="0" dirty="0" err="1"/>
              <a:t>Explain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role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r>
              <a:rPr lang="nl-NL" b="0" dirty="0"/>
              <a:t> </a:t>
            </a:r>
            <a:r>
              <a:rPr lang="nl-NL" b="0" dirty="0" err="1"/>
              <a:t>managment</a:t>
            </a:r>
            <a:r>
              <a:rPr lang="nl-NL" b="0" dirty="0"/>
              <a:t> </a:t>
            </a:r>
            <a:r>
              <a:rPr lang="nl-NL" b="0" dirty="0" err="1"/>
              <a:t>organization</a:t>
            </a:r>
            <a:r>
              <a:rPr lang="nl-NL" b="0" dirty="0"/>
              <a:t> in </a:t>
            </a:r>
            <a:r>
              <a:rPr lang="nl-NL" b="0" dirty="0" err="1"/>
              <a:t>your</a:t>
            </a:r>
            <a:r>
              <a:rPr lang="nl-NL" b="0" dirty="0"/>
              <a:t> country, </a:t>
            </a:r>
            <a:r>
              <a:rPr lang="nl-NL" b="0" dirty="0" err="1"/>
              <a:t>highlighting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main</a:t>
            </a:r>
            <a:r>
              <a:rPr lang="nl-NL" b="0" dirty="0"/>
              <a:t> </a:t>
            </a:r>
            <a:r>
              <a:rPr lang="nl-NL" b="0" dirty="0" err="1"/>
              <a:t>tasks</a:t>
            </a:r>
            <a:r>
              <a:rPr lang="nl-NL" b="0" dirty="0"/>
              <a:t>, </a:t>
            </a:r>
            <a:r>
              <a:rPr lang="nl-NL" b="0" dirty="0" err="1"/>
              <a:t>advantages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challenges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B53E8C-3605-E25D-C61A-74A9E0C3638F}"/>
              </a:ext>
            </a:extLst>
          </p:cNvPr>
          <p:cNvSpPr txBox="1"/>
          <p:nvPr/>
        </p:nvSpPr>
        <p:spPr>
          <a:xfrm>
            <a:off x="8106937" y="294392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9494535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2400" dirty="0"/>
            </a:br>
            <a:r>
              <a:rPr lang="nl-NL" sz="2400" dirty="0"/>
              <a:t>4- </a:t>
            </a:r>
            <a:r>
              <a:rPr lang="nl-NL" sz="2400" dirty="0" err="1"/>
              <a:t>Sustainable</a:t>
            </a:r>
            <a:r>
              <a:rPr lang="nl-NL" sz="2400" dirty="0"/>
              <a:t> </a:t>
            </a:r>
            <a:r>
              <a:rPr lang="nl-NL" sz="2400" dirty="0" err="1"/>
              <a:t>destination</a:t>
            </a:r>
            <a:r>
              <a:rPr lang="nl-NL" sz="2400" dirty="0"/>
              <a:t> development</a:t>
            </a:r>
            <a:br>
              <a:rPr lang="nl-NL" sz="2400" dirty="0"/>
            </a:br>
            <a:r>
              <a:rPr lang="nl-NL" sz="24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Sustainable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r>
              <a:rPr lang="nl-NL" b="0" dirty="0"/>
              <a:t> development </a:t>
            </a:r>
            <a:r>
              <a:rPr lang="nl-NL" b="0" dirty="0" err="1"/>
              <a:t>requires</a:t>
            </a:r>
            <a:r>
              <a:rPr lang="nl-NL" b="0" dirty="0"/>
              <a:t> </a:t>
            </a:r>
            <a:r>
              <a:rPr lang="nl-NL" b="0" dirty="0" err="1"/>
              <a:t>balancing</a:t>
            </a:r>
            <a:r>
              <a:rPr lang="nl-NL" b="0" dirty="0"/>
              <a:t>:</a:t>
            </a:r>
          </a:p>
          <a:p>
            <a:pPr lvl="3"/>
            <a:r>
              <a:rPr lang="nl-NL" b="0" dirty="0" err="1"/>
              <a:t>Environmental</a:t>
            </a:r>
            <a:r>
              <a:rPr lang="nl-NL" b="0" dirty="0"/>
              <a:t> </a:t>
            </a:r>
            <a:r>
              <a:rPr lang="nl-NL" b="0" dirty="0" err="1"/>
              <a:t>limits</a:t>
            </a:r>
            <a:r>
              <a:rPr lang="nl-NL" b="0" dirty="0"/>
              <a:t>, </a:t>
            </a:r>
            <a:r>
              <a:rPr lang="nl-NL" b="0" dirty="0" err="1"/>
              <a:t>participatory</a:t>
            </a:r>
            <a:r>
              <a:rPr lang="nl-NL" b="0" dirty="0"/>
              <a:t> </a:t>
            </a:r>
            <a:r>
              <a:rPr lang="nl-NL" b="0" dirty="0" err="1"/>
              <a:t>processes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institutional</a:t>
            </a:r>
            <a:r>
              <a:rPr lang="nl-NL" b="0" dirty="0"/>
              <a:t> </a:t>
            </a:r>
            <a:r>
              <a:rPr lang="nl-NL" b="0" dirty="0" err="1"/>
              <a:t>coordination</a:t>
            </a:r>
            <a:r>
              <a:rPr lang="nl-NL" b="0" dirty="0"/>
              <a:t> 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A- </a:t>
            </a:r>
            <a:r>
              <a:rPr lang="nl-NL" dirty="0" err="1"/>
              <a:t>Environmental</a:t>
            </a:r>
            <a:r>
              <a:rPr lang="nl-NL" dirty="0"/>
              <a:t> </a:t>
            </a:r>
            <a:r>
              <a:rPr lang="nl-NL" dirty="0" err="1"/>
              <a:t>Limits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Managed</a:t>
            </a:r>
            <a:r>
              <a:rPr lang="nl-NL" b="0" dirty="0"/>
              <a:t> </a:t>
            </a:r>
            <a:r>
              <a:rPr lang="nl-NL" b="0" dirty="0" err="1"/>
              <a:t>through</a:t>
            </a:r>
            <a:r>
              <a:rPr lang="nl-NL" b="0" dirty="0"/>
              <a:t> </a:t>
            </a:r>
            <a:r>
              <a:rPr lang="nl-NL" b="0" dirty="0" err="1"/>
              <a:t>Carrying</a:t>
            </a:r>
            <a:r>
              <a:rPr lang="nl-NL" b="0" dirty="0"/>
              <a:t> </a:t>
            </a:r>
            <a:r>
              <a:rPr lang="nl-NL" b="0" dirty="0" err="1"/>
              <a:t>Capacity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Limits</a:t>
            </a:r>
            <a:r>
              <a:rPr lang="nl-NL" b="0" dirty="0"/>
              <a:t> of </a:t>
            </a:r>
            <a:r>
              <a:rPr lang="nl-NL" b="0" dirty="0" err="1"/>
              <a:t>Acceptable</a:t>
            </a:r>
            <a:r>
              <a:rPr lang="nl-NL" b="0" dirty="0"/>
              <a:t> Change (LAC)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Protect</a:t>
            </a:r>
            <a:r>
              <a:rPr lang="nl-NL" b="0" dirty="0"/>
              <a:t> </a:t>
            </a:r>
            <a:r>
              <a:rPr lang="nl-NL" b="0" dirty="0" err="1"/>
              <a:t>natural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resources, </a:t>
            </a:r>
            <a:r>
              <a:rPr lang="nl-NL" b="0" dirty="0" err="1"/>
              <a:t>maintain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r>
              <a:rPr lang="nl-NL" b="0" dirty="0"/>
              <a:t> </a:t>
            </a:r>
            <a:r>
              <a:rPr lang="nl-NL" b="0" dirty="0" err="1"/>
              <a:t>quality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Expected</a:t>
            </a:r>
            <a:r>
              <a:rPr lang="nl-NL" dirty="0"/>
              <a:t> </a:t>
            </a:r>
            <a:r>
              <a:rPr lang="nl-NL" dirty="0" err="1"/>
              <a:t>Outcomes</a:t>
            </a:r>
            <a:r>
              <a:rPr lang="nl-NL" dirty="0"/>
              <a:t>: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B53E8C-3605-E25D-C61A-74A9E0C3638F}"/>
              </a:ext>
            </a:extLst>
          </p:cNvPr>
          <p:cNvSpPr txBox="1"/>
          <p:nvPr/>
        </p:nvSpPr>
        <p:spPr>
          <a:xfrm>
            <a:off x="8106937" y="294392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BFFF7F0-CA5B-42E9-1829-EB81A1EE9C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9095773"/>
              </p:ext>
            </p:extLst>
          </p:nvPr>
        </p:nvGraphicFramePr>
        <p:xfrm>
          <a:off x="404662" y="4842502"/>
          <a:ext cx="8132234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2955169476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30692752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Resource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conservation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Long-term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ecological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balance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27478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Sustained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visitor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satisfaction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51330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276458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2400" dirty="0"/>
            </a:br>
            <a:r>
              <a:rPr lang="nl-NL" sz="2400" dirty="0"/>
              <a:t>4- </a:t>
            </a:r>
            <a:r>
              <a:rPr lang="nl-NL" sz="2400" dirty="0" err="1"/>
              <a:t>Sustainable</a:t>
            </a:r>
            <a:r>
              <a:rPr lang="nl-NL" sz="2400" dirty="0"/>
              <a:t> </a:t>
            </a:r>
            <a:r>
              <a:rPr lang="nl-NL" sz="2400" dirty="0" err="1"/>
              <a:t>destination</a:t>
            </a:r>
            <a:r>
              <a:rPr lang="nl-NL" sz="2400" dirty="0"/>
              <a:t> development</a:t>
            </a:r>
            <a:br>
              <a:rPr lang="nl-NL" sz="2400" dirty="0"/>
            </a:br>
            <a:r>
              <a:rPr lang="nl-NL" sz="24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B- </a:t>
            </a:r>
            <a:r>
              <a:rPr lang="nl-NL" dirty="0" err="1"/>
              <a:t>Participatory</a:t>
            </a:r>
            <a:r>
              <a:rPr lang="nl-NL" dirty="0"/>
              <a:t> </a:t>
            </a:r>
            <a:r>
              <a:rPr lang="nl-NL" dirty="0" err="1"/>
              <a:t>Processes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Achieved</a:t>
            </a:r>
            <a:r>
              <a:rPr lang="nl-NL" b="0" dirty="0"/>
              <a:t> </a:t>
            </a:r>
            <a:r>
              <a:rPr lang="nl-NL" b="0" dirty="0" err="1"/>
              <a:t>through</a:t>
            </a:r>
            <a:r>
              <a:rPr lang="nl-NL" b="0" dirty="0"/>
              <a:t> Stakeholder </a:t>
            </a:r>
            <a:r>
              <a:rPr lang="nl-NL" b="0" dirty="0" err="1"/>
              <a:t>Involvement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Inclusion</a:t>
            </a:r>
            <a:r>
              <a:rPr lang="nl-NL" b="0" dirty="0"/>
              <a:t>, </a:t>
            </a:r>
            <a:r>
              <a:rPr lang="nl-NL" b="0" dirty="0" err="1"/>
              <a:t>transparency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shared </a:t>
            </a:r>
            <a:r>
              <a:rPr lang="nl-NL" b="0" dirty="0" err="1"/>
              <a:t>decision</a:t>
            </a:r>
            <a:r>
              <a:rPr lang="nl-NL" b="0" dirty="0"/>
              <a:t>-making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- </a:t>
            </a:r>
            <a:r>
              <a:rPr lang="nl-NL" dirty="0" err="1"/>
              <a:t>Expected</a:t>
            </a:r>
            <a:r>
              <a:rPr lang="nl-NL" dirty="0"/>
              <a:t> </a:t>
            </a:r>
            <a:r>
              <a:rPr lang="nl-NL" dirty="0" err="1"/>
              <a:t>Outcomes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Social</a:t>
            </a:r>
            <a:r>
              <a:rPr lang="nl-NL" b="0" dirty="0"/>
              <a:t> </a:t>
            </a:r>
            <a:r>
              <a:rPr lang="nl-NL" b="0" dirty="0" err="1"/>
              <a:t>acceptance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trust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Empowered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communities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Equitable</a:t>
            </a:r>
            <a:r>
              <a:rPr lang="nl-NL" b="0" dirty="0"/>
              <a:t> benefit </a:t>
            </a:r>
            <a:r>
              <a:rPr lang="nl-NL" b="0" dirty="0" err="1"/>
              <a:t>distribution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B53E8C-3605-E25D-C61A-74A9E0C3638F}"/>
              </a:ext>
            </a:extLst>
          </p:cNvPr>
          <p:cNvSpPr txBox="1"/>
          <p:nvPr/>
        </p:nvSpPr>
        <p:spPr>
          <a:xfrm>
            <a:off x="8106937" y="294392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4687255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2400" dirty="0"/>
            </a:br>
            <a:r>
              <a:rPr lang="nl-NL" sz="2400" dirty="0"/>
              <a:t>4- </a:t>
            </a:r>
            <a:r>
              <a:rPr lang="nl-NL" sz="2400" dirty="0" err="1"/>
              <a:t>Sustainable</a:t>
            </a:r>
            <a:r>
              <a:rPr lang="nl-NL" sz="2400" dirty="0"/>
              <a:t> </a:t>
            </a:r>
            <a:r>
              <a:rPr lang="nl-NL" sz="2400" dirty="0" err="1"/>
              <a:t>destination</a:t>
            </a:r>
            <a:r>
              <a:rPr lang="nl-NL" sz="2400" dirty="0"/>
              <a:t> development</a:t>
            </a:r>
            <a:br>
              <a:rPr lang="nl-NL" sz="2400" dirty="0"/>
            </a:br>
            <a:r>
              <a:rPr lang="nl-NL" sz="24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C- </a:t>
            </a:r>
            <a:r>
              <a:rPr lang="nl-NL" dirty="0" err="1"/>
              <a:t>Institutional</a:t>
            </a:r>
            <a:r>
              <a:rPr lang="nl-NL" dirty="0"/>
              <a:t> </a:t>
            </a:r>
            <a:r>
              <a:rPr lang="nl-NL" dirty="0" err="1"/>
              <a:t>Coordination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Ensured</a:t>
            </a:r>
            <a:r>
              <a:rPr lang="nl-NL" b="0" dirty="0"/>
              <a:t> </a:t>
            </a:r>
            <a:r>
              <a:rPr lang="nl-NL" b="0" dirty="0" err="1"/>
              <a:t>through</a:t>
            </a:r>
            <a:r>
              <a:rPr lang="nl-NL" b="0" dirty="0"/>
              <a:t> </a:t>
            </a:r>
            <a:r>
              <a:rPr lang="nl-NL" b="0" dirty="0" err="1"/>
              <a:t>DMOs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Governance</a:t>
            </a:r>
            <a:r>
              <a:rPr lang="nl-NL" b="0" dirty="0"/>
              <a:t> Systems</a:t>
            </a:r>
          </a:p>
          <a:p>
            <a:pPr lvl="3"/>
            <a:r>
              <a:rPr lang="nl-NL" b="0" dirty="0"/>
              <a:t>- Policy </a:t>
            </a:r>
            <a:r>
              <a:rPr lang="nl-NL" b="0" dirty="0" err="1"/>
              <a:t>alignment</a:t>
            </a:r>
            <a:r>
              <a:rPr lang="nl-NL" b="0" dirty="0"/>
              <a:t>, </a:t>
            </a:r>
            <a:r>
              <a:rPr lang="nl-NL" b="0" dirty="0" err="1"/>
              <a:t>coordination</a:t>
            </a:r>
            <a:r>
              <a:rPr lang="nl-NL" b="0" dirty="0"/>
              <a:t> </a:t>
            </a:r>
            <a:r>
              <a:rPr lang="nl-NL" b="0" dirty="0" err="1"/>
              <a:t>among</a:t>
            </a:r>
            <a:r>
              <a:rPr lang="nl-NL" b="0" dirty="0"/>
              <a:t> </a:t>
            </a:r>
            <a:r>
              <a:rPr lang="nl-NL" b="0" dirty="0" err="1"/>
              <a:t>institutions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sustainable</a:t>
            </a:r>
            <a:r>
              <a:rPr lang="nl-NL" b="0" dirty="0"/>
              <a:t> management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Expected</a:t>
            </a:r>
            <a:r>
              <a:rPr lang="nl-NL" dirty="0"/>
              <a:t> </a:t>
            </a:r>
            <a:r>
              <a:rPr lang="nl-NL" dirty="0" err="1"/>
              <a:t>Outcomes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Effective</a:t>
            </a:r>
            <a:r>
              <a:rPr lang="nl-NL" b="0" dirty="0"/>
              <a:t> policy </a:t>
            </a:r>
            <a:r>
              <a:rPr lang="nl-NL" b="0" dirty="0" err="1"/>
              <a:t>implementation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Improved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r>
              <a:rPr lang="nl-NL" b="0" dirty="0"/>
              <a:t> </a:t>
            </a:r>
            <a:r>
              <a:rPr lang="nl-NL" b="0" dirty="0" err="1"/>
              <a:t>competitiveness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Resilience</a:t>
            </a:r>
            <a:r>
              <a:rPr lang="nl-NL" b="0" dirty="0"/>
              <a:t> </a:t>
            </a:r>
            <a:r>
              <a:rPr lang="nl-NL" b="0" dirty="0" err="1"/>
              <a:t>against</a:t>
            </a:r>
            <a:r>
              <a:rPr lang="nl-NL" b="0" dirty="0"/>
              <a:t> crises </a:t>
            </a:r>
            <a:r>
              <a:rPr lang="nl-NL" b="0" dirty="0" err="1"/>
              <a:t>and</a:t>
            </a:r>
            <a:r>
              <a:rPr lang="nl-NL" b="0" dirty="0"/>
              <a:t> change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36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B53E8C-3605-E25D-C61A-74A9E0C3638F}"/>
              </a:ext>
            </a:extLst>
          </p:cNvPr>
          <p:cNvSpPr txBox="1"/>
          <p:nvPr/>
        </p:nvSpPr>
        <p:spPr>
          <a:xfrm>
            <a:off x="8106937" y="294392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0621062"/>
      </p:ext>
    </p:extLst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1- </a:t>
            </a:r>
            <a:r>
              <a:rPr lang="nl-NL" sz="2400" dirty="0" err="1"/>
              <a:t>Carrying</a:t>
            </a:r>
            <a:r>
              <a:rPr lang="nl-NL" sz="2400" dirty="0"/>
              <a:t> </a:t>
            </a:r>
            <a:r>
              <a:rPr lang="nl-NL" sz="2400" dirty="0" err="1"/>
              <a:t>capacity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b="0" dirty="0"/>
              <a:t>Select a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heritage</a:t>
            </a:r>
            <a:r>
              <a:rPr lang="nl-NL" b="0" dirty="0"/>
              <a:t>/ </a:t>
            </a:r>
            <a:r>
              <a:rPr lang="nl-NL" b="0" dirty="0" err="1"/>
              <a:t>natural</a:t>
            </a:r>
            <a:r>
              <a:rPr lang="nl-NL" b="0" dirty="0"/>
              <a:t> </a:t>
            </a:r>
            <a:r>
              <a:rPr lang="nl-NL" b="0" dirty="0" err="1"/>
              <a:t>heritage</a:t>
            </a:r>
            <a:r>
              <a:rPr lang="nl-NL" b="0" dirty="0"/>
              <a:t> site </a:t>
            </a:r>
            <a:r>
              <a:rPr lang="nl-NL" b="0" dirty="0" err="1"/>
              <a:t>that</a:t>
            </a:r>
            <a:r>
              <a:rPr lang="nl-NL" b="0" dirty="0"/>
              <a:t> is </a:t>
            </a:r>
            <a:r>
              <a:rPr lang="nl-NL" b="0" dirty="0" err="1"/>
              <a:t>opened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explain</a:t>
            </a:r>
            <a:r>
              <a:rPr lang="nl-NL" b="0" dirty="0"/>
              <a:t> in </a:t>
            </a:r>
            <a:r>
              <a:rPr lang="nl-NL" b="0" dirty="0" err="1"/>
              <a:t>the</a:t>
            </a:r>
            <a:r>
              <a:rPr lang="nl-NL" b="0" dirty="0"/>
              <a:t> light of </a:t>
            </a:r>
            <a:r>
              <a:rPr lang="nl-NL" b="0" dirty="0" err="1"/>
              <a:t>visitor</a:t>
            </a:r>
            <a:r>
              <a:rPr lang="nl-NL" b="0" dirty="0"/>
              <a:t> management aspect: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main</a:t>
            </a:r>
            <a:r>
              <a:rPr lang="nl-NL" b="0" dirty="0"/>
              <a:t> </a:t>
            </a:r>
            <a:r>
              <a:rPr lang="nl-NL" b="0" dirty="0" err="1"/>
              <a:t>challenges</a:t>
            </a:r>
            <a:r>
              <a:rPr lang="nl-NL" b="0" dirty="0"/>
              <a:t> </a:t>
            </a:r>
            <a:r>
              <a:rPr lang="nl-NL" b="0" dirty="0" err="1"/>
              <a:t>facing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site</a:t>
            </a:r>
          </a:p>
          <a:p>
            <a:pPr lvl="3"/>
            <a:r>
              <a:rPr lang="nl-NL" b="0" dirty="0"/>
              <a:t>- How </a:t>
            </a:r>
            <a:r>
              <a:rPr lang="nl-NL" b="0" dirty="0" err="1"/>
              <a:t>would</a:t>
            </a:r>
            <a:r>
              <a:rPr lang="nl-NL" b="0" dirty="0"/>
              <a:t> </a:t>
            </a:r>
            <a:r>
              <a:rPr lang="nl-NL" b="0" dirty="0" err="1"/>
              <a:t>you</a:t>
            </a:r>
            <a:r>
              <a:rPr lang="nl-NL" b="0" dirty="0"/>
              <a:t> </a:t>
            </a:r>
            <a:r>
              <a:rPr lang="nl-NL" b="0" dirty="0" err="1"/>
              <a:t>increase</a:t>
            </a:r>
            <a:r>
              <a:rPr lang="nl-NL" b="0" dirty="0"/>
              <a:t>/</a:t>
            </a:r>
            <a:r>
              <a:rPr lang="nl-NL" b="0" dirty="0" err="1"/>
              <a:t>decrease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number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the</a:t>
            </a:r>
            <a:r>
              <a:rPr lang="nl-NL" b="0" dirty="0"/>
              <a:t> different </a:t>
            </a:r>
            <a:r>
              <a:rPr lang="nl-NL" b="0" dirty="0" err="1"/>
              <a:t>strategies</a:t>
            </a:r>
            <a:r>
              <a:rPr lang="nl-NL" b="0" dirty="0"/>
              <a:t> </a:t>
            </a:r>
            <a:r>
              <a:rPr lang="nl-NL" b="0" dirty="0" err="1"/>
              <a:t>would</a:t>
            </a:r>
            <a:r>
              <a:rPr lang="nl-NL" b="0" dirty="0"/>
              <a:t> </a:t>
            </a:r>
            <a:r>
              <a:rPr lang="nl-NL" b="0" dirty="0" err="1"/>
              <a:t>you</a:t>
            </a:r>
            <a:r>
              <a:rPr lang="nl-NL" b="0" dirty="0"/>
              <a:t> select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overcome</a:t>
            </a:r>
            <a:r>
              <a:rPr lang="nl-NL" b="0" dirty="0"/>
              <a:t> these </a:t>
            </a:r>
            <a:r>
              <a:rPr lang="nl-NL" b="0" dirty="0" err="1"/>
              <a:t>challenges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main</a:t>
            </a:r>
            <a:r>
              <a:rPr lang="nl-NL" b="0" dirty="0"/>
              <a:t> </a:t>
            </a:r>
            <a:r>
              <a:rPr lang="nl-NL" b="0" dirty="0" err="1"/>
              <a:t>strategies</a:t>
            </a:r>
            <a:r>
              <a:rPr lang="nl-NL" b="0" dirty="0"/>
              <a:t> </a:t>
            </a:r>
            <a:r>
              <a:rPr lang="nl-NL" b="0" dirty="0" err="1"/>
              <a:t>would</a:t>
            </a:r>
            <a:r>
              <a:rPr lang="nl-NL" b="0" dirty="0"/>
              <a:t> </a:t>
            </a:r>
            <a:r>
              <a:rPr lang="nl-NL" b="0" dirty="0" err="1"/>
              <a:t>you</a:t>
            </a:r>
            <a:r>
              <a:rPr lang="nl-NL" b="0" dirty="0"/>
              <a:t> </a:t>
            </a:r>
            <a:r>
              <a:rPr lang="nl-NL" b="0" dirty="0" err="1"/>
              <a:t>adopt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increase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number</a:t>
            </a:r>
            <a:r>
              <a:rPr lang="nl-NL" b="0" dirty="0"/>
              <a:t> of </a:t>
            </a:r>
            <a:r>
              <a:rPr lang="nl-NL" b="0" dirty="0" err="1"/>
              <a:t>visitors</a:t>
            </a:r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38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604226"/>
      </p:ext>
    </p:extLst>
  </p:cSld>
  <p:clrMapOvr>
    <a:masterClrMapping/>
  </p:clrMapOvr>
  <p:transition spd="slow">
    <p:wipe dir="r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522</TotalTime>
  <Words>1723</Words>
  <Application>Microsoft Macintosh PowerPoint</Application>
  <PresentationFormat>Custom</PresentationFormat>
  <Paragraphs>399</Paragraphs>
  <Slides>39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5" baseType="lpstr">
      <vt:lpstr>Georgia</vt:lpstr>
      <vt:lpstr>Minion</vt:lpstr>
      <vt:lpstr>Calibri</vt:lpstr>
      <vt:lpstr>Wingdings</vt:lpstr>
      <vt:lpstr>Arial</vt:lpstr>
      <vt:lpstr>Corporate template-set Universiteit Leiden</vt:lpstr>
      <vt:lpstr>Planning and Management of Sustainable Tourism  European Institute of Innovation, Entrepreneurship and Technology Lessingstraße 79, 13158 Berlin, Germany </vt:lpstr>
      <vt:lpstr>Outline</vt:lpstr>
      <vt:lpstr>PowerPoint Presentation</vt:lpstr>
      <vt:lpstr>1- Carrying Capacity</vt:lpstr>
      <vt:lpstr>1- Carrying Capacity</vt:lpstr>
      <vt:lpstr>1- Carrying Capacity</vt:lpstr>
      <vt:lpstr>1- Carrying capacity</vt:lpstr>
      <vt:lpstr>1- Carrying capacity</vt:lpstr>
      <vt:lpstr>1- Carrying capacity</vt:lpstr>
      <vt:lpstr>1- Carrying capacity</vt:lpstr>
      <vt:lpstr>1- Carrying capacity</vt:lpstr>
      <vt:lpstr>2- Stakeholder Involvement in Tourism Planning</vt:lpstr>
      <vt:lpstr>2- Stakeholder Involvement in Tourism Planning</vt:lpstr>
      <vt:lpstr>2- Stakeholder Involvement in Tourism Planning</vt:lpstr>
      <vt:lpstr>2- Stakeholder Involvement in Tourism Planning</vt:lpstr>
      <vt:lpstr>2- Stakeholder Involvement in Tourism Planning</vt:lpstr>
      <vt:lpstr>2- Stakeholder Involvement in Tourism Planning</vt:lpstr>
      <vt:lpstr>2- Stakeholder Involvement in Tourism Planning</vt:lpstr>
      <vt:lpstr>2- Stakeholder Involvement in Tourism Planning</vt:lpstr>
      <vt:lpstr>2- Stakeholder Involvement in Tourism Planning</vt:lpstr>
      <vt:lpstr>2- Stakeholder Involvement in Tourism Planning</vt:lpstr>
      <vt:lpstr>PowerPoint Presentation</vt:lpstr>
      <vt:lpstr> 3- Destination Management Organizations  </vt:lpstr>
      <vt:lpstr> 3- Destination Management Organizations  </vt:lpstr>
      <vt:lpstr> 3- Destination Management Organizations  </vt:lpstr>
      <vt:lpstr> 3- Destination Management Organizations  </vt:lpstr>
      <vt:lpstr> 3- Destination Management Organizations  </vt:lpstr>
      <vt:lpstr> 3- Destination Management  </vt:lpstr>
      <vt:lpstr> 3- Destination Management  </vt:lpstr>
      <vt:lpstr> 3- Destination Management  </vt:lpstr>
      <vt:lpstr> 3- Destination Management  </vt:lpstr>
      <vt:lpstr> 3- Destination Management  </vt:lpstr>
      <vt:lpstr> 3- Destination Management  </vt:lpstr>
      <vt:lpstr>PowerPoint Presentation</vt:lpstr>
      <vt:lpstr> 4- Sustainable destination development  </vt:lpstr>
      <vt:lpstr> 4- Sustainable destination development  </vt:lpstr>
      <vt:lpstr> 4- Sustainable destination development  </vt:lpstr>
      <vt:lpstr>Thank you</vt:lpstr>
      <vt:lpstr>1- Carrying capacity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201</cp:revision>
  <dcterms:created xsi:type="dcterms:W3CDTF">2023-10-18T00:40:52Z</dcterms:created>
  <dcterms:modified xsi:type="dcterms:W3CDTF">2025-10-17T10:08:24Z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