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1"/>
  </p:notesMasterIdLst>
  <p:handoutMasterIdLst>
    <p:handoutMasterId r:id="rId42"/>
  </p:handoutMasterIdLst>
  <p:sldIdLst>
    <p:sldId id="256" r:id="rId5"/>
    <p:sldId id="257" r:id="rId6"/>
    <p:sldId id="268" r:id="rId7"/>
    <p:sldId id="302" r:id="rId8"/>
    <p:sldId id="303" r:id="rId9"/>
    <p:sldId id="304" r:id="rId10"/>
    <p:sldId id="305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326" r:id="rId32"/>
    <p:sldId id="327" r:id="rId33"/>
    <p:sldId id="328" r:id="rId34"/>
    <p:sldId id="329" r:id="rId35"/>
    <p:sldId id="330" r:id="rId36"/>
    <p:sldId id="331" r:id="rId37"/>
    <p:sldId id="332" r:id="rId38"/>
    <p:sldId id="333" r:id="rId39"/>
    <p:sldId id="269" r:id="rId40"/>
  </p:sldIdLst>
  <p:sldSz cx="12198350" cy="6858000"/>
  <p:notesSz cx="6858000" cy="9144000"/>
  <p:embeddedFontLst>
    <p:embeddedFont>
      <p:font typeface="Calibri" panose="020F0502020204030204" pitchFamily="34" charset="0"/>
      <p:regular r:id="rId43"/>
      <p:bold r:id="rId44"/>
      <p:italic r:id="rId45"/>
      <p:boldItalic r:id="rId46"/>
    </p:embeddedFont>
    <p:embeddedFont>
      <p:font typeface="Georgia" panose="02040502050405020303" pitchFamily="18" charset="0"/>
      <p:regular r:id="rId47"/>
      <p:bold r:id="rId48"/>
      <p:italic r:id="rId49"/>
      <p:boldItalic r:id="rId50"/>
    </p:embeddedFont>
    <p:embeddedFont>
      <p:font typeface="Minion" panose="02000503070000020003" pitchFamily="2" charset="0"/>
      <p:regular r:id="rId51"/>
      <p:bold r:id="rId52"/>
      <p:italic r:id="rId53"/>
      <p:boldItalic r:id="rId54"/>
    </p:embeddedFont>
  </p:embeddedFontLst>
  <p:custDataLst>
    <p:tags r:id="rId55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8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handoutMaster" Target="handoutMasters/handout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tags" Target="tags/tag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font" Target="fonts/font9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4.fntdata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Relationship Id="rId54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7.fntdata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font" Target="fonts/font2.fntdata"/><Relationship Id="rId5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18-02-2026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18-02-2026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18-02-2026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Law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Legislation</a:t>
            </a:r>
            <a:br>
              <a:rPr lang="nl-NL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Index</a:t>
            </a:r>
            <a:endParaRPr lang="nl-NL" dirty="0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04663" y="1252836"/>
            <a:ext cx="7494712" cy="4795836"/>
          </a:xfrm>
        </p:spPr>
        <p:txBody>
          <a:bodyPr>
            <a:normAutofit/>
          </a:bodyPr>
          <a:lstStyle/>
          <a:p>
            <a:r>
              <a:rPr lang="nl-NL" dirty="0"/>
              <a:t>Transportation </a:t>
            </a:r>
            <a:r>
              <a:rPr lang="nl-NL" dirty="0" err="1"/>
              <a:t>Contracts</a:t>
            </a:r>
            <a:r>
              <a:rPr lang="nl-NL" dirty="0"/>
              <a:t>: Railway Routes</a:t>
            </a:r>
          </a:p>
          <a:p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  <a:p>
            <a:r>
              <a:rPr lang="nl-NL" dirty="0"/>
              <a:t>The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Unification</a:t>
            </a:r>
            <a:r>
              <a:rPr lang="nl-NL" dirty="0"/>
              <a:t> of </a:t>
            </a:r>
            <a:r>
              <a:rPr lang="nl-NL" dirty="0" err="1"/>
              <a:t>Certain</a:t>
            </a:r>
            <a:r>
              <a:rPr lang="nl-NL" dirty="0"/>
              <a:t> Rules</a:t>
            </a:r>
          </a:p>
          <a:p>
            <a:pPr marL="0" indent="0">
              <a:buNone/>
            </a:pPr>
            <a:r>
              <a:rPr lang="nl-NL" dirty="0" err="1"/>
              <a:t>for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Air</a:t>
            </a:r>
          </a:p>
          <a:p>
            <a:pPr marL="0" indent="0">
              <a:buNone/>
            </a:pPr>
            <a:r>
              <a:rPr lang="nl-NL" dirty="0"/>
              <a:t>4.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  <a:p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62105023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1- Transportation </a:t>
            </a:r>
            <a:r>
              <a:rPr lang="nl-NL" dirty="0" err="1"/>
              <a:t>Contracts</a:t>
            </a:r>
            <a:r>
              <a:rPr lang="nl-NL" dirty="0"/>
              <a:t>: Railway Routes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Transportation contracts in rail and road transport define the: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Legal relationship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Rights and obligations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Liability framework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Service standards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-Between: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Carrier (transport operator)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Passenger or shipper (customer)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pic>
        <p:nvPicPr>
          <p:cNvPr id="1026" name="Picture 2" descr="Rail projects around the world: Europe">
            <a:extLst>
              <a:ext uri="{FF2B5EF4-FFF2-40B4-BE49-F238E27FC236}">
                <a16:creationId xmlns:a16="http://schemas.microsoft.com/office/drawing/2014/main" id="{84E70240-DC6A-E735-58A0-7FE75E1407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3071" y="2075495"/>
            <a:ext cx="7035279" cy="4185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80595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Article 1.1: Basic Rule: International Character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CIV Applies When: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There is a rail passenger contract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journey is paid or free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Departure and destination are in two different</a:t>
            </a:r>
          </a:p>
          <a:p>
            <a:pPr lvl="2"/>
            <a:r>
              <a:rPr lang="en-GB" dirty="0"/>
              <a:t> Member States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nationality of the passenger is irrelevant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Domicile or business location is irrelevant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pic>
        <p:nvPicPr>
          <p:cNvPr id="5122" name="Picture 2" descr="Challenges of Dangerous Goods Transport by Rail in Thailand | Springer  Nature Link">
            <a:extLst>
              <a:ext uri="{FF2B5EF4-FFF2-40B4-BE49-F238E27FC236}">
                <a16:creationId xmlns:a16="http://schemas.microsoft.com/office/drawing/2014/main" id="{FA077605-E417-91CB-A4C8-0F3E6B9AE1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1102" y="1988840"/>
            <a:ext cx="6747247" cy="4484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5054130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Article 1.2: Multimodal Transport 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CIV Applies When:</a:t>
            </a:r>
          </a:p>
          <a:p>
            <a:pPr lvl="2"/>
            <a:r>
              <a:rPr lang="en-GB" dirty="0"/>
              <a:t>- There is a single international contract</a:t>
            </a:r>
          </a:p>
          <a:p>
            <a:pPr lvl="2"/>
            <a:r>
              <a:rPr lang="en-GB" dirty="0"/>
              <a:t>- The contract includes: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domestic road segment (e.g., bus), or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domestic inland waterway segment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segment supplements cross-border rail transport</a:t>
            </a:r>
          </a:p>
          <a:p>
            <a:pPr lvl="2"/>
            <a:r>
              <a:rPr lang="en-GB" dirty="0"/>
              <a:t>-Legal Effect:</a:t>
            </a:r>
          </a:p>
          <a:p>
            <a:pPr lvl="2"/>
            <a:r>
              <a:rPr lang="en-GB" dirty="0"/>
              <a:t>The entire journey remains governed by CIV.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pic>
        <p:nvPicPr>
          <p:cNvPr id="2052" name="Picture 4" descr="The Power of Rail Tourism: Paving the Way for Balanced and Sustainable  Tourism">
            <a:extLst>
              <a:ext uri="{FF2B5EF4-FFF2-40B4-BE49-F238E27FC236}">
                <a16:creationId xmlns:a16="http://schemas.microsoft.com/office/drawing/2014/main" id="{EDDAAFCD-2F1F-0FD3-84CF-87B6A11486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183" y="1646225"/>
            <a:ext cx="6025675" cy="479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1772328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Article 1.3: Cross-Border Waterway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- CIV Applies If:</a:t>
            </a:r>
          </a:p>
          <a:p>
            <a:pPr lvl="2"/>
            <a:r>
              <a:rPr lang="en-GB" dirty="0"/>
              <a:t>- There is a single contract</a:t>
            </a:r>
          </a:p>
          <a:p>
            <a:pPr lvl="2"/>
            <a:r>
              <a:rPr lang="en-GB" dirty="0"/>
              <a:t>- The journey includes: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sea segment, or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cross-border inland waterway segment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pic>
        <p:nvPicPr>
          <p:cNvPr id="3074" name="Picture 2" descr="Best European Rail Tourism Campaign 2021 - ETC Corporate - ETC Corporate">
            <a:extLst>
              <a:ext uri="{FF2B5EF4-FFF2-40B4-BE49-F238E27FC236}">
                <a16:creationId xmlns:a16="http://schemas.microsoft.com/office/drawing/2014/main" id="{E9FB4B0D-22C3-E059-C7FF-C8ACA2C9A8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095" y="875173"/>
            <a:ext cx="6585248" cy="538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2674271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- Article 1.4: Persons Accompanying Goods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CIV Also Applies To:</a:t>
            </a:r>
          </a:p>
          <a:p>
            <a:pPr lvl="2"/>
            <a:r>
              <a:rPr lang="en-GB" dirty="0"/>
              <a:t>- Persons accompanying goods</a:t>
            </a:r>
          </a:p>
          <a:p>
            <a:pPr lvl="2"/>
            <a:r>
              <a:rPr lang="en-GB" dirty="0"/>
              <a:t>- When goods are transported under CIM Rules</a:t>
            </a:r>
          </a:p>
          <a:p>
            <a:pPr lvl="2"/>
            <a:r>
              <a:rPr lang="en-GB" dirty="0"/>
              <a:t>- Only regarding: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Death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Personal injury</a:t>
            </a:r>
          </a:p>
          <a:p>
            <a:pPr lvl="2"/>
            <a:r>
              <a:rPr lang="en-GB" dirty="0"/>
              <a:t>- Significance: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Extends carrier liability protection beyond standard passengers.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81632699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Article 1.5: Exclusion: Border Infrastructure Rule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CIV Does NOT Apply When: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Transport occurs between neighbouring States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Infrastructure is managed under only one State’s authority</a:t>
            </a:r>
          </a:p>
          <a:p>
            <a:pPr lvl="2"/>
            <a:r>
              <a:rPr lang="en-GB" dirty="0"/>
              <a:t>- Reason: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Prevents artificial classification of transport as international.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20550534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Article 1.6: Reservation by Acceding States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A State May:</a:t>
            </a:r>
          </a:p>
          <a:p>
            <a:pPr lvl="2"/>
            <a:r>
              <a:rPr lang="en-GB" dirty="0"/>
              <a:t>- Limit CIV application to a specific railway section</a:t>
            </a:r>
          </a:p>
          <a:p>
            <a:pPr lvl="2"/>
            <a:r>
              <a:rPr lang="en-GB" dirty="0"/>
              <a:t>- That section must: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Be clearly defined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Connect to a Member State</a:t>
            </a:r>
          </a:p>
          <a:p>
            <a:pPr lvl="2"/>
            <a:r>
              <a:rPr lang="en-GB" dirty="0"/>
              <a:t>- CIV Applies Only If: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Departure/destination/route is on that section, OR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It serves as a transit route between Member States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pic>
        <p:nvPicPr>
          <p:cNvPr id="6146" name="Picture 2" descr="UNWTO tourism report outlines huge growth potential and Chinese travel and  spending boom : Moodie Davitt Report">
            <a:extLst>
              <a:ext uri="{FF2B5EF4-FFF2-40B4-BE49-F238E27FC236}">
                <a16:creationId xmlns:a16="http://schemas.microsoft.com/office/drawing/2014/main" id="{394F1DB4-DBC2-4782-6369-DEFA5DBDB3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6" t="4101" r="7476" b="2750"/>
          <a:stretch/>
        </p:blipFill>
        <p:spPr bwMode="auto">
          <a:xfrm>
            <a:off x="5949867" y="1700808"/>
            <a:ext cx="6240693" cy="4680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5609498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Article 1.7: Withdrawal of Reservation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A State May: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Withdraw its reservation at any time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Notify the Depositary</a:t>
            </a:r>
          </a:p>
          <a:p>
            <a:pPr lvl="2"/>
            <a:r>
              <a:rPr lang="en-GB" dirty="0"/>
              <a:t>- Legal Effect: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Takes effect one month after notification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Ends automatically if the comparable convention ceases</a:t>
            </a:r>
          </a:p>
          <a:p>
            <a:pPr lvl="2"/>
            <a:r>
              <a:rPr lang="en-GB" dirty="0"/>
              <a:t>- Principle: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Ensures adaptability of treaty obligations.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95380568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Article 2: Withdrawal of Reservation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Right of a State to Make a Declaration</a:t>
            </a:r>
          </a:p>
          <a:p>
            <a:pPr lvl="2"/>
            <a:r>
              <a:rPr lang="en-GB" dirty="0"/>
              <a:t>- A State May Declare That:</a:t>
            </a:r>
          </a:p>
          <a:p>
            <a:pPr lvl="2"/>
            <a:r>
              <a:rPr lang="en-GB" dirty="0"/>
              <a:t>- It will not apply the full CIV liability provisions in cases of: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Death of passengers                    Personal injury to passengers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When:</a:t>
            </a:r>
          </a:p>
          <a:p>
            <a:pPr lvl="2"/>
            <a:r>
              <a:rPr lang="en-GB" dirty="0"/>
              <a:t>The accident occurs on its territory</a:t>
            </a:r>
          </a:p>
          <a:p>
            <a:pPr lvl="2"/>
            <a:r>
              <a:rPr lang="en-GB" dirty="0"/>
              <a:t>The passenger is: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 national of that State                 Personal injury to passengers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09563621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Article 4:  Derogations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A derogation is a legal exception or deviation from standard rules.</a:t>
            </a:r>
          </a:p>
          <a:p>
            <a:pPr lvl="2"/>
            <a:r>
              <a:rPr lang="en-GB" dirty="0"/>
              <a:t>- Exception from the Uniform Rules governing international rail carriage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Why allow derogations?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Geographic realities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Political situations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Operational flexibility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Cross-border cooperation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pic>
        <p:nvPicPr>
          <p:cNvPr id="7170" name="Picture 2" descr="Tourism on Track for Full Recovery as New Data Shows Strong Start to 2023">
            <a:extLst>
              <a:ext uri="{FF2B5EF4-FFF2-40B4-BE49-F238E27FC236}">
                <a16:creationId xmlns:a16="http://schemas.microsoft.com/office/drawing/2014/main" id="{1291E785-E0D6-1DD8-DAC7-AD86B2A675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3151" y="3170819"/>
            <a:ext cx="5807968" cy="3267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577245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Article 4:  Derogations</a:t>
            </a:r>
          </a:p>
          <a:p>
            <a:pPr lvl="2"/>
            <a:endParaRPr lang="en-GB" b="1" dirty="0"/>
          </a:p>
          <a:p>
            <a:pPr lvl="2"/>
            <a:r>
              <a:rPr lang="en-GB" dirty="0"/>
              <a:t>- The carrier is liable for: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Death                           Personal injury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Physical harm            Mental harm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If caused by: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An accident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Arising out of railway operations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7071858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Article 26: Liability 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The carrier is relieved of liability (not responsible) if: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A- External Circumstances (Force Majeure)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An accident caused by events not connected with railway operation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Carrier took all required care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accident could not be avoided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Consequences could not be prevented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32258781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Article 26: Liability </a:t>
            </a:r>
          </a:p>
          <a:p>
            <a:pPr lvl="2"/>
            <a:r>
              <a:rPr lang="en-GB" dirty="0"/>
              <a:t>- The carrier is relieved of liability (not responsible) if: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B- Passenger’s Own Fault</a:t>
            </a:r>
          </a:p>
          <a:p>
            <a:pPr lvl="2"/>
            <a:r>
              <a:rPr lang="en-GB" dirty="0"/>
              <a:t>- Accident caused partly or fully by the passenger’s behaviour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- Examples: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Passenger jumps from moving train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Ignores safety instructions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Stands between carriages despite warnings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23257703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Article 26: Liability </a:t>
            </a:r>
          </a:p>
          <a:p>
            <a:pPr lvl="2"/>
            <a:r>
              <a:rPr lang="en-GB" dirty="0"/>
              <a:t>- The carrier is relieved of liability (not responsible) if: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D- Fault of a Third Party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Accident caused by a third party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Carrier exercised all required care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Accident could not be avoided or prevented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63835805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r>
              <a:rPr lang="en-GB" b="1" dirty="0"/>
              <a:t>Article 26: Liability 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If the carrier is not completely relieved, then: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carrier is fully liable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Liability applies up to the limits set in the Uniform Rules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carrier keeps the right of recourse</a:t>
            </a:r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20502211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Article 26: Liability: Successive Carriers: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When one contract of carriage involves multiple railway carriers:</a:t>
            </a:r>
          </a:p>
          <a:p>
            <a:pPr lvl="2"/>
            <a:r>
              <a:rPr lang="en-GB" dirty="0"/>
              <a:t>- Who is liable?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carrier responsible for the part of the journey where the accident occurred</a:t>
            </a:r>
          </a:p>
          <a:p>
            <a:pPr lvl="2"/>
            <a:r>
              <a:rPr lang="en-GB" dirty="0"/>
              <a:t>- If a substitute carrier performed the service: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Both carriers are jointly and severally liable</a:t>
            </a:r>
          </a:p>
          <a:p>
            <a:pPr lvl="2"/>
            <a:r>
              <a:rPr lang="en-GB" dirty="0"/>
              <a:t>- Joint and several liability means: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passenger can claim full compensation from either carrier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carriers settle responsibility between themselves later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83578246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Article 27: Damages in Case of Death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What compensation includes:</a:t>
            </a:r>
          </a:p>
          <a:p>
            <a:pPr lvl="2"/>
            <a:r>
              <a:rPr lang="en-GB" b="1" dirty="0"/>
              <a:t>A- If a passenger dies as a result of an accident, damages cover: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Necessary costs following death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Transport of the body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Funeral expenses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B- If death is not immediate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Medical expenses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Financial loss during the period before death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00889110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Article 27: Compensation for Dependants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If the deceased passenger had a legal duty to support others, those persons are entitled to compensation.</a:t>
            </a:r>
          </a:p>
          <a:p>
            <a:pPr lvl="2"/>
            <a:r>
              <a:rPr lang="en-GB" dirty="0"/>
              <a:t>- Who can claim?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Spouse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Children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Other legally dependent persons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63257556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Article 32: Liability for Cancellation, Late Trains and Missed Connections 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When is the railway carrier liable?</a:t>
            </a:r>
          </a:p>
          <a:p>
            <a:pPr lvl="2"/>
            <a:r>
              <a:rPr lang="en-GB" dirty="0"/>
              <a:t>- The carrier is liable if, due to: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Cancellation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Late running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Missed connection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pic>
        <p:nvPicPr>
          <p:cNvPr id="4098" name="Picture 2" descr="All of your travel rights explained as Eurostar cancel trains amid 'major  disruption'">
            <a:extLst>
              <a:ext uri="{FF2B5EF4-FFF2-40B4-BE49-F238E27FC236}">
                <a16:creationId xmlns:a16="http://schemas.microsoft.com/office/drawing/2014/main" id="{B2926F94-7F2C-8433-BD38-79D05297F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1023" y="2204864"/>
            <a:ext cx="7376142" cy="4149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2964596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2- </a:t>
            </a:r>
            <a:r>
              <a:rPr lang="nl-NL" dirty="0" err="1"/>
              <a:t>Convention</a:t>
            </a:r>
            <a:r>
              <a:rPr lang="nl-NL" dirty="0"/>
              <a:t> </a:t>
            </a:r>
            <a:r>
              <a:rPr lang="nl-NL" dirty="0" err="1"/>
              <a:t>concerning</a:t>
            </a:r>
            <a:r>
              <a:rPr lang="nl-NL" dirty="0"/>
              <a:t> International </a:t>
            </a:r>
            <a:r>
              <a:rPr lang="nl-NL" dirty="0" err="1"/>
              <a:t>Carriage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Rail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Article 32: Liability for Cancellation, Late Trains and Missed Connections </a:t>
            </a:r>
          </a:p>
          <a:p>
            <a:pPr lvl="2"/>
            <a:endParaRPr lang="en-GB" dirty="0"/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- The carrier is relieved of liability if the delay or cancellation is caused by: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External circumstances 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The passenger’s fault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Third-party behaviour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51702243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Article 1: Subject Matter</a:t>
            </a:r>
          </a:p>
          <a:p>
            <a:pPr lvl="2"/>
            <a:r>
              <a:rPr lang="en-GB" dirty="0"/>
              <a:t>- This regulation sets out the rules for bus and coach transport within the EU regarding passenger rights.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Key Areas Covered: </a:t>
            </a:r>
          </a:p>
          <a:p>
            <a:pPr lvl="2"/>
            <a:r>
              <a:rPr lang="en-GB" b="1" dirty="0"/>
              <a:t>A- Non-discrimination</a:t>
            </a:r>
          </a:p>
          <a:p>
            <a:pPr lvl="2"/>
            <a:r>
              <a:rPr lang="en-GB" dirty="0"/>
              <a:t>- Passengers must be treated equally regarding: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Ticket prices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Conditions of transport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Access to services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073637582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Article 1: Subject Matter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B- Rights in Case of Accidents:</a:t>
            </a:r>
          </a:p>
          <a:p>
            <a:pPr lvl="2"/>
            <a:r>
              <a:rPr lang="en-GB" dirty="0"/>
              <a:t>- Applies to accidents during bus or coach travel: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Death or personal injury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Loss or damage to luggage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C- Disabled Persons and Reduced Mobility:</a:t>
            </a:r>
          </a:p>
          <a:p>
            <a:pPr lvl="2"/>
            <a:r>
              <a:rPr lang="en-GB" dirty="0"/>
              <a:t>- Mandatory assistance must be provided: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Boarding and alighting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Ticketing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Onboard support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8037634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10000"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Article 1: Subject Matter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D- Rights in Case of Delay or Cancellation:</a:t>
            </a:r>
          </a:p>
          <a:p>
            <a:pPr lvl="2"/>
            <a:r>
              <a:rPr lang="en-GB" dirty="0"/>
              <a:t>- Passengers are entitled to:</a:t>
            </a:r>
          </a:p>
          <a:p>
            <a:pPr lvl="2"/>
            <a:r>
              <a:rPr lang="en-GB" dirty="0"/>
              <a:t>- Rerouting or refund</a:t>
            </a:r>
          </a:p>
          <a:p>
            <a:pPr lvl="2"/>
            <a:r>
              <a:rPr lang="en-GB" dirty="0"/>
              <a:t>- Compensation for delays or missed connections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E- Passenger Information:</a:t>
            </a:r>
          </a:p>
          <a:p>
            <a:pPr lvl="2"/>
            <a:r>
              <a:rPr lang="en-GB" dirty="0"/>
              <a:t>- Carriers must provide:</a:t>
            </a:r>
          </a:p>
          <a:p>
            <a:pPr lvl="2"/>
            <a:r>
              <a:rPr lang="en-GB" dirty="0"/>
              <a:t>- Information on delays and cancellations</a:t>
            </a:r>
          </a:p>
          <a:p>
            <a:pPr lvl="2"/>
            <a:r>
              <a:rPr lang="en-GB" dirty="0"/>
              <a:t>- Details of passenger rights</a:t>
            </a:r>
          </a:p>
          <a:p>
            <a:pPr lvl="2"/>
            <a:r>
              <a:rPr lang="en-GB" dirty="0"/>
              <a:t>- Instructions on complaint procedures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65448582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- Article 2: Scope 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The regulation applies to passengers who:</a:t>
            </a:r>
          </a:p>
          <a:p>
            <a:pPr lvl="2"/>
            <a:r>
              <a:rPr lang="en-GB" dirty="0"/>
              <a:t>- Travel on regular bus or coach services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Excludes chartered services for specific groups </a:t>
            </a:r>
          </a:p>
          <a:p>
            <a:pPr lvl="2"/>
            <a:r>
              <a:rPr lang="en-GB" dirty="0"/>
              <a:t>- Board or alight within an EU Member State</a:t>
            </a:r>
          </a:p>
          <a:p>
            <a:pPr lvl="2"/>
            <a:r>
              <a:rPr lang="en-GB" dirty="0"/>
              <a:t>- Are on services where the scheduled distance is 250 km or more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28461941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Article 7: Accident Liability in Bus and Coach Transport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This article regulates compensation in case of accidents arising out of the use of the bus or coach.</a:t>
            </a:r>
          </a:p>
          <a:p>
            <a:pPr lvl="2"/>
            <a:r>
              <a:rPr lang="en-GB" dirty="0"/>
              <a:t>- It covers: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Death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Personal injury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Loss of or damage to luggage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71059518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Article 7: Accident Liability in Bus and Coach Transport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Compensation in Case of Personal Injury</a:t>
            </a:r>
          </a:p>
          <a:p>
            <a:pPr lvl="2"/>
            <a:r>
              <a:rPr lang="en-GB" dirty="0"/>
              <a:t>- Passengers are entitled to compensation for: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Physical injuries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Related financial consequences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Medical costs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41319090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- Article 8: Immediate Practical Needs of Passengers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The carrier must provide reasonable and proportionate assistance to passengers.</a:t>
            </a:r>
          </a:p>
          <a:p>
            <a:pPr lvl="2"/>
            <a:r>
              <a:rPr lang="en-GB" dirty="0"/>
              <a:t>- The assistance may include: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Accommodation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Food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Clothes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Transport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Facilitation of first aid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28510767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Article 19: Continuation, Re-routing and Reimbursement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This article applies when:</a:t>
            </a:r>
          </a:p>
          <a:p>
            <a:pPr lvl="2"/>
            <a:r>
              <a:rPr lang="en-GB" dirty="0"/>
              <a:t>- A regular service is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Cancelled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Delayed by more than 120 minutes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Overbooked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80811890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2"/>
            <a:endParaRPr lang="en-GB" b="1" dirty="0"/>
          </a:p>
          <a:p>
            <a:pPr lvl="2"/>
            <a:r>
              <a:rPr lang="en-GB" b="1" dirty="0"/>
              <a:t>- Article 19: Continuation, Re-routing and Reimbursement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The passenger must be immediately offered a choice between:</a:t>
            </a:r>
          </a:p>
          <a:p>
            <a:pPr lvl="2"/>
            <a:r>
              <a:rPr lang="en-GB" b="1" dirty="0"/>
              <a:t>A- Continuation / Re-routing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To final destination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No additional cost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Comparable conditions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At the earliest opportunity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(b) Reimbursement</a:t>
            </a:r>
          </a:p>
          <a:p>
            <a:pPr lvl="2"/>
            <a:r>
              <a:rPr lang="en-GB" dirty="0"/>
              <a:t>- To final destination</a:t>
            </a:r>
          </a:p>
          <a:p>
            <a:pPr lvl="2"/>
            <a:r>
              <a:rPr lang="en-GB" dirty="0"/>
              <a:t>- Free return to first departure point </a:t>
            </a:r>
          </a:p>
          <a:p>
            <a:pPr lvl="2"/>
            <a:r>
              <a:rPr lang="en-GB" dirty="0"/>
              <a:t>-At the earliest opportunity</a:t>
            </a:r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45754761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Article 19: Continuation, Re-routing and Reimbursement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If the carrier fails to offer the choice mentioned:</a:t>
            </a:r>
          </a:p>
          <a:p>
            <a:pPr lvl="2"/>
            <a:r>
              <a:rPr lang="en-GB" dirty="0"/>
              <a:t>- The passenger is entitled to: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50% of the ticket price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In addition to reimbursement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Must be paid within 1 month after request.</a:t>
            </a:r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865529413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Article 19: Continuation, Re-routing and Reimbursement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Bus Becomes Inoperable During Journey</a:t>
            </a:r>
          </a:p>
          <a:p>
            <a:pPr lvl="2"/>
            <a:r>
              <a:rPr lang="en-GB" dirty="0"/>
              <a:t>- Carrier must provide: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Continuation with another vehicle</a:t>
            </a:r>
          </a:p>
          <a:p>
            <a:pPr lvl="2"/>
            <a:r>
              <a:rPr lang="en-GB" dirty="0"/>
              <a:t>OR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Transport to a suitable terminal/waiting point</a:t>
            </a:r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9528081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endParaRPr lang="en-GB" dirty="0"/>
          </a:p>
          <a:p>
            <a:pPr lvl="2"/>
            <a:r>
              <a:rPr lang="en-GB" b="1" dirty="0"/>
              <a:t>- Article 21: Assistance in Case of Cancellation or Delay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- This article applies when:</a:t>
            </a:r>
          </a:p>
          <a:p>
            <a:pPr lvl="2"/>
            <a:r>
              <a:rPr lang="en-GB" dirty="0"/>
              <a:t>- The scheduled journey duration exceeds 3 hours, AND</a:t>
            </a:r>
          </a:p>
          <a:p>
            <a:pPr lvl="2"/>
            <a:r>
              <a:rPr lang="en-GB" dirty="0"/>
              <a:t>- Departure from a terminal is: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Cancelled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Delayed by more than 90 minutes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33542183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3- </a:t>
            </a:r>
            <a:r>
              <a:rPr lang="nl-NL" dirty="0" err="1"/>
              <a:t>Regulation</a:t>
            </a:r>
            <a:r>
              <a:rPr lang="nl-NL" dirty="0"/>
              <a:t> (EU) No 181/2011 of </a:t>
            </a:r>
            <a:r>
              <a:rPr lang="nl-NL" dirty="0" err="1"/>
              <a:t>the</a:t>
            </a:r>
            <a:r>
              <a:rPr lang="nl-NL" dirty="0"/>
              <a:t> European </a:t>
            </a:r>
            <a:r>
              <a:rPr lang="nl-NL" dirty="0" err="1"/>
              <a:t>Parliament</a:t>
            </a:r>
            <a:r>
              <a:rPr lang="nl-NL" dirty="0"/>
              <a:t> 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2"/>
            <a:r>
              <a:rPr lang="en-GB" dirty="0"/>
              <a:t>Article 21: Assistance in Case of Cancellation or Delay</a:t>
            </a:r>
          </a:p>
          <a:p>
            <a:pPr lvl="2"/>
            <a:endParaRPr lang="en-GB" dirty="0"/>
          </a:p>
          <a:p>
            <a:pPr lvl="2"/>
            <a:r>
              <a:rPr lang="en-GB" dirty="0"/>
              <a:t>Passengers must be offered free of charge:</a:t>
            </a:r>
          </a:p>
          <a:p>
            <a:pPr lvl="2"/>
            <a:r>
              <a:rPr lang="en-GB" b="1" dirty="0"/>
              <a:t>A- Food and Refreshments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Snacks, meals, drinks</a:t>
            </a:r>
          </a:p>
          <a:p>
            <a:pPr lvl="2"/>
            <a:endParaRPr lang="en-GB" dirty="0"/>
          </a:p>
          <a:p>
            <a:pPr lvl="2"/>
            <a:r>
              <a:rPr lang="en-GB" b="1" dirty="0"/>
              <a:t>B- Right to Accommodation</a:t>
            </a:r>
          </a:p>
          <a:p>
            <a:pPr lvl="2"/>
            <a:r>
              <a:rPr lang="en-GB" dirty="0"/>
              <a:t>If delay requires an overnight stay:</a:t>
            </a:r>
          </a:p>
          <a:p>
            <a:pPr lvl="2"/>
            <a:r>
              <a:rPr lang="en-GB" dirty="0"/>
              <a:t>Carrier must provide: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Hotel or other accommodation</a:t>
            </a:r>
          </a:p>
          <a:p>
            <a:pPr marL="285750" lvl="2" indent="-285750">
              <a:buFont typeface="Wingdings" pitchFamily="2" charset="2"/>
              <a:buChar char="Ø"/>
            </a:pPr>
            <a:r>
              <a:rPr lang="en-GB" dirty="0"/>
              <a:t>Transport between terminal and accommodation</a:t>
            </a:r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  <a:p>
            <a:pPr lvl="2"/>
            <a:endParaRPr lang="en-GB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1116638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133</TotalTime>
  <Words>1918</Words>
  <Application>Microsoft Macintosh PowerPoint</Application>
  <PresentationFormat>Custom</PresentationFormat>
  <Paragraphs>429</Paragraphs>
  <Slides>36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Wingdings</vt:lpstr>
      <vt:lpstr>Minion</vt:lpstr>
      <vt:lpstr>Arial</vt:lpstr>
      <vt:lpstr>Georgia</vt:lpstr>
      <vt:lpstr>Calibri</vt:lpstr>
      <vt:lpstr>Corporate template-set Universiteit Leiden</vt:lpstr>
      <vt:lpstr>Tourism Law and Legislation  European Institute of Innovation, Entrepreneurship and Technology Lessingstraße 79, 13158 Berlin, Germany </vt:lpstr>
      <vt:lpstr>Index</vt:lpstr>
      <vt:lpstr>1- Transportation Contracts: Railway Routes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2- Convention concerning International Carriage by Rail</vt:lpstr>
      <vt:lpstr>3- Regulation (EU) No 181/2011 of the European Parliament </vt:lpstr>
      <vt:lpstr>3- Regulation (EU) No 181/2011 of the European Parliament </vt:lpstr>
      <vt:lpstr>3- Regulation (EU) No 181/2011 of the European Parliament </vt:lpstr>
      <vt:lpstr>3- Regulation (EU) No 181/2011 of the European Parliament </vt:lpstr>
      <vt:lpstr>3- Regulation (EU) No 181/2011 of the European Parliament </vt:lpstr>
      <vt:lpstr>3- Regulation (EU) No 181/2011 of the European Parliament </vt:lpstr>
      <vt:lpstr>3- Regulation (EU) No 181/2011 of the European Parliament </vt:lpstr>
      <vt:lpstr>3- Regulation (EU) No 181/2011 of the European Parliament </vt:lpstr>
      <vt:lpstr>3- Regulation (EU) No 181/2011 of the European Parliament </vt:lpstr>
      <vt:lpstr>3- Regulation (EU) No 181/2011 of the European Parliament </vt:lpstr>
      <vt:lpstr>3- Regulation (EU) No 181/2011 of the European Parliament </vt:lpstr>
      <vt:lpstr>3- Regulation (EU) No 181/2011 of the European Parliament </vt:lpstr>
      <vt:lpstr>3- Regulation (EU) No 181/2011 of the European Parliament 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197</cp:revision>
  <dcterms:created xsi:type="dcterms:W3CDTF">2023-10-18T00:40:52Z</dcterms:created>
  <dcterms:modified xsi:type="dcterms:W3CDTF">2026-02-18T13:54:48Z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