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0" r:id="rId11"/>
    <p:sldId id="271" r:id="rId12"/>
    <p:sldId id="272" r:id="rId13"/>
    <p:sldId id="273" r:id="rId14"/>
    <p:sldId id="274" r:id="rId15"/>
    <p:sldId id="275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80/19368623.2020.1788231" TargetMode="External"/><Relationship Id="rId2" Type="http://schemas.openxmlformats.org/officeDocument/2006/relationships/hyperlink" Target="https://doi.org/10.1108/IJCHM-04-2020-0314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doi.org/10.1108/ER-11-2020-0510" TargetMode="External"/><Relationship Id="rId4" Type="http://schemas.openxmlformats.org/officeDocument/2006/relationships/hyperlink" Target="https://www.unwto.org/tourism-dat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73525"/>
            <a:ext cx="7772400" cy="1926925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Talent Development Strategy for Post-COVID Eco-Adventure </a:t>
            </a:r>
            <a:r>
              <a:rPr lang="en-US" b="1" dirty="0" err="1" smtClean="0"/>
              <a:t>Glamping</a:t>
            </a:r>
            <a:r>
              <a:rPr lang="en-US" b="1" dirty="0" smtClean="0"/>
              <a:t> Resorts in Argentina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Name: Parneet Singh</a:t>
            </a:r>
          </a:p>
          <a:p>
            <a:r>
              <a:rPr lang="nl-NL" dirty="0" smtClean="0"/>
              <a:t>Student ID: DE240106</a:t>
            </a:r>
            <a:endParaRPr lang="nl-NL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 smtClean="0"/>
              <a:t>Introduction</a:t>
            </a:r>
          </a:p>
          <a:p>
            <a:pPr lvl="0"/>
            <a:r>
              <a:rPr lang="en-US" dirty="0" smtClean="0"/>
              <a:t>COVID-19 Impact on Adventure Tourism in Argentina</a:t>
            </a:r>
          </a:p>
          <a:p>
            <a:pPr lvl="0"/>
            <a:r>
              <a:rPr lang="en-US" dirty="0" smtClean="0"/>
              <a:t>Post-Pandemic Workforce Gaps and Challenges</a:t>
            </a:r>
          </a:p>
          <a:p>
            <a:pPr lvl="0"/>
            <a:r>
              <a:rPr lang="en-US" dirty="0" smtClean="0"/>
              <a:t>Talent Rebuilding Framework</a:t>
            </a:r>
          </a:p>
          <a:p>
            <a:pPr lvl="0"/>
            <a:r>
              <a:rPr lang="en-US" dirty="0" smtClean="0"/>
              <a:t>Gig Workforce Integration Plan</a:t>
            </a:r>
          </a:p>
          <a:p>
            <a:pPr lvl="0"/>
            <a:r>
              <a:rPr lang="en-US" dirty="0" smtClean="0"/>
              <a:t>Hybrid Role Definitions and Advantages</a:t>
            </a:r>
          </a:p>
          <a:p>
            <a:pPr lvl="0"/>
            <a:r>
              <a:rPr lang="en-US" dirty="0" smtClean="0"/>
              <a:t>Digital </a:t>
            </a:r>
            <a:r>
              <a:rPr lang="en-US" dirty="0" err="1" smtClean="0"/>
              <a:t>Onboarding</a:t>
            </a:r>
            <a:r>
              <a:rPr lang="en-US" dirty="0" smtClean="0"/>
              <a:t> and E-Training Modules</a:t>
            </a:r>
          </a:p>
          <a:p>
            <a:pPr lvl="0"/>
            <a:r>
              <a:rPr lang="en-US" dirty="0" smtClean="0"/>
              <a:t>Example Social Media Recruitment Posts</a:t>
            </a:r>
          </a:p>
          <a:p>
            <a:pPr lvl="0"/>
            <a:r>
              <a:rPr lang="en-US" dirty="0" smtClean="0"/>
              <a:t>EVP (Employee Value Proposition) Transformation</a:t>
            </a:r>
          </a:p>
          <a:p>
            <a:pPr lvl="0"/>
            <a:r>
              <a:rPr lang="en-US" dirty="0" smtClean="0"/>
              <a:t>AI-Driven HR and Workforce Management Systems</a:t>
            </a:r>
          </a:p>
          <a:p>
            <a:pPr lvl="0"/>
            <a:r>
              <a:rPr lang="en-US" dirty="0" smtClean="0"/>
              <a:t>Resilience Planning and Risk Mitigation</a:t>
            </a:r>
          </a:p>
          <a:p>
            <a:pPr lvl="0"/>
            <a:r>
              <a:rPr lang="en-US" dirty="0" smtClean="0"/>
              <a:t>Staff Wellness and Retention Strategies</a:t>
            </a:r>
          </a:p>
          <a:p>
            <a:pPr lvl="0"/>
            <a:r>
              <a:rPr lang="en-US" dirty="0" err="1" smtClean="0"/>
              <a:t>Upskilling</a:t>
            </a:r>
            <a:r>
              <a:rPr lang="en-US" dirty="0" smtClean="0"/>
              <a:t> and Multi-Disciplinary Training Programs</a:t>
            </a:r>
          </a:p>
          <a:p>
            <a:pPr lvl="0"/>
            <a:r>
              <a:rPr lang="en-US" dirty="0" smtClean="0"/>
              <a:t>Conclusion</a:t>
            </a:r>
          </a:p>
          <a:p>
            <a:pPr lvl="0"/>
            <a:r>
              <a:rPr lang="en-US" dirty="0" smtClean="0"/>
              <a:t>References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Argentina’s adventure travel and </a:t>
            </a:r>
            <a:r>
              <a:rPr lang="en-US" dirty="0" err="1" smtClean="0"/>
              <a:t>glamping</a:t>
            </a:r>
            <a:r>
              <a:rPr lang="en-US" dirty="0" smtClean="0"/>
              <a:t> resorts suffered significant setbacks during COVID-19, with operations halted and staff displaced. As outdoor adventure trends rebound, eco-resorts need strategic, modern talent development models. This assignment proposes an adaptive talent rebuilding strategy for </a:t>
            </a:r>
            <a:r>
              <a:rPr lang="en-US" dirty="0" err="1" smtClean="0"/>
              <a:t>glamping</a:t>
            </a:r>
            <a:r>
              <a:rPr lang="en-US" dirty="0" smtClean="0"/>
              <a:t> startups incorporating gig roles, hybrid staffing, digital </a:t>
            </a:r>
            <a:r>
              <a:rPr lang="en-US" dirty="0" err="1" smtClean="0"/>
              <a:t>onboarding</a:t>
            </a:r>
            <a:r>
              <a:rPr lang="en-US" dirty="0" smtClean="0"/>
              <a:t>, and AI-based management tools (Baum et al., 2020).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COVID-19 Impact on Adventure Tourism in Argentina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dirty="0" smtClean="0"/>
              <a:t>	According to the UNWTO (2021), Argentina experienced a 77% drop in tourism arrivals in 2020. Adventure resorts faced:</a:t>
            </a:r>
          </a:p>
          <a:p>
            <a:pPr>
              <a:buNone/>
            </a:pPr>
            <a:endParaRPr lang="en-US" dirty="0" smtClean="0"/>
          </a:p>
          <a:p>
            <a:pPr lvl="0"/>
            <a:r>
              <a:rPr lang="en-US" dirty="0" smtClean="0"/>
              <a:t>Staff layoffs, especially seasonal and freelance guides.</a:t>
            </a:r>
          </a:p>
          <a:p>
            <a:pPr lvl="0"/>
            <a:r>
              <a:rPr lang="en-US" dirty="0" smtClean="0"/>
              <a:t>Demand for private, nature-based accommodations.</a:t>
            </a:r>
          </a:p>
          <a:p>
            <a:pPr lvl="0"/>
            <a:r>
              <a:rPr lang="en-US" dirty="0" smtClean="0"/>
              <a:t>A surge in digital service preferences, requiring new talent profiles (</a:t>
            </a:r>
            <a:r>
              <a:rPr lang="en-US" dirty="0" err="1" smtClean="0"/>
              <a:t>Gössling</a:t>
            </a:r>
            <a:r>
              <a:rPr lang="en-US" dirty="0" smtClean="0"/>
              <a:t> et al., 2020).</a:t>
            </a:r>
          </a:p>
          <a:p>
            <a:pPr>
              <a:buNone/>
            </a:pPr>
            <a:r>
              <a:rPr lang="en-US" dirty="0" smtClean="0"/>
              <a:t>	</a:t>
            </a:r>
          </a:p>
          <a:p>
            <a:pPr>
              <a:buNone/>
            </a:pPr>
            <a:r>
              <a:rPr lang="en-US" dirty="0" smtClean="0"/>
              <a:t>Recovery requires dynamic, tech-savvy staffing strategies.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Post-Pandemic Workforce Gaps and Challenges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 fontScale="85000" lnSpcReduction="10000"/>
          </a:bodyPr>
          <a:lstStyle/>
          <a:p>
            <a:r>
              <a:rPr lang="en-US" b="1" dirty="0" smtClean="0"/>
              <a:t>Identified Issues:</a:t>
            </a:r>
            <a:endParaRPr lang="en-US" dirty="0" smtClean="0"/>
          </a:p>
          <a:p>
            <a:pPr lvl="0"/>
            <a:r>
              <a:rPr lang="en-US" dirty="0" smtClean="0"/>
              <a:t>Lack of trained hybrid and remote-friendly staff.</a:t>
            </a:r>
          </a:p>
          <a:p>
            <a:pPr lvl="0"/>
            <a:r>
              <a:rPr lang="en-US" dirty="0" smtClean="0"/>
              <a:t>Need for adventure guides certified in health protocols.</a:t>
            </a:r>
          </a:p>
          <a:p>
            <a:pPr lvl="0"/>
            <a:r>
              <a:rPr lang="en-US" dirty="0" smtClean="0"/>
              <a:t>Talent shortages in wellness and digital event hosting.</a:t>
            </a:r>
          </a:p>
          <a:p>
            <a:endParaRPr lang="en-US" b="1" dirty="0" smtClean="0"/>
          </a:p>
          <a:p>
            <a:r>
              <a:rPr lang="en-US" b="1" dirty="0" smtClean="0"/>
              <a:t>Opportunities:</a:t>
            </a:r>
            <a:endParaRPr lang="en-US" dirty="0" smtClean="0"/>
          </a:p>
          <a:p>
            <a:pPr lvl="0"/>
            <a:r>
              <a:rPr lang="en-US" dirty="0" smtClean="0"/>
              <a:t>Hire gig workers and digital nomads.</a:t>
            </a:r>
          </a:p>
          <a:p>
            <a:pPr lvl="0"/>
            <a:r>
              <a:rPr lang="en-US" dirty="0" err="1" smtClean="0"/>
              <a:t>Upskill</a:t>
            </a:r>
            <a:r>
              <a:rPr lang="en-US" dirty="0" smtClean="0"/>
              <a:t> local staff in hybrid operations.</a:t>
            </a:r>
          </a:p>
          <a:p>
            <a:pPr lvl="0"/>
            <a:r>
              <a:rPr lang="en-US" dirty="0" smtClean="0"/>
              <a:t>Integrate AI-powered workforce management (Yong et al., 2021).</a:t>
            </a:r>
          </a:p>
          <a:p>
            <a:pPr lvl="0"/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Talent Rebuilding Framework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smtClean="0"/>
              <a:t>Key Strategy Pillars:</a:t>
            </a:r>
            <a:endParaRPr lang="en-US" dirty="0" smtClean="0"/>
          </a:p>
          <a:p>
            <a:pPr lvl="0"/>
            <a:r>
              <a:rPr lang="en-US" b="1" dirty="0" smtClean="0"/>
              <a:t>Gig Workforce Integration:</a:t>
            </a:r>
            <a:r>
              <a:rPr lang="en-US" dirty="0" smtClean="0"/>
              <a:t> Adventure guides, wellness instructors, digital marketers.</a:t>
            </a:r>
          </a:p>
          <a:p>
            <a:pPr lvl="0"/>
            <a:r>
              <a:rPr lang="en-US" b="1" dirty="0" smtClean="0"/>
              <a:t>Hybrid Roles Deployment:</a:t>
            </a:r>
            <a:r>
              <a:rPr lang="en-US" dirty="0" smtClean="0"/>
              <a:t> Cross-role positions blending on-site and remote duties.</a:t>
            </a:r>
          </a:p>
          <a:p>
            <a:pPr lvl="0"/>
            <a:r>
              <a:rPr lang="en-US" b="1" dirty="0" smtClean="0"/>
              <a:t>Digital </a:t>
            </a:r>
            <a:r>
              <a:rPr lang="en-US" b="1" dirty="0" err="1" smtClean="0"/>
              <a:t>Onboarding</a:t>
            </a:r>
            <a:r>
              <a:rPr lang="en-US" b="1" dirty="0" smtClean="0"/>
              <a:t> Systems:</a:t>
            </a:r>
            <a:r>
              <a:rPr lang="en-US" dirty="0" smtClean="0"/>
              <a:t> Virtual training, AI-guided orientation.</a:t>
            </a:r>
          </a:p>
          <a:p>
            <a:endParaRPr lang="en-US" b="1" dirty="0" smtClean="0"/>
          </a:p>
          <a:p>
            <a:r>
              <a:rPr lang="en-US" b="1" dirty="0" smtClean="0"/>
              <a:t>Goals:</a:t>
            </a:r>
            <a:endParaRPr lang="en-US" dirty="0" smtClean="0"/>
          </a:p>
          <a:p>
            <a:pPr lvl="0"/>
            <a:r>
              <a:rPr lang="en-US" dirty="0" smtClean="0"/>
              <a:t>Fill 50% of staffing needs via flexible gig contracts.</a:t>
            </a:r>
          </a:p>
          <a:p>
            <a:pPr lvl="0"/>
            <a:r>
              <a:rPr lang="en-US" dirty="0" smtClean="0"/>
              <a:t>Implement AI workforce analytics by 2025.</a:t>
            </a:r>
          </a:p>
          <a:p>
            <a:pPr lvl="0"/>
            <a:r>
              <a:rPr lang="en-US" dirty="0" smtClean="0"/>
              <a:t>Achieve cross-skilling certification for all permanent staff.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Gig Workforce Integration Plan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 smtClean="0"/>
              <a:t>Recruitment Channels:</a:t>
            </a:r>
            <a:endParaRPr lang="en-US" dirty="0" smtClean="0"/>
          </a:p>
          <a:p>
            <a:pPr lvl="0"/>
            <a:r>
              <a:rPr lang="en-US" dirty="0" smtClean="0"/>
              <a:t>Freelancer, </a:t>
            </a:r>
            <a:r>
              <a:rPr lang="en-US" dirty="0" err="1" smtClean="0"/>
              <a:t>Workana</a:t>
            </a:r>
            <a:r>
              <a:rPr lang="en-US" dirty="0" smtClean="0"/>
              <a:t>, and Argentine tourism job platforms.</a:t>
            </a:r>
          </a:p>
          <a:p>
            <a:pPr lvl="0"/>
            <a:r>
              <a:rPr lang="en-US" dirty="0" smtClean="0"/>
              <a:t>Adventure sports forums and online wellness communities.</a:t>
            </a:r>
          </a:p>
          <a:p>
            <a:endParaRPr lang="en-US" b="1" dirty="0" smtClean="0"/>
          </a:p>
          <a:p>
            <a:r>
              <a:rPr lang="en-US" b="1" dirty="0" smtClean="0"/>
              <a:t>Key Gig Roles:</a:t>
            </a:r>
            <a:endParaRPr lang="en-US" dirty="0" smtClean="0"/>
          </a:p>
          <a:p>
            <a:pPr lvl="0"/>
            <a:r>
              <a:rPr lang="en-US" dirty="0" err="1" smtClean="0"/>
              <a:t>Glamping</a:t>
            </a:r>
            <a:r>
              <a:rPr lang="en-US" dirty="0" smtClean="0"/>
              <a:t> site manager.</a:t>
            </a:r>
          </a:p>
          <a:p>
            <a:pPr lvl="0"/>
            <a:r>
              <a:rPr lang="en-US" dirty="0" smtClean="0"/>
              <a:t>Remote adventure tour sales host.</a:t>
            </a:r>
          </a:p>
          <a:p>
            <a:pPr lvl="0"/>
            <a:r>
              <a:rPr lang="en-US" dirty="0" smtClean="0"/>
              <a:t>Virtual wellness session leader.</a:t>
            </a:r>
          </a:p>
          <a:p>
            <a:endParaRPr lang="en-US" b="1" dirty="0" smtClean="0"/>
          </a:p>
          <a:p>
            <a:r>
              <a:rPr lang="en-US" b="1" dirty="0" smtClean="0"/>
              <a:t>Benefits:</a:t>
            </a:r>
            <a:endParaRPr lang="en-US" dirty="0" smtClean="0"/>
          </a:p>
          <a:p>
            <a:pPr lvl="0"/>
            <a:r>
              <a:rPr lang="en-US" dirty="0" smtClean="0"/>
              <a:t>Flexibility during high/low seasons.</a:t>
            </a:r>
          </a:p>
          <a:p>
            <a:pPr lvl="0"/>
            <a:r>
              <a:rPr lang="en-US" dirty="0" smtClean="0"/>
              <a:t>Lower fixed overhead costs.</a:t>
            </a:r>
          </a:p>
          <a:p>
            <a:pPr lvl="0"/>
            <a:r>
              <a:rPr lang="en-US" dirty="0" smtClean="0"/>
              <a:t>Access to niche expertise (Baum et al., 2020).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Hybrid Role Definitions and Advantages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fontScale="85000" lnSpcReduction="10000"/>
          </a:bodyPr>
          <a:lstStyle/>
          <a:p>
            <a:r>
              <a:rPr lang="en-US" b="1" dirty="0" smtClean="0"/>
              <a:t>Examples:</a:t>
            </a:r>
            <a:endParaRPr lang="en-US" dirty="0" smtClean="0"/>
          </a:p>
          <a:p>
            <a:pPr lvl="0"/>
            <a:r>
              <a:rPr lang="en-US" dirty="0" smtClean="0"/>
              <a:t>Eco-guide &amp; guest content creator.</a:t>
            </a:r>
          </a:p>
          <a:p>
            <a:pPr lvl="0"/>
            <a:r>
              <a:rPr lang="en-US" dirty="0" smtClean="0"/>
              <a:t>Wellness concierge &amp; digital event manager.</a:t>
            </a:r>
          </a:p>
          <a:p>
            <a:pPr lvl="0"/>
            <a:r>
              <a:rPr lang="en-US" dirty="0" smtClean="0"/>
              <a:t>Remote social media and guest relations manager.</a:t>
            </a:r>
          </a:p>
          <a:p>
            <a:endParaRPr lang="en-US" b="1" dirty="0" smtClean="0"/>
          </a:p>
          <a:p>
            <a:r>
              <a:rPr lang="en-US" b="1" dirty="0" smtClean="0"/>
              <a:t>Advantages:</a:t>
            </a:r>
            <a:endParaRPr lang="en-US" dirty="0" smtClean="0"/>
          </a:p>
          <a:p>
            <a:pPr lvl="0"/>
            <a:r>
              <a:rPr lang="en-US" dirty="0" smtClean="0"/>
              <a:t>Enhanced operational resilience.</a:t>
            </a:r>
          </a:p>
          <a:p>
            <a:pPr lvl="0"/>
            <a:r>
              <a:rPr lang="en-US" dirty="0" smtClean="0"/>
              <a:t>Broader talent acquisition reach.</a:t>
            </a:r>
          </a:p>
          <a:p>
            <a:pPr lvl="0"/>
            <a:r>
              <a:rPr lang="en-US" dirty="0" smtClean="0"/>
              <a:t>Elevated guest satisfaction through digital engagement (</a:t>
            </a:r>
            <a:r>
              <a:rPr lang="en-US" dirty="0" err="1" smtClean="0"/>
              <a:t>Gursoy</a:t>
            </a:r>
            <a:r>
              <a:rPr lang="en-US" dirty="0" smtClean="0"/>
              <a:t> &amp; Chi, 2020).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Digital </a:t>
            </a:r>
            <a:r>
              <a:rPr lang="en-US" b="1" dirty="0" err="1" smtClean="0"/>
              <a:t>Onboarding</a:t>
            </a:r>
            <a:r>
              <a:rPr lang="en-US" b="1" dirty="0" smtClean="0"/>
              <a:t> and E-Training Modules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Platform Features:</a:t>
            </a:r>
            <a:endParaRPr lang="en-US" dirty="0" smtClean="0"/>
          </a:p>
          <a:p>
            <a:pPr lvl="0"/>
            <a:r>
              <a:rPr lang="en-US" dirty="0" smtClean="0"/>
              <a:t>Virtual reality </a:t>
            </a:r>
            <a:r>
              <a:rPr lang="en-US" dirty="0" err="1" smtClean="0"/>
              <a:t>glamping</a:t>
            </a:r>
            <a:r>
              <a:rPr lang="en-US" dirty="0" smtClean="0"/>
              <a:t> tours.</a:t>
            </a:r>
          </a:p>
          <a:p>
            <a:pPr lvl="0"/>
            <a:r>
              <a:rPr lang="en-US" dirty="0" smtClean="0"/>
              <a:t>AI-powered FAQs and training </a:t>
            </a:r>
            <a:r>
              <a:rPr lang="en-US" dirty="0" err="1" smtClean="0"/>
              <a:t>chatbots</a:t>
            </a:r>
            <a:r>
              <a:rPr lang="en-US" dirty="0" smtClean="0"/>
              <a:t>.</a:t>
            </a:r>
          </a:p>
          <a:p>
            <a:pPr lvl="0"/>
            <a:r>
              <a:rPr lang="en-US" dirty="0" smtClean="0"/>
              <a:t>Interactive e-learning modules on health protocols, adventure safety.</a:t>
            </a:r>
          </a:p>
          <a:p>
            <a:endParaRPr lang="en-US" b="1" dirty="0" smtClean="0"/>
          </a:p>
          <a:p>
            <a:r>
              <a:rPr lang="en-US" b="1" dirty="0" smtClean="0"/>
              <a:t>Outcomes:</a:t>
            </a:r>
            <a:endParaRPr lang="en-US" dirty="0" smtClean="0"/>
          </a:p>
          <a:p>
            <a:pPr lvl="0"/>
            <a:r>
              <a:rPr lang="en-US" dirty="0" smtClean="0"/>
              <a:t>Accelerated staff readiness.</a:t>
            </a:r>
          </a:p>
          <a:p>
            <a:pPr lvl="0"/>
            <a:r>
              <a:rPr lang="en-US" dirty="0" smtClean="0"/>
              <a:t>Higher training consistency.</a:t>
            </a:r>
          </a:p>
          <a:p>
            <a:pPr lvl="0"/>
            <a:r>
              <a:rPr lang="en-US" dirty="0" smtClean="0"/>
              <a:t>Lower induction costs.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Example Social Media Recruitment Posts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err="1" smtClean="0"/>
              <a:t>Instagram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“Work where adventure meets luxury! Join Argentina’s top eco-</a:t>
            </a:r>
            <a:r>
              <a:rPr lang="en-US" dirty="0" err="1" smtClean="0"/>
              <a:t>glamping</a:t>
            </a:r>
            <a:r>
              <a:rPr lang="en-US" dirty="0" smtClean="0"/>
              <a:t> resorts. Hiring gig guides, digital hosts, wellness </a:t>
            </a:r>
            <a:r>
              <a:rPr lang="en-US" dirty="0" err="1" smtClean="0"/>
              <a:t>coaches,Flexible</a:t>
            </a:r>
            <a:r>
              <a:rPr lang="en-US" dirty="0" smtClean="0"/>
              <a:t> work, unforgettable views. #</a:t>
            </a:r>
            <a:r>
              <a:rPr lang="en-US" dirty="0" err="1" smtClean="0"/>
              <a:t>ArgentinaJobs</a:t>
            </a:r>
            <a:r>
              <a:rPr lang="en-US" dirty="0" smtClean="0"/>
              <a:t> #</a:t>
            </a:r>
            <a:r>
              <a:rPr lang="en-US" dirty="0" err="1" smtClean="0"/>
              <a:t>EcoGlampingCareers</a:t>
            </a:r>
            <a:r>
              <a:rPr lang="en-US" dirty="0" smtClean="0"/>
              <a:t>”</a:t>
            </a:r>
          </a:p>
          <a:p>
            <a:endParaRPr lang="en-US" b="1" dirty="0" smtClean="0"/>
          </a:p>
          <a:p>
            <a:r>
              <a:rPr lang="en-US" b="1" dirty="0" err="1" smtClean="0"/>
              <a:t>Facebook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“Dream gig for digital nomads! Remote guest managers, content creators, and yoga instructors needed at Patagonia’s new </a:t>
            </a:r>
            <a:r>
              <a:rPr lang="en-US" dirty="0" err="1" smtClean="0"/>
              <a:t>glamping</a:t>
            </a:r>
            <a:r>
              <a:rPr lang="en-US" dirty="0" smtClean="0"/>
              <a:t> sites. DM us for details! #</a:t>
            </a:r>
            <a:r>
              <a:rPr lang="en-US" dirty="0" err="1" smtClean="0"/>
              <a:t>RemoteWork</a:t>
            </a:r>
            <a:r>
              <a:rPr lang="en-US" dirty="0" smtClean="0"/>
              <a:t> #</a:t>
            </a:r>
            <a:r>
              <a:rPr lang="en-US" dirty="0" err="1" smtClean="0"/>
              <a:t>TourismJobs</a:t>
            </a:r>
            <a:r>
              <a:rPr lang="en-US" dirty="0" smtClean="0"/>
              <a:t>”</a:t>
            </a:r>
          </a:p>
          <a:p>
            <a:pPr lvl="0"/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EVP (Employee Value Proposition) Transformation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smtClean="0"/>
              <a:t>Old EVP:</a:t>
            </a:r>
            <a:r>
              <a:rPr lang="en-US" dirty="0" smtClean="0"/>
              <a:t> “Work in the wild.”</a:t>
            </a:r>
          </a:p>
          <a:p>
            <a:endParaRPr lang="en-US" b="1" dirty="0" smtClean="0"/>
          </a:p>
          <a:p>
            <a:r>
              <a:rPr lang="en-US" b="1" dirty="0" smtClean="0"/>
              <a:t>New EVP: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“Redefine outdoor hospitality. At our </a:t>
            </a:r>
            <a:r>
              <a:rPr lang="en-US" dirty="0" err="1" smtClean="0"/>
              <a:t>glamping</a:t>
            </a:r>
            <a:r>
              <a:rPr lang="en-US" dirty="0" smtClean="0"/>
              <a:t> resorts, enjoy:</a:t>
            </a:r>
          </a:p>
          <a:p>
            <a:pPr lvl="0"/>
            <a:r>
              <a:rPr lang="en-US" dirty="0" smtClean="0"/>
              <a:t>Flexible, hybrid jobs.</a:t>
            </a:r>
          </a:p>
          <a:p>
            <a:pPr lvl="0"/>
            <a:r>
              <a:rPr lang="en-US" dirty="0" smtClean="0"/>
              <a:t>Wellness retreats and adventure perks.</a:t>
            </a:r>
          </a:p>
          <a:p>
            <a:pPr lvl="0"/>
            <a:r>
              <a:rPr lang="en-US" dirty="0" smtClean="0"/>
              <a:t>Digital career development tools.</a:t>
            </a:r>
          </a:p>
          <a:p>
            <a:pPr lvl="0"/>
            <a:r>
              <a:rPr lang="en-US" dirty="0" smtClean="0"/>
              <a:t>A vibrant eco-tourism community.”</a:t>
            </a:r>
          </a:p>
          <a:p>
            <a:endParaRPr lang="en-US" b="1" dirty="0" smtClean="0"/>
          </a:p>
          <a:p>
            <a:r>
              <a:rPr lang="en-US" b="1" dirty="0" smtClean="0"/>
              <a:t>Impact:</a:t>
            </a:r>
            <a:endParaRPr lang="en-US" dirty="0" smtClean="0"/>
          </a:p>
          <a:p>
            <a:pPr lvl="0"/>
            <a:r>
              <a:rPr lang="en-US" dirty="0" smtClean="0"/>
              <a:t>Attracts modern, wellness-focused professionals and adventure freelancers (Baum et al., 2020).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AI-Driven HR and Workforce Management Systems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smtClean="0"/>
              <a:t>Recommended Tools:</a:t>
            </a:r>
            <a:endParaRPr lang="en-US" dirty="0" smtClean="0"/>
          </a:p>
          <a:p>
            <a:pPr lvl="0"/>
            <a:r>
              <a:rPr lang="en-US" dirty="0" err="1" smtClean="0"/>
              <a:t>Zoho</a:t>
            </a:r>
            <a:r>
              <a:rPr lang="en-US" dirty="0" smtClean="0"/>
              <a:t> People</a:t>
            </a:r>
          </a:p>
          <a:p>
            <a:pPr lvl="0"/>
            <a:r>
              <a:rPr lang="en-US" dirty="0" err="1" smtClean="0"/>
              <a:t>BambooHR</a:t>
            </a:r>
            <a:endParaRPr lang="en-US" dirty="0" smtClean="0"/>
          </a:p>
          <a:p>
            <a:pPr lvl="0"/>
            <a:r>
              <a:rPr lang="en-US" dirty="0" err="1" smtClean="0"/>
              <a:t>AdventureRes</a:t>
            </a:r>
            <a:r>
              <a:rPr lang="en-US" dirty="0" smtClean="0"/>
              <a:t> Workforce Analytics</a:t>
            </a:r>
          </a:p>
          <a:p>
            <a:endParaRPr lang="en-US" b="1" dirty="0" smtClean="0"/>
          </a:p>
          <a:p>
            <a:r>
              <a:rPr lang="en-US" b="1" dirty="0" smtClean="0"/>
              <a:t>Functions:</a:t>
            </a:r>
            <a:endParaRPr lang="en-US" dirty="0" smtClean="0"/>
          </a:p>
          <a:p>
            <a:pPr lvl="0"/>
            <a:r>
              <a:rPr lang="en-US" dirty="0" smtClean="0"/>
              <a:t>Predict staff shortages.</a:t>
            </a:r>
          </a:p>
          <a:p>
            <a:pPr lvl="0"/>
            <a:r>
              <a:rPr lang="en-US" dirty="0" smtClean="0"/>
              <a:t>Monitor performance and guest feedback.</a:t>
            </a:r>
          </a:p>
          <a:p>
            <a:pPr lvl="0"/>
            <a:r>
              <a:rPr lang="en-US" dirty="0" smtClean="0"/>
              <a:t>Automate scheduling based on occupancy trends (Yong et al., 2021).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Resilience Planning and Risk Mitigation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smtClean="0"/>
              <a:t>Strategies:</a:t>
            </a:r>
            <a:endParaRPr lang="en-US" dirty="0" smtClean="0"/>
          </a:p>
          <a:p>
            <a:pPr lvl="0"/>
            <a:r>
              <a:rPr lang="en-US" dirty="0" smtClean="0"/>
              <a:t>Pandemic-proof operational protocols.</a:t>
            </a:r>
          </a:p>
          <a:p>
            <a:pPr lvl="0"/>
            <a:r>
              <a:rPr lang="en-US" dirty="0" smtClean="0"/>
              <a:t>AI-driven guest trend forecasting.</a:t>
            </a:r>
          </a:p>
          <a:p>
            <a:pPr lvl="0"/>
            <a:r>
              <a:rPr lang="en-US" dirty="0" smtClean="0"/>
              <a:t>Emergency staffing and virtual service contingency plans.</a:t>
            </a:r>
          </a:p>
          <a:p>
            <a:endParaRPr lang="en-US" b="1" dirty="0" smtClean="0"/>
          </a:p>
          <a:p>
            <a:r>
              <a:rPr lang="en-US" b="1" dirty="0" smtClean="0"/>
              <a:t>Benefits:</a:t>
            </a:r>
            <a:endParaRPr lang="en-US" dirty="0" smtClean="0"/>
          </a:p>
          <a:p>
            <a:pPr lvl="0"/>
            <a:r>
              <a:rPr lang="en-US" dirty="0" smtClean="0"/>
              <a:t>Maintains guest service standards during crises.</a:t>
            </a:r>
          </a:p>
          <a:p>
            <a:pPr lvl="0"/>
            <a:r>
              <a:rPr lang="en-US" dirty="0" smtClean="0"/>
              <a:t>Safeguards staff well-being and job security (</a:t>
            </a:r>
            <a:r>
              <a:rPr lang="en-US" dirty="0" err="1" smtClean="0"/>
              <a:t>Gössling</a:t>
            </a:r>
            <a:r>
              <a:rPr lang="en-US" dirty="0" smtClean="0"/>
              <a:t> et al., 2020).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Staff Wellness and Retention Strategies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Programs:</a:t>
            </a:r>
            <a:endParaRPr lang="en-US" dirty="0" smtClean="0"/>
          </a:p>
          <a:p>
            <a:pPr lvl="0"/>
            <a:r>
              <a:rPr lang="en-US" dirty="0" smtClean="0"/>
              <a:t>Free nature retreats for staff.</a:t>
            </a:r>
          </a:p>
          <a:p>
            <a:pPr lvl="0"/>
            <a:r>
              <a:rPr lang="en-US" dirty="0" smtClean="0"/>
              <a:t>Wellness stipends for outdoor gear, health checkups.</a:t>
            </a:r>
          </a:p>
          <a:p>
            <a:pPr lvl="0"/>
            <a:r>
              <a:rPr lang="en-US" dirty="0" smtClean="0"/>
              <a:t>Flexible shift swaps and remote work options.</a:t>
            </a:r>
          </a:p>
          <a:p>
            <a:pPr lvl="0"/>
            <a:r>
              <a:rPr lang="en-US" dirty="0" smtClean="0"/>
              <a:t>Virtual wellness workshops.</a:t>
            </a:r>
          </a:p>
          <a:p>
            <a:endParaRPr lang="en-US" b="1" dirty="0" smtClean="0"/>
          </a:p>
          <a:p>
            <a:r>
              <a:rPr lang="en-US" b="1" dirty="0" smtClean="0"/>
              <a:t>Results:</a:t>
            </a:r>
            <a:endParaRPr lang="en-US" dirty="0" smtClean="0"/>
          </a:p>
          <a:p>
            <a:pPr lvl="0"/>
            <a:r>
              <a:rPr lang="en-US" dirty="0" smtClean="0"/>
              <a:t>Enhanced job satisfaction.</a:t>
            </a:r>
          </a:p>
          <a:p>
            <a:pPr lvl="0"/>
            <a:r>
              <a:rPr lang="en-US" dirty="0" smtClean="0"/>
              <a:t>Stronger employee loyalty.</a:t>
            </a:r>
          </a:p>
          <a:p>
            <a:pPr lvl="0"/>
            <a:r>
              <a:rPr lang="en-US" dirty="0" smtClean="0"/>
              <a:t>Positive employer branding.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/>
          </a:bodyPr>
          <a:lstStyle/>
          <a:p>
            <a:r>
              <a:rPr lang="en-US" dirty="0" smtClean="0"/>
              <a:t>Post-pandemic, Argentina’s </a:t>
            </a:r>
            <a:r>
              <a:rPr lang="en-US" dirty="0" err="1" smtClean="0"/>
              <a:t>glamping</a:t>
            </a:r>
            <a:r>
              <a:rPr lang="en-US" dirty="0" smtClean="0"/>
              <a:t> resorts can thrive by integrating flexible, AI-powered talent solutions. Combining gig contracts, hybrid roles, and digital </a:t>
            </a:r>
            <a:r>
              <a:rPr lang="en-US" dirty="0" err="1" smtClean="0"/>
              <a:t>onboarding</a:t>
            </a:r>
            <a:r>
              <a:rPr lang="en-US" dirty="0" smtClean="0"/>
              <a:t> systems with wellness-driven EVP campaigns will ensure operational agility, high employee satisfaction, and long-term business resilience.</a:t>
            </a:r>
          </a:p>
          <a:p>
            <a:pPr lvl="0"/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/>
              <a:t>Baum, T., Mooney, S. K. K., Robinson, R. N. S., &amp; </a:t>
            </a:r>
            <a:r>
              <a:rPr lang="en-US" dirty="0" err="1" smtClean="0"/>
              <a:t>Solnet</a:t>
            </a:r>
            <a:r>
              <a:rPr lang="en-US" dirty="0" smtClean="0"/>
              <a:t>, D. (2020). COVID-19’s impact on the hospitality workforce – New crisis or amplification of the norm? </a:t>
            </a:r>
            <a:r>
              <a:rPr lang="en-US" i="1" dirty="0" smtClean="0"/>
              <a:t>International Journal of Contemporary Hospitality Management</a:t>
            </a:r>
            <a:r>
              <a:rPr lang="en-US" dirty="0" smtClean="0"/>
              <a:t>, 32(9), 2813–2829. </a:t>
            </a:r>
            <a:r>
              <a:rPr lang="en-US" dirty="0" smtClean="0">
                <a:hlinkClick r:id="rId2"/>
              </a:rPr>
              <a:t>https://doi.org/10.1108/IJCHM-04-2020-0314</a:t>
            </a:r>
            <a:endParaRPr lang="en-US" dirty="0" smtClean="0"/>
          </a:p>
          <a:p>
            <a:r>
              <a:rPr lang="en-US" dirty="0" err="1" smtClean="0"/>
              <a:t>Gössling</a:t>
            </a:r>
            <a:r>
              <a:rPr lang="en-US" dirty="0" smtClean="0"/>
              <a:t>, S., Scott, D., &amp; Hall, C. M. (2020). Pandemics, tourism and global change: A rapid assessment of COVID-19. </a:t>
            </a:r>
            <a:r>
              <a:rPr lang="en-US" i="1" dirty="0" smtClean="0"/>
              <a:t>Journal of Sustainable Tourism</a:t>
            </a:r>
            <a:r>
              <a:rPr lang="en-US" dirty="0" smtClean="0"/>
              <a:t>, 29(1), 1–20. https://doi.org/10.1080/09669582.2020.1758708</a:t>
            </a:r>
          </a:p>
          <a:p>
            <a:r>
              <a:rPr lang="en-US" dirty="0" err="1" smtClean="0"/>
              <a:t>Gursoy</a:t>
            </a:r>
            <a:r>
              <a:rPr lang="en-US" dirty="0" smtClean="0"/>
              <a:t>, D., &amp; Chi, C. G. (2020). Effects of COVID-19 pandemic on hospitality industry: Review of current situations and a research agenda. </a:t>
            </a:r>
            <a:r>
              <a:rPr lang="en-US" i="1" dirty="0" smtClean="0"/>
              <a:t>Journal of Hospitality Marketing &amp; Management</a:t>
            </a:r>
            <a:r>
              <a:rPr lang="en-US" dirty="0" smtClean="0"/>
              <a:t>, 29(5), 527–529. </a:t>
            </a:r>
            <a:r>
              <a:rPr lang="en-US" dirty="0" smtClean="0">
                <a:hlinkClick r:id="rId3"/>
              </a:rPr>
              <a:t>https://doi.org/10.1080/19368623.2020.1788231</a:t>
            </a:r>
            <a:endParaRPr lang="en-US" dirty="0" smtClean="0"/>
          </a:p>
          <a:p>
            <a:r>
              <a:rPr lang="en-US" dirty="0" smtClean="0"/>
              <a:t>UNWTO. (2021). </a:t>
            </a:r>
            <a:r>
              <a:rPr lang="en-US" i="1" dirty="0" smtClean="0"/>
              <a:t>Tourism and COVID-19: Argentina tourism data report 2021</a:t>
            </a:r>
            <a:r>
              <a:rPr lang="en-US" dirty="0" smtClean="0"/>
              <a:t>. United Nations World Tourism Organization. </a:t>
            </a:r>
            <a:r>
              <a:rPr lang="en-US" dirty="0" smtClean="0">
                <a:hlinkClick r:id="rId4"/>
              </a:rPr>
              <a:t>https://www.unwto.org/tourism-data</a:t>
            </a:r>
            <a:endParaRPr lang="en-US" dirty="0" smtClean="0"/>
          </a:p>
          <a:p>
            <a:r>
              <a:rPr lang="en-US" dirty="0" smtClean="0"/>
              <a:t>Yong, J. Y., </a:t>
            </a:r>
            <a:r>
              <a:rPr lang="en-US" dirty="0" err="1" smtClean="0"/>
              <a:t>Yusliza</a:t>
            </a:r>
            <a:r>
              <a:rPr lang="en-US" dirty="0" smtClean="0"/>
              <a:t>, M. Y., </a:t>
            </a:r>
            <a:r>
              <a:rPr lang="en-US" dirty="0" err="1" smtClean="0"/>
              <a:t>Ramayah</a:t>
            </a:r>
            <a:r>
              <a:rPr lang="en-US" dirty="0" smtClean="0"/>
              <a:t>, T., &amp; </a:t>
            </a:r>
            <a:r>
              <a:rPr lang="en-US" dirty="0" err="1" smtClean="0"/>
              <a:t>Faezah</a:t>
            </a:r>
            <a:r>
              <a:rPr lang="en-US" dirty="0" smtClean="0"/>
              <a:t>, J. N. (2021). Digital HRM and gig workers in hospitality: Managing agility in post-pandemic recovery. </a:t>
            </a:r>
            <a:r>
              <a:rPr lang="en-US" i="1" dirty="0" smtClean="0"/>
              <a:t>Employee Relations</a:t>
            </a:r>
            <a:r>
              <a:rPr lang="en-US" dirty="0" smtClean="0"/>
              <a:t>, 43(6), 1265–1281. </a:t>
            </a:r>
            <a:r>
              <a:rPr lang="en-US" dirty="0" smtClean="0">
                <a:hlinkClick r:id="rId5"/>
              </a:rPr>
              <a:t>https://doi.org/10.1108/ER-11-2020-0510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632</Words>
  <Application>Microsoft Macintosh PowerPoint</Application>
  <PresentationFormat>On-screen Show (4:3)</PresentationFormat>
  <Paragraphs>136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Talent Development Strategy for Post-COVID Eco-Adventure Glamping Resorts in Argentina</vt:lpstr>
      <vt:lpstr>Index</vt:lpstr>
      <vt:lpstr>Introduction</vt:lpstr>
      <vt:lpstr>COVID-19 Impact on Adventure Tourism in Argentina</vt:lpstr>
      <vt:lpstr>Post-Pandemic Workforce Gaps and Challenges</vt:lpstr>
      <vt:lpstr>Talent Rebuilding Framework</vt:lpstr>
      <vt:lpstr>Gig Workforce Integration Plan</vt:lpstr>
      <vt:lpstr>Hybrid Role Definitions and Advantages</vt:lpstr>
      <vt:lpstr>Digital Onboarding and E-Training Modules</vt:lpstr>
      <vt:lpstr>Example Social Media Recruitment Posts</vt:lpstr>
      <vt:lpstr>EVP (Employee Value Proposition) Transformation</vt:lpstr>
      <vt:lpstr>AI-Driven HR and Workforce Management Systems</vt:lpstr>
      <vt:lpstr>Resilience Planning and Risk Mitigation</vt:lpstr>
      <vt:lpstr>Staff Wellness and Retention Strategies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Hydration, Calorie Control &amp; Psychological Wellness in Short-Term Space Tourism</dc:title>
  <dc:subject/>
  <dc:creator/>
  <cp:keywords/>
  <dc:description>generated using python-pptx</dc:description>
  <cp:lastModifiedBy>ANCHALIKA</cp:lastModifiedBy>
  <cp:revision>24</cp:revision>
  <dcterms:created xsi:type="dcterms:W3CDTF">2013-01-27T09:14:16Z</dcterms:created>
  <dcterms:modified xsi:type="dcterms:W3CDTF">2025-05-27T08:11:54Z</dcterms:modified>
  <cp:category/>
</cp:coreProperties>
</file>